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12" r:id="rId1"/>
  </p:sldMasterIdLst>
  <p:notesMasterIdLst>
    <p:notesMasterId r:id="rId14"/>
  </p:notesMasterIdLst>
  <p:handoutMasterIdLst>
    <p:handoutMasterId r:id="rId15"/>
  </p:handoutMasterIdLst>
  <p:sldIdLst>
    <p:sldId id="1055" r:id="rId2"/>
    <p:sldId id="1044" r:id="rId3"/>
    <p:sldId id="1045" r:id="rId4"/>
    <p:sldId id="1046" r:id="rId5"/>
    <p:sldId id="1047" r:id="rId6"/>
    <p:sldId id="1048" r:id="rId7"/>
    <p:sldId id="1049" r:id="rId8"/>
    <p:sldId id="1050" r:id="rId9"/>
    <p:sldId id="1051" r:id="rId10"/>
    <p:sldId id="1052" r:id="rId11"/>
    <p:sldId id="1053" r:id="rId12"/>
    <p:sldId id="1054" r:id="rId13"/>
  </p:sldIdLst>
  <p:sldSz cx="9144000" cy="6858000" type="screen4x3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0D1DC"/>
    <a:srgbClr val="3488B6"/>
    <a:srgbClr val="EDAA61"/>
    <a:srgbClr val="8C357B"/>
    <a:srgbClr val="9E2487"/>
    <a:srgbClr val="A68AAC"/>
    <a:srgbClr val="F1DFED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5" d="100"/>
          <a:sy n="85" d="100"/>
        </p:scale>
        <p:origin x="-808" y="-80"/>
      </p:cViewPr>
      <p:guideLst>
        <p:guide orient="horz" pos="2160"/>
        <p:guide pos="2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76" d="100"/>
        <a:sy n="76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-2520" y="-10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Not%20me%20work:B:Bloom%20HS:Achievement%20Effect-%20Size%20Benchmarks%20for%20Educational%20Interventions%20(2008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annual growth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Sheet1!$A$2:$A$12</c:f>
              <c:numCache>
                <c:formatCode>General</c:formatCode>
                <c:ptCount val="11"/>
                <c:pt idx="0">
                  <c:v>6.0</c:v>
                </c:pt>
                <c:pt idx="1">
                  <c:v>7.0</c:v>
                </c:pt>
                <c:pt idx="2">
                  <c:v>8.0</c:v>
                </c:pt>
                <c:pt idx="3">
                  <c:v>9.0</c:v>
                </c:pt>
                <c:pt idx="4">
                  <c:v>10.0</c:v>
                </c:pt>
                <c:pt idx="5">
                  <c:v>11.0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15.0</c:v>
                </c:pt>
                <c:pt idx="10">
                  <c:v>16.0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1.52</c:v>
                </c:pt>
                <c:pt idx="1">
                  <c:v>0.97</c:v>
                </c:pt>
                <c:pt idx="2">
                  <c:v>0.6</c:v>
                </c:pt>
                <c:pt idx="3">
                  <c:v>0.36</c:v>
                </c:pt>
                <c:pt idx="4">
                  <c:v>0.4</c:v>
                </c:pt>
                <c:pt idx="5">
                  <c:v>0.32</c:v>
                </c:pt>
                <c:pt idx="6">
                  <c:v>0.23</c:v>
                </c:pt>
                <c:pt idx="7">
                  <c:v>0.26</c:v>
                </c:pt>
                <c:pt idx="8">
                  <c:v>0.24</c:v>
                </c:pt>
                <c:pt idx="9">
                  <c:v>0.19</c:v>
                </c:pt>
                <c:pt idx="10">
                  <c:v>0.19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72644344"/>
        <c:axId val="-1972588888"/>
      </c:scatterChart>
      <c:valAx>
        <c:axId val="-1972644344"/>
        <c:scaling>
          <c:orientation val="minMax"/>
          <c:max val="16.0"/>
          <c:min val="5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1972588888"/>
        <c:crosses val="autoZero"/>
        <c:crossBetween val="midCat"/>
        <c:majorUnit val="1.0"/>
      </c:valAx>
      <c:valAx>
        <c:axId val="-19725888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annual growth (SDs)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-197264434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12800" y="6343651"/>
            <a:ext cx="7518400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3" tIns="46038" rIns="93663" bIns="46038">
            <a:spAutoFit/>
          </a:bodyPr>
          <a:lstStyle/>
          <a:p>
            <a:pPr defTabSz="950913" eaLnBrk="0" hangingPunct="0"/>
            <a:r>
              <a:rPr lang="en-GB" sz="1000" dirty="0">
                <a:latin typeface="Times New Roman" charset="0"/>
              </a:rPr>
              <a:t>© </a:t>
            </a:r>
            <a:r>
              <a:rPr lang="en-GB" sz="1000" smtClean="0">
                <a:latin typeface="Times New Roman" charset="0"/>
              </a:rPr>
              <a:t>2013Dylan Wiliam</a:t>
            </a:r>
            <a:endParaRPr lang="en-GB" sz="1000" dirty="0">
              <a:latin typeface="Times New Roman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60452" y="377826"/>
            <a:ext cx="803751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656140" y="6581775"/>
            <a:ext cx="708025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3" tIns="46038" rIns="93663" bIns="46038">
            <a:spAutoFit/>
          </a:bodyPr>
          <a:lstStyle/>
          <a:p>
            <a:pPr defTabSz="950913" eaLnBrk="0" hangingPunct="0"/>
            <a:fld id="{9211D485-12F2-B442-964B-E824A1BD6F81}" type="slidenum">
              <a:rPr lang="en-GB" sz="1000">
                <a:latin typeface="Times New Roman" charset="0"/>
              </a:rPr>
              <a:pPr defTabSz="950913" eaLnBrk="0" hangingPunct="0"/>
              <a:t>‹#›</a:t>
            </a:fld>
            <a:endParaRPr lang="en-GB" sz="10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101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6513" y="3257550"/>
            <a:ext cx="7181851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68625" y="598488"/>
            <a:ext cx="3208338" cy="2405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900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65" charset="-128"/>
        <a:cs typeface="ＭＳ Ｐゴシック" pitchFamily="-65" charset="-128"/>
      </a:defRPr>
    </a:lvl1pPr>
    <a:lvl2pPr marL="476250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2pPr>
    <a:lvl3pPr marL="950913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3pPr>
    <a:lvl4pPr marL="1427163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4pPr>
    <a:lvl5pPr marL="1901825" algn="l" defTabSz="9509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64500" y="6184900"/>
            <a:ext cx="1079500" cy="673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383618" y="595342"/>
            <a:ext cx="8426370" cy="3777092"/>
          </a:xfrm>
        </p:spPr>
        <p:txBody>
          <a:bodyPr anchor="ctr">
            <a:normAutofit/>
          </a:bodyPr>
          <a:lstStyle>
            <a:lvl1pPr>
              <a:defRPr sz="4400" cap="none" baseline="0">
                <a:latin typeface="Calibri"/>
                <a:cs typeface="Calibri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51512" y="471382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086600" y="6038817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39588" y="6208059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2799CE-711A-FA44-BA4E-E463DA170A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5C50C641-66DE-184E-B016-D253D8CA36F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27179BD9-65CB-694A-A2D4-7B548DC60A5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9ABF79A-F4A3-5E49-A6CE-5B8CF779BC3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10F0876-9936-0A4D-A655-DB5D8150D4A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62081" y="6036346"/>
            <a:ext cx="1079500" cy="673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>
            <a:normAutofit/>
          </a:bodyPr>
          <a:lstStyle>
            <a:lvl1pPr algn="l">
              <a:buNone/>
              <a:defRPr sz="3600" b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0E85CD4-01C3-DE45-A238-CA0781C7043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1A288-A284-C044-9F77-46138F160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9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CA7252-6283-0043-95DE-9CBA704BC55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3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320040" indent="-320040" algn="l" rtl="0" eaLnBrk="1" latinLnBrk="0" hangingPunct="1">
        <a:spcBef>
          <a:spcPts val="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80" indent="-27432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2pPr>
      <a:lvl3pPr marL="914400" indent="-228600" algn="l" rtl="0" eaLnBrk="1" latinLnBrk="0" hangingPunct="1">
        <a:spcBef>
          <a:spcPts val="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/>
          <a:ea typeface="+mn-ea"/>
          <a:cs typeface="Calibri"/>
        </a:defRPr>
      </a:lvl3pPr>
      <a:lvl4pPr marL="1371600" indent="-228600" algn="l" rtl="0" eaLnBrk="1" latinLnBrk="0" hangingPunct="1">
        <a:spcBef>
          <a:spcPts val="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828800" indent="-228600" algn="l" rtl="0" eaLnBrk="1" latinLnBrk="0" hangingPunct="1">
        <a:spcBef>
          <a:spcPts val="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Understanding meta-analysis:</a:t>
            </a:r>
            <a:br>
              <a:rPr lang="en-US" sz="3600" dirty="0" smtClean="0"/>
            </a:br>
            <a:r>
              <a:rPr lang="en-US" sz="3600" dirty="0" smtClean="0"/>
              <a:t>“I think you’ll find it’s a bit more complicated than that” (</a:t>
            </a:r>
            <a:r>
              <a:rPr lang="en-US" sz="3600" dirty="0" err="1" smtClean="0"/>
              <a:t>Goldacre</a:t>
            </a:r>
            <a:r>
              <a:rPr lang="en-US" sz="3600" dirty="0" smtClean="0"/>
              <a:t>, 2008)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799CE-711A-FA44-BA4E-E463DA170A3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82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Sensitivity to instruction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65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Sensitivity of outcome measures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6238C2-C284-AD4D-8FB8-9663937FCA09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7" y="1600199"/>
            <a:ext cx="8396573" cy="46781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Distance of assessment from the curriculum</a:t>
            </a:r>
          </a:p>
          <a:p>
            <a:pPr marL="627063" lvl="1" indent="-273050"/>
            <a:r>
              <a:rPr lang="en-US" dirty="0" smtClean="0"/>
              <a:t>Immediate</a:t>
            </a:r>
          </a:p>
          <a:p>
            <a:pPr lvl="2"/>
            <a:r>
              <a:rPr lang="en-US" dirty="0" smtClean="0"/>
              <a:t>e.g., science journals, notebooks, and classroom tests</a:t>
            </a:r>
          </a:p>
          <a:p>
            <a:pPr lvl="1"/>
            <a:r>
              <a:rPr lang="en-US" dirty="0" smtClean="0"/>
              <a:t>Close</a:t>
            </a:r>
          </a:p>
          <a:p>
            <a:pPr lvl="2"/>
            <a:r>
              <a:rPr lang="en-US" dirty="0" smtClean="0"/>
              <a:t> e.g., where an immediate assessment asked about number of pendulum swings in 15 seconds, a close assessment asks about the time taken for 10 swings</a:t>
            </a:r>
          </a:p>
          <a:p>
            <a:pPr lvl="1"/>
            <a:r>
              <a:rPr lang="en-US" dirty="0" smtClean="0"/>
              <a:t>Proximal</a:t>
            </a:r>
          </a:p>
          <a:p>
            <a:pPr lvl="2"/>
            <a:r>
              <a:rPr lang="en-US" dirty="0" smtClean="0"/>
              <a:t>e.g., if an immediate assessment asked students to construct boats out of paper cups, the proximal assessment would ask for an explanation of what makes bottles float</a:t>
            </a:r>
          </a:p>
          <a:p>
            <a:pPr lvl="1"/>
            <a:r>
              <a:rPr lang="en-US" dirty="0" smtClean="0"/>
              <a:t>Distal</a:t>
            </a:r>
          </a:p>
          <a:p>
            <a:pPr lvl="2"/>
            <a:r>
              <a:rPr lang="en-US" dirty="0" smtClean="0"/>
              <a:t>e.g., where the assessment task is sampled from a different domain and where the problem, procedures, materials and measurement methods differed from those used in the original activities</a:t>
            </a:r>
          </a:p>
          <a:p>
            <a:pPr lvl="1"/>
            <a:r>
              <a:rPr lang="en-US" dirty="0" smtClean="0"/>
              <a:t>Remote</a:t>
            </a:r>
          </a:p>
          <a:p>
            <a:pPr lvl="2"/>
            <a:r>
              <a:rPr lang="en-US" dirty="0" smtClean="0"/>
              <a:t>standardized national achievement tests.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2648" y="6278387"/>
            <a:ext cx="5137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  <a:latin typeface="+mn-lt"/>
              </a:rPr>
              <a:t>Ruiz-Primo, </a:t>
            </a:r>
            <a:r>
              <a:rPr lang="en-US" sz="1800" dirty="0" err="1">
                <a:solidFill>
                  <a:schemeClr val="accent1"/>
                </a:solidFill>
                <a:latin typeface="+mn-lt"/>
              </a:rPr>
              <a:t>Shavelson</a:t>
            </a:r>
            <a:r>
              <a:rPr lang="en-US" sz="1800" dirty="0">
                <a:solidFill>
                  <a:schemeClr val="accent1"/>
                </a:solidFill>
                <a:latin typeface="+mn-lt"/>
              </a:rPr>
              <a:t>, Hamilton, and Klein (2002</a:t>
            </a:r>
            <a:r>
              <a:rPr lang="en-US" sz="1800" dirty="0" smtClean="0">
                <a:solidFill>
                  <a:schemeClr val="accent1"/>
                </a:solidFill>
                <a:latin typeface="+mn-lt"/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01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sensitivity to instruction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3956" r="1459" b="9592"/>
          <a:stretch/>
        </p:blipFill>
        <p:spPr>
          <a:xfrm>
            <a:off x="2084579" y="1600200"/>
            <a:ext cx="5360655" cy="4630262"/>
          </a:xfrm>
        </p:spPr>
      </p:pic>
      <p:sp>
        <p:nvSpPr>
          <p:cNvPr id="4" name="TextBox 3"/>
          <p:cNvSpPr txBox="1"/>
          <p:nvPr/>
        </p:nvSpPr>
        <p:spPr>
          <a:xfrm>
            <a:off x="970407" y="3563493"/>
            <a:ext cx="1114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525A93"/>
                </a:solidFill>
                <a:latin typeface="+mj-lt"/>
              </a:rPr>
              <a:t>Effect size</a:t>
            </a:r>
            <a:endParaRPr lang="en-US" sz="1800" dirty="0">
              <a:solidFill>
                <a:srgbClr val="525A93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2026" y="6326314"/>
            <a:ext cx="103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525A93"/>
                </a:solidFill>
                <a:latin typeface="+mj-lt"/>
              </a:rPr>
              <a:t>Close</a:t>
            </a:r>
            <a:endParaRPr lang="en-US" sz="1800" dirty="0">
              <a:solidFill>
                <a:srgbClr val="525A93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5930" y="6326314"/>
            <a:ext cx="103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525A93"/>
                </a:solidFill>
                <a:latin typeface="+mj-lt"/>
              </a:rPr>
              <a:t>Proximal</a:t>
            </a:r>
            <a:endParaRPr lang="en-US" sz="1800" dirty="0">
              <a:solidFill>
                <a:srgbClr val="525A9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351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meta-analysis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97545"/>
          </a:xfrm>
        </p:spPr>
        <p:txBody>
          <a:bodyPr>
            <a:normAutofit/>
          </a:bodyPr>
          <a:lstStyle/>
          <a:p>
            <a:r>
              <a:rPr lang="en-US" dirty="0" smtClean="0"/>
              <a:t>A technique for aggregating results from different studies by converting empirical results to a common measure (usually </a:t>
            </a:r>
            <a:r>
              <a:rPr lang="en-US" dirty="0"/>
              <a:t>effect </a:t>
            </a:r>
            <a:r>
              <a:rPr lang="en-US" dirty="0" smtClean="0"/>
              <a:t>size)</a:t>
            </a:r>
          </a:p>
          <a:p>
            <a:r>
              <a:rPr lang="en-US" dirty="0" smtClean="0"/>
              <a:t>Standardized effect size is defined as: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Problems with meta-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Variation in population variability</a:t>
            </a:r>
          </a:p>
          <a:p>
            <a:pPr lvl="1"/>
            <a:r>
              <a:rPr lang="en-US" dirty="0" smtClean="0"/>
              <a:t>Selection </a:t>
            </a:r>
            <a:r>
              <a:rPr lang="en-US" dirty="0"/>
              <a:t>of studies</a:t>
            </a:r>
          </a:p>
          <a:p>
            <a:pPr lvl="1"/>
            <a:r>
              <a:rPr lang="en-US" dirty="0"/>
              <a:t>Sensitivity of outcome </a:t>
            </a:r>
            <a:r>
              <a:rPr lang="en-US" dirty="0" smtClean="0"/>
              <a:t>measures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198092"/>
              </p:ext>
            </p:extLst>
          </p:nvPr>
        </p:nvGraphicFramePr>
        <p:xfrm>
          <a:off x="2208700" y="3699780"/>
          <a:ext cx="5397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4" imgW="5397500" imgH="635000" progId="Word.Document.12">
                  <p:embed/>
                </p:oleObj>
              </mc:Choice>
              <mc:Fallback>
                <p:oleObj name="Document" r:id="rId4" imgW="5397500" imgH="635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8700" y="3699780"/>
                        <a:ext cx="53975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3762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Variation in variability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0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growth in achievement, by 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72353" y="6006353"/>
            <a:ext cx="624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 err="1">
                <a:solidFill>
                  <a:schemeClr val="accent1"/>
                </a:solidFill>
                <a:latin typeface="+mj-lt"/>
              </a:rPr>
              <a:t>Bloom</a:t>
            </a:r>
            <a:r>
              <a:rPr lang="nl-NL" sz="18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nl-NL" sz="1800" dirty="0" smtClean="0">
                <a:solidFill>
                  <a:schemeClr val="accent1"/>
                </a:solidFill>
                <a:latin typeface="+mj-lt"/>
              </a:rPr>
              <a:t>Hill</a:t>
            </a:r>
            <a:r>
              <a:rPr lang="nl-NL" sz="18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nl-NL" sz="1800" dirty="0" smtClean="0">
                <a:solidFill>
                  <a:schemeClr val="accent1"/>
                </a:solidFill>
                <a:latin typeface="+mj-lt"/>
              </a:rPr>
              <a:t>Black</a:t>
            </a:r>
            <a:r>
              <a:rPr lang="nl-NL" sz="1800" dirty="0">
                <a:solidFill>
                  <a:schemeClr val="accent1"/>
                </a:solidFill>
                <a:latin typeface="+mj-lt"/>
              </a:rPr>
              <a:t>, </a:t>
            </a:r>
            <a:r>
              <a:rPr lang="nl-NL" sz="1800" dirty="0" err="1" smtClean="0">
                <a:solidFill>
                  <a:schemeClr val="accent1"/>
                </a:solidFill>
                <a:latin typeface="+mj-lt"/>
              </a:rPr>
              <a:t>and</a:t>
            </a:r>
            <a:r>
              <a:rPr lang="nl-NL" sz="18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1800" dirty="0" err="1" smtClean="0">
                <a:solidFill>
                  <a:schemeClr val="accent1"/>
                </a:solidFill>
                <a:latin typeface="+mj-lt"/>
              </a:rPr>
              <a:t>Lipsey</a:t>
            </a:r>
            <a:r>
              <a:rPr lang="nl-NL" sz="18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nl-NL" sz="1800" dirty="0">
                <a:solidFill>
                  <a:schemeClr val="accent1"/>
                </a:solidFill>
                <a:latin typeface="+mj-lt"/>
              </a:rPr>
              <a:t>(2008)</a:t>
            </a:r>
            <a:endParaRPr lang="en-US" sz="1800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37339783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ounded Rectangular Callout 10"/>
          <p:cNvSpPr/>
          <p:nvPr/>
        </p:nvSpPr>
        <p:spPr>
          <a:xfrm>
            <a:off x="3080447" y="1727604"/>
            <a:ext cx="2695578" cy="1389873"/>
          </a:xfrm>
          <a:prstGeom prst="wedgeRoundRectCallout">
            <a:avLst>
              <a:gd name="adj1" fmla="val -76033"/>
              <a:gd name="adj2" fmla="val -3089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A 50% increase in the rate of learning for six-year-olds is equivalent  to an effect size of 0.76</a:t>
            </a:r>
            <a:endParaRPr lang="en-US" sz="18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6070597" y="2590283"/>
            <a:ext cx="2695578" cy="1389873"/>
          </a:xfrm>
          <a:prstGeom prst="wedgeRoundRectCallout">
            <a:avLst>
              <a:gd name="adj1" fmla="val 17745"/>
              <a:gd name="adj2" fmla="val 9324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A 50% increase in the rate of learning for 15-year-olds is equivalent  to an effect size of 0.1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97905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in variability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Studies with younger children will produce larger effect size estimates</a:t>
            </a:r>
          </a:p>
          <a:p>
            <a:r>
              <a:rPr lang="en-US" dirty="0" smtClean="0"/>
              <a:t>Studies with restricted populations (e.g., children with special needs, gifted students) will produce larger effect size estimates</a:t>
            </a:r>
          </a:p>
        </p:txBody>
      </p:sp>
    </p:spTree>
    <p:extLst>
      <p:ext uri="{BB962C8B-B14F-4D97-AF65-F5344CB8AC3E}">
        <p14:creationId xmlns:p14="http://schemas.microsoft.com/office/powerpoint/2010/main" val="2708305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Selection of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7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in STEM subjects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9000 papers on feedback in mathematics, science and technology</a:t>
            </a:r>
          </a:p>
          <a:p>
            <a:r>
              <a:rPr lang="en-US" dirty="0" smtClean="0"/>
              <a:t>Only 238 papers retained</a:t>
            </a:r>
          </a:p>
          <a:p>
            <a:pPr lvl="1">
              <a:tabLst>
                <a:tab pos="4838700" algn="dec"/>
              </a:tabLst>
            </a:pPr>
            <a:r>
              <a:rPr lang="en-US" dirty="0" smtClean="0"/>
              <a:t>Background papers	24</a:t>
            </a:r>
          </a:p>
          <a:p>
            <a:pPr lvl="1">
              <a:tabLst>
                <a:tab pos="4838700" algn="dec"/>
              </a:tabLst>
            </a:pPr>
            <a:r>
              <a:rPr lang="en-US" dirty="0" smtClean="0"/>
              <a:t>Descriptive papers	79</a:t>
            </a:r>
          </a:p>
          <a:p>
            <a:pPr lvl="1">
              <a:tabLst>
                <a:tab pos="4838700" algn="dec"/>
              </a:tabLst>
            </a:pPr>
            <a:r>
              <a:rPr lang="en-US" dirty="0" smtClean="0"/>
              <a:t>Qualitative papers	24</a:t>
            </a:r>
          </a:p>
          <a:p>
            <a:pPr lvl="1">
              <a:tabLst>
                <a:tab pos="4838700" algn="dec"/>
              </a:tabLst>
            </a:pPr>
            <a:r>
              <a:rPr lang="en-US" dirty="0" smtClean="0"/>
              <a:t>Quantitative papers	111</a:t>
            </a:r>
          </a:p>
          <a:p>
            <a:pPr lvl="2">
              <a:tabLst>
                <a:tab pos="5207000" algn="dec"/>
              </a:tabLst>
            </a:pPr>
            <a:r>
              <a:rPr lang="en-US" dirty="0" smtClean="0"/>
              <a:t>Mathematics	60</a:t>
            </a:r>
          </a:p>
          <a:p>
            <a:pPr lvl="2">
              <a:tabLst>
                <a:tab pos="5207000" algn="dec"/>
              </a:tabLst>
            </a:pPr>
            <a:r>
              <a:rPr lang="en-US" dirty="0" smtClean="0"/>
              <a:t>Science	35</a:t>
            </a:r>
          </a:p>
          <a:p>
            <a:pPr lvl="2">
              <a:tabLst>
                <a:tab pos="5207000" algn="dec"/>
              </a:tabLst>
            </a:pPr>
            <a:r>
              <a:rPr lang="en-US" dirty="0" smtClean="0"/>
              <a:t>Technology	16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2648" y="6299200"/>
            <a:ext cx="4835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525A93"/>
                </a:solidFill>
                <a:latin typeface="+mn-lt"/>
              </a:rPr>
              <a:t>Ruiz-Primo and Li (2013)</a:t>
            </a:r>
            <a:endParaRPr lang="en-US" sz="1800" dirty="0">
              <a:solidFill>
                <a:srgbClr val="525A9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464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feedback studies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28152" cy="5016500"/>
          </a:xfrm>
        </p:spPr>
        <p:txBody>
          <a:bodyPr>
            <a:noAutofit/>
          </a:bodyPr>
          <a:lstStyle/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/>
              <a:t>Who provided </a:t>
            </a:r>
            <a:r>
              <a:rPr lang="en-US" sz="2100" dirty="0"/>
              <a:t>the feedback </a:t>
            </a:r>
            <a:r>
              <a:rPr lang="en-US" sz="2100" dirty="0" smtClean="0"/>
              <a:t>(teacher</a:t>
            </a:r>
            <a:r>
              <a:rPr lang="en-US" sz="2100" dirty="0"/>
              <a:t>, peer, self, or technology</a:t>
            </a:r>
            <a:r>
              <a:rPr lang="en-US" sz="2100" dirty="0" smtClean="0"/>
              <a:t>-based)?</a:t>
            </a:r>
          </a:p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/>
              <a:t>How was </a:t>
            </a:r>
            <a:r>
              <a:rPr lang="en-US" sz="2100" dirty="0"/>
              <a:t>the feedback </a:t>
            </a:r>
            <a:r>
              <a:rPr lang="en-US" sz="2100" dirty="0" smtClean="0"/>
              <a:t>delivered (individual, </a:t>
            </a:r>
            <a:r>
              <a:rPr lang="en-US" sz="2100" dirty="0"/>
              <a:t>small group, or whole class</a:t>
            </a:r>
            <a:r>
              <a:rPr lang="en-US" sz="2100" dirty="0" smtClean="0"/>
              <a:t>)?</a:t>
            </a:r>
          </a:p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/>
              <a:t>What was the </a:t>
            </a:r>
            <a:r>
              <a:rPr lang="en-US" sz="2100" dirty="0"/>
              <a:t>role of the student in the feedback </a:t>
            </a:r>
            <a:r>
              <a:rPr lang="en-US" sz="2100" dirty="0" smtClean="0"/>
              <a:t>(provider </a:t>
            </a:r>
            <a:r>
              <a:rPr lang="en-US" sz="2100" dirty="0"/>
              <a:t>or receiver</a:t>
            </a:r>
            <a:r>
              <a:rPr lang="en-US" sz="2100" dirty="0" smtClean="0"/>
              <a:t>)</a:t>
            </a:r>
            <a:r>
              <a:rPr lang="en-US" sz="2100" dirty="0"/>
              <a:t>?</a:t>
            </a:r>
            <a:endParaRPr lang="en-US" sz="2100" dirty="0" smtClean="0"/>
          </a:p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/>
              <a:t>What was the </a:t>
            </a:r>
            <a:r>
              <a:rPr lang="en-US" sz="2100" dirty="0"/>
              <a:t>focus of the feedback (e.g., product, </a:t>
            </a:r>
            <a:r>
              <a:rPr lang="en-US" sz="2100" dirty="0" smtClean="0"/>
              <a:t>process</a:t>
            </a:r>
            <a:r>
              <a:rPr lang="en-US" sz="2100" dirty="0"/>
              <a:t>, self-regulation for cognitive feedback; or goal orientation, self-efficacy for affective </a:t>
            </a:r>
            <a:r>
              <a:rPr lang="en-US" sz="2100" dirty="0" smtClean="0"/>
              <a:t>feedback)</a:t>
            </a:r>
          </a:p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/>
              <a:t>On what was the feedback based (student product </a:t>
            </a:r>
            <a:r>
              <a:rPr lang="en-US" sz="2100" dirty="0"/>
              <a:t>or process</a:t>
            </a:r>
            <a:r>
              <a:rPr lang="en-US" sz="2100" dirty="0" smtClean="0"/>
              <a:t>)?</a:t>
            </a:r>
          </a:p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/>
              <a:t>What </a:t>
            </a:r>
            <a:r>
              <a:rPr lang="en-US" sz="2100" dirty="0"/>
              <a:t>type of feedback </a:t>
            </a:r>
            <a:r>
              <a:rPr lang="en-US" sz="2100" dirty="0" smtClean="0"/>
              <a:t>was provided (evaluative</a:t>
            </a:r>
            <a:r>
              <a:rPr lang="en-US" sz="2100" dirty="0"/>
              <a:t>, descriptive, or holistic</a:t>
            </a:r>
            <a:r>
              <a:rPr lang="en-US" sz="2100" dirty="0" smtClean="0"/>
              <a:t>)</a:t>
            </a:r>
            <a:r>
              <a:rPr lang="en-US" sz="2100" dirty="0"/>
              <a:t>?</a:t>
            </a:r>
            <a:endParaRPr lang="en-US" sz="2100" dirty="0" smtClean="0"/>
          </a:p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/>
              <a:t>H</a:t>
            </a:r>
            <a:r>
              <a:rPr lang="en-US" sz="2100" dirty="0" smtClean="0"/>
              <a:t>ow was feedback provided </a:t>
            </a:r>
            <a:r>
              <a:rPr lang="en-US" sz="2100" dirty="0"/>
              <a:t>or presented </a:t>
            </a:r>
            <a:r>
              <a:rPr lang="en-US" sz="2100" dirty="0" smtClean="0"/>
              <a:t>(written</a:t>
            </a:r>
            <a:r>
              <a:rPr lang="en-US" sz="2100" dirty="0"/>
              <a:t>, video, oral, or video</a:t>
            </a:r>
            <a:r>
              <a:rPr lang="en-US" sz="2100" dirty="0" smtClean="0"/>
              <a:t>)</a:t>
            </a:r>
            <a:r>
              <a:rPr lang="en-US" sz="2100" dirty="0"/>
              <a:t>?</a:t>
            </a:r>
            <a:endParaRPr lang="en-US" sz="2100" dirty="0" smtClean="0"/>
          </a:p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/>
              <a:t>What was the referent </a:t>
            </a:r>
            <a:r>
              <a:rPr lang="en-US" sz="2100" dirty="0"/>
              <a:t>of feedback </a:t>
            </a:r>
            <a:r>
              <a:rPr lang="en-US" sz="2100" dirty="0" smtClean="0"/>
              <a:t>(self</a:t>
            </a:r>
            <a:r>
              <a:rPr lang="en-US" sz="2100" dirty="0"/>
              <a:t>, others, or mastery criteria</a:t>
            </a:r>
            <a:r>
              <a:rPr lang="en-US" sz="2100" dirty="0" smtClean="0"/>
              <a:t>)</a:t>
            </a:r>
            <a:r>
              <a:rPr lang="en-US" sz="2100" dirty="0"/>
              <a:t>?</a:t>
            </a:r>
            <a:endParaRPr lang="en-US" sz="2100" dirty="0" smtClean="0"/>
          </a:p>
          <a:p>
            <a:pPr marL="355600" indent="-35560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sz="2100" dirty="0" smtClean="0"/>
              <a:t>How, and how often was feedback given in </a:t>
            </a:r>
            <a:r>
              <a:rPr lang="en-US" sz="2100" dirty="0"/>
              <a:t>the study </a:t>
            </a:r>
            <a:r>
              <a:rPr lang="en-US" sz="2100" dirty="0" smtClean="0"/>
              <a:t>(one </a:t>
            </a:r>
            <a:r>
              <a:rPr lang="en-US" sz="2100" dirty="0"/>
              <a:t>time or </a:t>
            </a:r>
            <a:r>
              <a:rPr lang="en-US" sz="2100" dirty="0" smtClean="0"/>
              <a:t>multiple </a:t>
            </a:r>
            <a:r>
              <a:rPr lang="en-US" sz="2100" dirty="0"/>
              <a:t>times</a:t>
            </a:r>
            <a:r>
              <a:rPr lang="en-US" sz="2100" dirty="0" smtClean="0"/>
              <a:t>; with </a:t>
            </a:r>
            <a:r>
              <a:rPr lang="en-US" sz="2100" dirty="0"/>
              <a:t>or without pedagogical use</a:t>
            </a:r>
            <a:r>
              <a:rPr lang="en-US" sz="2100" dirty="0" smtClean="0"/>
              <a:t>)?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23780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findings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35857947"/>
              </p:ext>
            </p:extLst>
          </p:nvPr>
        </p:nvGraphicFramePr>
        <p:xfrm>
          <a:off x="612775" y="1600200"/>
          <a:ext cx="8153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32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 of studies included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Feedback treatment</a:t>
                      </a:r>
                      <a:r>
                        <a:rPr lang="en-US" baseline="0" dirty="0" smtClean="0"/>
                        <a:t> is a single event lasting 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 marR="540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 marR="540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 of outcome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 marR="54000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63%</a:t>
                      </a:r>
                    </a:p>
                  </a:txBody>
                  <a:tcPr marR="540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Validity</a:t>
                      </a:r>
                      <a:r>
                        <a:rPr lang="en-US" baseline="0" dirty="0" smtClean="0"/>
                        <a:t> of outcome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 marR="540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 marR="540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Dealing only or mainly</a:t>
                      </a:r>
                      <a:r>
                        <a:rPr lang="en-US" baseline="0" dirty="0" smtClean="0"/>
                        <a:t> with declarative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 marR="540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 marR="540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Schematic knowledge (e.g.,</a:t>
                      </a:r>
                      <a:r>
                        <a:rPr lang="en-US" baseline="0" dirty="0" smtClean="0"/>
                        <a:t> knowing why)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 marR="540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marR="540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feedback events in a 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 marR="5400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 marR="540000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R="540000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R="540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064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itle and content (no logo)">
  <a:themeElements>
    <a:clrScheme name="DWE presentation">
      <a:dk1>
        <a:sysClr val="windowText" lastClr="000000"/>
      </a:dk1>
      <a:lt1>
        <a:sysClr val="window" lastClr="FFFFFF"/>
      </a:lt1>
      <a:dk2>
        <a:srgbClr val="3488B6"/>
      </a:dk2>
      <a:lt2>
        <a:srgbClr val="EBDDC3"/>
      </a:lt2>
      <a:accent1>
        <a:srgbClr val="525A93"/>
      </a:accent1>
      <a:accent2>
        <a:srgbClr val="EDAA61"/>
      </a:accent2>
      <a:accent3>
        <a:srgbClr val="2973AC"/>
      </a:accent3>
      <a:accent4>
        <a:srgbClr val="EDAA6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58707</TotalTime>
  <Words>592</Words>
  <Application>Microsoft Macintosh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Title and content (no logo)</vt:lpstr>
      <vt:lpstr>Document</vt:lpstr>
      <vt:lpstr>Understanding meta-analysis: “I think you’ll find it’s a bit more complicated than that” (Goldacre, 2008)</vt:lpstr>
      <vt:lpstr>Understanding meta-analysis</vt:lpstr>
      <vt:lpstr>Variation in variability</vt:lpstr>
      <vt:lpstr>Annual growth in achievement, by age</vt:lpstr>
      <vt:lpstr>Variation in variability</vt:lpstr>
      <vt:lpstr>Selection of studies</vt:lpstr>
      <vt:lpstr>Feedback in STEM subjects</vt:lpstr>
      <vt:lpstr>Classification of feedback studies</vt:lpstr>
      <vt:lpstr>Main findings</vt:lpstr>
      <vt:lpstr>Sensitivity to instruction</vt:lpstr>
      <vt:lpstr>Sensitivity of outcome measures</vt:lpstr>
      <vt:lpstr>Impact of sensitivity to instruction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the black box: Raising standards through classroom assessment</dc:title>
  <dc:creator>Dylan Wiliam</dc:creator>
  <cp:lastModifiedBy>Dylan Wiliam</cp:lastModifiedBy>
  <cp:revision>437</cp:revision>
  <cp:lastPrinted>2007-02-01T19:02:41Z</cp:lastPrinted>
  <dcterms:created xsi:type="dcterms:W3CDTF">2010-07-29T23:31:26Z</dcterms:created>
  <dcterms:modified xsi:type="dcterms:W3CDTF">2013-10-04T07:35:16Z</dcterms:modified>
</cp:coreProperties>
</file>