
<file path=[Content_Types].xml><?xml version="1.0" encoding="utf-8"?>
<Types xmlns="http://schemas.openxmlformats.org/package/2006/content-types">
  <Default Extension="xml" ContentType="application/xml"/>
  <Default Extension="doc" ContentType="application/msword"/>
  <Default Extension="jpeg" ContentType="image/jpeg"/>
  <Default Extension="rels" ContentType="application/vnd.openxmlformats-package.relationships+xml"/>
  <Default Extension="emf" ContentType="image/x-emf"/>
  <Default Extension="vml" ContentType="application/vnd.openxmlformats-officedocument.vmlDrawing"/>
  <Default Extension="docx" ContentType="application/vnd.openxmlformats-officedocument.wordprocessingml.documen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912" r:id="rId1"/>
  </p:sldMasterIdLst>
  <p:notesMasterIdLst>
    <p:notesMasterId r:id="rId37"/>
  </p:notesMasterIdLst>
  <p:handoutMasterIdLst>
    <p:handoutMasterId r:id="rId38"/>
  </p:handoutMasterIdLst>
  <p:sldIdLst>
    <p:sldId id="256" r:id="rId2"/>
    <p:sldId id="947" r:id="rId3"/>
    <p:sldId id="1075" r:id="rId4"/>
    <p:sldId id="1070" r:id="rId5"/>
    <p:sldId id="1079" r:id="rId6"/>
    <p:sldId id="1099" r:id="rId7"/>
    <p:sldId id="1104" r:id="rId8"/>
    <p:sldId id="1084" r:id="rId9"/>
    <p:sldId id="1081" r:id="rId10"/>
    <p:sldId id="1082" r:id="rId11"/>
    <p:sldId id="1083" r:id="rId12"/>
    <p:sldId id="1068" r:id="rId13"/>
    <p:sldId id="1085" r:id="rId14"/>
    <p:sldId id="1086" r:id="rId15"/>
    <p:sldId id="1087" r:id="rId16"/>
    <p:sldId id="1088" r:id="rId17"/>
    <p:sldId id="1089" r:id="rId18"/>
    <p:sldId id="1090" r:id="rId19"/>
    <p:sldId id="1091" r:id="rId20"/>
    <p:sldId id="1092" r:id="rId21"/>
    <p:sldId id="1093" r:id="rId22"/>
    <p:sldId id="1094" r:id="rId23"/>
    <p:sldId id="1095" r:id="rId24"/>
    <p:sldId id="1096" r:id="rId25"/>
    <p:sldId id="1097" r:id="rId26"/>
    <p:sldId id="1101" r:id="rId27"/>
    <p:sldId id="1103" r:id="rId28"/>
    <p:sldId id="1080" r:id="rId29"/>
    <p:sldId id="1105" r:id="rId30"/>
    <p:sldId id="1106" r:id="rId31"/>
    <p:sldId id="1107" r:id="rId32"/>
    <p:sldId id="1108" r:id="rId33"/>
    <p:sldId id="1076" r:id="rId34"/>
    <p:sldId id="1110" r:id="rId35"/>
    <p:sldId id="1109" r:id="rId36"/>
  </p:sldIdLst>
  <p:sldSz cx="9144000" cy="6858000" type="screen4x3"/>
  <p:notesSz cx="6858000" cy="9144000"/>
  <p:kinsoku lang="ja-JP" invalStChars="、。，．・：；？！゛゜ヽヾゝゞ々ー’”）〕］｝〉》」』】°‰′″℃￠％ぁぃぅぇぉっゃゅょゎァィゥェォッャュョヮヵヶ!%),.:;?]}｡｣､･ｧｨｩｪｫｬｭｮｯｰﾞﾟ" invalEndChars="‘“（〔［｛〈《「『【￥＄$([\{｢￡"/>
  <p:defaultTextStyle>
    <a:defPPr>
      <a:defRPr lang="en-GB"/>
    </a:defPPr>
    <a:lvl1pPr algn="l" rtl="0" fontAlgn="base">
      <a:spcBef>
        <a:spcPct val="0"/>
      </a:spcBef>
      <a:spcAft>
        <a:spcPct val="0"/>
      </a:spcAft>
      <a:defRPr sz="2400" kern="1200">
        <a:solidFill>
          <a:schemeClr val="tx1"/>
        </a:solidFill>
        <a:latin typeface="Geneva"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5pPr>
    <a:lvl6pPr marL="2286000" algn="l" defTabSz="457200" rtl="0" eaLnBrk="1" latinLnBrk="0" hangingPunct="1">
      <a:defRPr sz="2400" kern="1200">
        <a:solidFill>
          <a:schemeClr val="tx1"/>
        </a:solidFill>
        <a:latin typeface="Geneva" charset="0"/>
        <a:ea typeface="ＭＳ Ｐゴシック" charset="0"/>
        <a:cs typeface="ＭＳ Ｐゴシック" charset="0"/>
      </a:defRPr>
    </a:lvl6pPr>
    <a:lvl7pPr marL="2743200" algn="l" defTabSz="457200" rtl="0" eaLnBrk="1" latinLnBrk="0" hangingPunct="1">
      <a:defRPr sz="2400" kern="1200">
        <a:solidFill>
          <a:schemeClr val="tx1"/>
        </a:solidFill>
        <a:latin typeface="Geneva" charset="0"/>
        <a:ea typeface="ＭＳ Ｐゴシック" charset="0"/>
        <a:cs typeface="ＭＳ Ｐゴシック" charset="0"/>
      </a:defRPr>
    </a:lvl7pPr>
    <a:lvl8pPr marL="3200400" algn="l" defTabSz="457200" rtl="0" eaLnBrk="1" latinLnBrk="0" hangingPunct="1">
      <a:defRPr sz="2400" kern="1200">
        <a:solidFill>
          <a:schemeClr val="tx1"/>
        </a:solidFill>
        <a:latin typeface="Geneva" charset="0"/>
        <a:ea typeface="ＭＳ Ｐゴシック" charset="0"/>
        <a:cs typeface="ＭＳ Ｐゴシック" charset="0"/>
      </a:defRPr>
    </a:lvl8pPr>
    <a:lvl9pPr marL="3657600" algn="l" defTabSz="457200" rtl="0" eaLnBrk="1" latinLnBrk="0" hangingPunct="1">
      <a:defRPr sz="2400" kern="1200">
        <a:solidFill>
          <a:schemeClr val="tx1"/>
        </a:solidFill>
        <a:latin typeface="Geneva"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D0D1DC"/>
    <a:srgbClr val="3488B6"/>
    <a:srgbClr val="EDAA61"/>
    <a:srgbClr val="8C357B"/>
    <a:srgbClr val="9E2487"/>
    <a:srgbClr val="A68AAC"/>
    <a:srgbClr val="F1DFED"/>
    <a:srgbClr val="8000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4" autoAdjust="0"/>
    <p:restoredTop sz="94606" autoAdjust="0"/>
  </p:normalViewPr>
  <p:slideViewPr>
    <p:cSldViewPr snapToGrid="0">
      <p:cViewPr>
        <p:scale>
          <a:sx n="100" d="100"/>
          <a:sy n="100" d="100"/>
        </p:scale>
        <p:origin x="-1784" y="-272"/>
      </p:cViewPr>
      <p:guideLst>
        <p:guide orient="horz" pos="2160"/>
        <p:guide pos="2890"/>
      </p:guideLst>
    </p:cSldViewPr>
  </p:slideViewPr>
  <p:outlineViewPr>
    <p:cViewPr>
      <p:scale>
        <a:sx n="33" d="100"/>
        <a:sy n="33" d="100"/>
      </p:scale>
      <p:origin x="0" y="2680"/>
    </p:cViewPr>
  </p:outlineViewPr>
  <p:notesTextViewPr>
    <p:cViewPr>
      <p:scale>
        <a:sx n="100" d="100"/>
        <a:sy n="100" d="100"/>
      </p:scale>
      <p:origin x="0" y="0"/>
    </p:cViewPr>
  </p:notesTextViewPr>
  <p:sorterViewPr showFormatting="0">
    <p:cViewPr>
      <p:scale>
        <a:sx n="80" d="100"/>
        <a:sy n="80" d="100"/>
      </p:scale>
      <p:origin x="0" y="0"/>
    </p:cViewPr>
  </p:sorterViewPr>
  <p:notesViewPr>
    <p:cSldViewPr snapToGrid="0" snapToObjects="1">
      <p:cViewPr varScale="1">
        <p:scale>
          <a:sx n="72" d="100"/>
          <a:sy n="72" d="100"/>
        </p:scale>
        <p:origin x="-2520" y="-10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notesMaster" Target="notesMasters/notesMaster1.xml"/><Relationship Id="rId38" Type="http://schemas.openxmlformats.org/officeDocument/2006/relationships/handoutMaster" Target="handoutMasters/handoutMaster1.xml"/><Relationship Id="rId39" Type="http://schemas.openxmlformats.org/officeDocument/2006/relationships/printerSettings" Target="printerSettings/printerSettings1.bin"/><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Not%20me%20work:B:Bloom%20HS:Achievement%20Effect-%20Size%20Benchmarks%20for%20Educational%20Interventions%20(2008).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scatterChart>
        <c:scatterStyle val="lineMarker"/>
        <c:varyColors val="0"/>
        <c:ser>
          <c:idx val="0"/>
          <c:order val="0"/>
          <c:tx>
            <c:strRef>
              <c:f>Sheet1!$B$1</c:f>
              <c:strCache>
                <c:ptCount val="1"/>
                <c:pt idx="0">
                  <c:v>annual growth</c:v>
                </c:pt>
              </c:strCache>
            </c:strRef>
          </c:tx>
          <c:spPr>
            <a:ln w="47625">
              <a:noFill/>
            </a:ln>
          </c:spPr>
          <c:xVal>
            <c:numRef>
              <c:f>Sheet1!$A$2:$A$12</c:f>
              <c:numCache>
                <c:formatCode>General</c:formatCode>
                <c:ptCount val="11"/>
                <c:pt idx="0">
                  <c:v>6.0</c:v>
                </c:pt>
                <c:pt idx="1">
                  <c:v>7.0</c:v>
                </c:pt>
                <c:pt idx="2">
                  <c:v>8.0</c:v>
                </c:pt>
                <c:pt idx="3">
                  <c:v>9.0</c:v>
                </c:pt>
                <c:pt idx="4">
                  <c:v>10.0</c:v>
                </c:pt>
                <c:pt idx="5">
                  <c:v>11.0</c:v>
                </c:pt>
                <c:pt idx="6">
                  <c:v>12.0</c:v>
                </c:pt>
                <c:pt idx="7">
                  <c:v>13.0</c:v>
                </c:pt>
                <c:pt idx="8">
                  <c:v>14.0</c:v>
                </c:pt>
                <c:pt idx="9">
                  <c:v>15.0</c:v>
                </c:pt>
                <c:pt idx="10">
                  <c:v>16.0</c:v>
                </c:pt>
              </c:numCache>
            </c:numRef>
          </c:xVal>
          <c:yVal>
            <c:numRef>
              <c:f>Sheet1!$B$2:$B$12</c:f>
              <c:numCache>
                <c:formatCode>General</c:formatCode>
                <c:ptCount val="11"/>
                <c:pt idx="0">
                  <c:v>1.52</c:v>
                </c:pt>
                <c:pt idx="1">
                  <c:v>0.97</c:v>
                </c:pt>
                <c:pt idx="2">
                  <c:v>0.6</c:v>
                </c:pt>
                <c:pt idx="3">
                  <c:v>0.36</c:v>
                </c:pt>
                <c:pt idx="4">
                  <c:v>0.4</c:v>
                </c:pt>
                <c:pt idx="5">
                  <c:v>0.32</c:v>
                </c:pt>
                <c:pt idx="6">
                  <c:v>0.23</c:v>
                </c:pt>
                <c:pt idx="7">
                  <c:v>0.26</c:v>
                </c:pt>
                <c:pt idx="8">
                  <c:v>0.24</c:v>
                </c:pt>
                <c:pt idx="9">
                  <c:v>0.19</c:v>
                </c:pt>
                <c:pt idx="10">
                  <c:v>0.19</c:v>
                </c:pt>
              </c:numCache>
            </c:numRef>
          </c:yVal>
          <c:smooth val="0"/>
        </c:ser>
        <c:dLbls>
          <c:showLegendKey val="0"/>
          <c:showVal val="0"/>
          <c:showCatName val="0"/>
          <c:showSerName val="0"/>
          <c:showPercent val="0"/>
          <c:showBubbleSize val="0"/>
        </c:dLbls>
        <c:axId val="1858814216"/>
        <c:axId val="1858872856"/>
      </c:scatterChart>
      <c:valAx>
        <c:axId val="1858814216"/>
        <c:scaling>
          <c:orientation val="minMax"/>
          <c:max val="16.0"/>
          <c:min val="5.0"/>
        </c:scaling>
        <c:delete val="0"/>
        <c:axPos val="b"/>
        <c:title>
          <c:tx>
            <c:rich>
              <a:bodyPr/>
              <a:lstStyle/>
              <a:p>
                <a:pPr>
                  <a:defRPr/>
                </a:pPr>
                <a:r>
                  <a:rPr lang="en-US"/>
                  <a:t>Age</a:t>
                </a:r>
              </a:p>
            </c:rich>
          </c:tx>
          <c:layout/>
          <c:overlay val="0"/>
        </c:title>
        <c:numFmt formatCode="General" sourceLinked="1"/>
        <c:majorTickMark val="out"/>
        <c:minorTickMark val="none"/>
        <c:tickLblPos val="nextTo"/>
        <c:crossAx val="1858872856"/>
        <c:crosses val="autoZero"/>
        <c:crossBetween val="midCat"/>
        <c:majorUnit val="1.0"/>
      </c:valAx>
      <c:valAx>
        <c:axId val="1858872856"/>
        <c:scaling>
          <c:orientation val="minMax"/>
        </c:scaling>
        <c:delete val="0"/>
        <c:axPos val="l"/>
        <c:title>
          <c:tx>
            <c:rich>
              <a:bodyPr rot="-5400000" vert="horz"/>
              <a:lstStyle/>
              <a:p>
                <a:pPr>
                  <a:defRPr/>
                </a:pPr>
                <a:r>
                  <a:rPr lang="en-US"/>
                  <a:t>annual growth (SDs)</a:t>
                </a:r>
              </a:p>
            </c:rich>
          </c:tx>
          <c:layout/>
          <c:overlay val="0"/>
        </c:title>
        <c:numFmt formatCode="#,##0.0" sourceLinked="0"/>
        <c:majorTickMark val="out"/>
        <c:minorTickMark val="none"/>
        <c:tickLblPos val="nextTo"/>
        <c:crossAx val="1858814216"/>
        <c:crosses val="autoZero"/>
        <c:crossBetween val="midCat"/>
      </c:valAx>
    </c:plotArea>
    <c:plotVisOnly val="1"/>
    <c:dispBlanksAs val="gap"/>
    <c:showDLblsOverMax val="0"/>
  </c:chart>
  <c:txPr>
    <a:bodyPr/>
    <a:lstStyle/>
    <a:p>
      <a:pPr>
        <a:defRPr sz="1800"/>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auto">
          <a:xfrm>
            <a:off x="609600" y="8458200"/>
            <a:ext cx="5638800" cy="24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63" tIns="46038" rIns="93663" bIns="46038">
            <a:spAutoFit/>
          </a:bodyPr>
          <a:lstStyle/>
          <a:p>
            <a:pPr defTabSz="950913" eaLnBrk="0" hangingPunct="0"/>
            <a:r>
              <a:rPr lang="en-GB" sz="1000">
                <a:latin typeface="Times New Roman" charset="0"/>
              </a:rPr>
              <a:t>© 2010 Dylan Wiliam, Institute of Education, 20 Bedford Way, London WC1H 0AL, UK; 020 7612 6000</a:t>
            </a:r>
          </a:p>
        </p:txBody>
      </p:sp>
      <p:sp>
        <p:nvSpPr>
          <p:cNvPr id="2051" name="Rectangle 3"/>
          <p:cNvSpPr>
            <a:spLocks noChangeArrowheads="1"/>
          </p:cNvSpPr>
          <p:nvPr/>
        </p:nvSpPr>
        <p:spPr bwMode="auto">
          <a:xfrm>
            <a:off x="795338" y="503767"/>
            <a:ext cx="6028135" cy="256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
        <p:nvSpPr>
          <p:cNvPr id="2052" name="Rectangle 4"/>
          <p:cNvSpPr>
            <a:spLocks noChangeArrowheads="1"/>
          </p:cNvSpPr>
          <p:nvPr/>
        </p:nvSpPr>
        <p:spPr bwMode="auto">
          <a:xfrm>
            <a:off x="3492104" y="8775700"/>
            <a:ext cx="531019" cy="245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63" tIns="46038" rIns="93663" bIns="46038">
            <a:spAutoFit/>
          </a:bodyPr>
          <a:lstStyle/>
          <a:p>
            <a:pPr defTabSz="950913" eaLnBrk="0" hangingPunct="0"/>
            <a:fld id="{9211D485-12F2-B442-964B-E824A1BD6F81}" type="slidenum">
              <a:rPr lang="en-GB" sz="1000">
                <a:latin typeface="Times New Roman" charset="0"/>
              </a:rPr>
              <a:pPr defTabSz="950913" eaLnBrk="0" hangingPunct="0"/>
              <a:t>‹#›</a:t>
            </a:fld>
            <a:endParaRPr lang="en-GB" sz="1000">
              <a:latin typeface="Times New Roman" charset="0"/>
            </a:endParaRPr>
          </a:p>
        </p:txBody>
      </p:sp>
    </p:spTree>
    <p:extLst>
      <p:ext uri="{BB962C8B-B14F-4D97-AF65-F5344CB8AC3E}">
        <p14:creationId xmlns:p14="http://schemas.microsoft.com/office/powerpoint/2010/main" val="353710152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79885" y="4343400"/>
            <a:ext cx="5386388" cy="4114800"/>
          </a:xfrm>
          <a:prstGeom prst="rect">
            <a:avLst/>
          </a:prstGeom>
          <a:noFill/>
          <a:ln w="12700">
            <a:noFill/>
            <a:miter lim="800000"/>
            <a:headEnd/>
            <a:tailEnd/>
          </a:ln>
          <a:effectLst/>
        </p:spPr>
        <p:txBody>
          <a:bodyPr vert="horz" wrap="square" lIns="93663" tIns="46038" rIns="93663" bIns="46038"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3075" name="Rectangle 3"/>
          <p:cNvSpPr>
            <a:spLocks noGrp="1" noRot="1" noChangeAspect="1" noChangeArrowheads="1" noTextEdit="1"/>
          </p:cNvSpPr>
          <p:nvPr>
            <p:ph type="sldImg" idx="2"/>
          </p:nvPr>
        </p:nvSpPr>
        <p:spPr bwMode="auto">
          <a:xfrm>
            <a:off x="1292225" y="798513"/>
            <a:ext cx="4275138" cy="32067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Tree>
    <p:extLst>
      <p:ext uri="{BB962C8B-B14F-4D97-AF65-F5344CB8AC3E}">
        <p14:creationId xmlns:p14="http://schemas.microsoft.com/office/powerpoint/2010/main" val="888990054"/>
      </p:ext>
    </p:extLst>
  </p:cSld>
  <p:clrMap bg1="lt1" tx1="dk1" bg2="lt2" tx2="dk2" accent1="accent1" accent2="accent2" accent3="accent3" accent4="accent4" accent5="accent5" accent6="accent6" hlink="hlink" folHlink="folHlink"/>
  <p:hf hdr="0" ftr="0" dt="0"/>
  <p:notesStyle>
    <a:lvl1pPr algn="l" defTabSz="950913"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476250" algn="l" defTabSz="950913"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950913" algn="l" defTabSz="950913"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1427163" algn="l" defTabSz="950913"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1901825" algn="l" defTabSz="950913"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Rot="1" noChangeAspect="1" noChangeArrowheads="1" noTextEdit="1"/>
          </p:cNvSpPr>
          <p:nvPr>
            <p:ph type="sldImg"/>
          </p:nvPr>
        </p:nvSpPr>
        <p:spPr>
          <a:ln cap="flat"/>
        </p:spPr>
      </p:sp>
      <p:sp>
        <p:nvSpPr>
          <p:cNvPr id="5122"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600">
                <a:solidFill>
                  <a:srgbClr val="000000"/>
                </a:solidFill>
                <a:latin typeface="Arial" charset="0"/>
                <a:ea typeface="ＭＳ Ｐゴシック" charset="0"/>
                <a:cs typeface="ＭＳ Ｐゴシック" charset="0"/>
              </a:rPr>
              <a:t>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6146"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646147" name="Rectangle 3"/>
          <p:cNvSpPr>
            <a:spLocks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Rectangle 2"/>
          <p:cNvSpPr>
            <a:spLocks noGrp="1" noRot="1" noChangeAspect="1" noChangeArrowheads="1" noTextEdit="1"/>
          </p:cNvSpPr>
          <p:nvPr>
            <p:ph type="sldImg"/>
          </p:nvPr>
        </p:nvSpPr>
        <p:spPr>
          <a:xfrm>
            <a:off x="1292225" y="798513"/>
            <a:ext cx="4273550" cy="3206750"/>
          </a:xfrm>
          <a:ln cap="flat"/>
        </p:spPr>
      </p:sp>
      <p:sp>
        <p:nvSpPr>
          <p:cNvPr id="138242"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7890" name="Rectangle 2"/>
          <p:cNvSpPr>
            <a:spLocks noChangeArrowheads="1"/>
          </p:cNvSpPr>
          <p:nvPr>
            <p:ph type="sldImg"/>
          </p:nvPr>
        </p:nvSpPr>
        <p:spPr bwMode="auto">
          <a:xfrm>
            <a:off x="1144588"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677891" name="Rectangle 3"/>
          <p:cNvSpPr>
            <a:spLocks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lIns="93031" tIns="46516" rIns="93031" bIns="46516"/>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emf"/></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dirty="0" smtClean="0"/>
              <a:t>Click to edit Master title style</a:t>
            </a:r>
            <a:endParaRPr kumimoji="0"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lvl1pPr>
              <a:defRPr>
                <a:solidFill>
                  <a:srgbClr val="000000"/>
                </a:solidFill>
              </a:defRPr>
            </a:lvl1pPr>
          </a:lstStyle>
          <a:p>
            <a:pPr>
              <a:defRPr/>
            </a:pPr>
            <a:fld id="{2D6238C2-C284-AD4D-8FB8-9663937FCA09}" type="slidenum">
              <a:rPr lang="en-GB" smtClean="0"/>
              <a:pPr>
                <a:defRPr/>
              </a:pPr>
              <a:t>‹#›</a:t>
            </a:fld>
            <a:endParaRPr lang="en-GB"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pic>
        <p:nvPicPr>
          <p:cNvPr id="7" name="Picture 6"/>
          <p:cNvPicPr>
            <a:picLocks noChangeAspect="1"/>
          </p:cNvPicPr>
          <p:nvPr userDrawn="1"/>
        </p:nvPicPr>
        <p:blipFill>
          <a:blip r:embed="rId2"/>
          <a:stretch>
            <a:fillRect/>
          </a:stretch>
        </p:blipFill>
        <p:spPr>
          <a:xfrm>
            <a:off x="8064500" y="6184900"/>
            <a:ext cx="1079500" cy="67310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hasCustomPrompt="1"/>
          </p:nvPr>
        </p:nvSpPr>
        <p:spPr>
          <a:xfrm>
            <a:off x="383618" y="595342"/>
            <a:ext cx="8426370" cy="3777092"/>
          </a:xfrm>
        </p:spPr>
        <p:txBody>
          <a:bodyPr anchor="ctr">
            <a:normAutofit/>
          </a:bodyPr>
          <a:lstStyle>
            <a:lvl1pPr>
              <a:defRPr sz="4400" cap="none" baseline="0">
                <a:latin typeface="Calibri"/>
                <a:cs typeface="Calibri"/>
              </a:defRPr>
            </a:lvl1pPr>
          </a:lstStyle>
          <a:p>
            <a:r>
              <a:rPr kumimoji="0" lang="en-US" dirty="0" smtClean="0"/>
              <a:t>Click to edit master title style</a:t>
            </a:r>
            <a:endParaRPr kumimoji="0" lang="en-US" dirty="0"/>
          </a:p>
        </p:txBody>
      </p:sp>
      <p:sp>
        <p:nvSpPr>
          <p:cNvPr id="9" name="Subtitle 8"/>
          <p:cNvSpPr>
            <a:spLocks noGrp="1"/>
          </p:cNvSpPr>
          <p:nvPr>
            <p:ph type="subTitle" idx="1"/>
          </p:nvPr>
        </p:nvSpPr>
        <p:spPr>
          <a:xfrm>
            <a:off x="351512" y="4713827"/>
            <a:ext cx="6705600" cy="685800"/>
          </a:xfrm>
        </p:spPr>
        <p:txBody>
          <a:bodyPr anchor="ctr">
            <a:normAutofit/>
          </a:bodyPr>
          <a:lstStyle>
            <a:lvl1pPr marL="0" indent="0" algn="l">
              <a:buNone/>
              <a:defRPr sz="2600">
                <a:solidFill>
                  <a:srgbClr val="FFFFFF"/>
                </a:solidFill>
                <a:latin typeface="Calibri"/>
                <a:cs typeface="Calibri"/>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Click to edit Master subtitle style</a:t>
            </a:r>
            <a:endParaRPr kumimoji="0" lang="en-US" dirty="0"/>
          </a:p>
        </p:txBody>
      </p:sp>
      <p:sp>
        <p:nvSpPr>
          <p:cNvPr id="28" name="Date Placeholder 27"/>
          <p:cNvSpPr>
            <a:spLocks noGrp="1"/>
          </p:cNvSpPr>
          <p:nvPr>
            <p:ph type="dt" sz="half" idx="10"/>
          </p:nvPr>
        </p:nvSpPr>
        <p:spPr>
          <a:xfrm>
            <a:off x="7086600" y="6038817"/>
            <a:ext cx="2057400" cy="685800"/>
          </a:xfrm>
          <a:prstGeom prst="rect">
            <a:avLst/>
          </a:prstGeom>
        </p:spPr>
        <p:txBody>
          <a:bodyPr>
            <a:noAutofit/>
          </a:bodyPr>
          <a:lstStyle>
            <a:lvl1pPr algn="ctr">
              <a:defRPr sz="2000">
                <a:solidFill>
                  <a:srgbClr val="FFFFFF"/>
                </a:solidFill>
              </a:defRPr>
            </a:lvl1pPr>
          </a:lstStyle>
          <a:p>
            <a:pPr>
              <a:defRPr/>
            </a:pPr>
            <a:endParaRPr lang="en-US" dirty="0"/>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defRPr/>
            </a:pPr>
            <a:endParaRPr lang="en-US"/>
          </a:p>
        </p:txBody>
      </p:sp>
      <p:sp>
        <p:nvSpPr>
          <p:cNvPr id="29" name="Slide Number Placeholder 28"/>
          <p:cNvSpPr>
            <a:spLocks noGrp="1"/>
          </p:cNvSpPr>
          <p:nvPr>
            <p:ph type="sldNum" sz="quarter" idx="12"/>
          </p:nvPr>
        </p:nvSpPr>
        <p:spPr>
          <a:xfrm>
            <a:off x="739588" y="6208059"/>
            <a:ext cx="838200" cy="381000"/>
          </a:xfrm>
        </p:spPr>
        <p:txBody>
          <a:bodyPr/>
          <a:lstStyle>
            <a:lvl1pPr>
              <a:defRPr>
                <a:solidFill>
                  <a:schemeClr val="tx2"/>
                </a:solidFill>
              </a:defRPr>
            </a:lvl1pPr>
          </a:lstStyle>
          <a:p>
            <a:pPr>
              <a:defRPr/>
            </a:pPr>
            <a:fld id="{D52799CE-711A-FA44-BA4E-E463DA170A36}"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dirty="0" smtClean="0"/>
              <a:t>Click to edit Master title style</a:t>
            </a:r>
            <a:endParaRPr kumimoji="0" lang="en-US" dirty="0"/>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10" name="Slide Number Placeholder 9"/>
          <p:cNvSpPr>
            <a:spLocks noGrp="1"/>
          </p:cNvSpPr>
          <p:nvPr>
            <p:ph type="sldNum" sz="quarter" idx="16"/>
          </p:nvPr>
        </p:nvSpPr>
        <p:spPr/>
        <p:txBody>
          <a:bodyPr rtlCol="0"/>
          <a:lstStyle/>
          <a:p>
            <a:pPr>
              <a:defRPr/>
            </a:pPr>
            <a:fld id="{5C50C641-66DE-184E-B016-D253D8CA36FC}" type="slidenum">
              <a:rPr lang="en-GB" smtClean="0"/>
              <a:pPr>
                <a:defRPr/>
              </a:pPr>
              <a:t>‹#›</a:t>
            </a:fld>
            <a:endParaRPr lang="en-GB"/>
          </a:p>
        </p:txBody>
      </p:sp>
      <p:sp>
        <p:nvSpPr>
          <p:cNvPr id="12" name="Footer Placeholder 11"/>
          <p:cNvSpPr>
            <a:spLocks noGrp="1"/>
          </p:cNvSpPr>
          <p:nvPr>
            <p:ph type="ftr" sz="quarter" idx="17"/>
          </p:nvPr>
        </p:nvSpPr>
        <p:spPr/>
        <p:txBody>
          <a:bodyPr rtlCol="0"/>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dirty="0" smtClean="0"/>
              <a:t>Click to edit Master title style</a:t>
            </a:r>
            <a:endParaRPr kumimoji="0" lang="en-US" dirty="0"/>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12" name="Slide Number Placeholder 11"/>
          <p:cNvSpPr>
            <a:spLocks noGrp="1"/>
          </p:cNvSpPr>
          <p:nvPr>
            <p:ph type="sldNum" sz="quarter" idx="16"/>
          </p:nvPr>
        </p:nvSpPr>
        <p:spPr/>
        <p:txBody>
          <a:bodyPr rtlCol="0"/>
          <a:lstStyle/>
          <a:p>
            <a:pPr>
              <a:defRPr/>
            </a:pPr>
            <a:fld id="{27179BD9-65CB-694A-A2D4-7B548DC60A53}" type="slidenum">
              <a:rPr lang="en-GB" smtClean="0"/>
              <a:pPr>
                <a:defRPr/>
              </a:pPr>
              <a:t>‹#›</a:t>
            </a:fld>
            <a:endParaRPr lang="en-GB"/>
          </a:p>
        </p:txBody>
      </p:sp>
      <p:sp>
        <p:nvSpPr>
          <p:cNvPr id="14" name="Footer Placeholder 13"/>
          <p:cNvSpPr>
            <a:spLocks noGrp="1"/>
          </p:cNvSpPr>
          <p:nvPr>
            <p:ph type="ftr" sz="quarter" idx="17"/>
          </p:nvPr>
        </p:nvSpPr>
        <p:spPr/>
        <p:txBody>
          <a:bodyPr rtlCol="0"/>
          <a:lstStyle/>
          <a:p>
            <a:pPr>
              <a:defRPr/>
            </a:pP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dirty="0" smtClean="0"/>
              <a:t>Click to edit Master title style</a:t>
            </a:r>
            <a:endParaRPr kumimoji="0" lang="en-US" dirty="0"/>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lvl1pPr>
              <a:defRPr>
                <a:solidFill>
                  <a:srgbClr val="000000"/>
                </a:solidFill>
              </a:defRPr>
            </a:lvl1pPr>
          </a:lstStyle>
          <a:p>
            <a:pPr>
              <a:defRPr/>
            </a:pPr>
            <a:fld id="{19ABF79A-F4A3-5E49-A6CE-5B8CF779BC37}" type="slidenum">
              <a:rPr lang="en-GB" smtClean="0"/>
              <a:pPr>
                <a:defRPr/>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rgbClr val="000000"/>
                </a:solidFill>
              </a:defRPr>
            </a:lvl1pPr>
          </a:lstStyle>
          <a:p>
            <a:pPr>
              <a:defRPr/>
            </a:pPr>
            <a:fld id="{810F0876-9936-0A4D-A655-DB5D8150D4AA}" type="slidenum">
              <a:rPr lang="en-GB" smtClean="0"/>
              <a:pPr>
                <a:defRPr/>
              </a:pPr>
              <a:t>‹#›</a:t>
            </a:fld>
            <a:endParaRPr lang="en-GB" dirty="0"/>
          </a:p>
        </p:txBody>
      </p:sp>
      <p:pic>
        <p:nvPicPr>
          <p:cNvPr id="5" name="Picture 4"/>
          <p:cNvPicPr>
            <a:picLocks noChangeAspect="1"/>
          </p:cNvPicPr>
          <p:nvPr userDrawn="1"/>
        </p:nvPicPr>
        <p:blipFill>
          <a:blip r:embed="rId2"/>
          <a:stretch>
            <a:fillRect/>
          </a:stretch>
        </p:blipFill>
        <p:spPr>
          <a:xfrm>
            <a:off x="7862081" y="6036346"/>
            <a:ext cx="1079500" cy="673100"/>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normAutofit/>
          </a:bodyPr>
          <a:lstStyle>
            <a:lvl1pPr algn="l">
              <a:buNone/>
              <a:defRPr sz="3600" b="0"/>
            </a:lvl1pPr>
          </a:lstStyle>
          <a:p>
            <a:r>
              <a:rPr kumimoji="0" lang="en-US" dirty="0" smtClean="0"/>
              <a:t>Click to edit Master title style</a:t>
            </a:r>
            <a:endParaRPr kumimoji="0"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lvl1pPr>
              <a:defRPr>
                <a:solidFill>
                  <a:srgbClr val="000000"/>
                </a:solidFill>
              </a:defRPr>
            </a:lvl1pPr>
          </a:lstStyle>
          <a:p>
            <a:pPr>
              <a:defRPr/>
            </a:pPr>
            <a:fld id="{50E85CD4-01C3-DE45-A238-CA0781C7043D}" type="slidenum">
              <a:rPr lang="en-GB" smtClean="0"/>
              <a:pPr>
                <a:defRPr/>
              </a:pPr>
              <a:t>‹#›</a:t>
            </a:fld>
            <a:endParaRPr lang="en-GB"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685800" y="6248400"/>
            <a:ext cx="1905000" cy="457200"/>
          </a:xfrm>
          <a:prstGeom prst="rect">
            <a:avLst/>
          </a:prstGeom>
        </p:spPr>
        <p:txBody>
          <a:bodyPr/>
          <a:lstStyle>
            <a:lvl1pPr>
              <a:defRPr/>
            </a:lvl1pPr>
          </a:lstStyle>
          <a:p>
            <a:pPr>
              <a:defRPr/>
            </a:pPr>
            <a:endParaRPr lang="en-US"/>
          </a:p>
        </p:txBody>
      </p:sp>
      <p:sp>
        <p:nvSpPr>
          <p:cNvPr id="4" name="Footer Placeholder 3"/>
          <p:cNvSpPr>
            <a:spLocks noGrp="1"/>
          </p:cNvSpPr>
          <p:nvPr>
            <p:ph type="ftr" sz="quarter" idx="11"/>
          </p:nvPr>
        </p:nvSpPr>
        <p:spPr>
          <a:xfrm>
            <a:off x="3124200" y="6248400"/>
            <a:ext cx="2895600" cy="457200"/>
          </a:xfrm>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6553200" y="6248400"/>
            <a:ext cx="1905000" cy="457200"/>
          </a:xfrm>
        </p:spPr>
        <p:txBody>
          <a:bodyPr/>
          <a:lstStyle>
            <a:lvl1pPr>
              <a:defRPr/>
            </a:lvl1pPr>
          </a:lstStyle>
          <a:p>
            <a:pPr>
              <a:defRPr/>
            </a:pPr>
            <a:fld id="{C0E1A288-A284-C044-9F77-46138F160E24}" type="slidenum">
              <a:rPr lang="en-US"/>
              <a:pPr>
                <a:defRPr/>
              </a:pPr>
              <a:t>‹#›</a:t>
            </a:fld>
            <a:endParaRPr lang="en-US"/>
          </a:p>
        </p:txBody>
      </p:sp>
    </p:spTree>
    <p:extLst>
      <p:ext uri="{BB962C8B-B14F-4D97-AF65-F5344CB8AC3E}">
        <p14:creationId xmlns:p14="http://schemas.microsoft.com/office/powerpoint/2010/main" val="354009018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defRPr/>
            </a:pPr>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chemeClr val="tx1"/>
                </a:solidFill>
              </a:defRPr>
            </a:lvl1pPr>
          </a:lstStyle>
          <a:p>
            <a:pPr>
              <a:defRPr/>
            </a:pPr>
            <a:fld id="{0BCA7252-6283-0043-95DE-9CBA704BC554}" type="slidenum">
              <a:rPr lang="en-GB" smtClean="0"/>
              <a:pPr>
                <a:defRPr/>
              </a:pPr>
              <a:t>‹#›</a:t>
            </a:fld>
            <a:endParaRPr lang="en-GB" dirty="0"/>
          </a:p>
        </p:txBody>
      </p:sp>
    </p:spTree>
  </p:cSld>
  <p:clrMap bg1="lt1" tx1="dk1" bg2="lt2" tx2="dk2" accent1="accent1" accent2="accent2" accent3="accent3" accent4="accent4" accent5="accent5" accent6="accent6" hlink="hlink" folHlink="folHlink"/>
  <p:sldLayoutIdLst>
    <p:sldLayoutId id="2147483914" r:id="rId1"/>
    <p:sldLayoutId id="2147483913" r:id="rId2"/>
    <p:sldLayoutId id="2147483916" r:id="rId3"/>
    <p:sldLayoutId id="2147483917" r:id="rId4"/>
    <p:sldLayoutId id="2147483918" r:id="rId5"/>
    <p:sldLayoutId id="2147483919" r:id="rId6"/>
    <p:sldLayoutId id="2147483920" r:id="rId7"/>
    <p:sldLayoutId id="2147483921" r:id="rId8"/>
  </p:sldLayoutIdLst>
  <p:hf hdr="0" ftr="0" dt="0"/>
  <p:txStyles>
    <p:titleStyle>
      <a:lvl1pPr algn="l" rtl="0" eaLnBrk="1" latinLnBrk="0" hangingPunct="1">
        <a:spcBef>
          <a:spcPct val="0"/>
        </a:spcBef>
        <a:buNone/>
        <a:defRPr kumimoji="0" sz="3600" kern="1200">
          <a:solidFill>
            <a:schemeClr val="tx2"/>
          </a:solidFill>
          <a:latin typeface="Calibri"/>
          <a:ea typeface="+mj-ea"/>
          <a:cs typeface="Calibri"/>
        </a:defRPr>
      </a:lvl1pPr>
    </p:titleStyle>
    <p:bodyStyle>
      <a:lvl1pPr marL="320040" indent="-320040" algn="l" rtl="0" eaLnBrk="1" latinLnBrk="0" hangingPunct="1">
        <a:spcBef>
          <a:spcPts val="0"/>
        </a:spcBef>
        <a:buClr>
          <a:schemeClr val="accent2"/>
        </a:buClr>
        <a:buSzPct val="60000"/>
        <a:buFont typeface="Wingdings"/>
        <a:buChar char=""/>
        <a:defRPr kumimoji="0" sz="2900" kern="1200">
          <a:solidFill>
            <a:schemeClr val="tx1"/>
          </a:solidFill>
          <a:latin typeface="Calibri"/>
          <a:ea typeface="+mn-ea"/>
          <a:cs typeface="Calibri"/>
        </a:defRPr>
      </a:lvl1pPr>
      <a:lvl2pPr marL="640080" indent="-274320" algn="l" rtl="0" eaLnBrk="1" latinLnBrk="0" hangingPunct="1">
        <a:spcBef>
          <a:spcPts val="0"/>
        </a:spcBef>
        <a:buClr>
          <a:schemeClr val="accent1"/>
        </a:buClr>
        <a:buSzPct val="70000"/>
        <a:buFont typeface="Wingdings 2"/>
        <a:buChar char=""/>
        <a:defRPr kumimoji="0" sz="2600" kern="1200">
          <a:solidFill>
            <a:schemeClr val="tx1"/>
          </a:solidFill>
          <a:latin typeface="Calibri"/>
          <a:ea typeface="+mn-ea"/>
          <a:cs typeface="Calibri"/>
        </a:defRPr>
      </a:lvl2pPr>
      <a:lvl3pPr marL="914400" indent="-228600" algn="l" rtl="0" eaLnBrk="1" latinLnBrk="0" hangingPunct="1">
        <a:spcBef>
          <a:spcPts val="0"/>
        </a:spcBef>
        <a:buClr>
          <a:schemeClr val="accent2"/>
        </a:buClr>
        <a:buSzPct val="75000"/>
        <a:buFont typeface="Wingdings"/>
        <a:buChar char=""/>
        <a:defRPr kumimoji="0" sz="2300" kern="1200">
          <a:solidFill>
            <a:schemeClr val="tx1"/>
          </a:solidFill>
          <a:latin typeface="Calibri"/>
          <a:ea typeface="+mn-ea"/>
          <a:cs typeface="Calibri"/>
        </a:defRPr>
      </a:lvl3pPr>
      <a:lvl4pPr marL="1371600" indent="-228600" algn="l" rtl="0" eaLnBrk="1" latinLnBrk="0" hangingPunct="1">
        <a:spcBef>
          <a:spcPts val="0"/>
        </a:spcBef>
        <a:buClr>
          <a:schemeClr val="accent3"/>
        </a:buClr>
        <a:buSzPct val="75000"/>
        <a:buFont typeface="Wingdings"/>
        <a:buChar char=""/>
        <a:defRPr kumimoji="0" sz="2000" kern="1200">
          <a:solidFill>
            <a:schemeClr val="tx1"/>
          </a:solidFill>
          <a:latin typeface="Calibri"/>
          <a:ea typeface="+mn-ea"/>
          <a:cs typeface="Calibri"/>
        </a:defRPr>
      </a:lvl4pPr>
      <a:lvl5pPr marL="1828800" indent="-228600" algn="l" rtl="0" eaLnBrk="1" latinLnBrk="0" hangingPunct="1">
        <a:spcBef>
          <a:spcPts val="0"/>
        </a:spcBef>
        <a:buClr>
          <a:schemeClr val="accent4"/>
        </a:buClr>
        <a:buSzPct val="65000"/>
        <a:buFont typeface="Wingdings"/>
        <a:buChar char=""/>
        <a:defRPr kumimoji="0" sz="2000" kern="1200">
          <a:solidFill>
            <a:schemeClr val="tx1"/>
          </a:solidFill>
          <a:latin typeface="Calibri"/>
          <a:ea typeface="+mn-ea"/>
          <a:cs typeface="Calibri"/>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13.xml.rels><?xml version="1.0" encoding="UTF-8" standalone="yes"?>
<Relationships xmlns="http://schemas.openxmlformats.org/package/2006/relationships"><Relationship Id="rId3" Type="http://schemas.openxmlformats.org/officeDocument/2006/relationships/package" Target="../embeddings/Microsoft_Word_Document1.docx"/><Relationship Id="rId4" Type="http://schemas.openxmlformats.org/officeDocument/2006/relationships/image" Target="../media/image5.emf"/><Relationship Id="rId1" Type="http://schemas.openxmlformats.org/officeDocument/2006/relationships/vmlDrawing" Target="../drawings/vmlDrawing1.vml"/><Relationship Id="rId2"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6.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Microsoft_Word_97_-_2004_Document1.doc"/><Relationship Id="rId4" Type="http://schemas.openxmlformats.org/officeDocument/2006/relationships/image" Target="../media/image7.emf"/><Relationship Id="rId1" Type="http://schemas.openxmlformats.org/officeDocument/2006/relationships/vmlDrawing" Target="../drawings/vmlDrawing2.vml"/><Relationship Id="rId2"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6"/>
          <p:cNvSpPr>
            <a:spLocks noGrp="1" noChangeArrowheads="1"/>
          </p:cNvSpPr>
          <p:nvPr>
            <p:ph type="ctrTitle"/>
          </p:nvPr>
        </p:nvSpPr>
        <p:spPr>
          <a:xfrm>
            <a:off x="889001" y="1507066"/>
            <a:ext cx="7478058" cy="3020109"/>
          </a:xfrm>
        </p:spPr>
        <p:txBody>
          <a:bodyPr rtlCol="0">
            <a:noAutofit/>
          </a:bodyPr>
          <a:lstStyle/>
          <a:p>
            <a:pPr fontAlgn="auto">
              <a:spcAft>
                <a:spcPts val="0"/>
              </a:spcAft>
              <a:defRPr/>
            </a:pPr>
            <a:r>
              <a:rPr lang="en-US" sz="4800" dirty="0" smtClean="0"/>
              <a:t>Why teaching will never be a research-based profession and why </a:t>
            </a:r>
            <a:r>
              <a:rPr lang="en-US" sz="4800" smtClean="0"/>
              <a:t>that’s a </a:t>
            </a:r>
            <a:r>
              <a:rPr lang="en-US" sz="4800" dirty="0" smtClean="0"/>
              <a:t>Good </a:t>
            </a:r>
            <a:r>
              <a:rPr lang="en-US" sz="4800" dirty="0"/>
              <a:t>T</a:t>
            </a:r>
            <a:r>
              <a:rPr lang="en-US" sz="4800" dirty="0" smtClean="0"/>
              <a:t>hing</a:t>
            </a:r>
            <a:r>
              <a:rPr lang="en-US" sz="5400" dirty="0" smtClean="0"/>
              <a:t> </a:t>
            </a:r>
            <a:endParaRPr lang="en-GB" sz="5000" cap="none" dirty="0" smtClean="0">
              <a:latin typeface="Arial" charset="0"/>
            </a:endParaRPr>
          </a:p>
        </p:txBody>
      </p:sp>
      <p:sp>
        <p:nvSpPr>
          <p:cNvPr id="16387" name="Rectangle 7"/>
          <p:cNvSpPr>
            <a:spLocks noGrp="1" noChangeArrowheads="1"/>
          </p:cNvSpPr>
          <p:nvPr>
            <p:ph type="subTitle" idx="1"/>
          </p:nvPr>
        </p:nvSpPr>
        <p:spPr>
          <a:xfrm>
            <a:off x="904455" y="4377765"/>
            <a:ext cx="6400800" cy="1374588"/>
          </a:xfrm>
        </p:spPr>
        <p:txBody>
          <a:bodyPr rtlCol="0">
            <a:normAutofit/>
          </a:bodyPr>
          <a:lstStyle/>
          <a:p>
            <a:pPr fontAlgn="auto">
              <a:spcAft>
                <a:spcPts val="0"/>
              </a:spcAft>
              <a:buFont typeface="Arial"/>
              <a:buNone/>
              <a:defRPr/>
            </a:pPr>
            <a:r>
              <a:rPr lang="en-GB" sz="3200" dirty="0" smtClean="0">
                <a:latin typeface="+mj-lt"/>
              </a:rPr>
              <a:t>Dylan Wiliam (@dylanwiliam)</a:t>
            </a:r>
          </a:p>
          <a:p>
            <a:pPr fontAlgn="auto">
              <a:spcAft>
                <a:spcPts val="0"/>
              </a:spcAft>
              <a:buFont typeface="Arial"/>
              <a:buNone/>
              <a:defRPr/>
            </a:pPr>
            <a:endParaRPr lang="en-GB" dirty="0" smtClean="0">
              <a:latin typeface="Arial" charset="0"/>
            </a:endParaRPr>
          </a:p>
        </p:txBody>
      </p:sp>
      <p:sp>
        <p:nvSpPr>
          <p:cNvPr id="2" name="TextBox 1"/>
          <p:cNvSpPr txBox="1"/>
          <p:nvPr/>
        </p:nvSpPr>
        <p:spPr>
          <a:xfrm>
            <a:off x="3585883" y="6170706"/>
            <a:ext cx="4123765" cy="461665"/>
          </a:xfrm>
          <a:prstGeom prst="rect">
            <a:avLst/>
          </a:prstGeom>
          <a:noFill/>
        </p:spPr>
        <p:txBody>
          <a:bodyPr wrap="square" rtlCol="0">
            <a:spAutoFit/>
          </a:bodyPr>
          <a:lstStyle/>
          <a:p>
            <a:pPr fontAlgn="auto">
              <a:spcAft>
                <a:spcPts val="0"/>
              </a:spcAft>
              <a:buFont typeface="Arial"/>
              <a:buNone/>
              <a:defRPr/>
            </a:pPr>
            <a:r>
              <a:rPr lang="en-GB" dirty="0"/>
              <a:t>www.dylanwiliam.net</a:t>
            </a:r>
          </a:p>
        </p:txBody>
      </p:sp>
      <p:sp>
        <p:nvSpPr>
          <p:cNvPr id="3" name="Slide Number Placeholder 2"/>
          <p:cNvSpPr>
            <a:spLocks noGrp="1"/>
          </p:cNvSpPr>
          <p:nvPr>
            <p:ph type="sldNum" sz="quarter" idx="12"/>
          </p:nvPr>
        </p:nvSpPr>
        <p:spPr/>
        <p:txBody>
          <a:bodyPr/>
          <a:lstStyle/>
          <a:p>
            <a:pPr>
              <a:defRPr/>
            </a:pPr>
            <a:fld id="{D52799CE-711A-FA44-BA4E-E463DA170A36}" type="slidenum">
              <a:rPr lang="en-US" smtClean="0"/>
              <a:pPr>
                <a:defRPr/>
              </a:pPr>
              <a:t>1</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534400" cy="990600"/>
          </a:xfrm>
        </p:spPr>
        <p:txBody>
          <a:bodyPr>
            <a:normAutofit/>
          </a:bodyPr>
          <a:lstStyle/>
          <a:p>
            <a:r>
              <a:rPr lang="en-US" dirty="0"/>
              <a:t>Educational Endowment Foundation toolkit</a:t>
            </a:r>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10</a:t>
            </a:fld>
            <a:endParaRPr lang="en-GB" dirty="0"/>
          </a:p>
        </p:txBody>
      </p:sp>
      <p:graphicFrame>
        <p:nvGraphicFramePr>
          <p:cNvPr id="5" name="Content Placeholder 4"/>
          <p:cNvGraphicFramePr>
            <a:graphicFrameLocks noGrp="1"/>
          </p:cNvGraphicFramePr>
          <p:nvPr>
            <p:ph sz="quarter" idx="4294967295"/>
            <p:extLst>
              <p:ext uri="{D42A27DB-BD31-4B8C-83A1-F6EECF244321}">
                <p14:modId xmlns:p14="http://schemas.microsoft.com/office/powerpoint/2010/main" val="1930983371"/>
              </p:ext>
            </p:extLst>
          </p:nvPr>
        </p:nvGraphicFramePr>
        <p:xfrm>
          <a:off x="617070" y="1600200"/>
          <a:ext cx="8153400" cy="5090160"/>
        </p:xfrm>
        <a:graphic>
          <a:graphicData uri="http://schemas.openxmlformats.org/drawingml/2006/table">
            <a:tbl>
              <a:tblPr firstRow="1" bandRow="1">
                <a:tableStyleId>{5C22544A-7EE6-4342-B048-85BDC9FD1C3A}</a:tableStyleId>
              </a:tblPr>
              <a:tblGrid>
                <a:gridCol w="3671048"/>
                <a:gridCol w="1404470"/>
                <a:gridCol w="1419412"/>
                <a:gridCol w="1658470"/>
              </a:tblGrid>
              <a:tr h="370840">
                <a:tc>
                  <a:txBody>
                    <a:bodyPr/>
                    <a:lstStyle/>
                    <a:p>
                      <a:r>
                        <a:rPr lang="en-US" dirty="0" smtClean="0"/>
                        <a:t>Intervention</a:t>
                      </a:r>
                      <a:endParaRPr lang="en-US" dirty="0"/>
                    </a:p>
                  </a:txBody>
                  <a:tcPr/>
                </a:tc>
                <a:tc>
                  <a:txBody>
                    <a:bodyPr/>
                    <a:lstStyle/>
                    <a:p>
                      <a:pPr algn="ctr"/>
                      <a:r>
                        <a:rPr lang="en-US" dirty="0" smtClean="0"/>
                        <a:t>Cost</a:t>
                      </a:r>
                      <a:endParaRPr lang="en-US" dirty="0"/>
                    </a:p>
                  </a:txBody>
                  <a:tcPr/>
                </a:tc>
                <a:tc>
                  <a:txBody>
                    <a:bodyPr/>
                    <a:lstStyle/>
                    <a:p>
                      <a:pPr algn="ctr"/>
                      <a:r>
                        <a:rPr lang="en-US" dirty="0" smtClean="0"/>
                        <a:t>Quality</a:t>
                      </a:r>
                      <a:r>
                        <a:rPr lang="en-US" baseline="0" dirty="0" smtClean="0"/>
                        <a:t> of evidence</a:t>
                      </a:r>
                      <a:endParaRPr lang="en-US" dirty="0"/>
                    </a:p>
                  </a:txBody>
                  <a:tcPr/>
                </a:tc>
                <a:tc>
                  <a:txBody>
                    <a:bodyPr/>
                    <a:lstStyle/>
                    <a:p>
                      <a:pPr algn="ctr"/>
                      <a:r>
                        <a:rPr lang="en-US" dirty="0" smtClean="0"/>
                        <a:t>Extra</a:t>
                      </a:r>
                      <a:r>
                        <a:rPr lang="en-US" baseline="0" dirty="0" smtClean="0"/>
                        <a:t> months of learning</a:t>
                      </a:r>
                      <a:endParaRPr lang="en-US" dirty="0"/>
                    </a:p>
                  </a:txBody>
                  <a:tcPr/>
                </a:tc>
              </a:tr>
              <a:tr h="370840">
                <a:tc>
                  <a:txBody>
                    <a:bodyPr/>
                    <a:lstStyle/>
                    <a:p>
                      <a:r>
                        <a:rPr lang="en-US" dirty="0" smtClean="0"/>
                        <a:t>Parental involvement</a:t>
                      </a:r>
                      <a:endParaRPr lang="en-US" dirty="0"/>
                    </a:p>
                  </a:txBody>
                  <a:tcPr/>
                </a:tc>
                <a:tc>
                  <a:txBody>
                    <a:bodyPr/>
                    <a:lstStyle/>
                    <a:p>
                      <a:pPr algn="ctr"/>
                      <a:r>
                        <a:rPr lang="en-US" dirty="0" smtClean="0"/>
                        <a: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Zapf Dingbats" charset="2"/>
                          <a:cs typeface="Zapf Dingbats" charset="2"/>
                        </a:rPr>
                        <a:t>★★★</a:t>
                      </a:r>
                    </a:p>
                  </a:txBody>
                  <a:tcPr/>
                </a:tc>
                <a:tc>
                  <a:txBody>
                    <a:bodyPr/>
                    <a:lstStyle/>
                    <a:p>
                      <a:pPr algn="ctr"/>
                      <a:r>
                        <a:rPr lang="en-US" dirty="0" smtClean="0">
                          <a:solidFill>
                            <a:srgbClr val="008000"/>
                          </a:solidFill>
                        </a:rPr>
                        <a:t>+3</a:t>
                      </a:r>
                      <a:endParaRPr lang="en-US" dirty="0">
                        <a:solidFill>
                          <a:srgbClr val="008000"/>
                        </a:solidFill>
                      </a:endParaRPr>
                    </a:p>
                  </a:txBody>
                  <a:tcPr/>
                </a:tc>
              </a:tr>
              <a:tr h="370840">
                <a:tc>
                  <a:txBody>
                    <a:bodyPr/>
                    <a:lstStyle/>
                    <a:p>
                      <a:r>
                        <a:rPr lang="en-US" dirty="0" smtClean="0"/>
                        <a:t>Reducing class</a:t>
                      </a:r>
                      <a:r>
                        <a:rPr lang="en-US" baseline="0" dirty="0" smtClean="0"/>
                        <a:t> size</a:t>
                      </a:r>
                      <a:endParaRPr lang="en-US" dirty="0"/>
                    </a:p>
                  </a:txBody>
                  <a:tcPr/>
                </a:tc>
                <a:tc>
                  <a:txBody>
                    <a:bodyPr/>
                    <a:lstStyle/>
                    <a:p>
                      <a:pPr algn="ctr"/>
                      <a:r>
                        <a:rPr lang="en-US" dirty="0" smtClean="0"/>
                        <a: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Zapf Dingbats" charset="2"/>
                          <a:cs typeface="Zapf Dingbats" charset="2"/>
                        </a:rPr>
                        <a:t>★★★</a:t>
                      </a:r>
                    </a:p>
                  </a:txBody>
                  <a:tcPr/>
                </a:tc>
                <a:tc>
                  <a:txBody>
                    <a:bodyPr/>
                    <a:lstStyle/>
                    <a:p>
                      <a:pPr algn="ctr"/>
                      <a:r>
                        <a:rPr lang="en-US" dirty="0" smtClean="0">
                          <a:solidFill>
                            <a:srgbClr val="008000"/>
                          </a:solidFill>
                        </a:rPr>
                        <a:t>+3</a:t>
                      </a:r>
                      <a:endParaRPr lang="en-US" dirty="0">
                        <a:solidFill>
                          <a:srgbClr val="008000"/>
                        </a:solidFill>
                      </a:endParaRPr>
                    </a:p>
                  </a:txBody>
                  <a:tcPr/>
                </a:tc>
              </a:tr>
              <a:tr h="370840">
                <a:tc>
                  <a:txBody>
                    <a:bodyPr/>
                    <a:lstStyle/>
                    <a:p>
                      <a:r>
                        <a:rPr lang="en-US" dirty="0" smtClean="0"/>
                        <a:t>Summer schools</a:t>
                      </a:r>
                      <a:endParaRPr lang="en-US" dirty="0"/>
                    </a:p>
                  </a:txBody>
                  <a:tcPr/>
                </a:tc>
                <a:tc>
                  <a:txBody>
                    <a:bodyPr/>
                    <a:lstStyle/>
                    <a:p>
                      <a:pPr algn="ctr"/>
                      <a:r>
                        <a:rPr lang="en-US" dirty="0" smtClean="0"/>
                        <a: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Zapf Dingbats" charset="2"/>
                          <a:cs typeface="Zapf Dingbats" charset="2"/>
                        </a:rPr>
                        <a:t>★★</a:t>
                      </a:r>
                    </a:p>
                  </a:txBody>
                  <a:tcPr/>
                </a:tc>
                <a:tc>
                  <a:txBody>
                    <a:bodyPr/>
                    <a:lstStyle/>
                    <a:p>
                      <a:pPr algn="ctr"/>
                      <a:r>
                        <a:rPr lang="en-US" dirty="0" smtClean="0">
                          <a:solidFill>
                            <a:srgbClr val="008000"/>
                          </a:solidFill>
                        </a:rPr>
                        <a:t>+3</a:t>
                      </a:r>
                      <a:endParaRPr lang="en-US" dirty="0">
                        <a:solidFill>
                          <a:srgbClr val="008000"/>
                        </a:solidFill>
                      </a:endParaRPr>
                    </a:p>
                  </a:txBody>
                  <a:tcPr/>
                </a:tc>
              </a:tr>
              <a:tr h="370840">
                <a:tc>
                  <a:txBody>
                    <a:bodyPr/>
                    <a:lstStyle/>
                    <a:p>
                      <a:r>
                        <a:rPr lang="en-US" dirty="0" smtClean="0"/>
                        <a:t>Sports participation</a:t>
                      </a:r>
                      <a:endParaRPr lang="en-US" dirty="0"/>
                    </a:p>
                  </a:txBody>
                  <a:tcPr/>
                </a:tc>
                <a:tc>
                  <a:txBody>
                    <a:bodyPr/>
                    <a:lstStyle/>
                    <a:p>
                      <a:pPr algn="ctr"/>
                      <a:r>
                        <a:rPr lang="en-US" dirty="0" smtClean="0"/>
                        <a: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Zapf Dingbats" charset="2"/>
                          <a:cs typeface="Zapf Dingbats" charset="2"/>
                        </a:rPr>
                        <a:t>★★</a:t>
                      </a:r>
                    </a:p>
                  </a:txBody>
                  <a:tcPr/>
                </a:tc>
                <a:tc>
                  <a:txBody>
                    <a:bodyPr/>
                    <a:lstStyle/>
                    <a:p>
                      <a:pPr algn="ctr"/>
                      <a:r>
                        <a:rPr lang="en-US" dirty="0" smtClean="0">
                          <a:solidFill>
                            <a:srgbClr val="008000"/>
                          </a:solidFill>
                        </a:rPr>
                        <a:t>+2</a:t>
                      </a:r>
                      <a:endParaRPr lang="en-US" dirty="0">
                        <a:solidFill>
                          <a:srgbClr val="008000"/>
                        </a:solidFill>
                      </a:endParaRPr>
                    </a:p>
                  </a:txBody>
                  <a:tcPr/>
                </a:tc>
              </a:tr>
              <a:tr h="370840">
                <a:tc>
                  <a:txBody>
                    <a:bodyPr/>
                    <a:lstStyle/>
                    <a:p>
                      <a:r>
                        <a:rPr lang="en-US" dirty="0" smtClean="0"/>
                        <a:t>Arts</a:t>
                      </a:r>
                      <a:r>
                        <a:rPr lang="en-US" baseline="0" dirty="0" smtClean="0"/>
                        <a:t> participation</a:t>
                      </a:r>
                      <a:endParaRPr lang="en-US" dirty="0"/>
                    </a:p>
                  </a:txBody>
                  <a:tcPr/>
                </a:tc>
                <a:tc>
                  <a:txBody>
                    <a:bodyPr/>
                    <a:lstStyle/>
                    <a:p>
                      <a:pPr algn="ctr"/>
                      <a:r>
                        <a:rPr lang="en-US" dirty="0" smtClean="0"/>
                        <a: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Zapf Dingbats" charset="2"/>
                          <a:cs typeface="Zapf Dingbats" charset="2"/>
                        </a:rPr>
                        <a:t>★★★</a:t>
                      </a:r>
                    </a:p>
                  </a:txBody>
                  <a:tcPr/>
                </a:tc>
                <a:tc>
                  <a:txBody>
                    <a:bodyPr/>
                    <a:lstStyle/>
                    <a:p>
                      <a:pPr algn="ctr"/>
                      <a:r>
                        <a:rPr lang="en-US" dirty="0" smtClean="0">
                          <a:solidFill>
                            <a:srgbClr val="008000"/>
                          </a:solidFill>
                        </a:rPr>
                        <a:t>+2</a:t>
                      </a:r>
                      <a:endParaRPr lang="en-US" dirty="0">
                        <a:solidFill>
                          <a:srgbClr val="008000"/>
                        </a:solidFill>
                      </a:endParaRPr>
                    </a:p>
                  </a:txBody>
                  <a:tcPr/>
                </a:tc>
              </a:tr>
              <a:tr h="370840">
                <a:tc>
                  <a:txBody>
                    <a:bodyPr/>
                    <a:lstStyle/>
                    <a:p>
                      <a:r>
                        <a:rPr lang="en-US" dirty="0" smtClean="0"/>
                        <a:t>Extended school time</a:t>
                      </a:r>
                      <a:endParaRPr lang="en-US" dirty="0"/>
                    </a:p>
                  </a:txBody>
                  <a:tcPr/>
                </a:tc>
                <a:tc>
                  <a:txBody>
                    <a:bodyPr/>
                    <a:lstStyle/>
                    <a:p>
                      <a:pPr algn="ctr"/>
                      <a:r>
                        <a:rPr lang="en-US" dirty="0" smtClean="0"/>
                        <a: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Zapf Dingbats" charset="2"/>
                          <a:cs typeface="Zapf Dingbats" charset="2"/>
                        </a:rPr>
                        <a:t>★★</a:t>
                      </a:r>
                    </a:p>
                  </a:txBody>
                  <a:tcPr/>
                </a:tc>
                <a:tc>
                  <a:txBody>
                    <a:bodyPr/>
                    <a:lstStyle/>
                    <a:p>
                      <a:pPr algn="ctr"/>
                      <a:r>
                        <a:rPr lang="en-US" dirty="0" smtClean="0">
                          <a:solidFill>
                            <a:srgbClr val="008000"/>
                          </a:solidFill>
                        </a:rPr>
                        <a:t>+2</a:t>
                      </a:r>
                      <a:endParaRPr lang="en-US" dirty="0">
                        <a:solidFill>
                          <a:srgbClr val="008000"/>
                        </a:solidFill>
                      </a:endParaRPr>
                    </a:p>
                  </a:txBody>
                  <a:tcPr/>
                </a:tc>
              </a:tr>
              <a:tr h="370840">
                <a:tc>
                  <a:txBody>
                    <a:bodyPr/>
                    <a:lstStyle/>
                    <a:p>
                      <a:r>
                        <a:rPr lang="en-US" dirty="0" smtClean="0"/>
                        <a:t>Individualized instruction</a:t>
                      </a:r>
                      <a:endParaRPr lang="en-US" dirty="0"/>
                    </a:p>
                  </a:txBody>
                  <a:tcPr/>
                </a:tc>
                <a:tc>
                  <a:txBody>
                    <a:bodyPr/>
                    <a:lstStyle/>
                    <a:p>
                      <a:pPr algn="ctr"/>
                      <a:r>
                        <a:rPr lang="en-US" dirty="0" smtClean="0"/>
                        <a: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Zapf Dingbats" charset="2"/>
                          <a:cs typeface="Zapf Dingbats" charset="2"/>
                        </a:rPr>
                        <a:t>★★★</a:t>
                      </a:r>
                    </a:p>
                  </a:txBody>
                  <a:tcPr/>
                </a:tc>
                <a:tc>
                  <a:txBody>
                    <a:bodyPr/>
                    <a:lstStyle/>
                    <a:p>
                      <a:pPr algn="ctr"/>
                      <a:r>
                        <a:rPr lang="en-US" dirty="0" smtClean="0">
                          <a:solidFill>
                            <a:srgbClr val="008000"/>
                          </a:solidFill>
                        </a:rPr>
                        <a:t>+2</a:t>
                      </a:r>
                      <a:endParaRPr lang="en-US" dirty="0">
                        <a:solidFill>
                          <a:srgbClr val="008000"/>
                        </a:solidFill>
                      </a:endParaRPr>
                    </a:p>
                  </a:txBody>
                  <a:tcPr/>
                </a:tc>
              </a:tr>
              <a:tr h="370840">
                <a:tc>
                  <a:txBody>
                    <a:bodyPr/>
                    <a:lstStyle/>
                    <a:p>
                      <a:r>
                        <a:rPr lang="en-US" dirty="0" smtClean="0"/>
                        <a:t>After school programmes</a:t>
                      </a:r>
                      <a:endParaRPr lang="en-US" dirty="0"/>
                    </a:p>
                  </a:txBody>
                  <a:tcPr/>
                </a:tc>
                <a:tc>
                  <a:txBody>
                    <a:bodyPr/>
                    <a:lstStyle/>
                    <a:p>
                      <a:pPr algn="ctr"/>
                      <a:r>
                        <a:rPr lang="en-US" dirty="0" smtClean="0"/>
                        <a: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Zapf Dingbats" charset="2"/>
                          <a:cs typeface="Zapf Dingbats" charset="2"/>
                        </a:rPr>
                        <a:t>★★</a:t>
                      </a:r>
                    </a:p>
                  </a:txBody>
                  <a:tcPr/>
                </a:tc>
                <a:tc>
                  <a:txBody>
                    <a:bodyPr/>
                    <a:lstStyle/>
                    <a:p>
                      <a:pPr algn="ctr"/>
                      <a:r>
                        <a:rPr lang="en-US" dirty="0" smtClean="0">
                          <a:solidFill>
                            <a:srgbClr val="008000"/>
                          </a:solidFill>
                        </a:rPr>
                        <a:t>+2</a:t>
                      </a:r>
                      <a:endParaRPr lang="en-US" dirty="0">
                        <a:solidFill>
                          <a:srgbClr val="008000"/>
                        </a:solidFill>
                      </a:endParaRPr>
                    </a:p>
                  </a:txBody>
                  <a:tcPr/>
                </a:tc>
              </a:tr>
              <a:tr h="370840">
                <a:tc>
                  <a:txBody>
                    <a:bodyPr/>
                    <a:lstStyle/>
                    <a:p>
                      <a:r>
                        <a:rPr lang="en-US" dirty="0" smtClean="0"/>
                        <a:t>Learning styles</a:t>
                      </a:r>
                      <a:endParaRPr lang="en-US" dirty="0"/>
                    </a:p>
                  </a:txBody>
                  <a:tcPr/>
                </a:tc>
                <a:tc>
                  <a:txBody>
                    <a:bodyPr/>
                    <a:lstStyle/>
                    <a:p>
                      <a:pPr algn="ctr"/>
                      <a:r>
                        <a:rPr lang="en-US" dirty="0" smtClean="0"/>
                        <a: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Zapf Dingbats" charset="2"/>
                          <a:cs typeface="Zapf Dingbats" charset="2"/>
                        </a:rPr>
                        <a:t>★★★</a:t>
                      </a:r>
                    </a:p>
                  </a:txBody>
                  <a:tcPr/>
                </a:tc>
                <a:tc>
                  <a:txBody>
                    <a:bodyPr/>
                    <a:lstStyle/>
                    <a:p>
                      <a:pPr algn="ctr"/>
                      <a:r>
                        <a:rPr lang="en-US" dirty="0" smtClean="0">
                          <a:solidFill>
                            <a:srgbClr val="008000"/>
                          </a:solidFill>
                        </a:rPr>
                        <a:t>+2</a:t>
                      </a:r>
                      <a:endParaRPr lang="en-US" dirty="0">
                        <a:solidFill>
                          <a:srgbClr val="008000"/>
                        </a:solidFill>
                      </a:endParaRPr>
                    </a:p>
                  </a:txBody>
                  <a:tcPr/>
                </a:tc>
              </a:tr>
              <a:tr h="370840">
                <a:tc>
                  <a:txBody>
                    <a:bodyPr/>
                    <a:lstStyle/>
                    <a:p>
                      <a:r>
                        <a:rPr lang="en-US" dirty="0" smtClean="0"/>
                        <a:t>Mentoring</a:t>
                      </a:r>
                      <a:endParaRPr lang="en-US" dirty="0"/>
                    </a:p>
                  </a:txBody>
                  <a:tcPr/>
                </a:tc>
                <a:tc>
                  <a:txBody>
                    <a:bodyPr/>
                    <a:lstStyle/>
                    <a:p>
                      <a:pPr algn="ctr"/>
                      <a:r>
                        <a:rPr lang="en-US" dirty="0" smtClean="0"/>
                        <a: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Zapf Dingbats" charset="2"/>
                          <a:cs typeface="Zapf Dingbats" charset="2"/>
                        </a:rPr>
                        <a:t>★★★</a:t>
                      </a:r>
                    </a:p>
                  </a:txBody>
                  <a:tcPr/>
                </a:tc>
                <a:tc>
                  <a:txBody>
                    <a:bodyPr/>
                    <a:lstStyle/>
                    <a:p>
                      <a:pPr algn="ctr"/>
                      <a:r>
                        <a:rPr lang="en-US" dirty="0" smtClean="0">
                          <a:solidFill>
                            <a:srgbClr val="008000"/>
                          </a:solidFill>
                        </a:rPr>
                        <a:t>+1</a:t>
                      </a:r>
                      <a:endParaRPr lang="en-US" dirty="0">
                        <a:solidFill>
                          <a:srgbClr val="008000"/>
                        </a:solidFill>
                      </a:endParaRPr>
                    </a:p>
                  </a:txBody>
                  <a:tcPr/>
                </a:tc>
              </a:tr>
              <a:tr h="370840">
                <a:tc>
                  <a:txBody>
                    <a:bodyPr/>
                    <a:lstStyle/>
                    <a:p>
                      <a:r>
                        <a:rPr lang="en-US" dirty="0" smtClean="0"/>
                        <a:t>Homework (primary)</a:t>
                      </a:r>
                      <a:endParaRPr lang="en-US" dirty="0"/>
                    </a:p>
                  </a:txBody>
                  <a:tcPr/>
                </a:tc>
                <a:tc>
                  <a:txBody>
                    <a:bodyPr/>
                    <a:lstStyle/>
                    <a:p>
                      <a:pPr algn="ctr"/>
                      <a:r>
                        <a:rPr lang="en-US" dirty="0" smtClean="0"/>
                        <a: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Zapf Dingbats" charset="2"/>
                          <a:cs typeface="Zapf Dingbats" charset="2"/>
                        </a:rPr>
                        <a:t>★★★</a:t>
                      </a:r>
                    </a:p>
                  </a:txBody>
                  <a:tcPr/>
                </a:tc>
                <a:tc>
                  <a:txBody>
                    <a:bodyPr/>
                    <a:lstStyle/>
                    <a:p>
                      <a:pPr algn="ctr"/>
                      <a:r>
                        <a:rPr lang="en-US" dirty="0" smtClean="0">
                          <a:solidFill>
                            <a:srgbClr val="008000"/>
                          </a:solidFill>
                        </a:rPr>
                        <a:t>+1</a:t>
                      </a:r>
                      <a:endParaRPr lang="en-US" dirty="0">
                        <a:solidFill>
                          <a:srgbClr val="008000"/>
                        </a:solidFill>
                      </a:endParaRPr>
                    </a:p>
                  </a:txBody>
                  <a:tcPr/>
                </a:tc>
              </a:tr>
              <a:tr h="370840">
                <a:tc>
                  <a:txBody>
                    <a:bodyPr/>
                    <a:lstStyle/>
                    <a:p>
                      <a:endParaRPr lang="en-US" dirty="0" smtClean="0"/>
                    </a:p>
                  </a:txBody>
                  <a:tcPr/>
                </a:tc>
                <a:tc>
                  <a:txBody>
                    <a:bodyPr/>
                    <a:lstStyle/>
                    <a:p>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latin typeface="Zapf Dingbats" charset="2"/>
                        <a:cs typeface="Zapf Dingbats" charset="2"/>
                      </a:endParaRPr>
                    </a:p>
                  </a:txBody>
                  <a:tcPr/>
                </a:tc>
                <a:tc>
                  <a:txBody>
                    <a:bodyPr/>
                    <a:lstStyle/>
                    <a:p>
                      <a:pPr algn="ctr"/>
                      <a:endParaRPr lang="en-US" dirty="0"/>
                    </a:p>
                  </a:txBody>
                  <a:tcPr/>
                </a:tc>
              </a:tr>
            </a:tbl>
          </a:graphicData>
        </a:graphic>
      </p:graphicFrame>
    </p:spTree>
    <p:extLst>
      <p:ext uri="{BB962C8B-B14F-4D97-AF65-F5344CB8AC3E}">
        <p14:creationId xmlns:p14="http://schemas.microsoft.com/office/powerpoint/2010/main" val="3656033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531352" cy="990600"/>
          </a:xfrm>
        </p:spPr>
        <p:txBody>
          <a:bodyPr>
            <a:normAutofit/>
          </a:bodyPr>
          <a:lstStyle/>
          <a:p>
            <a:r>
              <a:rPr lang="en-US" dirty="0"/>
              <a:t>Educational Endowment Foundation toolkit</a:t>
            </a:r>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11</a:t>
            </a:fld>
            <a:endParaRPr lang="en-GB"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145505614"/>
              </p:ext>
            </p:extLst>
          </p:nvPr>
        </p:nvGraphicFramePr>
        <p:xfrm>
          <a:off x="612775" y="1600200"/>
          <a:ext cx="8153400" cy="3235960"/>
        </p:xfrm>
        <a:graphic>
          <a:graphicData uri="http://schemas.openxmlformats.org/drawingml/2006/table">
            <a:tbl>
              <a:tblPr firstRow="1" bandRow="1">
                <a:tableStyleId>{5C22544A-7EE6-4342-B048-85BDC9FD1C3A}</a:tableStyleId>
              </a:tblPr>
              <a:tblGrid>
                <a:gridCol w="3671048"/>
                <a:gridCol w="1404470"/>
                <a:gridCol w="1419412"/>
                <a:gridCol w="1658470"/>
              </a:tblGrid>
              <a:tr h="370840">
                <a:tc>
                  <a:txBody>
                    <a:bodyPr/>
                    <a:lstStyle/>
                    <a:p>
                      <a:r>
                        <a:rPr lang="en-US" dirty="0" smtClean="0"/>
                        <a:t>Intervention</a:t>
                      </a:r>
                      <a:endParaRPr lang="en-US" dirty="0"/>
                    </a:p>
                  </a:txBody>
                  <a:tcPr/>
                </a:tc>
                <a:tc>
                  <a:txBody>
                    <a:bodyPr/>
                    <a:lstStyle/>
                    <a:p>
                      <a:pPr algn="ctr"/>
                      <a:r>
                        <a:rPr lang="en-US" dirty="0" smtClean="0"/>
                        <a:t>Cost</a:t>
                      </a:r>
                      <a:endParaRPr lang="en-US" dirty="0"/>
                    </a:p>
                  </a:txBody>
                  <a:tcPr/>
                </a:tc>
                <a:tc>
                  <a:txBody>
                    <a:bodyPr/>
                    <a:lstStyle/>
                    <a:p>
                      <a:pPr algn="ctr"/>
                      <a:r>
                        <a:rPr lang="en-US" dirty="0" smtClean="0"/>
                        <a:t>Quality</a:t>
                      </a:r>
                      <a:r>
                        <a:rPr lang="en-US" baseline="0" dirty="0" smtClean="0"/>
                        <a:t> of evidence</a:t>
                      </a:r>
                      <a:endParaRPr lang="en-US" dirty="0"/>
                    </a:p>
                  </a:txBody>
                  <a:tcPr/>
                </a:tc>
                <a:tc>
                  <a:txBody>
                    <a:bodyPr/>
                    <a:lstStyle/>
                    <a:p>
                      <a:pPr algn="ctr"/>
                      <a:r>
                        <a:rPr lang="en-US" dirty="0" smtClean="0"/>
                        <a:t>Extra</a:t>
                      </a:r>
                      <a:r>
                        <a:rPr lang="en-US" baseline="0" dirty="0" smtClean="0"/>
                        <a:t> months of learning</a:t>
                      </a:r>
                      <a:endParaRPr lang="en-US" dirty="0"/>
                    </a:p>
                  </a:txBody>
                  <a:tcPr/>
                </a:tc>
              </a:tr>
              <a:tr h="370840">
                <a:tc>
                  <a:txBody>
                    <a:bodyPr/>
                    <a:lstStyle/>
                    <a:p>
                      <a:r>
                        <a:rPr lang="en-US" dirty="0" smtClean="0"/>
                        <a:t>Teaching</a:t>
                      </a:r>
                      <a:r>
                        <a:rPr lang="en-US" baseline="0" dirty="0" smtClean="0"/>
                        <a:t> assistants</a:t>
                      </a:r>
                      <a:endParaRPr lang="en-US" dirty="0"/>
                    </a:p>
                  </a:txBody>
                  <a:tcPr/>
                </a:tc>
                <a:tc>
                  <a:txBody>
                    <a:bodyPr/>
                    <a:lstStyle/>
                    <a:p>
                      <a:pPr algn="ctr"/>
                      <a:r>
                        <a:rPr lang="en-US" dirty="0" smtClean="0"/>
                        <a: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Zapf Dingbats" charset="2"/>
                          <a:cs typeface="Zapf Dingbats" charset="2"/>
                        </a:rPr>
                        <a:t>★★</a:t>
                      </a:r>
                    </a:p>
                  </a:txBody>
                  <a:tcPr/>
                </a:tc>
                <a:tc>
                  <a:txBody>
                    <a:bodyPr/>
                    <a:lstStyle/>
                    <a:p>
                      <a:pPr algn="ctr"/>
                      <a:r>
                        <a:rPr lang="en-US" dirty="0" smtClean="0">
                          <a:solidFill>
                            <a:srgbClr val="FF0000"/>
                          </a:solidFill>
                        </a:rPr>
                        <a:t>0</a:t>
                      </a:r>
                      <a:endParaRPr lang="en-US" dirty="0">
                        <a:solidFill>
                          <a:srgbClr val="FF0000"/>
                        </a:solidFill>
                      </a:endParaRPr>
                    </a:p>
                  </a:txBody>
                  <a:tcPr/>
                </a:tc>
              </a:tr>
              <a:tr h="370840">
                <a:tc>
                  <a:txBody>
                    <a:bodyPr/>
                    <a:lstStyle/>
                    <a:p>
                      <a:r>
                        <a:rPr lang="en-US" dirty="0" smtClean="0"/>
                        <a:t>Performance</a:t>
                      </a:r>
                      <a:r>
                        <a:rPr lang="en-US" baseline="0" dirty="0" smtClean="0"/>
                        <a:t> pay</a:t>
                      </a:r>
                      <a:endParaRPr lang="en-US" dirty="0"/>
                    </a:p>
                  </a:txBody>
                  <a:tcPr/>
                </a:tc>
                <a:tc>
                  <a:txBody>
                    <a:bodyPr/>
                    <a:lstStyle/>
                    <a:p>
                      <a:pPr algn="ctr"/>
                      <a:r>
                        <a:rPr lang="en-US" dirty="0" smtClean="0"/>
                        <a: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Zapf Dingbats" charset="2"/>
                          <a:cs typeface="Zapf Dingbats" charset="2"/>
                        </a:rPr>
                        <a:t>★</a:t>
                      </a:r>
                    </a:p>
                  </a:txBody>
                  <a:tcPr/>
                </a:tc>
                <a:tc>
                  <a:txBody>
                    <a:bodyPr/>
                    <a:lstStyle/>
                    <a:p>
                      <a:pPr algn="ctr"/>
                      <a:r>
                        <a:rPr lang="en-US" dirty="0" smtClean="0">
                          <a:solidFill>
                            <a:srgbClr val="FF0000"/>
                          </a:solidFill>
                        </a:rPr>
                        <a:t>0</a:t>
                      </a:r>
                      <a:endParaRPr lang="en-US" dirty="0">
                        <a:solidFill>
                          <a:srgbClr val="FF0000"/>
                        </a:solidFill>
                      </a:endParaRPr>
                    </a:p>
                  </a:txBody>
                  <a:tcPr/>
                </a:tc>
              </a:tr>
              <a:tr h="370840">
                <a:tc>
                  <a:txBody>
                    <a:bodyPr/>
                    <a:lstStyle/>
                    <a:p>
                      <a:r>
                        <a:rPr lang="en-US" dirty="0" smtClean="0"/>
                        <a:t>Aspiration interventions</a:t>
                      </a:r>
                      <a:endParaRPr lang="en-US" dirty="0"/>
                    </a:p>
                  </a:txBody>
                  <a:tcPr/>
                </a:tc>
                <a:tc>
                  <a:txBody>
                    <a:bodyPr/>
                    <a:lstStyle/>
                    <a:p>
                      <a:pPr algn="ctr"/>
                      <a:r>
                        <a:rPr lang="en-US" dirty="0" smtClean="0"/>
                        <a: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Zapf Dingbats" charset="2"/>
                          <a:cs typeface="Zapf Dingbats" charset="2"/>
                        </a:rPr>
                        <a:t>★</a:t>
                      </a:r>
                    </a:p>
                  </a:txBody>
                  <a:tcPr/>
                </a:tc>
                <a:tc>
                  <a:txBody>
                    <a:bodyPr/>
                    <a:lstStyle/>
                    <a:p>
                      <a:pPr algn="ctr"/>
                      <a:r>
                        <a:rPr lang="en-US" dirty="0" smtClean="0">
                          <a:solidFill>
                            <a:srgbClr val="FF0000"/>
                          </a:solidFill>
                        </a:rPr>
                        <a:t>0</a:t>
                      </a:r>
                      <a:endParaRPr lang="en-US" dirty="0">
                        <a:solidFill>
                          <a:srgbClr val="FF0000"/>
                        </a:solidFill>
                      </a:endParaRPr>
                    </a:p>
                  </a:txBody>
                  <a:tcPr/>
                </a:tc>
              </a:tr>
              <a:tr h="370840">
                <a:tc>
                  <a:txBody>
                    <a:bodyPr/>
                    <a:lstStyle/>
                    <a:p>
                      <a:r>
                        <a:rPr lang="en-US" dirty="0" smtClean="0"/>
                        <a:t>Block scheduling</a:t>
                      </a:r>
                      <a:endParaRPr lang="en-US" dirty="0"/>
                    </a:p>
                  </a:txBody>
                  <a:tcPr/>
                </a:tc>
                <a:tc>
                  <a:txBody>
                    <a:bodyPr/>
                    <a:lstStyle/>
                    <a:p>
                      <a:pPr algn="ctr"/>
                      <a:r>
                        <a:rPr lang="en-US" dirty="0" smtClean="0"/>
                        <a: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Zapf Dingbats" charset="2"/>
                          <a:cs typeface="Zapf Dingbats" charset="2"/>
                        </a:rPr>
                        <a:t>★★</a:t>
                      </a:r>
                    </a:p>
                  </a:txBody>
                  <a:tcPr/>
                </a:tc>
                <a:tc>
                  <a:txBody>
                    <a:bodyPr/>
                    <a:lstStyle/>
                    <a:p>
                      <a:pPr algn="ctr"/>
                      <a:r>
                        <a:rPr lang="en-US" dirty="0" smtClean="0">
                          <a:solidFill>
                            <a:srgbClr val="FF0000"/>
                          </a:solidFill>
                        </a:rPr>
                        <a:t>0</a:t>
                      </a:r>
                      <a:endParaRPr lang="en-US" dirty="0">
                        <a:solidFill>
                          <a:srgbClr val="FF0000"/>
                        </a:solidFill>
                      </a:endParaRPr>
                    </a:p>
                  </a:txBody>
                  <a:tcPr/>
                </a:tc>
              </a:tr>
              <a:tr h="370840">
                <a:tc>
                  <a:txBody>
                    <a:bodyPr/>
                    <a:lstStyle/>
                    <a:p>
                      <a:r>
                        <a:rPr lang="en-US" dirty="0" smtClean="0"/>
                        <a:t>School uniform</a:t>
                      </a:r>
                      <a:endParaRPr lang="en-US" dirty="0"/>
                    </a:p>
                  </a:txBody>
                  <a:tcPr/>
                </a:tc>
                <a:tc>
                  <a:txBody>
                    <a:bodyPr/>
                    <a:lstStyle/>
                    <a:p>
                      <a:pPr algn="ctr"/>
                      <a:r>
                        <a:rPr lang="en-US" dirty="0" smtClean="0"/>
                        <a: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Zapf Dingbats" charset="2"/>
                          <a:cs typeface="Zapf Dingbats" charset="2"/>
                        </a:rPr>
                        <a:t>★</a:t>
                      </a:r>
                    </a:p>
                  </a:txBody>
                  <a:tcPr/>
                </a:tc>
                <a:tc>
                  <a:txBody>
                    <a:bodyPr/>
                    <a:lstStyle/>
                    <a:p>
                      <a:pPr algn="ctr"/>
                      <a:r>
                        <a:rPr lang="en-US" dirty="0" smtClean="0">
                          <a:solidFill>
                            <a:srgbClr val="FF0000"/>
                          </a:solidFill>
                        </a:rPr>
                        <a:t>0</a:t>
                      </a:r>
                      <a:endParaRPr lang="en-US" dirty="0">
                        <a:solidFill>
                          <a:srgbClr val="FF0000"/>
                        </a:solidFill>
                      </a:endParaRPr>
                    </a:p>
                  </a:txBody>
                  <a:tcPr/>
                </a:tc>
              </a:tr>
              <a:tr h="370840">
                <a:tc>
                  <a:txBody>
                    <a:bodyPr/>
                    <a:lstStyle/>
                    <a:p>
                      <a:r>
                        <a:rPr lang="en-US" dirty="0" smtClean="0"/>
                        <a:t>Physical environment</a:t>
                      </a:r>
                      <a:endParaRPr lang="en-US" dirty="0"/>
                    </a:p>
                  </a:txBody>
                  <a:tcPr/>
                </a:tc>
                <a:tc>
                  <a:txBody>
                    <a:bodyPr/>
                    <a:lstStyle/>
                    <a:p>
                      <a:pPr algn="ctr"/>
                      <a:r>
                        <a:rPr lang="en-US" dirty="0" smtClean="0"/>
                        <a: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Zapf Dingbats" charset="2"/>
                          <a:cs typeface="Zapf Dingbats" charset="2"/>
                        </a:rPr>
                        <a:t>★</a:t>
                      </a:r>
                    </a:p>
                  </a:txBody>
                  <a:tcPr/>
                </a:tc>
                <a:tc>
                  <a:txBody>
                    <a:bodyPr/>
                    <a:lstStyle/>
                    <a:p>
                      <a:pPr algn="ctr"/>
                      <a:r>
                        <a:rPr lang="en-US" dirty="0" smtClean="0">
                          <a:solidFill>
                            <a:srgbClr val="FF0000"/>
                          </a:solidFill>
                        </a:rPr>
                        <a:t>0</a:t>
                      </a:r>
                      <a:endParaRPr lang="en-US" dirty="0">
                        <a:solidFill>
                          <a:srgbClr val="FF0000"/>
                        </a:solidFill>
                      </a:endParaRPr>
                    </a:p>
                  </a:txBody>
                  <a:tcPr/>
                </a:tc>
              </a:tr>
              <a:tr h="370840">
                <a:tc>
                  <a:txBody>
                    <a:bodyPr/>
                    <a:lstStyle/>
                    <a:p>
                      <a:r>
                        <a:rPr lang="en-US" dirty="0" smtClean="0"/>
                        <a:t>Ability grouping</a:t>
                      </a:r>
                      <a:endParaRPr lang="en-US" dirty="0"/>
                    </a:p>
                  </a:txBody>
                  <a:tcPr/>
                </a:tc>
                <a:tc>
                  <a:txBody>
                    <a:bodyPr/>
                    <a:lstStyle/>
                    <a:p>
                      <a:pPr algn="ctr"/>
                      <a:r>
                        <a:rPr lang="en-US" dirty="0" smtClean="0"/>
                        <a: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Zapf Dingbats" charset="2"/>
                          <a:cs typeface="Zapf Dingbats" charset="2"/>
                        </a:rPr>
                        <a:t>★★★</a:t>
                      </a:r>
                    </a:p>
                  </a:txBody>
                  <a:tcPr/>
                </a:tc>
                <a:tc>
                  <a:txBody>
                    <a:bodyPr/>
                    <a:lstStyle/>
                    <a:p>
                      <a:pPr algn="ctr"/>
                      <a:r>
                        <a:rPr lang="en-US" dirty="0" smtClean="0">
                          <a:solidFill>
                            <a:srgbClr val="FF0000"/>
                          </a:solidFill>
                        </a:rPr>
                        <a:t>-1</a:t>
                      </a:r>
                      <a:endParaRPr lang="en-US" dirty="0">
                        <a:solidFill>
                          <a:srgbClr val="FF0000"/>
                        </a:solidFill>
                      </a:endParaRPr>
                    </a:p>
                  </a:txBody>
                  <a:tcPr/>
                </a:tc>
              </a:tr>
            </a:tbl>
          </a:graphicData>
        </a:graphic>
      </p:graphicFrame>
    </p:spTree>
    <p:extLst>
      <p:ext uri="{BB962C8B-B14F-4D97-AF65-F5344CB8AC3E}">
        <p14:creationId xmlns:p14="http://schemas.microsoft.com/office/powerpoint/2010/main" val="12035866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7" name="Rectangle 2"/>
          <p:cNvSpPr>
            <a:spLocks noGrp="1" noChangeArrowheads="1"/>
          </p:cNvSpPr>
          <p:nvPr>
            <p:ph type="title"/>
          </p:nvPr>
        </p:nvSpPr>
        <p:spPr/>
        <p:txBody>
          <a:bodyPr/>
          <a:lstStyle/>
          <a:p>
            <a:r>
              <a:rPr lang="en-GB" dirty="0" smtClean="0"/>
              <a:t>An illustrative example: feedback</a:t>
            </a:r>
            <a:endParaRPr lang="en-GB" dirty="0"/>
          </a:p>
        </p:txBody>
      </p:sp>
      <p:sp>
        <p:nvSpPr>
          <p:cNvPr id="3" name="Slide Number Placeholder 2"/>
          <p:cNvSpPr>
            <a:spLocks noGrp="1"/>
          </p:cNvSpPr>
          <p:nvPr>
            <p:ph type="sldNum" sz="quarter" idx="12"/>
          </p:nvPr>
        </p:nvSpPr>
        <p:spPr/>
        <p:txBody>
          <a:bodyPr>
            <a:normAutofit fontScale="85000" lnSpcReduction="20000"/>
          </a:bodyPr>
          <a:lstStyle/>
          <a:p>
            <a:fld id="{2D6238C2-C284-AD4D-8FB8-9663937FCA09}" type="slidenum">
              <a:rPr lang="en-GB" smtClean="0"/>
              <a:pPr/>
              <a:t>12</a:t>
            </a:fld>
            <a:endParaRPr lang="en-GB" dirty="0"/>
          </a:p>
        </p:txBody>
      </p:sp>
      <p:sp>
        <p:nvSpPr>
          <p:cNvPr id="137218" name="Rectangle 3"/>
          <p:cNvSpPr>
            <a:spLocks noGrp="1" noChangeArrowheads="1"/>
          </p:cNvSpPr>
          <p:nvPr>
            <p:ph idx="1"/>
          </p:nvPr>
        </p:nvSpPr>
        <p:spPr>
          <a:xfrm>
            <a:off x="612648" y="1600200"/>
            <a:ext cx="8153400" cy="5048624"/>
          </a:xfrm>
        </p:spPr>
        <p:txBody>
          <a:bodyPr>
            <a:normAutofit fontScale="85000" lnSpcReduction="10000"/>
          </a:bodyPr>
          <a:lstStyle/>
          <a:p>
            <a:pPr>
              <a:lnSpc>
                <a:spcPct val="120000"/>
              </a:lnSpc>
            </a:pPr>
            <a:r>
              <a:rPr lang="en-GB" dirty="0" err="1" smtClean="0"/>
              <a:t>Kluger</a:t>
            </a:r>
            <a:r>
              <a:rPr lang="en-GB" dirty="0" smtClean="0"/>
              <a:t> and </a:t>
            </a:r>
            <a:r>
              <a:rPr lang="en-GB" dirty="0" err="1" smtClean="0"/>
              <a:t>DeNisi</a:t>
            </a:r>
            <a:r>
              <a:rPr lang="en-GB" dirty="0" smtClean="0"/>
              <a:t> (1996) review of 3000 research reports</a:t>
            </a:r>
          </a:p>
          <a:p>
            <a:pPr>
              <a:lnSpc>
                <a:spcPct val="120000"/>
              </a:lnSpc>
            </a:pPr>
            <a:r>
              <a:rPr lang="en-GB" dirty="0" smtClean="0"/>
              <a:t>Excluding those:</a:t>
            </a:r>
          </a:p>
          <a:p>
            <a:pPr lvl="1">
              <a:lnSpc>
                <a:spcPct val="120000"/>
              </a:lnSpc>
            </a:pPr>
            <a:r>
              <a:rPr lang="en-GB" dirty="0" smtClean="0"/>
              <a:t>without adequate controls</a:t>
            </a:r>
          </a:p>
          <a:p>
            <a:pPr lvl="1">
              <a:lnSpc>
                <a:spcPct val="120000"/>
              </a:lnSpc>
            </a:pPr>
            <a:r>
              <a:rPr lang="en-GB" dirty="0" smtClean="0"/>
              <a:t>with poor design</a:t>
            </a:r>
          </a:p>
          <a:p>
            <a:pPr lvl="1">
              <a:lnSpc>
                <a:spcPct val="120000"/>
              </a:lnSpc>
            </a:pPr>
            <a:r>
              <a:rPr lang="en-GB" dirty="0" smtClean="0"/>
              <a:t>with fewer than 10 participants</a:t>
            </a:r>
          </a:p>
          <a:p>
            <a:pPr lvl="1">
              <a:lnSpc>
                <a:spcPct val="120000"/>
              </a:lnSpc>
            </a:pPr>
            <a:r>
              <a:rPr lang="en-GB" dirty="0" smtClean="0"/>
              <a:t>where performance was not measured</a:t>
            </a:r>
          </a:p>
          <a:p>
            <a:pPr lvl="1">
              <a:lnSpc>
                <a:spcPct val="120000"/>
              </a:lnSpc>
            </a:pPr>
            <a:r>
              <a:rPr lang="en-GB" dirty="0" smtClean="0"/>
              <a:t>without details of effect sizes</a:t>
            </a:r>
          </a:p>
          <a:p>
            <a:pPr>
              <a:lnSpc>
                <a:spcPct val="120000"/>
              </a:lnSpc>
            </a:pPr>
            <a:r>
              <a:rPr lang="en-GB" dirty="0" smtClean="0"/>
              <a:t>left 131 reports, 607 effect sizes, involving 12652 individuals</a:t>
            </a:r>
          </a:p>
          <a:p>
            <a:pPr>
              <a:lnSpc>
                <a:spcPct val="120000"/>
              </a:lnSpc>
            </a:pPr>
            <a:r>
              <a:rPr lang="en-GB" dirty="0" smtClean="0"/>
              <a:t>On average, feedback increases achievement</a:t>
            </a:r>
          </a:p>
          <a:p>
            <a:pPr lvl="1">
              <a:lnSpc>
                <a:spcPct val="120000"/>
              </a:lnSpc>
            </a:pPr>
            <a:r>
              <a:rPr lang="en-GB" dirty="0" smtClean="0"/>
              <a:t>Effect sizes highly variable</a:t>
            </a:r>
          </a:p>
          <a:p>
            <a:pPr lvl="1">
              <a:lnSpc>
                <a:spcPct val="120000"/>
              </a:lnSpc>
            </a:pPr>
            <a:r>
              <a:rPr lang="en-GB" dirty="0" smtClean="0"/>
              <a:t>38% (50 out of 131) of effect sizes were negative</a:t>
            </a:r>
            <a:endParaRPr lang="en-GB" dirty="0"/>
          </a:p>
        </p:txBody>
      </p:sp>
    </p:spTree>
    <p:extLst>
      <p:ext uri="{BB962C8B-B14F-4D97-AF65-F5344CB8AC3E}">
        <p14:creationId xmlns:p14="http://schemas.microsoft.com/office/powerpoint/2010/main" val="2560425893"/>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721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721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721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721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721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7218">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7218">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7218">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37218">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37218">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37218">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18" grpId="0" build="p" bldLvl="2"/>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Understanding meta-analysis</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13</a:t>
            </a:fld>
            <a:endParaRPr lang="en-GB" dirty="0"/>
          </a:p>
        </p:txBody>
      </p:sp>
      <p:sp>
        <p:nvSpPr>
          <p:cNvPr id="4" name="Content Placeholder 3"/>
          <p:cNvSpPr>
            <a:spLocks noGrp="1"/>
          </p:cNvSpPr>
          <p:nvPr>
            <p:ph sz="quarter" idx="1"/>
          </p:nvPr>
        </p:nvSpPr>
        <p:spPr>
          <a:xfrm>
            <a:off x="612648" y="1600199"/>
            <a:ext cx="8153400" cy="5097545"/>
          </a:xfrm>
        </p:spPr>
        <p:txBody>
          <a:bodyPr>
            <a:normAutofit/>
          </a:bodyPr>
          <a:lstStyle/>
          <a:p>
            <a:r>
              <a:rPr lang="en-US" dirty="0" smtClean="0"/>
              <a:t>A technique for aggregating results from different studies by converting empirical results to a common measure (usually </a:t>
            </a:r>
            <a:r>
              <a:rPr lang="en-US" dirty="0"/>
              <a:t>effect </a:t>
            </a:r>
            <a:r>
              <a:rPr lang="en-US" dirty="0" smtClean="0"/>
              <a:t>size)</a:t>
            </a:r>
          </a:p>
          <a:p>
            <a:r>
              <a:rPr lang="en-US" dirty="0" smtClean="0"/>
              <a:t>Standardized effect size is defined as:</a:t>
            </a:r>
            <a:endParaRPr lang="en-US" dirty="0"/>
          </a:p>
          <a:p>
            <a:endParaRPr lang="en-US" dirty="0" smtClean="0"/>
          </a:p>
          <a:p>
            <a:endParaRPr lang="en-US" dirty="0"/>
          </a:p>
          <a:p>
            <a:r>
              <a:rPr lang="en-US" dirty="0"/>
              <a:t>Problems with meta-</a:t>
            </a:r>
            <a:r>
              <a:rPr lang="en-US" dirty="0" smtClean="0"/>
              <a:t>analysis</a:t>
            </a:r>
          </a:p>
          <a:p>
            <a:pPr lvl="1"/>
            <a:r>
              <a:rPr lang="en-US" dirty="0" smtClean="0"/>
              <a:t>The “file drawer” problem</a:t>
            </a:r>
          </a:p>
          <a:p>
            <a:pPr lvl="1"/>
            <a:r>
              <a:rPr lang="en-US" dirty="0" smtClean="0"/>
              <a:t>Variation in population variability</a:t>
            </a:r>
          </a:p>
          <a:p>
            <a:pPr lvl="1"/>
            <a:r>
              <a:rPr lang="en-US" dirty="0" smtClean="0"/>
              <a:t>Selection </a:t>
            </a:r>
            <a:r>
              <a:rPr lang="en-US" dirty="0"/>
              <a:t>of studies</a:t>
            </a:r>
          </a:p>
          <a:p>
            <a:pPr lvl="1"/>
            <a:r>
              <a:rPr lang="en-US" dirty="0"/>
              <a:t>Sensitivity of outcome </a:t>
            </a:r>
            <a:r>
              <a:rPr lang="en-US" dirty="0" smtClean="0"/>
              <a:t>measures</a:t>
            </a:r>
          </a:p>
          <a:p>
            <a:pPr lvl="1"/>
            <a:endParaRPr lang="en-US" dirty="0"/>
          </a:p>
          <a:p>
            <a:pPr lvl="1"/>
            <a:endParaRPr lang="en-US" dirty="0" smtClean="0"/>
          </a:p>
          <a:p>
            <a:pPr lvl="1"/>
            <a:endParaRPr lang="en-US" dirty="0" smtClean="0"/>
          </a:p>
          <a:p>
            <a:pPr lvl="1"/>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85024898"/>
              </p:ext>
            </p:extLst>
          </p:nvPr>
        </p:nvGraphicFramePr>
        <p:xfrm>
          <a:off x="2208700" y="3699780"/>
          <a:ext cx="5397500" cy="635000"/>
        </p:xfrm>
        <a:graphic>
          <a:graphicData uri="http://schemas.openxmlformats.org/presentationml/2006/ole">
            <mc:AlternateContent xmlns:mc="http://schemas.openxmlformats.org/markup-compatibility/2006">
              <mc:Choice xmlns:v="urn:schemas-microsoft-com:vml" Requires="v">
                <p:oleObj spid="_x0000_s2061" name="Document" r:id="rId3" imgW="5397500" imgH="635000" progId="Word.Document.12">
                  <p:embed/>
                </p:oleObj>
              </mc:Choice>
              <mc:Fallback>
                <p:oleObj name="Document" r:id="rId3" imgW="5397500" imgH="635000" progId="Word.Document.12">
                  <p:embed/>
                  <p:pic>
                    <p:nvPicPr>
                      <p:cNvPr id="0" name=""/>
                      <p:cNvPicPr/>
                      <p:nvPr/>
                    </p:nvPicPr>
                    <p:blipFill>
                      <a:blip r:embed="rId4"/>
                      <a:stretch>
                        <a:fillRect/>
                      </a:stretch>
                    </p:blipFill>
                    <p:spPr>
                      <a:xfrm>
                        <a:off x="2208700" y="3699780"/>
                        <a:ext cx="5397500" cy="635000"/>
                      </a:xfrm>
                      <a:prstGeom prst="rect">
                        <a:avLst/>
                      </a:prstGeom>
                    </p:spPr>
                  </p:pic>
                </p:oleObj>
              </mc:Fallback>
            </mc:AlternateContent>
          </a:graphicData>
        </a:graphic>
      </p:graphicFrame>
    </p:spTree>
    <p:extLst>
      <p:ext uri="{BB962C8B-B14F-4D97-AF65-F5344CB8AC3E}">
        <p14:creationId xmlns:p14="http://schemas.microsoft.com/office/powerpoint/2010/main" val="71228278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“file drawer” problem</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D52799CE-711A-FA44-BA4E-E463DA170A36}" type="slidenum">
              <a:rPr lang="en-US" smtClean="0"/>
              <a:pPr>
                <a:defRPr/>
              </a:pPr>
              <a:t>14</a:t>
            </a:fld>
            <a:endParaRPr lang="en-US"/>
          </a:p>
        </p:txBody>
      </p:sp>
    </p:spTree>
    <p:extLst>
      <p:ext uri="{BB962C8B-B14F-4D97-AF65-F5344CB8AC3E}">
        <p14:creationId xmlns:p14="http://schemas.microsoft.com/office/powerpoint/2010/main" val="22222598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importance of statistical power</a:t>
            </a:r>
            <a:endParaRPr lang="en-US" dirty="0"/>
          </a:p>
        </p:txBody>
      </p:sp>
      <p:sp>
        <p:nvSpPr>
          <p:cNvPr id="3" name="Content Placeholder 2"/>
          <p:cNvSpPr>
            <a:spLocks noGrp="1"/>
          </p:cNvSpPr>
          <p:nvPr>
            <p:ph sz="quarter" idx="1"/>
          </p:nvPr>
        </p:nvSpPr>
        <p:spPr>
          <a:xfrm>
            <a:off x="612648" y="1600200"/>
            <a:ext cx="8153400" cy="5257800"/>
          </a:xfrm>
        </p:spPr>
        <p:txBody>
          <a:bodyPr>
            <a:normAutofit fontScale="92500"/>
          </a:bodyPr>
          <a:lstStyle/>
          <a:p>
            <a:pPr>
              <a:lnSpc>
                <a:spcPct val="110000"/>
              </a:lnSpc>
            </a:pPr>
            <a:r>
              <a:rPr lang="en-US" dirty="0" smtClean="0"/>
              <a:t>The statistical power of an experiment is the probability that the experiment will yield an effect that is large enough to be statistically significant.</a:t>
            </a:r>
          </a:p>
          <a:p>
            <a:pPr>
              <a:lnSpc>
                <a:spcPct val="110000"/>
              </a:lnSpc>
            </a:pPr>
            <a:r>
              <a:rPr lang="en-US" dirty="0" smtClean="0"/>
              <a:t>In single-level designs, power depends on</a:t>
            </a:r>
          </a:p>
          <a:p>
            <a:pPr lvl="1">
              <a:lnSpc>
                <a:spcPct val="110000"/>
              </a:lnSpc>
            </a:pPr>
            <a:r>
              <a:rPr lang="en-US" dirty="0" smtClean="0"/>
              <a:t>significance level set</a:t>
            </a:r>
          </a:p>
          <a:p>
            <a:pPr lvl="1">
              <a:lnSpc>
                <a:spcPct val="110000"/>
              </a:lnSpc>
            </a:pPr>
            <a:r>
              <a:rPr lang="en-US" dirty="0" smtClean="0"/>
              <a:t>magnitude of effect</a:t>
            </a:r>
          </a:p>
          <a:p>
            <a:pPr lvl="1">
              <a:lnSpc>
                <a:spcPct val="110000"/>
              </a:lnSpc>
            </a:pPr>
            <a:r>
              <a:rPr lang="en-US" dirty="0" smtClean="0"/>
              <a:t>size of experiment</a:t>
            </a:r>
          </a:p>
          <a:p>
            <a:pPr>
              <a:lnSpc>
                <a:spcPct val="110000"/>
              </a:lnSpc>
            </a:pPr>
            <a:r>
              <a:rPr lang="en-US" dirty="0" smtClean="0"/>
              <a:t>The power of most social studies experiments is low</a:t>
            </a:r>
          </a:p>
          <a:p>
            <a:pPr lvl="1">
              <a:lnSpc>
                <a:spcPct val="110000"/>
              </a:lnSpc>
              <a:tabLst>
                <a:tab pos="2689225" algn="l"/>
              </a:tabLst>
            </a:pPr>
            <a:r>
              <a:rPr lang="en-US" dirty="0" smtClean="0"/>
              <a:t>Psychology:	0.4 (</a:t>
            </a:r>
            <a:r>
              <a:rPr lang="en-US" dirty="0" err="1" smtClean="0"/>
              <a:t>Sedlmeier</a:t>
            </a:r>
            <a:r>
              <a:rPr lang="en-US" dirty="0" smtClean="0"/>
              <a:t> &amp; </a:t>
            </a:r>
            <a:r>
              <a:rPr lang="en-US" dirty="0" err="1" smtClean="0"/>
              <a:t>Gigerenzer</a:t>
            </a:r>
            <a:r>
              <a:rPr lang="en-US" dirty="0" smtClean="0"/>
              <a:t>, 1989)</a:t>
            </a:r>
          </a:p>
          <a:p>
            <a:pPr lvl="1">
              <a:lnSpc>
                <a:spcPct val="110000"/>
              </a:lnSpc>
              <a:tabLst>
                <a:tab pos="2689225" algn="l"/>
              </a:tabLst>
            </a:pPr>
            <a:r>
              <a:rPr lang="en-US" dirty="0" smtClean="0"/>
              <a:t>Neuroscience:	0.2 (</a:t>
            </a:r>
            <a:r>
              <a:rPr lang="en-US" dirty="0" smtClean="0"/>
              <a:t>Button </a:t>
            </a:r>
            <a:r>
              <a:rPr lang="en-US" dirty="0" smtClean="0"/>
              <a:t>et al., 2013)</a:t>
            </a:r>
          </a:p>
          <a:p>
            <a:pPr lvl="1">
              <a:lnSpc>
                <a:spcPct val="110000"/>
              </a:lnSpc>
              <a:tabLst>
                <a:tab pos="2689225" algn="l"/>
              </a:tabLst>
            </a:pPr>
            <a:r>
              <a:rPr lang="en-US" dirty="0" smtClean="0"/>
              <a:t>Education:	0.4</a:t>
            </a:r>
          </a:p>
          <a:p>
            <a:pPr>
              <a:lnSpc>
                <a:spcPct val="110000"/>
              </a:lnSpc>
              <a:tabLst>
                <a:tab pos="2689225" algn="l"/>
              </a:tabLst>
            </a:pPr>
            <a:r>
              <a:rPr lang="en-US" dirty="0" smtClean="0"/>
              <a:t>Only lucky experiments get published…</a:t>
            </a:r>
          </a:p>
          <a:p>
            <a:endParaRPr lang="en-US" dirty="0"/>
          </a:p>
        </p:txBody>
      </p:sp>
      <p:sp>
        <p:nvSpPr>
          <p:cNvPr id="4" name="Slide Number Placeholder 3"/>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15</a:t>
            </a:fld>
            <a:endParaRPr lang="en-GB" dirty="0"/>
          </a:p>
        </p:txBody>
      </p:sp>
    </p:spTree>
    <p:extLst>
      <p:ext uri="{BB962C8B-B14F-4D97-AF65-F5344CB8AC3E}">
        <p14:creationId xmlns:p14="http://schemas.microsoft.com/office/powerpoint/2010/main" val="28378884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Variation in variability</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D52799CE-711A-FA44-BA4E-E463DA170A36}" type="slidenum">
              <a:rPr lang="en-US" smtClean="0"/>
              <a:pPr>
                <a:defRPr/>
              </a:pPr>
              <a:t>16</a:t>
            </a:fld>
            <a:endParaRPr lang="en-US" dirty="0"/>
          </a:p>
        </p:txBody>
      </p:sp>
    </p:spTree>
    <p:extLst>
      <p:ext uri="{BB962C8B-B14F-4D97-AF65-F5344CB8AC3E}">
        <p14:creationId xmlns:p14="http://schemas.microsoft.com/office/powerpoint/2010/main" val="211536077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Annual growth in achievement, by age</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17</a:t>
            </a:fld>
            <a:endParaRPr lang="en-GB" dirty="0"/>
          </a:p>
        </p:txBody>
      </p:sp>
      <p:sp>
        <p:nvSpPr>
          <p:cNvPr id="9" name="TextBox 8"/>
          <p:cNvSpPr txBox="1"/>
          <p:nvPr/>
        </p:nvSpPr>
        <p:spPr>
          <a:xfrm>
            <a:off x="672353" y="6006353"/>
            <a:ext cx="6245412" cy="369332"/>
          </a:xfrm>
          <a:prstGeom prst="rect">
            <a:avLst/>
          </a:prstGeom>
          <a:noFill/>
        </p:spPr>
        <p:txBody>
          <a:bodyPr wrap="square" rtlCol="0">
            <a:spAutoFit/>
          </a:bodyPr>
          <a:lstStyle/>
          <a:p>
            <a:r>
              <a:rPr lang="nl-NL" sz="1800" dirty="0" err="1">
                <a:solidFill>
                  <a:schemeClr val="accent1"/>
                </a:solidFill>
                <a:latin typeface="+mj-lt"/>
              </a:rPr>
              <a:t>Bloom</a:t>
            </a:r>
            <a:r>
              <a:rPr lang="nl-NL" sz="1800" dirty="0">
                <a:solidFill>
                  <a:schemeClr val="accent1"/>
                </a:solidFill>
                <a:latin typeface="+mj-lt"/>
              </a:rPr>
              <a:t>, </a:t>
            </a:r>
            <a:r>
              <a:rPr lang="nl-NL" sz="1800" dirty="0" smtClean="0">
                <a:solidFill>
                  <a:schemeClr val="accent1"/>
                </a:solidFill>
                <a:latin typeface="+mj-lt"/>
              </a:rPr>
              <a:t>Hill</a:t>
            </a:r>
            <a:r>
              <a:rPr lang="nl-NL" sz="1800" dirty="0">
                <a:solidFill>
                  <a:schemeClr val="accent1"/>
                </a:solidFill>
                <a:latin typeface="+mj-lt"/>
              </a:rPr>
              <a:t>, </a:t>
            </a:r>
            <a:r>
              <a:rPr lang="nl-NL" sz="1800" dirty="0" smtClean="0">
                <a:solidFill>
                  <a:schemeClr val="accent1"/>
                </a:solidFill>
                <a:latin typeface="+mj-lt"/>
              </a:rPr>
              <a:t>Black</a:t>
            </a:r>
            <a:r>
              <a:rPr lang="nl-NL" sz="1800" dirty="0">
                <a:solidFill>
                  <a:schemeClr val="accent1"/>
                </a:solidFill>
                <a:latin typeface="+mj-lt"/>
              </a:rPr>
              <a:t>, </a:t>
            </a:r>
            <a:r>
              <a:rPr lang="nl-NL" sz="1800" dirty="0" err="1" smtClean="0">
                <a:solidFill>
                  <a:schemeClr val="accent1"/>
                </a:solidFill>
                <a:latin typeface="+mj-lt"/>
              </a:rPr>
              <a:t>and</a:t>
            </a:r>
            <a:r>
              <a:rPr lang="nl-NL" sz="1800" dirty="0" smtClean="0">
                <a:solidFill>
                  <a:schemeClr val="accent1"/>
                </a:solidFill>
                <a:latin typeface="+mj-lt"/>
              </a:rPr>
              <a:t> </a:t>
            </a:r>
            <a:r>
              <a:rPr lang="nl-NL" sz="1800" dirty="0" err="1" smtClean="0">
                <a:solidFill>
                  <a:schemeClr val="accent1"/>
                </a:solidFill>
                <a:latin typeface="+mj-lt"/>
              </a:rPr>
              <a:t>Lipsey</a:t>
            </a:r>
            <a:r>
              <a:rPr lang="nl-NL" sz="1800" dirty="0" smtClean="0">
                <a:solidFill>
                  <a:schemeClr val="accent1"/>
                </a:solidFill>
                <a:latin typeface="+mj-lt"/>
              </a:rPr>
              <a:t> </a:t>
            </a:r>
            <a:r>
              <a:rPr lang="nl-NL" sz="1800" dirty="0">
                <a:solidFill>
                  <a:schemeClr val="accent1"/>
                </a:solidFill>
                <a:latin typeface="+mj-lt"/>
              </a:rPr>
              <a:t>(2008)</a:t>
            </a:r>
            <a:endParaRPr lang="en-US" sz="1800" dirty="0">
              <a:solidFill>
                <a:schemeClr val="accent1"/>
              </a:solidFill>
              <a:latin typeface="+mj-lt"/>
            </a:endParaRPr>
          </a:p>
        </p:txBody>
      </p:sp>
      <p:graphicFrame>
        <p:nvGraphicFramePr>
          <p:cNvPr id="10" name="Content Placeholder 9"/>
          <p:cNvGraphicFramePr>
            <a:graphicFrameLocks noGrp="1"/>
          </p:cNvGraphicFramePr>
          <p:nvPr>
            <p:ph sz="quarter" idx="1"/>
            <p:extLst>
              <p:ext uri="{D42A27DB-BD31-4B8C-83A1-F6EECF244321}">
                <p14:modId xmlns:p14="http://schemas.microsoft.com/office/powerpoint/2010/main" val="664805189"/>
              </p:ext>
            </p:extLst>
          </p:nvPr>
        </p:nvGraphicFramePr>
        <p:xfrm>
          <a:off x="612775" y="1600200"/>
          <a:ext cx="8153400" cy="4495800"/>
        </p:xfrm>
        <a:graphic>
          <a:graphicData uri="http://schemas.openxmlformats.org/drawingml/2006/chart">
            <c:chart xmlns:c="http://schemas.openxmlformats.org/drawingml/2006/chart" xmlns:r="http://schemas.openxmlformats.org/officeDocument/2006/relationships" r:id="rId2"/>
          </a:graphicData>
        </a:graphic>
      </p:graphicFrame>
      <p:sp>
        <p:nvSpPr>
          <p:cNvPr id="11" name="Rounded Rectangular Callout 10"/>
          <p:cNvSpPr/>
          <p:nvPr/>
        </p:nvSpPr>
        <p:spPr>
          <a:xfrm>
            <a:off x="3080447" y="1727604"/>
            <a:ext cx="2695578" cy="1389873"/>
          </a:xfrm>
          <a:prstGeom prst="wedgeRoundRectCallout">
            <a:avLst>
              <a:gd name="adj1" fmla="val -76033"/>
              <a:gd name="adj2" fmla="val -30896"/>
              <a:gd name="adj3" fmla="val 16667"/>
            </a:avLst>
          </a:prstGeom>
        </p:spPr>
        <p:style>
          <a:lnRef idx="1">
            <a:schemeClr val="accent1"/>
          </a:lnRef>
          <a:fillRef idx="3">
            <a:schemeClr val="accent1"/>
          </a:fillRef>
          <a:effectRef idx="2">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1800" dirty="0" smtClean="0"/>
              <a:t>A 50% increase in the rate of learning for six-year-olds is equivalent  to an effect size of 0.76</a:t>
            </a:r>
            <a:endParaRPr lang="en-US" sz="1800" dirty="0"/>
          </a:p>
        </p:txBody>
      </p:sp>
      <p:sp>
        <p:nvSpPr>
          <p:cNvPr id="12" name="Rounded Rectangular Callout 11"/>
          <p:cNvSpPr/>
          <p:nvPr/>
        </p:nvSpPr>
        <p:spPr>
          <a:xfrm>
            <a:off x="6070597" y="2590283"/>
            <a:ext cx="2695578" cy="1389873"/>
          </a:xfrm>
          <a:prstGeom prst="wedgeRoundRectCallout">
            <a:avLst>
              <a:gd name="adj1" fmla="val 17745"/>
              <a:gd name="adj2" fmla="val 93242"/>
              <a:gd name="adj3" fmla="val 16667"/>
            </a:avLst>
          </a:prstGeom>
        </p:spPr>
        <p:style>
          <a:lnRef idx="1">
            <a:schemeClr val="accent1"/>
          </a:lnRef>
          <a:fillRef idx="3">
            <a:schemeClr val="accent1"/>
          </a:fillRef>
          <a:effectRef idx="2">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1800" dirty="0" smtClean="0"/>
              <a:t>A 50% increase in the rate of learning for 15-year-olds is equivalent  to an effect size of 0.1</a:t>
            </a:r>
            <a:endParaRPr lang="en-US" sz="1800" dirty="0"/>
          </a:p>
        </p:txBody>
      </p:sp>
    </p:spTree>
    <p:extLst>
      <p:ext uri="{BB962C8B-B14F-4D97-AF65-F5344CB8AC3E}">
        <p14:creationId xmlns:p14="http://schemas.microsoft.com/office/powerpoint/2010/main" val="9780024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Variation in variability</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18</a:t>
            </a:fld>
            <a:endParaRPr lang="en-GB" dirty="0"/>
          </a:p>
        </p:txBody>
      </p:sp>
      <p:sp>
        <p:nvSpPr>
          <p:cNvPr id="4" name="Content Placeholder 3"/>
          <p:cNvSpPr>
            <a:spLocks noGrp="1"/>
          </p:cNvSpPr>
          <p:nvPr>
            <p:ph sz="quarter" idx="1"/>
          </p:nvPr>
        </p:nvSpPr>
        <p:spPr/>
        <p:txBody>
          <a:bodyPr/>
          <a:lstStyle/>
          <a:p>
            <a:r>
              <a:rPr lang="en-US" dirty="0" smtClean="0"/>
              <a:t>Studies with younger children will produce larger effect size estimates</a:t>
            </a:r>
          </a:p>
          <a:p>
            <a:r>
              <a:rPr lang="en-US" dirty="0" smtClean="0"/>
              <a:t>Studies with restricted populations (e.g., children with special needs, gifted students) will produce larger effect size estimates</a:t>
            </a:r>
          </a:p>
        </p:txBody>
      </p:sp>
    </p:spTree>
    <p:extLst>
      <p:ext uri="{BB962C8B-B14F-4D97-AF65-F5344CB8AC3E}">
        <p14:creationId xmlns:p14="http://schemas.microsoft.com/office/powerpoint/2010/main" val="201683837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Selection of studies</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D52799CE-711A-FA44-BA4E-E463DA170A36}" type="slidenum">
              <a:rPr lang="en-US" smtClean="0"/>
              <a:pPr>
                <a:defRPr/>
              </a:pPr>
              <a:t>19</a:t>
            </a:fld>
            <a:endParaRPr lang="en-US" dirty="0"/>
          </a:p>
        </p:txBody>
      </p:sp>
    </p:spTree>
    <p:extLst>
      <p:ext uri="{BB962C8B-B14F-4D97-AF65-F5344CB8AC3E}">
        <p14:creationId xmlns:p14="http://schemas.microsoft.com/office/powerpoint/2010/main" val="147139640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sz="quarter" idx="1"/>
          </p:nvPr>
        </p:nvSpPr>
        <p:spPr>
          <a:xfrm>
            <a:off x="612648" y="1600199"/>
            <a:ext cx="8153400" cy="5123329"/>
          </a:xfrm>
        </p:spPr>
        <p:txBody>
          <a:bodyPr>
            <a:normAutofit/>
          </a:bodyPr>
          <a:lstStyle/>
          <a:p>
            <a:pPr>
              <a:lnSpc>
                <a:spcPct val="110000"/>
              </a:lnSpc>
            </a:pPr>
            <a:r>
              <a:rPr lang="en-US" dirty="0" smtClean="0"/>
              <a:t>What does it mean for a practice to be “research-based”?</a:t>
            </a:r>
          </a:p>
          <a:p>
            <a:pPr>
              <a:lnSpc>
                <a:spcPct val="110000"/>
              </a:lnSpc>
            </a:pPr>
            <a:r>
              <a:rPr lang="en-US" dirty="0" smtClean="0"/>
              <a:t>Why educational research falls short</a:t>
            </a:r>
          </a:p>
          <a:p>
            <a:pPr>
              <a:lnSpc>
                <a:spcPct val="110000"/>
              </a:lnSpc>
            </a:pPr>
            <a:r>
              <a:rPr lang="en-US" dirty="0" smtClean="0"/>
              <a:t>What educational research should do, and how it should do it</a:t>
            </a:r>
          </a:p>
          <a:p>
            <a:pPr>
              <a:lnSpc>
                <a:spcPct val="110000"/>
              </a:lnSpc>
            </a:pPr>
            <a:r>
              <a:rPr lang="en-US" dirty="0" smtClean="0"/>
              <a:t>The role of teachers in educational research</a:t>
            </a:r>
            <a:endParaRPr lang="en-US" dirty="0" smtClean="0"/>
          </a:p>
          <a:p>
            <a:pPr>
              <a:lnSpc>
                <a:spcPct val="110000"/>
              </a:lnSpc>
            </a:pPr>
            <a:endParaRPr lang="en-US" dirty="0" smtClean="0"/>
          </a:p>
          <a:p>
            <a:pPr>
              <a:lnSpc>
                <a:spcPct val="110000"/>
              </a:lnSpc>
            </a:pPr>
            <a:endParaRPr lang="en-US" dirty="0" smtClean="0"/>
          </a:p>
          <a:p>
            <a:endParaRPr lang="en-US" dirty="0" smtClean="0"/>
          </a:p>
          <a:p>
            <a:endParaRPr lang="en-US" dirty="0" smtClean="0"/>
          </a:p>
          <a:p>
            <a:endParaRPr lang="en-US" dirty="0" smtClean="0"/>
          </a:p>
        </p:txBody>
      </p:sp>
      <p:sp>
        <p:nvSpPr>
          <p:cNvPr id="4" name="Slide Number Placeholder 3"/>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2</a:t>
            </a:fld>
            <a:endParaRPr lang="en-GB" dirty="0"/>
          </a:p>
        </p:txBody>
      </p:sp>
    </p:spTree>
    <p:extLst>
      <p:ext uri="{BB962C8B-B14F-4D97-AF65-F5344CB8AC3E}">
        <p14:creationId xmlns:p14="http://schemas.microsoft.com/office/powerpoint/2010/main" val="222253317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Feedback in STEM subjects</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20</a:t>
            </a:fld>
            <a:endParaRPr lang="en-GB" dirty="0"/>
          </a:p>
        </p:txBody>
      </p:sp>
      <p:sp>
        <p:nvSpPr>
          <p:cNvPr id="4" name="Content Placeholder 3"/>
          <p:cNvSpPr>
            <a:spLocks noGrp="1"/>
          </p:cNvSpPr>
          <p:nvPr>
            <p:ph sz="quarter" idx="1"/>
          </p:nvPr>
        </p:nvSpPr>
        <p:spPr/>
        <p:txBody>
          <a:bodyPr>
            <a:normAutofit/>
          </a:bodyPr>
          <a:lstStyle/>
          <a:p>
            <a:r>
              <a:rPr lang="en-US" dirty="0" smtClean="0"/>
              <a:t>Review of 9000 papers on feedback in mathematics, science and technology</a:t>
            </a:r>
          </a:p>
          <a:p>
            <a:r>
              <a:rPr lang="en-US" dirty="0" smtClean="0"/>
              <a:t>Only 238 papers retained</a:t>
            </a:r>
          </a:p>
          <a:p>
            <a:pPr lvl="1">
              <a:tabLst>
                <a:tab pos="4838700" algn="dec"/>
              </a:tabLst>
            </a:pPr>
            <a:r>
              <a:rPr lang="en-US" dirty="0" smtClean="0"/>
              <a:t>Background papers	24</a:t>
            </a:r>
          </a:p>
          <a:p>
            <a:pPr lvl="1">
              <a:tabLst>
                <a:tab pos="4838700" algn="dec"/>
              </a:tabLst>
            </a:pPr>
            <a:r>
              <a:rPr lang="en-US" dirty="0" smtClean="0"/>
              <a:t>Descriptive papers	79</a:t>
            </a:r>
          </a:p>
          <a:p>
            <a:pPr lvl="1">
              <a:tabLst>
                <a:tab pos="4838700" algn="dec"/>
              </a:tabLst>
            </a:pPr>
            <a:r>
              <a:rPr lang="en-US" dirty="0" smtClean="0"/>
              <a:t>Qualitative papers	24</a:t>
            </a:r>
          </a:p>
          <a:p>
            <a:pPr lvl="1">
              <a:tabLst>
                <a:tab pos="4838700" algn="dec"/>
              </a:tabLst>
            </a:pPr>
            <a:r>
              <a:rPr lang="en-US" dirty="0" smtClean="0"/>
              <a:t>Quantitative papers	111</a:t>
            </a:r>
          </a:p>
          <a:p>
            <a:pPr lvl="2">
              <a:tabLst>
                <a:tab pos="5207000" algn="dec"/>
              </a:tabLst>
            </a:pPr>
            <a:r>
              <a:rPr lang="en-US" dirty="0" smtClean="0"/>
              <a:t>Mathematics	60</a:t>
            </a:r>
          </a:p>
          <a:p>
            <a:pPr lvl="2">
              <a:tabLst>
                <a:tab pos="5207000" algn="dec"/>
              </a:tabLst>
            </a:pPr>
            <a:r>
              <a:rPr lang="en-US" dirty="0" smtClean="0"/>
              <a:t>Science	35</a:t>
            </a:r>
          </a:p>
          <a:p>
            <a:pPr lvl="2">
              <a:tabLst>
                <a:tab pos="5207000" algn="dec"/>
              </a:tabLst>
            </a:pPr>
            <a:r>
              <a:rPr lang="en-US" dirty="0" smtClean="0"/>
              <a:t>Technology	16</a:t>
            </a:r>
          </a:p>
          <a:p>
            <a:endParaRPr lang="en-US" dirty="0"/>
          </a:p>
        </p:txBody>
      </p:sp>
      <p:sp>
        <p:nvSpPr>
          <p:cNvPr id="5" name="TextBox 4"/>
          <p:cNvSpPr txBox="1"/>
          <p:nvPr/>
        </p:nvSpPr>
        <p:spPr>
          <a:xfrm>
            <a:off x="612648" y="6299200"/>
            <a:ext cx="4835652" cy="369332"/>
          </a:xfrm>
          <a:prstGeom prst="rect">
            <a:avLst/>
          </a:prstGeom>
          <a:noFill/>
        </p:spPr>
        <p:txBody>
          <a:bodyPr wrap="square" rtlCol="0">
            <a:spAutoFit/>
          </a:bodyPr>
          <a:lstStyle/>
          <a:p>
            <a:r>
              <a:rPr lang="en-US" sz="1800" dirty="0" smtClean="0">
                <a:solidFill>
                  <a:srgbClr val="525A93"/>
                </a:solidFill>
                <a:latin typeface="+mn-lt"/>
              </a:rPr>
              <a:t>Ruiz-Primo and Li (2013)</a:t>
            </a:r>
            <a:endParaRPr lang="en-US" sz="1800" dirty="0">
              <a:solidFill>
                <a:srgbClr val="525A93"/>
              </a:solidFill>
              <a:latin typeface="+mn-lt"/>
            </a:endParaRPr>
          </a:p>
        </p:txBody>
      </p:sp>
    </p:spTree>
    <p:extLst>
      <p:ext uri="{BB962C8B-B14F-4D97-AF65-F5344CB8AC3E}">
        <p14:creationId xmlns:p14="http://schemas.microsoft.com/office/powerpoint/2010/main" val="3002705446"/>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Classification of feedback studies</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21</a:t>
            </a:fld>
            <a:endParaRPr lang="en-GB" dirty="0"/>
          </a:p>
        </p:txBody>
      </p:sp>
      <p:sp>
        <p:nvSpPr>
          <p:cNvPr id="4" name="Content Placeholder 3"/>
          <p:cNvSpPr>
            <a:spLocks noGrp="1"/>
          </p:cNvSpPr>
          <p:nvPr>
            <p:ph sz="quarter" idx="1"/>
          </p:nvPr>
        </p:nvSpPr>
        <p:spPr>
          <a:xfrm>
            <a:off x="612648" y="1600200"/>
            <a:ext cx="8328152" cy="5016500"/>
          </a:xfrm>
        </p:spPr>
        <p:txBody>
          <a:bodyPr>
            <a:noAutofit/>
          </a:bodyPr>
          <a:lstStyle/>
          <a:p>
            <a:pPr marL="355600" indent="-355600">
              <a:spcBef>
                <a:spcPts val="0"/>
              </a:spcBef>
              <a:buSzPct val="100000"/>
              <a:buFont typeface="+mj-lt"/>
              <a:buAutoNum type="arabicPeriod"/>
            </a:pPr>
            <a:r>
              <a:rPr lang="en-US" sz="2100" dirty="0" smtClean="0"/>
              <a:t>Who provided </a:t>
            </a:r>
            <a:r>
              <a:rPr lang="en-US" sz="2100" dirty="0"/>
              <a:t>the feedback </a:t>
            </a:r>
            <a:r>
              <a:rPr lang="en-US" sz="2100" dirty="0" smtClean="0"/>
              <a:t>(teacher</a:t>
            </a:r>
            <a:r>
              <a:rPr lang="en-US" sz="2100" dirty="0"/>
              <a:t>, peer, self, or technology</a:t>
            </a:r>
            <a:r>
              <a:rPr lang="en-US" sz="2100" dirty="0" smtClean="0"/>
              <a:t>-based)?</a:t>
            </a:r>
          </a:p>
          <a:p>
            <a:pPr marL="355600" indent="-355600">
              <a:spcBef>
                <a:spcPts val="0"/>
              </a:spcBef>
              <a:buSzPct val="100000"/>
              <a:buFont typeface="+mj-lt"/>
              <a:buAutoNum type="arabicPeriod"/>
            </a:pPr>
            <a:r>
              <a:rPr lang="en-US" sz="2100" dirty="0" smtClean="0"/>
              <a:t>How was </a:t>
            </a:r>
            <a:r>
              <a:rPr lang="en-US" sz="2100" dirty="0"/>
              <a:t>the feedback </a:t>
            </a:r>
            <a:r>
              <a:rPr lang="en-US" sz="2100" dirty="0" smtClean="0"/>
              <a:t>delivered (individual, </a:t>
            </a:r>
            <a:r>
              <a:rPr lang="en-US" sz="2100" dirty="0"/>
              <a:t>small group, or whole class</a:t>
            </a:r>
            <a:r>
              <a:rPr lang="en-US" sz="2100" dirty="0" smtClean="0"/>
              <a:t>)?</a:t>
            </a:r>
          </a:p>
          <a:p>
            <a:pPr marL="355600" indent="-355600">
              <a:spcBef>
                <a:spcPts val="0"/>
              </a:spcBef>
              <a:buSzPct val="100000"/>
              <a:buFont typeface="+mj-lt"/>
              <a:buAutoNum type="arabicPeriod"/>
            </a:pPr>
            <a:r>
              <a:rPr lang="en-US" sz="2100" dirty="0" smtClean="0"/>
              <a:t>What was the </a:t>
            </a:r>
            <a:r>
              <a:rPr lang="en-US" sz="2100" dirty="0"/>
              <a:t>role of the student in the feedback </a:t>
            </a:r>
            <a:r>
              <a:rPr lang="en-US" sz="2100" dirty="0" smtClean="0"/>
              <a:t>(provider </a:t>
            </a:r>
            <a:r>
              <a:rPr lang="en-US" sz="2100" dirty="0"/>
              <a:t>or receiver</a:t>
            </a:r>
            <a:r>
              <a:rPr lang="en-US" sz="2100" dirty="0" smtClean="0"/>
              <a:t>)</a:t>
            </a:r>
            <a:r>
              <a:rPr lang="en-US" sz="2100" dirty="0"/>
              <a:t>?</a:t>
            </a:r>
            <a:endParaRPr lang="en-US" sz="2100" dirty="0" smtClean="0"/>
          </a:p>
          <a:p>
            <a:pPr marL="355600" indent="-355600">
              <a:spcBef>
                <a:spcPts val="0"/>
              </a:spcBef>
              <a:buSzPct val="100000"/>
              <a:buFont typeface="+mj-lt"/>
              <a:buAutoNum type="arabicPeriod"/>
            </a:pPr>
            <a:r>
              <a:rPr lang="en-US" sz="2100" dirty="0" smtClean="0"/>
              <a:t>What was the </a:t>
            </a:r>
            <a:r>
              <a:rPr lang="en-US" sz="2100" dirty="0"/>
              <a:t>focus of the feedback (e.g., product, </a:t>
            </a:r>
            <a:r>
              <a:rPr lang="en-US" sz="2100" dirty="0" smtClean="0"/>
              <a:t>process</a:t>
            </a:r>
            <a:r>
              <a:rPr lang="en-US" sz="2100" dirty="0"/>
              <a:t>, self-regulation for cognitive feedback; or goal orientation, self-efficacy for affective </a:t>
            </a:r>
            <a:r>
              <a:rPr lang="en-US" sz="2100" dirty="0" smtClean="0"/>
              <a:t>feedback)</a:t>
            </a:r>
          </a:p>
          <a:p>
            <a:pPr marL="355600" indent="-355600">
              <a:spcBef>
                <a:spcPts val="0"/>
              </a:spcBef>
              <a:buSzPct val="100000"/>
              <a:buFont typeface="+mj-lt"/>
              <a:buAutoNum type="arabicPeriod"/>
            </a:pPr>
            <a:r>
              <a:rPr lang="en-US" sz="2100" dirty="0" smtClean="0"/>
              <a:t>On what was the feedback based (student product </a:t>
            </a:r>
            <a:r>
              <a:rPr lang="en-US" sz="2100" dirty="0"/>
              <a:t>or process</a:t>
            </a:r>
            <a:r>
              <a:rPr lang="en-US" sz="2100" dirty="0" smtClean="0"/>
              <a:t>)?</a:t>
            </a:r>
          </a:p>
          <a:p>
            <a:pPr marL="355600" indent="-355600">
              <a:spcBef>
                <a:spcPts val="0"/>
              </a:spcBef>
              <a:buSzPct val="100000"/>
              <a:buFont typeface="+mj-lt"/>
              <a:buAutoNum type="arabicPeriod"/>
            </a:pPr>
            <a:r>
              <a:rPr lang="en-US" sz="2100" dirty="0" smtClean="0"/>
              <a:t>What </a:t>
            </a:r>
            <a:r>
              <a:rPr lang="en-US" sz="2100" dirty="0"/>
              <a:t>type of feedback </a:t>
            </a:r>
            <a:r>
              <a:rPr lang="en-US" sz="2100" dirty="0" smtClean="0"/>
              <a:t>was provided (evaluative</a:t>
            </a:r>
            <a:r>
              <a:rPr lang="en-US" sz="2100" dirty="0"/>
              <a:t>, descriptive, or holistic</a:t>
            </a:r>
            <a:r>
              <a:rPr lang="en-US" sz="2100" dirty="0" smtClean="0"/>
              <a:t>)</a:t>
            </a:r>
            <a:r>
              <a:rPr lang="en-US" sz="2100" dirty="0"/>
              <a:t>?</a:t>
            </a:r>
            <a:endParaRPr lang="en-US" sz="2100" dirty="0" smtClean="0"/>
          </a:p>
          <a:p>
            <a:pPr marL="355600" indent="-355600">
              <a:spcBef>
                <a:spcPts val="0"/>
              </a:spcBef>
              <a:buSzPct val="100000"/>
              <a:buFont typeface="+mj-lt"/>
              <a:buAutoNum type="arabicPeriod"/>
            </a:pPr>
            <a:r>
              <a:rPr lang="en-US" sz="2100" dirty="0"/>
              <a:t>H</a:t>
            </a:r>
            <a:r>
              <a:rPr lang="en-US" sz="2100" dirty="0" smtClean="0"/>
              <a:t>ow was feedback provided </a:t>
            </a:r>
            <a:r>
              <a:rPr lang="en-US" sz="2100" dirty="0"/>
              <a:t>or presented </a:t>
            </a:r>
            <a:r>
              <a:rPr lang="en-US" sz="2100" dirty="0" smtClean="0"/>
              <a:t>(written</a:t>
            </a:r>
            <a:r>
              <a:rPr lang="en-US" sz="2100" dirty="0"/>
              <a:t>, video, oral, or video</a:t>
            </a:r>
            <a:r>
              <a:rPr lang="en-US" sz="2100" dirty="0" smtClean="0"/>
              <a:t>)</a:t>
            </a:r>
            <a:r>
              <a:rPr lang="en-US" sz="2100" dirty="0"/>
              <a:t>?</a:t>
            </a:r>
            <a:endParaRPr lang="en-US" sz="2100" dirty="0" smtClean="0"/>
          </a:p>
          <a:p>
            <a:pPr marL="355600" indent="-355600">
              <a:spcBef>
                <a:spcPts val="0"/>
              </a:spcBef>
              <a:buSzPct val="100000"/>
              <a:buFont typeface="+mj-lt"/>
              <a:buAutoNum type="arabicPeriod"/>
            </a:pPr>
            <a:r>
              <a:rPr lang="en-US" sz="2100" dirty="0" smtClean="0"/>
              <a:t>What was the referent </a:t>
            </a:r>
            <a:r>
              <a:rPr lang="en-US" sz="2100" dirty="0"/>
              <a:t>of feedback </a:t>
            </a:r>
            <a:r>
              <a:rPr lang="en-US" sz="2100" dirty="0" smtClean="0"/>
              <a:t>(self</a:t>
            </a:r>
            <a:r>
              <a:rPr lang="en-US" sz="2100" dirty="0"/>
              <a:t>, others, or mastery criteria</a:t>
            </a:r>
            <a:r>
              <a:rPr lang="en-US" sz="2100" dirty="0" smtClean="0"/>
              <a:t>)</a:t>
            </a:r>
            <a:r>
              <a:rPr lang="en-US" sz="2100" dirty="0"/>
              <a:t>?</a:t>
            </a:r>
            <a:endParaRPr lang="en-US" sz="2100" dirty="0" smtClean="0"/>
          </a:p>
          <a:p>
            <a:pPr marL="355600" indent="-355600">
              <a:spcBef>
                <a:spcPts val="0"/>
              </a:spcBef>
              <a:buSzPct val="100000"/>
              <a:buFont typeface="+mj-lt"/>
              <a:buAutoNum type="arabicPeriod"/>
            </a:pPr>
            <a:r>
              <a:rPr lang="en-US" sz="2100" dirty="0" smtClean="0"/>
              <a:t>How, and how often was feedback given in </a:t>
            </a:r>
            <a:r>
              <a:rPr lang="en-US" sz="2100" dirty="0"/>
              <a:t>the study </a:t>
            </a:r>
            <a:r>
              <a:rPr lang="en-US" sz="2100" dirty="0" smtClean="0"/>
              <a:t>(one </a:t>
            </a:r>
            <a:r>
              <a:rPr lang="en-US" sz="2100" dirty="0"/>
              <a:t>time or </a:t>
            </a:r>
            <a:r>
              <a:rPr lang="en-US" sz="2100" dirty="0" smtClean="0"/>
              <a:t>multiple </a:t>
            </a:r>
            <a:r>
              <a:rPr lang="en-US" sz="2100" dirty="0"/>
              <a:t>times</a:t>
            </a:r>
            <a:r>
              <a:rPr lang="en-US" sz="2100" dirty="0" smtClean="0"/>
              <a:t>; with </a:t>
            </a:r>
            <a:r>
              <a:rPr lang="en-US" sz="2100" dirty="0"/>
              <a:t>or without pedagogical use</a:t>
            </a:r>
            <a:r>
              <a:rPr lang="en-US" sz="2100" dirty="0" smtClean="0"/>
              <a:t>)?</a:t>
            </a:r>
            <a:endParaRPr lang="en-US" sz="2100" dirty="0"/>
          </a:p>
        </p:txBody>
      </p:sp>
    </p:spTree>
    <p:extLst>
      <p:ext uri="{BB962C8B-B14F-4D97-AF65-F5344CB8AC3E}">
        <p14:creationId xmlns:p14="http://schemas.microsoft.com/office/powerpoint/2010/main" val="3329916868"/>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findings</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22</a:t>
            </a:fld>
            <a:endParaRPr lang="en-GB"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4174497264"/>
              </p:ext>
            </p:extLst>
          </p:nvPr>
        </p:nvGraphicFramePr>
        <p:xfrm>
          <a:off x="612775" y="1600200"/>
          <a:ext cx="8153400" cy="2966720"/>
        </p:xfrm>
        <a:graphic>
          <a:graphicData uri="http://schemas.openxmlformats.org/drawingml/2006/table">
            <a:tbl>
              <a:tblPr firstRow="1" bandRow="1">
                <a:tableStyleId>{5C22544A-7EE6-4342-B048-85BDC9FD1C3A}</a:tableStyleId>
              </a:tblPr>
              <a:tblGrid>
                <a:gridCol w="5227320"/>
                <a:gridCol w="1463040"/>
                <a:gridCol w="1463040"/>
              </a:tblGrid>
              <a:tr h="370840">
                <a:tc>
                  <a:txBody>
                    <a:bodyPr/>
                    <a:lstStyle/>
                    <a:p>
                      <a:r>
                        <a:rPr lang="en-US" dirty="0" smtClean="0"/>
                        <a:t>Characteristic of studies included</a:t>
                      </a:r>
                      <a:endParaRPr lang="en-US" dirty="0"/>
                    </a:p>
                  </a:txBody>
                  <a:tcPr/>
                </a:tc>
                <a:tc>
                  <a:txBody>
                    <a:bodyPr/>
                    <a:lstStyle/>
                    <a:p>
                      <a:pPr algn="ctr"/>
                      <a:r>
                        <a:rPr lang="en-US" dirty="0" smtClean="0"/>
                        <a:t>Maths</a:t>
                      </a:r>
                      <a:endParaRPr lang="en-US" dirty="0"/>
                    </a:p>
                  </a:txBody>
                  <a:tcPr/>
                </a:tc>
                <a:tc>
                  <a:txBody>
                    <a:bodyPr/>
                    <a:lstStyle/>
                    <a:p>
                      <a:pPr algn="ctr"/>
                      <a:r>
                        <a:rPr lang="en-US" dirty="0" smtClean="0"/>
                        <a:t>Science</a:t>
                      </a:r>
                      <a:endParaRPr lang="en-US" dirty="0"/>
                    </a:p>
                  </a:txBody>
                  <a:tcPr/>
                </a:tc>
              </a:tr>
              <a:tr h="370840">
                <a:tc>
                  <a:txBody>
                    <a:bodyPr/>
                    <a:lstStyle/>
                    <a:p>
                      <a:r>
                        <a:rPr lang="en-US" dirty="0" smtClean="0"/>
                        <a:t>Feedback treatment</a:t>
                      </a:r>
                      <a:r>
                        <a:rPr lang="en-US" baseline="0" dirty="0" smtClean="0"/>
                        <a:t> is a single event lasting minutes</a:t>
                      </a:r>
                      <a:endParaRPr lang="en-US" dirty="0"/>
                    </a:p>
                  </a:txBody>
                  <a:tcPr/>
                </a:tc>
                <a:tc>
                  <a:txBody>
                    <a:bodyPr/>
                    <a:lstStyle/>
                    <a:p>
                      <a:pPr algn="r"/>
                      <a:r>
                        <a:rPr lang="en-US" dirty="0" smtClean="0"/>
                        <a:t>85%</a:t>
                      </a:r>
                      <a:endParaRPr lang="en-US" dirty="0"/>
                    </a:p>
                  </a:txBody>
                  <a:tcPr marR="540000"/>
                </a:tc>
                <a:tc>
                  <a:txBody>
                    <a:bodyPr/>
                    <a:lstStyle/>
                    <a:p>
                      <a:pPr algn="r"/>
                      <a:r>
                        <a:rPr lang="en-US" dirty="0" smtClean="0"/>
                        <a:t>72%</a:t>
                      </a:r>
                      <a:endParaRPr lang="en-US" dirty="0"/>
                    </a:p>
                  </a:txBody>
                  <a:tcPr marR="540000"/>
                </a:tc>
              </a:tr>
              <a:tr h="370840">
                <a:tc>
                  <a:txBody>
                    <a:bodyPr/>
                    <a:lstStyle/>
                    <a:p>
                      <a:r>
                        <a:rPr lang="en-US" dirty="0" smtClean="0"/>
                        <a:t>Reliability of outcome measures</a:t>
                      </a:r>
                      <a:endParaRPr lang="en-US" dirty="0"/>
                    </a:p>
                  </a:txBody>
                  <a:tcPr/>
                </a:tc>
                <a:tc>
                  <a:txBody>
                    <a:bodyPr/>
                    <a:lstStyle/>
                    <a:p>
                      <a:pPr algn="r"/>
                      <a:r>
                        <a:rPr lang="en-US" dirty="0" smtClean="0"/>
                        <a:t>39%</a:t>
                      </a:r>
                      <a:endParaRPr lang="en-US" dirty="0"/>
                    </a:p>
                  </a:txBody>
                  <a:tcPr marR="540000"/>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dirty="0" smtClean="0"/>
                        <a:t>63%</a:t>
                      </a:r>
                    </a:p>
                  </a:txBody>
                  <a:tcPr marR="540000"/>
                </a:tc>
              </a:tr>
              <a:tr h="370840">
                <a:tc>
                  <a:txBody>
                    <a:bodyPr/>
                    <a:lstStyle/>
                    <a:p>
                      <a:r>
                        <a:rPr lang="en-US" dirty="0" smtClean="0"/>
                        <a:t>Validity</a:t>
                      </a:r>
                      <a:r>
                        <a:rPr lang="en-US" baseline="0" dirty="0" smtClean="0"/>
                        <a:t> of outcome measures</a:t>
                      </a:r>
                      <a:endParaRPr lang="en-US" dirty="0"/>
                    </a:p>
                  </a:txBody>
                  <a:tcPr/>
                </a:tc>
                <a:tc>
                  <a:txBody>
                    <a:bodyPr/>
                    <a:lstStyle/>
                    <a:p>
                      <a:pPr algn="r"/>
                      <a:r>
                        <a:rPr lang="en-US" dirty="0" smtClean="0"/>
                        <a:t>24%</a:t>
                      </a:r>
                      <a:endParaRPr lang="en-US" dirty="0"/>
                    </a:p>
                  </a:txBody>
                  <a:tcPr marR="540000"/>
                </a:tc>
                <a:tc>
                  <a:txBody>
                    <a:bodyPr/>
                    <a:lstStyle/>
                    <a:p>
                      <a:pPr algn="r"/>
                      <a:r>
                        <a:rPr lang="en-US" dirty="0" smtClean="0"/>
                        <a:t>3%</a:t>
                      </a:r>
                      <a:endParaRPr lang="en-US" dirty="0"/>
                    </a:p>
                  </a:txBody>
                  <a:tcPr marR="540000"/>
                </a:tc>
              </a:tr>
              <a:tr h="370840">
                <a:tc>
                  <a:txBody>
                    <a:bodyPr/>
                    <a:lstStyle/>
                    <a:p>
                      <a:r>
                        <a:rPr lang="en-US" dirty="0" smtClean="0"/>
                        <a:t>Dealing only or mainly</a:t>
                      </a:r>
                      <a:r>
                        <a:rPr lang="en-US" baseline="0" dirty="0" smtClean="0"/>
                        <a:t> with declarative knowledge</a:t>
                      </a:r>
                      <a:endParaRPr lang="en-US" dirty="0"/>
                    </a:p>
                  </a:txBody>
                  <a:tcPr/>
                </a:tc>
                <a:tc>
                  <a:txBody>
                    <a:bodyPr/>
                    <a:lstStyle/>
                    <a:p>
                      <a:pPr algn="r"/>
                      <a:r>
                        <a:rPr lang="en-US" dirty="0" smtClean="0"/>
                        <a:t>12%</a:t>
                      </a:r>
                      <a:endParaRPr lang="en-US" dirty="0"/>
                    </a:p>
                  </a:txBody>
                  <a:tcPr marR="540000"/>
                </a:tc>
                <a:tc>
                  <a:txBody>
                    <a:bodyPr/>
                    <a:lstStyle/>
                    <a:p>
                      <a:pPr algn="r"/>
                      <a:r>
                        <a:rPr lang="en-US" dirty="0" smtClean="0"/>
                        <a:t>36%</a:t>
                      </a:r>
                      <a:endParaRPr lang="en-US" dirty="0"/>
                    </a:p>
                  </a:txBody>
                  <a:tcPr marR="540000"/>
                </a:tc>
              </a:tr>
              <a:tr h="370840">
                <a:tc>
                  <a:txBody>
                    <a:bodyPr/>
                    <a:lstStyle/>
                    <a:p>
                      <a:r>
                        <a:rPr lang="en-US" dirty="0" smtClean="0"/>
                        <a:t>Schematic knowledge (e.g.,</a:t>
                      </a:r>
                      <a:r>
                        <a:rPr lang="en-US" baseline="0" dirty="0" smtClean="0"/>
                        <a:t> knowing why)</a:t>
                      </a:r>
                      <a:endParaRPr lang="en-US" dirty="0"/>
                    </a:p>
                  </a:txBody>
                  <a:tcPr/>
                </a:tc>
                <a:tc>
                  <a:txBody>
                    <a:bodyPr/>
                    <a:lstStyle/>
                    <a:p>
                      <a:pPr algn="r"/>
                      <a:r>
                        <a:rPr lang="en-US" dirty="0" smtClean="0"/>
                        <a:t>9%</a:t>
                      </a:r>
                      <a:endParaRPr lang="en-US" dirty="0"/>
                    </a:p>
                  </a:txBody>
                  <a:tcPr marR="540000"/>
                </a:tc>
                <a:tc>
                  <a:txBody>
                    <a:bodyPr/>
                    <a:lstStyle/>
                    <a:p>
                      <a:pPr algn="r"/>
                      <a:r>
                        <a:rPr lang="en-US" dirty="0" smtClean="0"/>
                        <a:t>0%</a:t>
                      </a:r>
                      <a:endParaRPr lang="en-US" dirty="0"/>
                    </a:p>
                  </a:txBody>
                  <a:tcPr marR="540000"/>
                </a:tc>
              </a:tr>
              <a:tr h="370840">
                <a:tc>
                  <a:txBody>
                    <a:bodyPr/>
                    <a:lstStyle/>
                    <a:p>
                      <a:r>
                        <a:rPr lang="en-US" dirty="0" smtClean="0"/>
                        <a:t>Multiple feedback events in a week</a:t>
                      </a:r>
                      <a:endParaRPr lang="en-US" dirty="0"/>
                    </a:p>
                  </a:txBody>
                  <a:tcPr/>
                </a:tc>
                <a:tc>
                  <a:txBody>
                    <a:bodyPr/>
                    <a:lstStyle/>
                    <a:p>
                      <a:pPr algn="r"/>
                      <a:r>
                        <a:rPr lang="en-US" dirty="0" smtClean="0"/>
                        <a:t>14%</a:t>
                      </a:r>
                      <a:endParaRPr lang="en-US" dirty="0"/>
                    </a:p>
                  </a:txBody>
                  <a:tcPr marR="540000"/>
                </a:tc>
                <a:tc>
                  <a:txBody>
                    <a:bodyPr/>
                    <a:lstStyle/>
                    <a:p>
                      <a:pPr algn="r"/>
                      <a:r>
                        <a:rPr lang="en-US" dirty="0" smtClean="0"/>
                        <a:t>17%</a:t>
                      </a:r>
                      <a:endParaRPr lang="en-US" dirty="0"/>
                    </a:p>
                  </a:txBody>
                  <a:tcPr marR="540000"/>
                </a:tc>
              </a:tr>
              <a:tr h="370840">
                <a:tc>
                  <a:txBody>
                    <a:bodyPr/>
                    <a:lstStyle/>
                    <a:p>
                      <a:endParaRPr lang="en-US" dirty="0"/>
                    </a:p>
                  </a:txBody>
                  <a:tcPr/>
                </a:tc>
                <a:tc>
                  <a:txBody>
                    <a:bodyPr/>
                    <a:lstStyle/>
                    <a:p>
                      <a:pPr algn="r"/>
                      <a:endParaRPr lang="en-US" dirty="0"/>
                    </a:p>
                  </a:txBody>
                  <a:tcPr marR="540000"/>
                </a:tc>
                <a:tc>
                  <a:txBody>
                    <a:bodyPr/>
                    <a:lstStyle/>
                    <a:p>
                      <a:pPr algn="r"/>
                      <a:endParaRPr lang="en-US" dirty="0"/>
                    </a:p>
                  </a:txBody>
                  <a:tcPr marR="540000"/>
                </a:tc>
              </a:tr>
            </a:tbl>
          </a:graphicData>
        </a:graphic>
      </p:graphicFrame>
    </p:spTree>
    <p:extLst>
      <p:ext uri="{BB962C8B-B14F-4D97-AF65-F5344CB8AC3E}">
        <p14:creationId xmlns:p14="http://schemas.microsoft.com/office/powerpoint/2010/main" val="601087281"/>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Sensitivity to instruction</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D52799CE-711A-FA44-BA4E-E463DA170A36}" type="slidenum">
              <a:rPr lang="en-US" smtClean="0"/>
              <a:pPr>
                <a:defRPr/>
              </a:pPr>
              <a:t>23</a:t>
            </a:fld>
            <a:endParaRPr lang="en-US" dirty="0"/>
          </a:p>
        </p:txBody>
      </p:sp>
    </p:spTree>
    <p:extLst>
      <p:ext uri="{BB962C8B-B14F-4D97-AF65-F5344CB8AC3E}">
        <p14:creationId xmlns:p14="http://schemas.microsoft.com/office/powerpoint/2010/main" val="2005238955"/>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Sensitivity of outcome measures</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2D6238C2-C284-AD4D-8FB8-9663937FCA09}" type="slidenum">
              <a:rPr lang="en-GB" smtClean="0"/>
              <a:pPr/>
              <a:t>24</a:t>
            </a:fld>
            <a:endParaRPr lang="en-GB" dirty="0"/>
          </a:p>
        </p:txBody>
      </p:sp>
      <p:sp>
        <p:nvSpPr>
          <p:cNvPr id="4" name="Content Placeholder 3"/>
          <p:cNvSpPr>
            <a:spLocks noGrp="1"/>
          </p:cNvSpPr>
          <p:nvPr>
            <p:ph sz="quarter" idx="1"/>
          </p:nvPr>
        </p:nvSpPr>
        <p:spPr>
          <a:xfrm>
            <a:off x="612647" y="1600199"/>
            <a:ext cx="8396573" cy="4678187"/>
          </a:xfrm>
        </p:spPr>
        <p:txBody>
          <a:bodyPr>
            <a:normAutofit fontScale="85000" lnSpcReduction="20000"/>
          </a:bodyPr>
          <a:lstStyle/>
          <a:p>
            <a:r>
              <a:rPr lang="en-US" dirty="0" smtClean="0"/>
              <a:t>Distance of assessment from the curriculum</a:t>
            </a:r>
          </a:p>
          <a:p>
            <a:pPr marL="627063" lvl="1" indent="-273050"/>
            <a:r>
              <a:rPr lang="en-US" dirty="0" smtClean="0"/>
              <a:t>Immediate</a:t>
            </a:r>
          </a:p>
          <a:p>
            <a:pPr lvl="2"/>
            <a:r>
              <a:rPr lang="en-US" dirty="0" smtClean="0"/>
              <a:t>e.g., science journals, notebooks, and classroom tests</a:t>
            </a:r>
          </a:p>
          <a:p>
            <a:pPr lvl="1"/>
            <a:r>
              <a:rPr lang="en-US" dirty="0" smtClean="0"/>
              <a:t>Close</a:t>
            </a:r>
          </a:p>
          <a:p>
            <a:pPr lvl="2"/>
            <a:r>
              <a:rPr lang="en-US" dirty="0" smtClean="0"/>
              <a:t> e.g., where an immediate assessment asked about number of pendulum swings in 15 seconds, a close assessment asks about the time taken for 10 swings</a:t>
            </a:r>
          </a:p>
          <a:p>
            <a:pPr lvl="1"/>
            <a:r>
              <a:rPr lang="en-US" dirty="0" smtClean="0"/>
              <a:t>Proximal</a:t>
            </a:r>
          </a:p>
          <a:p>
            <a:pPr lvl="2"/>
            <a:r>
              <a:rPr lang="en-US" dirty="0" smtClean="0"/>
              <a:t>e.g., if an immediate assessment asked students to construct boats out of paper cups, the proximal assessment would ask for an explanation of what makes bottles float</a:t>
            </a:r>
          </a:p>
          <a:p>
            <a:pPr lvl="1"/>
            <a:r>
              <a:rPr lang="en-US" dirty="0" smtClean="0"/>
              <a:t>Distal</a:t>
            </a:r>
          </a:p>
          <a:p>
            <a:pPr lvl="2"/>
            <a:r>
              <a:rPr lang="en-US" dirty="0" smtClean="0"/>
              <a:t>e.g., where the assessment task is sampled from a different domain and where the problem, procedures, materials and measurement methods differed from those used in the original activities</a:t>
            </a:r>
          </a:p>
          <a:p>
            <a:pPr lvl="1"/>
            <a:r>
              <a:rPr lang="en-US" dirty="0" smtClean="0"/>
              <a:t>Remote</a:t>
            </a:r>
          </a:p>
          <a:p>
            <a:pPr lvl="2"/>
            <a:r>
              <a:rPr lang="en-US" dirty="0" smtClean="0"/>
              <a:t>standardized national achievement tests. </a:t>
            </a:r>
          </a:p>
          <a:p>
            <a:endParaRPr lang="en-US" dirty="0"/>
          </a:p>
        </p:txBody>
      </p:sp>
      <p:sp>
        <p:nvSpPr>
          <p:cNvPr id="5" name="TextBox 4"/>
          <p:cNvSpPr txBox="1"/>
          <p:nvPr/>
        </p:nvSpPr>
        <p:spPr>
          <a:xfrm>
            <a:off x="612648" y="6278387"/>
            <a:ext cx="5137919" cy="369332"/>
          </a:xfrm>
          <a:prstGeom prst="rect">
            <a:avLst/>
          </a:prstGeom>
          <a:noFill/>
        </p:spPr>
        <p:txBody>
          <a:bodyPr wrap="square" rtlCol="0">
            <a:spAutoFit/>
          </a:bodyPr>
          <a:lstStyle/>
          <a:p>
            <a:r>
              <a:rPr lang="en-US" sz="1800" dirty="0">
                <a:solidFill>
                  <a:schemeClr val="accent1"/>
                </a:solidFill>
                <a:latin typeface="+mn-lt"/>
              </a:rPr>
              <a:t>Ruiz-Primo, </a:t>
            </a:r>
            <a:r>
              <a:rPr lang="en-US" sz="1800" dirty="0" err="1">
                <a:solidFill>
                  <a:schemeClr val="accent1"/>
                </a:solidFill>
                <a:latin typeface="+mn-lt"/>
              </a:rPr>
              <a:t>Shavelson</a:t>
            </a:r>
            <a:r>
              <a:rPr lang="en-US" sz="1800" dirty="0">
                <a:solidFill>
                  <a:schemeClr val="accent1"/>
                </a:solidFill>
                <a:latin typeface="+mn-lt"/>
              </a:rPr>
              <a:t>, Hamilton, and Klein (2002</a:t>
            </a:r>
            <a:r>
              <a:rPr lang="en-US" sz="1800" dirty="0" smtClean="0">
                <a:solidFill>
                  <a:schemeClr val="accent1"/>
                </a:solidFill>
                <a:latin typeface="+mn-lt"/>
              </a:rPr>
              <a:t>)</a:t>
            </a:r>
            <a:endParaRPr lang="en-US" dirty="0">
              <a:solidFill>
                <a:schemeClr val="accent1"/>
              </a:solidFill>
            </a:endParaRPr>
          </a:p>
        </p:txBody>
      </p:sp>
    </p:spTree>
    <p:extLst>
      <p:ext uri="{BB962C8B-B14F-4D97-AF65-F5344CB8AC3E}">
        <p14:creationId xmlns:p14="http://schemas.microsoft.com/office/powerpoint/2010/main" val="3859199133"/>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of sensitivity to instruction</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25</a:t>
            </a:fld>
            <a:endParaRPr lang="en-GB" dirty="0"/>
          </a:p>
        </p:txBody>
      </p:sp>
      <p:pic>
        <p:nvPicPr>
          <p:cNvPr id="5" name="Content Placeholder 4"/>
          <p:cNvPicPr>
            <a:picLocks noGrp="1" noChangeAspect="1"/>
          </p:cNvPicPr>
          <p:nvPr>
            <p:ph sz="quarter" idx="1"/>
          </p:nvPr>
        </p:nvPicPr>
        <p:blipFill rotWithShape="1">
          <a:blip r:embed="rId2"/>
          <a:srcRect l="3956" r="1459" b="9592"/>
          <a:stretch/>
        </p:blipFill>
        <p:spPr>
          <a:xfrm>
            <a:off x="2084579" y="1600200"/>
            <a:ext cx="5360655" cy="4630262"/>
          </a:xfrm>
        </p:spPr>
      </p:pic>
      <p:sp>
        <p:nvSpPr>
          <p:cNvPr id="4" name="TextBox 3"/>
          <p:cNvSpPr txBox="1"/>
          <p:nvPr/>
        </p:nvSpPr>
        <p:spPr>
          <a:xfrm>
            <a:off x="970407" y="3563493"/>
            <a:ext cx="1114172" cy="369332"/>
          </a:xfrm>
          <a:prstGeom prst="rect">
            <a:avLst/>
          </a:prstGeom>
          <a:noFill/>
        </p:spPr>
        <p:txBody>
          <a:bodyPr wrap="square" rtlCol="0">
            <a:spAutoFit/>
          </a:bodyPr>
          <a:lstStyle/>
          <a:p>
            <a:r>
              <a:rPr lang="en-US" sz="1800" dirty="0" smtClean="0">
                <a:solidFill>
                  <a:srgbClr val="525A93"/>
                </a:solidFill>
                <a:latin typeface="+mj-lt"/>
              </a:rPr>
              <a:t>Effect size</a:t>
            </a:r>
            <a:endParaRPr lang="en-US" sz="1800" dirty="0">
              <a:solidFill>
                <a:srgbClr val="525A93"/>
              </a:solidFill>
              <a:latin typeface="+mj-lt"/>
            </a:endParaRPr>
          </a:p>
        </p:txBody>
      </p:sp>
      <p:sp>
        <p:nvSpPr>
          <p:cNvPr id="6" name="TextBox 5"/>
          <p:cNvSpPr txBox="1"/>
          <p:nvPr/>
        </p:nvSpPr>
        <p:spPr>
          <a:xfrm>
            <a:off x="3642026" y="6326314"/>
            <a:ext cx="1030310" cy="369332"/>
          </a:xfrm>
          <a:prstGeom prst="rect">
            <a:avLst/>
          </a:prstGeom>
          <a:noFill/>
        </p:spPr>
        <p:txBody>
          <a:bodyPr wrap="square" rtlCol="0">
            <a:spAutoFit/>
          </a:bodyPr>
          <a:lstStyle/>
          <a:p>
            <a:pPr algn="ctr"/>
            <a:r>
              <a:rPr lang="en-US" sz="1800" dirty="0" smtClean="0">
                <a:solidFill>
                  <a:srgbClr val="525A93"/>
                </a:solidFill>
                <a:latin typeface="+mj-lt"/>
              </a:rPr>
              <a:t>Close</a:t>
            </a:r>
            <a:endParaRPr lang="en-US" sz="1800" dirty="0">
              <a:solidFill>
                <a:srgbClr val="525A93"/>
              </a:solidFill>
              <a:latin typeface="+mj-lt"/>
            </a:endParaRPr>
          </a:p>
        </p:txBody>
      </p:sp>
      <p:sp>
        <p:nvSpPr>
          <p:cNvPr id="7" name="TextBox 6"/>
          <p:cNvSpPr txBox="1"/>
          <p:nvPr/>
        </p:nvSpPr>
        <p:spPr>
          <a:xfrm>
            <a:off x="5315930" y="6326314"/>
            <a:ext cx="1030310" cy="369332"/>
          </a:xfrm>
          <a:prstGeom prst="rect">
            <a:avLst/>
          </a:prstGeom>
          <a:noFill/>
        </p:spPr>
        <p:txBody>
          <a:bodyPr wrap="square" rtlCol="0">
            <a:spAutoFit/>
          </a:bodyPr>
          <a:lstStyle/>
          <a:p>
            <a:pPr algn="ctr"/>
            <a:r>
              <a:rPr lang="en-US" sz="1800" dirty="0" smtClean="0">
                <a:solidFill>
                  <a:srgbClr val="525A93"/>
                </a:solidFill>
                <a:latin typeface="+mj-lt"/>
              </a:rPr>
              <a:t>Proximal</a:t>
            </a:r>
            <a:endParaRPr lang="en-US" sz="1800" dirty="0">
              <a:solidFill>
                <a:srgbClr val="525A93"/>
              </a:solidFill>
              <a:latin typeface="+mj-lt"/>
            </a:endParaRPr>
          </a:p>
        </p:txBody>
      </p:sp>
    </p:spTree>
    <p:extLst>
      <p:ext uri="{BB962C8B-B14F-4D97-AF65-F5344CB8AC3E}">
        <p14:creationId xmlns:p14="http://schemas.microsoft.com/office/powerpoint/2010/main" val="2327300189"/>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6866" name="Rectangle 2"/>
          <p:cNvSpPr>
            <a:spLocks noGrp="1" noChangeArrowheads="1"/>
          </p:cNvSpPr>
          <p:nvPr>
            <p:ph type="title"/>
          </p:nvPr>
        </p:nvSpPr>
        <p:spPr/>
        <p:txBody>
          <a:bodyPr/>
          <a:lstStyle/>
          <a:p>
            <a:r>
              <a:rPr lang="en-US" smtClean="0"/>
              <a:t>Why research hasn’t changed teaching</a:t>
            </a:r>
            <a:endParaRPr lang="en-US"/>
          </a:p>
        </p:txBody>
      </p:sp>
      <p:sp>
        <p:nvSpPr>
          <p:cNvPr id="676867" name="Rectangle 3"/>
          <p:cNvSpPr>
            <a:spLocks noGrp="1" noChangeArrowheads="1"/>
          </p:cNvSpPr>
          <p:nvPr>
            <p:ph type="body" idx="1"/>
          </p:nvPr>
        </p:nvSpPr>
        <p:spPr/>
        <p:txBody>
          <a:bodyPr/>
          <a:lstStyle/>
          <a:p>
            <a:r>
              <a:rPr lang="en-GB" dirty="0" smtClean="0"/>
              <a:t>Aristotle</a:t>
            </a:r>
            <a:r>
              <a:rPr lang="en-US" dirty="0" smtClean="0"/>
              <a:t>’</a:t>
            </a:r>
            <a:r>
              <a:rPr lang="en-GB" dirty="0" smtClean="0"/>
              <a:t>s main intellectual virtues</a:t>
            </a:r>
          </a:p>
          <a:p>
            <a:pPr lvl="1"/>
            <a:r>
              <a:rPr lang="en-GB" dirty="0" smtClean="0"/>
              <a:t>Episteme: knowledge of universal truths</a:t>
            </a:r>
          </a:p>
          <a:p>
            <a:pPr lvl="1"/>
            <a:r>
              <a:rPr lang="en-GB" dirty="0" err="1" smtClean="0"/>
              <a:t>Techne</a:t>
            </a:r>
            <a:r>
              <a:rPr lang="en-GB" dirty="0" smtClean="0"/>
              <a:t>: ability to make things</a:t>
            </a:r>
          </a:p>
          <a:p>
            <a:pPr lvl="1"/>
            <a:r>
              <a:rPr lang="en-GB" dirty="0" err="1" smtClean="0"/>
              <a:t>Phronesis</a:t>
            </a:r>
            <a:r>
              <a:rPr lang="en-GB" dirty="0" smtClean="0"/>
              <a:t>: practical wisdom</a:t>
            </a:r>
          </a:p>
          <a:p>
            <a:r>
              <a:rPr lang="en-GB" dirty="0" err="1" smtClean="0"/>
              <a:t>Flyvbjerg</a:t>
            </a:r>
            <a:r>
              <a:rPr lang="en-GB" dirty="0" smtClean="0"/>
              <a:t> (2001)</a:t>
            </a:r>
          </a:p>
          <a:p>
            <a:pPr lvl="1"/>
            <a:r>
              <a:rPr lang="en-US" dirty="0" smtClean="0"/>
              <a:t>“By definition, </a:t>
            </a:r>
            <a:r>
              <a:rPr lang="en-US" dirty="0" err="1" smtClean="0"/>
              <a:t>phronetic</a:t>
            </a:r>
            <a:r>
              <a:rPr lang="en-US" dirty="0" smtClean="0"/>
              <a:t> researchers focus on values; for example by taking their point of departure in the classic value-rational questions: Where are we going? Is it desirable? What should be done?” (p130)</a:t>
            </a:r>
            <a:endParaRPr lang="en-GB" dirty="0" smtClean="0"/>
          </a:p>
          <a:p>
            <a:pPr lvl="1"/>
            <a:endParaRPr lang="en-US" dirty="0"/>
          </a:p>
        </p:txBody>
      </p:sp>
      <p:sp>
        <p:nvSpPr>
          <p:cNvPr id="4" name="Slide Number Placeholder 3"/>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26</a:t>
            </a:fld>
            <a:endParaRPr lang="en-GB" dirty="0"/>
          </a:p>
        </p:txBody>
      </p:sp>
    </p:spTree>
    <p:extLst>
      <p:ext uri="{BB962C8B-B14F-4D97-AF65-F5344CB8AC3E}">
        <p14:creationId xmlns:p14="http://schemas.microsoft.com/office/powerpoint/2010/main" val="354536288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768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7686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7686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67686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676867">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67686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6867" grpId="0" build="p" bldLvl="2"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Maxims and rules</a:t>
            </a:r>
            <a:endParaRPr lang="en-US" dirty="0"/>
          </a:p>
        </p:txBody>
      </p:sp>
      <p:sp>
        <p:nvSpPr>
          <p:cNvPr id="5" name="Content Placeholder 4"/>
          <p:cNvSpPr>
            <a:spLocks noGrp="1"/>
          </p:cNvSpPr>
          <p:nvPr>
            <p:ph sz="quarter" idx="1"/>
          </p:nvPr>
        </p:nvSpPr>
        <p:spPr/>
        <p:txBody>
          <a:bodyPr>
            <a:normAutofit lnSpcReduction="10000"/>
          </a:bodyPr>
          <a:lstStyle/>
          <a:p>
            <a:pPr marL="0" indent="0">
              <a:buNone/>
            </a:pPr>
            <a:r>
              <a:rPr lang="en-US" smtClean="0"/>
              <a:t>“</a:t>
            </a:r>
            <a:r>
              <a:rPr lang="en-US" sz="2600" smtClean="0"/>
              <a:t>Maxims </a:t>
            </a:r>
            <a:r>
              <a:rPr lang="en-US" sz="2600" dirty="0"/>
              <a:t>are rules, the correct application of which is part of the art which they govern</a:t>
            </a:r>
            <a:r>
              <a:rPr lang="en-US" sz="2600" dirty="0" smtClean="0"/>
              <a:t>. </a:t>
            </a:r>
            <a:r>
              <a:rPr lang="en-US" sz="2600" dirty="0"/>
              <a:t>The true maxims of golfing or of poetry increase our insight into golfing or poetry and may even give valuable guidance to golfers and poets; but these maxims would instantly condemn themselves to absurdity if they tried to replace the golfer's skill or the poet's art. Maxims cannot be understood, still less applied by anyone not already possessing a good practical knowledge of the art. They derive their interest from our appreciation of the art and cannot themselves either replace or establish that appreciation</a:t>
            </a:r>
            <a:r>
              <a:rPr lang="en-US" sz="2600" dirty="0" smtClean="0"/>
              <a:t>.”</a:t>
            </a:r>
            <a:endParaRPr lang="en-US" sz="2600" dirty="0"/>
          </a:p>
        </p:txBody>
      </p:sp>
      <p:sp>
        <p:nvSpPr>
          <p:cNvPr id="6" name="TextBox 5"/>
          <p:cNvSpPr txBox="1"/>
          <p:nvPr/>
        </p:nvSpPr>
        <p:spPr>
          <a:xfrm>
            <a:off x="612648" y="6080667"/>
            <a:ext cx="4171019" cy="369332"/>
          </a:xfrm>
          <a:prstGeom prst="rect">
            <a:avLst/>
          </a:prstGeom>
          <a:noFill/>
        </p:spPr>
        <p:txBody>
          <a:bodyPr wrap="square" rtlCol="0">
            <a:spAutoFit/>
          </a:bodyPr>
          <a:lstStyle/>
          <a:p>
            <a:r>
              <a:rPr lang="en-US" sz="1800" dirty="0" smtClean="0">
                <a:solidFill>
                  <a:schemeClr val="accent1"/>
                </a:solidFill>
                <a:latin typeface="+mn-lt"/>
              </a:rPr>
              <a:t>Polanyi</a:t>
            </a:r>
            <a:r>
              <a:rPr lang="en-US" sz="1800" dirty="0">
                <a:solidFill>
                  <a:schemeClr val="accent1"/>
                </a:solidFill>
                <a:latin typeface="+mn-lt"/>
              </a:rPr>
              <a:t> </a:t>
            </a:r>
            <a:r>
              <a:rPr lang="en-US" sz="1800" dirty="0" smtClean="0">
                <a:solidFill>
                  <a:schemeClr val="accent1"/>
                </a:solidFill>
                <a:latin typeface="+mn-lt"/>
              </a:rPr>
              <a:t>(1958 pp. 31-32)</a:t>
            </a:r>
            <a:endParaRPr lang="en-US" sz="1800" dirty="0">
              <a:solidFill>
                <a:schemeClr val="accent1"/>
              </a:solidFill>
              <a:latin typeface="+mn-lt"/>
            </a:endParaRPr>
          </a:p>
        </p:txBody>
      </p:sp>
      <p:sp>
        <p:nvSpPr>
          <p:cNvPr id="2" name="Slide Number Placeholder 1"/>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27</a:t>
            </a:fld>
            <a:endParaRPr lang="en-GB" dirty="0"/>
          </a:p>
        </p:txBody>
      </p:sp>
    </p:spTree>
    <p:extLst>
      <p:ext uri="{BB962C8B-B14F-4D97-AF65-F5344CB8AC3E}">
        <p14:creationId xmlns:p14="http://schemas.microsoft.com/office/powerpoint/2010/main" val="15026359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knowledge-</a:t>
            </a:r>
            <a:r>
              <a:rPr lang="en-US" smtClean="0"/>
              <a:t>creating spiral</a:t>
            </a:r>
            <a:endParaRPr lang="en-US"/>
          </a:p>
        </p:txBody>
      </p:sp>
      <p:graphicFrame>
        <p:nvGraphicFramePr>
          <p:cNvPr id="6" name="Object 2"/>
          <p:cNvGraphicFramePr>
            <a:graphicFrameLocks noGrp="1" noChangeAspect="1"/>
          </p:cNvGraphicFramePr>
          <p:nvPr>
            <p:ph sz="quarter" idx="1"/>
            <p:extLst>
              <p:ext uri="{D42A27DB-BD31-4B8C-83A1-F6EECF244321}">
                <p14:modId xmlns:p14="http://schemas.microsoft.com/office/powerpoint/2010/main" val="4049371112"/>
              </p:ext>
            </p:extLst>
          </p:nvPr>
        </p:nvGraphicFramePr>
        <p:xfrm>
          <a:off x="612648" y="1543645"/>
          <a:ext cx="7024099" cy="4791145"/>
        </p:xfrm>
        <a:graphic>
          <a:graphicData uri="http://schemas.openxmlformats.org/presentationml/2006/ole">
            <mc:AlternateContent xmlns:mc="http://schemas.openxmlformats.org/markup-compatibility/2006">
              <mc:Choice xmlns:v="urn:schemas-microsoft-com:vml" Requires="v">
                <p:oleObj spid="_x0000_s1040" name="Document" r:id="rId3" imgW="6376416" imgH="4349496" progId="Word.Document.8">
                  <p:embed/>
                </p:oleObj>
              </mc:Choice>
              <mc:Fallback>
                <p:oleObj name="Document" r:id="rId3" imgW="6376416" imgH="4349496"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2648" y="1543645"/>
                        <a:ext cx="7024099" cy="4791145"/>
                      </a:xfrm>
                      <a:prstGeom prst="rect">
                        <a:avLst/>
                      </a:prstGeom>
                      <a:noFill/>
                    </p:spPr>
                  </p:pic>
                </p:oleObj>
              </mc:Fallback>
            </mc:AlternateContent>
          </a:graphicData>
        </a:graphic>
      </p:graphicFrame>
      <p:sp>
        <p:nvSpPr>
          <p:cNvPr id="2" name="TextBox 1"/>
          <p:cNvSpPr txBox="1"/>
          <p:nvPr/>
        </p:nvSpPr>
        <p:spPr>
          <a:xfrm>
            <a:off x="612648" y="6373663"/>
            <a:ext cx="4674512" cy="369332"/>
          </a:xfrm>
          <a:prstGeom prst="rect">
            <a:avLst/>
          </a:prstGeom>
          <a:noFill/>
        </p:spPr>
        <p:txBody>
          <a:bodyPr wrap="square" rtlCol="0">
            <a:spAutoFit/>
          </a:bodyPr>
          <a:lstStyle/>
          <a:p>
            <a:r>
              <a:rPr lang="en-US" sz="1800" dirty="0" err="1" smtClean="0">
                <a:solidFill>
                  <a:srgbClr val="525A93"/>
                </a:solidFill>
                <a:latin typeface="Calibri"/>
                <a:cs typeface="Calibri"/>
              </a:rPr>
              <a:t>Nonaka</a:t>
            </a:r>
            <a:r>
              <a:rPr lang="en-US" sz="1800" dirty="0" smtClean="0">
                <a:solidFill>
                  <a:srgbClr val="525A93"/>
                </a:solidFill>
                <a:latin typeface="Calibri"/>
                <a:cs typeface="Calibri"/>
              </a:rPr>
              <a:t> and Takeuchi (1995)</a:t>
            </a:r>
            <a:endParaRPr lang="en-US" sz="1800" dirty="0">
              <a:solidFill>
                <a:srgbClr val="525A93"/>
              </a:solidFill>
              <a:latin typeface="Calibri"/>
              <a:cs typeface="Calibri"/>
            </a:endParaRPr>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28</a:t>
            </a:fld>
            <a:endParaRPr lang="en-GB" dirty="0"/>
          </a:p>
        </p:txBody>
      </p:sp>
    </p:spTree>
    <p:extLst>
      <p:ext uri="{BB962C8B-B14F-4D97-AF65-F5344CB8AC3E}">
        <p14:creationId xmlns:p14="http://schemas.microsoft.com/office/powerpoint/2010/main" val="1211738898"/>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9698" name="Rectangle 2"/>
          <p:cNvSpPr>
            <a:spLocks noGrp="1" noChangeArrowheads="1"/>
          </p:cNvSpPr>
          <p:nvPr>
            <p:ph type="title"/>
          </p:nvPr>
        </p:nvSpPr>
        <p:spPr/>
        <p:txBody>
          <a:bodyPr/>
          <a:lstStyle/>
          <a:p>
            <a:r>
              <a:rPr lang="en-GB" dirty="0" smtClean="0"/>
              <a:t>Inquiry systems </a:t>
            </a:r>
            <a:endParaRPr lang="en-GB" dirty="0" smtClean="0"/>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3042146580"/>
              </p:ext>
            </p:extLst>
          </p:nvPr>
        </p:nvGraphicFramePr>
        <p:xfrm>
          <a:off x="612775" y="1600200"/>
          <a:ext cx="8153400" cy="3733800"/>
        </p:xfrm>
        <a:graphic>
          <a:graphicData uri="http://schemas.openxmlformats.org/drawingml/2006/table">
            <a:tbl>
              <a:tblPr firstRow="1" bandRow="1">
                <a:tableStyleId>{5C22544A-7EE6-4342-B048-85BDC9FD1C3A}</a:tableStyleId>
              </a:tblPr>
              <a:tblGrid>
                <a:gridCol w="2219325"/>
                <a:gridCol w="5934075"/>
              </a:tblGrid>
              <a:tr h="622300">
                <a:tc>
                  <a:txBody>
                    <a:bodyPr/>
                    <a:lstStyle/>
                    <a:p>
                      <a:pPr algn="l" fontAlgn="ctr"/>
                      <a:r>
                        <a:rPr lang="en-US" sz="2400" b="0" i="0" u="none" strike="noStrike" dirty="0">
                          <a:solidFill>
                            <a:srgbClr val="FFFFFF"/>
                          </a:solidFill>
                          <a:effectLst/>
                          <a:latin typeface="+mn-lt"/>
                        </a:rPr>
                        <a:t>System</a:t>
                      </a:r>
                    </a:p>
                  </a:txBody>
                  <a:tcPr marL="180000" marR="12700" marT="12700" marB="0" anchor="ctr"/>
                </a:tc>
                <a:tc>
                  <a:txBody>
                    <a:bodyPr/>
                    <a:lstStyle/>
                    <a:p>
                      <a:pPr algn="l" fontAlgn="ctr"/>
                      <a:r>
                        <a:rPr lang="en-US" sz="2400" b="0" i="0" u="none" strike="noStrike" dirty="0">
                          <a:solidFill>
                            <a:srgbClr val="FFFFFF"/>
                          </a:solidFill>
                          <a:effectLst/>
                          <a:latin typeface="+mn-lt"/>
                        </a:rPr>
                        <a:t>Evidence</a:t>
                      </a:r>
                    </a:p>
                  </a:txBody>
                  <a:tcPr marL="180000" marR="12700" marT="12700" marB="0" anchor="ctr"/>
                </a:tc>
              </a:tr>
              <a:tr h="622300">
                <a:tc>
                  <a:txBody>
                    <a:bodyPr/>
                    <a:lstStyle/>
                    <a:p>
                      <a:pPr algn="l" fontAlgn="ctr"/>
                      <a:r>
                        <a:rPr lang="en-US" sz="2400" b="0" i="0" u="none" strike="noStrike">
                          <a:solidFill>
                            <a:srgbClr val="000000"/>
                          </a:solidFill>
                          <a:effectLst/>
                          <a:latin typeface="+mn-lt"/>
                        </a:rPr>
                        <a:t>Leibnizian</a:t>
                      </a:r>
                    </a:p>
                  </a:txBody>
                  <a:tcPr marL="180000" marR="12700" marT="12700" marB="0" anchor="ctr"/>
                </a:tc>
                <a:tc>
                  <a:txBody>
                    <a:bodyPr/>
                    <a:lstStyle/>
                    <a:p>
                      <a:pPr algn="l" fontAlgn="ctr"/>
                      <a:r>
                        <a:rPr lang="en-US" sz="2400" b="0" i="0" u="none" strike="noStrike" dirty="0">
                          <a:solidFill>
                            <a:srgbClr val="000000"/>
                          </a:solidFill>
                          <a:effectLst/>
                          <a:latin typeface="+mn-lt"/>
                        </a:rPr>
                        <a:t>Rationality</a:t>
                      </a:r>
                    </a:p>
                  </a:txBody>
                  <a:tcPr marL="180000" marR="12700" marT="12700" marB="0" anchor="ctr"/>
                </a:tc>
              </a:tr>
              <a:tr h="622300">
                <a:tc>
                  <a:txBody>
                    <a:bodyPr/>
                    <a:lstStyle/>
                    <a:p>
                      <a:pPr algn="l" fontAlgn="ctr"/>
                      <a:r>
                        <a:rPr lang="en-US" sz="2400" b="0" i="0" u="none" strike="noStrike">
                          <a:solidFill>
                            <a:srgbClr val="000000"/>
                          </a:solidFill>
                          <a:effectLst/>
                          <a:latin typeface="+mn-lt"/>
                        </a:rPr>
                        <a:t>Lockean</a:t>
                      </a:r>
                    </a:p>
                  </a:txBody>
                  <a:tcPr marL="180000" marR="12700" marT="12700" marB="0" anchor="ctr"/>
                </a:tc>
                <a:tc>
                  <a:txBody>
                    <a:bodyPr/>
                    <a:lstStyle/>
                    <a:p>
                      <a:pPr algn="l" fontAlgn="ctr"/>
                      <a:r>
                        <a:rPr lang="en-US" sz="2400" b="0" i="0" u="none" strike="noStrike">
                          <a:solidFill>
                            <a:srgbClr val="000000"/>
                          </a:solidFill>
                          <a:effectLst/>
                          <a:latin typeface="+mn-lt"/>
                        </a:rPr>
                        <a:t>Observation</a:t>
                      </a:r>
                    </a:p>
                  </a:txBody>
                  <a:tcPr marL="180000" marR="12700" marT="12700" marB="0" anchor="ctr"/>
                </a:tc>
              </a:tr>
              <a:tr h="622300">
                <a:tc>
                  <a:txBody>
                    <a:bodyPr/>
                    <a:lstStyle/>
                    <a:p>
                      <a:pPr algn="l" fontAlgn="ctr"/>
                      <a:r>
                        <a:rPr lang="en-US" sz="2400" b="0" i="0" u="none" strike="noStrike">
                          <a:solidFill>
                            <a:srgbClr val="000000"/>
                          </a:solidFill>
                          <a:effectLst/>
                          <a:latin typeface="+mn-lt"/>
                        </a:rPr>
                        <a:t>Kantian</a:t>
                      </a:r>
                    </a:p>
                  </a:txBody>
                  <a:tcPr marL="180000" marR="12700" marT="12700" marB="0" anchor="ctr"/>
                </a:tc>
                <a:tc>
                  <a:txBody>
                    <a:bodyPr/>
                    <a:lstStyle/>
                    <a:p>
                      <a:pPr algn="l" fontAlgn="ctr"/>
                      <a:r>
                        <a:rPr lang="en-US" sz="2400" b="0" i="0" u="none" strike="noStrike" dirty="0">
                          <a:solidFill>
                            <a:srgbClr val="000000"/>
                          </a:solidFill>
                          <a:effectLst/>
                          <a:latin typeface="+mn-lt"/>
                        </a:rPr>
                        <a:t>Representation</a:t>
                      </a:r>
                    </a:p>
                  </a:txBody>
                  <a:tcPr marL="180000" marR="12700" marT="12700" marB="0" anchor="ctr"/>
                </a:tc>
              </a:tr>
              <a:tr h="622300">
                <a:tc>
                  <a:txBody>
                    <a:bodyPr/>
                    <a:lstStyle/>
                    <a:p>
                      <a:pPr algn="l" fontAlgn="ctr"/>
                      <a:r>
                        <a:rPr lang="en-US" sz="2400" b="0" i="0" u="none" strike="noStrike">
                          <a:solidFill>
                            <a:srgbClr val="000000"/>
                          </a:solidFill>
                          <a:effectLst/>
                          <a:latin typeface="+mn-lt"/>
                        </a:rPr>
                        <a:t>Hegelian</a:t>
                      </a:r>
                    </a:p>
                  </a:txBody>
                  <a:tcPr marL="180000" marR="12700" marT="12700" marB="0" anchor="ctr"/>
                </a:tc>
                <a:tc>
                  <a:txBody>
                    <a:bodyPr/>
                    <a:lstStyle/>
                    <a:p>
                      <a:pPr algn="l" fontAlgn="ctr"/>
                      <a:r>
                        <a:rPr lang="en-US" sz="2400" b="0" i="0" u="none" strike="noStrike">
                          <a:solidFill>
                            <a:srgbClr val="000000"/>
                          </a:solidFill>
                          <a:effectLst/>
                          <a:latin typeface="+mn-lt"/>
                        </a:rPr>
                        <a:t>Dialectic</a:t>
                      </a:r>
                    </a:p>
                  </a:txBody>
                  <a:tcPr marL="180000" marR="12700" marT="12700" marB="0" anchor="ctr"/>
                </a:tc>
              </a:tr>
              <a:tr h="622300">
                <a:tc>
                  <a:txBody>
                    <a:bodyPr/>
                    <a:lstStyle/>
                    <a:p>
                      <a:pPr algn="l" fontAlgn="ctr"/>
                      <a:r>
                        <a:rPr lang="en-US" sz="2400" b="0" i="0" u="none" strike="noStrike">
                          <a:solidFill>
                            <a:srgbClr val="000000"/>
                          </a:solidFill>
                          <a:effectLst/>
                          <a:latin typeface="+mn-lt"/>
                        </a:rPr>
                        <a:t>Singerian</a:t>
                      </a:r>
                    </a:p>
                  </a:txBody>
                  <a:tcPr marL="180000" marR="12700" marT="12700" marB="0" anchor="ctr"/>
                </a:tc>
                <a:tc>
                  <a:txBody>
                    <a:bodyPr/>
                    <a:lstStyle/>
                    <a:p>
                      <a:pPr algn="l" fontAlgn="ctr"/>
                      <a:r>
                        <a:rPr lang="en-US" sz="2400" b="0" i="0" u="none" strike="noStrike" dirty="0">
                          <a:solidFill>
                            <a:srgbClr val="000000"/>
                          </a:solidFill>
                          <a:effectLst/>
                          <a:latin typeface="+mn-lt"/>
                        </a:rPr>
                        <a:t>Values, ethics, practical consequences</a:t>
                      </a:r>
                    </a:p>
                  </a:txBody>
                  <a:tcPr marL="180000" marR="12700" marT="12700" marB="0" anchor="ctr"/>
                </a:tc>
              </a:tr>
            </a:tbl>
          </a:graphicData>
        </a:graphic>
      </p:graphicFrame>
      <p:sp>
        <p:nvSpPr>
          <p:cNvPr id="7" name="TextBox 6"/>
          <p:cNvSpPr txBox="1"/>
          <p:nvPr/>
        </p:nvSpPr>
        <p:spPr>
          <a:xfrm>
            <a:off x="609600" y="5969000"/>
            <a:ext cx="5473700" cy="369332"/>
          </a:xfrm>
          <a:prstGeom prst="rect">
            <a:avLst/>
          </a:prstGeom>
          <a:noFill/>
        </p:spPr>
        <p:txBody>
          <a:bodyPr wrap="square" rtlCol="0">
            <a:spAutoFit/>
          </a:bodyPr>
          <a:lstStyle/>
          <a:p>
            <a:r>
              <a:rPr lang="en-GB" sz="1800" dirty="0" smtClean="0">
                <a:solidFill>
                  <a:schemeClr val="accent1"/>
                </a:solidFill>
                <a:latin typeface="+mn-lt"/>
              </a:rPr>
              <a:t>Churchman (1971</a:t>
            </a:r>
            <a:r>
              <a:rPr lang="en-GB" sz="1800" dirty="0">
                <a:solidFill>
                  <a:schemeClr val="accent1"/>
                </a:solidFill>
                <a:latin typeface="+mn-lt"/>
              </a:rPr>
              <a:t>)</a:t>
            </a:r>
            <a:endParaRPr lang="en-US" sz="1800" dirty="0">
              <a:solidFill>
                <a:schemeClr val="accent1"/>
              </a:solidFill>
              <a:latin typeface="+mn-lt"/>
            </a:endParaRPr>
          </a:p>
        </p:txBody>
      </p:sp>
      <p:sp>
        <p:nvSpPr>
          <p:cNvPr id="8" name="Slide Number Placeholder 7"/>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29</a:t>
            </a:fld>
            <a:endParaRPr lang="en-GB" dirty="0"/>
          </a:p>
        </p:txBody>
      </p:sp>
    </p:spTree>
    <p:extLst>
      <p:ext uri="{BB962C8B-B14F-4D97-AF65-F5344CB8AC3E}">
        <p14:creationId xmlns:p14="http://schemas.microsoft.com/office/powerpoint/2010/main" val="1617176233"/>
      </p:ext>
    </p:extLst>
  </p:cSld>
  <p:clrMapOvr>
    <a:masterClrMapping/>
  </p:clrMapOvr>
  <p:transition xmlns:p14="http://schemas.microsoft.com/office/powerpoint/2010/mai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What does it mean to be research-based?</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pPr>
              <a:defRPr/>
            </a:pPr>
            <a:fld id="{D52799CE-711A-FA44-BA4E-E463DA170A36}" type="slidenum">
              <a:rPr lang="en-US" smtClean="0"/>
              <a:pPr>
                <a:defRPr/>
              </a:pPr>
              <a:t>3</a:t>
            </a:fld>
            <a:endParaRPr lang="en-US" dirty="0"/>
          </a:p>
        </p:txBody>
      </p:sp>
      <p:sp>
        <p:nvSpPr>
          <p:cNvPr id="6" name="Content Placeholder 5"/>
          <p:cNvSpPr>
            <a:spLocks noGrp="1"/>
          </p:cNvSpPr>
          <p:nvPr>
            <p:ph sz="quarter" idx="1"/>
          </p:nvPr>
        </p:nvSpPr>
        <p:spPr/>
        <p:txBody>
          <a:bodyPr/>
          <a:lstStyle/>
          <a:p>
            <a:r>
              <a:rPr lang="en-US" dirty="0" smtClean="0"/>
              <a:t>In a ‘research-based’ profession:</a:t>
            </a:r>
          </a:p>
          <a:p>
            <a:pPr lvl="1"/>
            <a:r>
              <a:rPr lang="en-US" dirty="0" smtClean="0"/>
              <a:t>Professionals </a:t>
            </a:r>
            <a:r>
              <a:rPr lang="en-US" dirty="0" smtClean="0"/>
              <a:t>would, for the majority of decisions they need to take, be </a:t>
            </a:r>
            <a:r>
              <a:rPr lang="en-US" dirty="0" smtClean="0"/>
              <a:t>able to find and access credible research studies that provided evidence that particular courses of action </a:t>
            </a:r>
            <a:r>
              <a:rPr lang="en-US" dirty="0" smtClean="0"/>
              <a:t>that would, </a:t>
            </a:r>
            <a:r>
              <a:rPr lang="en-US" dirty="0" smtClean="0"/>
              <a:t>implemented as directed, </a:t>
            </a:r>
            <a:r>
              <a:rPr lang="en-US" dirty="0" smtClean="0"/>
              <a:t>be </a:t>
            </a:r>
            <a:r>
              <a:rPr lang="en-US" dirty="0" smtClean="0"/>
              <a:t>substantially more likely to lead to </a:t>
            </a:r>
            <a:r>
              <a:rPr lang="en-US" dirty="0" smtClean="0"/>
              <a:t>better outcomes </a:t>
            </a:r>
            <a:r>
              <a:rPr lang="en-US" dirty="0" smtClean="0"/>
              <a:t>than others.</a:t>
            </a:r>
            <a:endParaRPr lang="en-US" dirty="0"/>
          </a:p>
        </p:txBody>
      </p:sp>
    </p:spTree>
    <p:extLst>
      <p:ext uri="{BB962C8B-B14F-4D97-AF65-F5344CB8AC3E}">
        <p14:creationId xmlns:p14="http://schemas.microsoft.com/office/powerpoint/2010/main" val="3758632569"/>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0723" name="Rectangle 3"/>
          <p:cNvSpPr>
            <a:spLocks noGrp="1" noChangeArrowheads="1"/>
          </p:cNvSpPr>
          <p:nvPr>
            <p:ph type="title"/>
          </p:nvPr>
        </p:nvSpPr>
        <p:spPr/>
        <p:txBody>
          <a:bodyPr/>
          <a:lstStyle/>
          <a:p>
            <a:r>
              <a:rPr lang="en-GB" smtClean="0"/>
              <a:t>Inquiry systems</a:t>
            </a:r>
            <a:endParaRPr lang="en-GB" smtClean="0"/>
          </a:p>
        </p:txBody>
      </p:sp>
      <p:sp>
        <p:nvSpPr>
          <p:cNvPr id="2" name="Slide Number Placeholder 1"/>
          <p:cNvSpPr>
            <a:spLocks noGrp="1"/>
          </p:cNvSpPr>
          <p:nvPr>
            <p:ph type="sldNum" sz="quarter" idx="12"/>
          </p:nvPr>
        </p:nvSpPr>
        <p:spPr/>
        <p:txBody>
          <a:bodyPr>
            <a:normAutofit fontScale="85000" lnSpcReduction="20000"/>
          </a:bodyPr>
          <a:lstStyle/>
          <a:p>
            <a:fld id="{2D6238C2-C284-AD4D-8FB8-9663937FCA09}" type="slidenum">
              <a:rPr lang="en-GB" smtClean="0"/>
              <a:pPr/>
              <a:t>30</a:t>
            </a:fld>
            <a:endParaRPr lang="en-GB" dirty="0"/>
          </a:p>
        </p:txBody>
      </p:sp>
      <p:sp>
        <p:nvSpPr>
          <p:cNvPr id="5" name="Content Placeholder 4"/>
          <p:cNvSpPr>
            <a:spLocks noGrp="1"/>
          </p:cNvSpPr>
          <p:nvPr>
            <p:ph sz="quarter" idx="1"/>
          </p:nvPr>
        </p:nvSpPr>
        <p:spPr/>
        <p:txBody>
          <a:bodyPr>
            <a:normAutofit fontScale="62500" lnSpcReduction="20000"/>
          </a:bodyPr>
          <a:lstStyle/>
          <a:p>
            <a:pPr marL="0" indent="0">
              <a:lnSpc>
                <a:spcPct val="120000"/>
              </a:lnSpc>
              <a:buNone/>
            </a:pPr>
            <a:r>
              <a:rPr lang="en-GB" sz="4000" i="1" dirty="0">
                <a:latin typeface="Arial" charset="0"/>
              </a:rPr>
              <a:t>The </a:t>
            </a:r>
            <a:r>
              <a:rPr lang="en-GB" sz="4000" i="1" dirty="0" err="1">
                <a:latin typeface="Arial" charset="0"/>
              </a:rPr>
              <a:t>Lockean</a:t>
            </a:r>
            <a:r>
              <a:rPr lang="en-GB" sz="4000" i="1" dirty="0">
                <a:latin typeface="Arial" charset="0"/>
              </a:rPr>
              <a:t> inquirer displays the </a:t>
            </a:r>
            <a:r>
              <a:rPr lang="ja-JP" altLang="en-GB" sz="4000" i="1" dirty="0">
                <a:latin typeface="Arial" charset="0"/>
              </a:rPr>
              <a:t>‘</a:t>
            </a:r>
            <a:r>
              <a:rPr lang="en-GB" sz="4000" i="1" dirty="0">
                <a:latin typeface="Arial" charset="0"/>
              </a:rPr>
              <a:t>fundamental</a:t>
            </a:r>
            <a:r>
              <a:rPr lang="ja-JP" altLang="en-GB" sz="4000" i="1" dirty="0">
                <a:latin typeface="Arial" charset="0"/>
              </a:rPr>
              <a:t>’</a:t>
            </a:r>
            <a:r>
              <a:rPr lang="en-GB" sz="4000" i="1" dirty="0">
                <a:latin typeface="Arial" charset="0"/>
              </a:rPr>
              <a:t> data that all experts agree are accurate and relevant, and then builds a consistent story out of these. The Kantian inquirer displays the same story from different points of view, emphasising thereby that what is put into the story by the internal mode of representation is not given from the outside. But the Hegelian inquirer, using the same data, tells two stories, one supporting the most prominent policy on one side, the other supporting the most promising story on the other side (Churchman, 1971 p. 177).</a:t>
            </a:r>
            <a:endParaRPr lang="en-GB" sz="4000" i="1" dirty="0">
              <a:latin typeface="Helvetica" charset="0"/>
            </a:endParaRPr>
          </a:p>
          <a:p>
            <a:endParaRPr lang="en-US" dirty="0"/>
          </a:p>
        </p:txBody>
      </p:sp>
    </p:spTree>
    <p:extLst>
      <p:ext uri="{BB962C8B-B14F-4D97-AF65-F5344CB8AC3E}">
        <p14:creationId xmlns:p14="http://schemas.microsoft.com/office/powerpoint/2010/main" val="2480198442"/>
      </p:ext>
    </p:extLst>
  </p:cSld>
  <p:clrMapOvr>
    <a:masterClrMapping/>
  </p:clrMapOvr>
  <p:transition xmlns:p14="http://schemas.microsoft.com/office/powerpoint/2010/mai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1747" name="Rectangle 3"/>
          <p:cNvSpPr>
            <a:spLocks noGrp="1" noChangeArrowheads="1"/>
          </p:cNvSpPr>
          <p:nvPr>
            <p:ph type="title"/>
          </p:nvPr>
        </p:nvSpPr>
        <p:spPr/>
        <p:txBody>
          <a:bodyPr/>
          <a:lstStyle/>
          <a:p>
            <a:pPr eaLnBrk="1" hangingPunct="1">
              <a:defRPr/>
            </a:pPr>
            <a:r>
              <a:rPr lang="en-GB" smtClean="0">
                <a:cs typeface="+mj-cs"/>
              </a:rPr>
              <a:t>Singerian inquiry systems</a:t>
            </a:r>
          </a:p>
        </p:txBody>
      </p:sp>
      <p:sp>
        <p:nvSpPr>
          <p:cNvPr id="2" name="Slide Number Placeholder 1"/>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31</a:t>
            </a:fld>
            <a:endParaRPr lang="en-GB" dirty="0"/>
          </a:p>
        </p:txBody>
      </p:sp>
      <p:sp>
        <p:nvSpPr>
          <p:cNvPr id="3" name="Content Placeholder 2"/>
          <p:cNvSpPr>
            <a:spLocks noGrp="1"/>
          </p:cNvSpPr>
          <p:nvPr>
            <p:ph sz="quarter" idx="1"/>
          </p:nvPr>
        </p:nvSpPr>
        <p:spPr>
          <a:xfrm>
            <a:off x="612648" y="1600200"/>
            <a:ext cx="8153400" cy="4889500"/>
          </a:xfrm>
        </p:spPr>
        <p:txBody>
          <a:bodyPr>
            <a:normAutofit fontScale="62500" lnSpcReduction="20000"/>
          </a:bodyPr>
          <a:lstStyle/>
          <a:p>
            <a:pPr marL="0" indent="0">
              <a:lnSpc>
                <a:spcPct val="130000"/>
              </a:lnSpc>
              <a:buNone/>
            </a:pPr>
            <a:r>
              <a:rPr lang="en-GB" sz="3200" i="1" dirty="0">
                <a:latin typeface="Helvetica" charset="0"/>
              </a:rPr>
              <a:t>The </a:t>
            </a:r>
            <a:r>
              <a:rPr lang="ja-JP" altLang="en-GB" sz="3200" i="1" dirty="0">
                <a:latin typeface="Arial"/>
              </a:rPr>
              <a:t>‘</a:t>
            </a:r>
            <a:r>
              <a:rPr lang="en-GB" sz="3200" i="1" dirty="0">
                <a:latin typeface="Helvetica" charset="0"/>
              </a:rPr>
              <a:t>is taken to be</a:t>
            </a:r>
            <a:r>
              <a:rPr lang="ja-JP" altLang="en-GB" sz="3200" i="1" dirty="0">
                <a:latin typeface="Arial"/>
              </a:rPr>
              <a:t>’</a:t>
            </a:r>
            <a:r>
              <a:rPr lang="en-GB" sz="3200" i="1" dirty="0">
                <a:latin typeface="Helvetica" charset="0"/>
              </a:rPr>
              <a:t> is a self-imposed imperative of the community. Taken in the context of the whole </a:t>
            </a:r>
            <a:r>
              <a:rPr lang="en-GB" sz="3200" i="1" dirty="0" err="1">
                <a:latin typeface="Helvetica" charset="0"/>
              </a:rPr>
              <a:t>Singerian</a:t>
            </a:r>
            <a:r>
              <a:rPr lang="en-GB" sz="3200" i="1" dirty="0">
                <a:latin typeface="Helvetica" charset="0"/>
              </a:rPr>
              <a:t> theory of inquiry and progress, the imperative has the status of an ethical judgment. That is, the community judges that to accept its instruction is to bring about a suitable tactic or strategy [...]. The acceptance may lead to social actions outside of inquiry, or to new kinds of inquiry, or whatever. Part of the community</a:t>
            </a:r>
            <a:r>
              <a:rPr lang="ja-JP" altLang="en-GB" sz="3200" i="1" dirty="0">
                <a:latin typeface="Arial"/>
              </a:rPr>
              <a:t>’</a:t>
            </a:r>
            <a:r>
              <a:rPr lang="en-GB" sz="3200" i="1" dirty="0">
                <a:latin typeface="Helvetica" charset="0"/>
              </a:rPr>
              <a:t>s judgement is concerned with the appropriateness of these actions from an ethical point of view. Hence the linguistic puzzle which bothered some empiricists—how the inquiring system can pass linguistically from </a:t>
            </a:r>
            <a:r>
              <a:rPr lang="ja-JP" altLang="en-GB" sz="3200" i="1" dirty="0">
                <a:latin typeface="Arial"/>
              </a:rPr>
              <a:t>“</a:t>
            </a:r>
            <a:r>
              <a:rPr lang="en-GB" sz="3200" i="1" dirty="0">
                <a:latin typeface="Helvetica" charset="0"/>
              </a:rPr>
              <a:t>is</a:t>
            </a:r>
            <a:r>
              <a:rPr lang="ja-JP" altLang="en-GB" sz="3200" i="1" dirty="0">
                <a:latin typeface="Arial"/>
              </a:rPr>
              <a:t>”</a:t>
            </a:r>
            <a:r>
              <a:rPr lang="en-GB" sz="3200" i="1" dirty="0">
                <a:latin typeface="Helvetica" charset="0"/>
              </a:rPr>
              <a:t> statements to </a:t>
            </a:r>
            <a:r>
              <a:rPr lang="ja-JP" altLang="en-GB" sz="3200" i="1" dirty="0">
                <a:latin typeface="Arial"/>
              </a:rPr>
              <a:t>“</a:t>
            </a:r>
            <a:r>
              <a:rPr lang="en-GB" sz="3200" i="1" dirty="0">
                <a:latin typeface="Helvetica" charset="0"/>
              </a:rPr>
              <a:t>ought</a:t>
            </a:r>
            <a:r>
              <a:rPr lang="ja-JP" altLang="en-GB" sz="3200" i="1" dirty="0">
                <a:latin typeface="Arial"/>
              </a:rPr>
              <a:t>”</a:t>
            </a:r>
            <a:r>
              <a:rPr lang="en-GB" sz="3200" i="1" dirty="0">
                <a:latin typeface="Helvetica" charset="0"/>
              </a:rPr>
              <a:t> statements— is no puzzle at all in the </a:t>
            </a:r>
            <a:r>
              <a:rPr lang="en-GB" sz="3200" i="1" dirty="0" err="1">
                <a:latin typeface="Helvetica" charset="0"/>
              </a:rPr>
              <a:t>Singerian</a:t>
            </a:r>
            <a:r>
              <a:rPr lang="en-GB" sz="3200" i="1" dirty="0">
                <a:latin typeface="Helvetica" charset="0"/>
              </a:rPr>
              <a:t> inquirer: the inquiring system speaks exclusively in the </a:t>
            </a:r>
            <a:r>
              <a:rPr lang="ja-JP" altLang="en-GB" sz="3200" i="1" dirty="0">
                <a:latin typeface="Arial"/>
              </a:rPr>
              <a:t>“</a:t>
            </a:r>
            <a:r>
              <a:rPr lang="en-GB" sz="3200" i="1" dirty="0">
                <a:latin typeface="Helvetica" charset="0"/>
              </a:rPr>
              <a:t>ought,</a:t>
            </a:r>
            <a:r>
              <a:rPr lang="ja-JP" altLang="en-GB" sz="3200" i="1" dirty="0">
                <a:latin typeface="Arial"/>
              </a:rPr>
              <a:t>”</a:t>
            </a:r>
            <a:r>
              <a:rPr lang="en-GB" sz="3200" i="1" dirty="0">
                <a:latin typeface="Helvetica" charset="0"/>
              </a:rPr>
              <a:t> the </a:t>
            </a:r>
            <a:r>
              <a:rPr lang="ja-JP" altLang="en-GB" sz="3200" i="1" dirty="0">
                <a:latin typeface="Arial"/>
              </a:rPr>
              <a:t>“</a:t>
            </a:r>
            <a:r>
              <a:rPr lang="en-GB" sz="3200" i="1" dirty="0">
                <a:latin typeface="Helvetica" charset="0"/>
              </a:rPr>
              <a:t>is</a:t>
            </a:r>
            <a:r>
              <a:rPr lang="ja-JP" altLang="en-GB" sz="3200" i="1" dirty="0">
                <a:latin typeface="Arial"/>
              </a:rPr>
              <a:t>”</a:t>
            </a:r>
            <a:r>
              <a:rPr lang="en-GB" sz="3200" i="1" dirty="0">
                <a:latin typeface="Helvetica" charset="0"/>
              </a:rPr>
              <a:t> being only a convenient </a:t>
            </a:r>
            <a:r>
              <a:rPr lang="en-GB" sz="3200" i="1" dirty="0" err="1">
                <a:latin typeface="Helvetica" charset="0"/>
              </a:rPr>
              <a:t>façon</a:t>
            </a:r>
            <a:r>
              <a:rPr lang="en-GB" sz="3200" i="1" dirty="0">
                <a:latin typeface="Helvetica" charset="0"/>
              </a:rPr>
              <a:t> de </a:t>
            </a:r>
            <a:r>
              <a:rPr lang="en-GB" sz="3200" i="1" dirty="0" err="1">
                <a:latin typeface="Helvetica" charset="0"/>
              </a:rPr>
              <a:t>parler</a:t>
            </a:r>
            <a:r>
              <a:rPr lang="en-GB" sz="3200" i="1" dirty="0">
                <a:latin typeface="Helvetica" charset="0"/>
              </a:rPr>
              <a:t> when one wants to block out the uncertainty in the discourse. (Churchman, 1971: 202).</a:t>
            </a:r>
            <a:endParaRPr lang="en-GB" sz="4400" i="1" dirty="0">
              <a:latin typeface="Helvetica" charset="0"/>
            </a:endParaRPr>
          </a:p>
          <a:p>
            <a:endParaRPr lang="en-US" dirty="0"/>
          </a:p>
        </p:txBody>
      </p:sp>
    </p:spTree>
    <p:extLst>
      <p:ext uri="{BB962C8B-B14F-4D97-AF65-F5344CB8AC3E}">
        <p14:creationId xmlns:p14="http://schemas.microsoft.com/office/powerpoint/2010/main" val="2690173673"/>
      </p:ext>
    </p:extLst>
  </p:cSld>
  <p:clrMapOvr>
    <a:masterClrMapping/>
  </p:clrMapOvr>
  <p:transition xmlns:p14="http://schemas.microsoft.com/office/powerpoint/2010/mai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3794" name="Rectangle 2"/>
          <p:cNvSpPr>
            <a:spLocks noGrp="1" noChangeArrowheads="1"/>
          </p:cNvSpPr>
          <p:nvPr>
            <p:ph type="title"/>
          </p:nvPr>
        </p:nvSpPr>
        <p:spPr/>
        <p:txBody>
          <a:bodyPr/>
          <a:lstStyle/>
          <a:p>
            <a:r>
              <a:rPr lang="en-GB" smtClean="0"/>
              <a:t>Educational research…</a:t>
            </a:r>
            <a:endParaRPr lang="en-GB" dirty="0" smtClean="0"/>
          </a:p>
        </p:txBody>
      </p:sp>
      <p:sp>
        <p:nvSpPr>
          <p:cNvPr id="2" name="Slide Number Placeholder 1"/>
          <p:cNvSpPr>
            <a:spLocks noGrp="1"/>
          </p:cNvSpPr>
          <p:nvPr>
            <p:ph type="sldNum" sz="quarter" idx="12"/>
          </p:nvPr>
        </p:nvSpPr>
        <p:spPr/>
        <p:txBody>
          <a:bodyPr>
            <a:normAutofit fontScale="85000" lnSpcReduction="20000"/>
          </a:bodyPr>
          <a:lstStyle/>
          <a:p>
            <a:fld id="{2D6238C2-C284-AD4D-8FB8-9663937FCA09}" type="slidenum">
              <a:rPr lang="en-GB" smtClean="0"/>
              <a:pPr/>
              <a:t>32</a:t>
            </a:fld>
            <a:endParaRPr lang="en-GB" dirty="0"/>
          </a:p>
        </p:txBody>
      </p:sp>
      <p:sp>
        <p:nvSpPr>
          <p:cNvPr id="673795" name="Rectangle 3"/>
          <p:cNvSpPr>
            <a:spLocks noGrp="1" noChangeArrowheads="1"/>
          </p:cNvSpPr>
          <p:nvPr>
            <p:ph type="body" idx="1"/>
          </p:nvPr>
        </p:nvSpPr>
        <p:spPr/>
        <p:txBody>
          <a:bodyPr>
            <a:normAutofit fontScale="92500" lnSpcReduction="10000"/>
          </a:bodyPr>
          <a:lstStyle/>
          <a:p>
            <a:r>
              <a:rPr lang="en-GB" dirty="0" smtClean="0"/>
              <a:t>…can be characterised as a never-ending process of assembling evidence that:</a:t>
            </a:r>
          </a:p>
          <a:p>
            <a:pPr lvl="1"/>
            <a:r>
              <a:rPr lang="en-GB" dirty="0" smtClean="0"/>
              <a:t>particular inferences are warranted on the basis of the available evidence;</a:t>
            </a:r>
          </a:p>
          <a:p>
            <a:pPr lvl="1"/>
            <a:r>
              <a:rPr lang="en-GB" dirty="0" smtClean="0"/>
              <a:t>such inferences are more warranted than plausible rival inferences;</a:t>
            </a:r>
          </a:p>
          <a:p>
            <a:pPr lvl="1"/>
            <a:r>
              <a:rPr lang="en-GB" dirty="0" smtClean="0"/>
              <a:t>the consequences of such inferences are ethically defensible.</a:t>
            </a:r>
          </a:p>
          <a:p>
            <a:r>
              <a:rPr lang="en-GB" dirty="0" smtClean="0"/>
              <a:t>The basis for warrants, the other plausible interpretations, and the ethical bases for defending the consequences, are themselves constantly open to scrutiny and question.</a:t>
            </a:r>
            <a:endParaRPr lang="en-US" dirty="0" smtClean="0"/>
          </a:p>
        </p:txBody>
      </p:sp>
    </p:spTree>
    <p:extLst>
      <p:ext uri="{BB962C8B-B14F-4D97-AF65-F5344CB8AC3E}">
        <p14:creationId xmlns:p14="http://schemas.microsoft.com/office/powerpoint/2010/main" val="2315043022"/>
      </p:ext>
    </p:extLst>
  </p:cSld>
  <p:clrMapOvr>
    <a:masterClrMapping/>
  </p:clrMapOvr>
  <p:transition xmlns:p14="http://schemas.microsoft.com/office/powerpoint/2010/mai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A way forward: </a:t>
            </a:r>
            <a:r>
              <a:rPr lang="en-US" dirty="0" smtClean="0"/>
              <a:t>in P</a:t>
            </a:r>
            <a:r>
              <a:rPr lang="en-US" dirty="0" smtClean="0"/>
              <a:t>asteur’s </a:t>
            </a:r>
            <a:r>
              <a:rPr lang="en-US" dirty="0" smtClean="0"/>
              <a:t>quadrant</a:t>
            </a:r>
            <a:endParaRPr lang="en-US" dirty="0"/>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880753087"/>
              </p:ext>
            </p:extLst>
          </p:nvPr>
        </p:nvGraphicFramePr>
        <p:xfrm>
          <a:off x="612775" y="1600200"/>
          <a:ext cx="8153400" cy="4357695"/>
        </p:xfrm>
        <a:graphic>
          <a:graphicData uri="http://schemas.openxmlformats.org/drawingml/2006/table">
            <a:tbl>
              <a:tblPr firstRow="1" bandRow="1">
                <a:tableStyleId>{5C22544A-7EE6-4342-B048-85BDC9FD1C3A}</a:tableStyleId>
              </a:tblPr>
              <a:tblGrid>
                <a:gridCol w="2123999"/>
                <a:gridCol w="589691"/>
                <a:gridCol w="2719855"/>
                <a:gridCol w="2719855"/>
              </a:tblGrid>
              <a:tr h="735379">
                <a:tc>
                  <a:txBody>
                    <a:bodyPr/>
                    <a:lstStyle/>
                    <a:p>
                      <a:endParaRPr lang="en-US" sz="2400" dirty="0"/>
                    </a:p>
                  </a:txBody>
                  <a:tcPr/>
                </a:tc>
                <a:tc>
                  <a:txBody>
                    <a:bodyPr/>
                    <a:lstStyle/>
                    <a:p>
                      <a:endParaRPr lang="en-US" sz="2400"/>
                    </a:p>
                  </a:txBody>
                  <a:tcPr/>
                </a:tc>
                <a:tc gridSpan="2">
                  <a:txBody>
                    <a:bodyPr/>
                    <a:lstStyle/>
                    <a:p>
                      <a:pPr algn="ctr"/>
                      <a:r>
                        <a:rPr lang="en-US" sz="2400" dirty="0" smtClean="0"/>
                        <a:t>Considerations of use</a:t>
                      </a:r>
                      <a:endParaRPr lang="en-US" sz="2400" dirty="0"/>
                    </a:p>
                  </a:txBody>
                  <a:tcPr anchor="ctr"/>
                </a:tc>
                <a:tc hMerge="1">
                  <a:txBody>
                    <a:bodyPr/>
                    <a:lstStyle/>
                    <a:p>
                      <a:endParaRPr lang="en-US" dirty="0"/>
                    </a:p>
                  </a:txBody>
                  <a:tcPr/>
                </a:tc>
              </a:tr>
              <a:tr h="513356">
                <a:tc>
                  <a:txBody>
                    <a:bodyPr/>
                    <a:lstStyle/>
                    <a:p>
                      <a:endParaRPr lang="en-US" sz="2400" dirty="0"/>
                    </a:p>
                  </a:txBody>
                  <a:tcPr>
                    <a:solidFill>
                      <a:schemeClr val="accent1"/>
                    </a:solidFill>
                  </a:tcPr>
                </a:tc>
                <a:tc>
                  <a:txBody>
                    <a:bodyPr/>
                    <a:lstStyle/>
                    <a:p>
                      <a:endParaRPr lang="en-US" sz="2400" dirty="0"/>
                    </a:p>
                  </a:txBody>
                  <a:tcPr>
                    <a:solidFill>
                      <a:schemeClr val="accent1"/>
                    </a:solidFill>
                  </a:tcPr>
                </a:tc>
                <a:tc>
                  <a:txBody>
                    <a:bodyPr/>
                    <a:lstStyle/>
                    <a:p>
                      <a:pPr algn="ctr"/>
                      <a:r>
                        <a:rPr lang="en-US" sz="2400" dirty="0" smtClean="0">
                          <a:solidFill>
                            <a:srgbClr val="FFFFFF"/>
                          </a:solidFill>
                        </a:rPr>
                        <a:t>No</a:t>
                      </a:r>
                      <a:endParaRPr lang="en-US" sz="2400" dirty="0">
                        <a:solidFill>
                          <a:srgbClr val="FFFFFF"/>
                        </a:solidFill>
                      </a:endParaRPr>
                    </a:p>
                  </a:txBody>
                  <a:tcPr anchor="ctr">
                    <a:solidFill>
                      <a:schemeClr val="accent1"/>
                    </a:solidFill>
                  </a:tcPr>
                </a:tc>
                <a:tc>
                  <a:txBody>
                    <a:bodyPr/>
                    <a:lstStyle/>
                    <a:p>
                      <a:pPr algn="ctr"/>
                      <a:r>
                        <a:rPr lang="en-US" sz="2400" dirty="0" smtClean="0">
                          <a:solidFill>
                            <a:srgbClr val="FFFFFF"/>
                          </a:solidFill>
                        </a:rPr>
                        <a:t>Yes</a:t>
                      </a:r>
                      <a:endParaRPr lang="en-US" sz="2400" dirty="0">
                        <a:solidFill>
                          <a:srgbClr val="FFFFFF"/>
                        </a:solidFill>
                      </a:endParaRPr>
                    </a:p>
                  </a:txBody>
                  <a:tcPr anchor="ctr">
                    <a:solidFill>
                      <a:schemeClr val="accent1"/>
                    </a:solidFill>
                  </a:tcPr>
                </a:tc>
              </a:tr>
              <a:tr h="1554480">
                <a:tc rowSpan="2">
                  <a:txBody>
                    <a:bodyPr/>
                    <a:lstStyle/>
                    <a:p>
                      <a:pPr algn="ctr"/>
                      <a:r>
                        <a:rPr lang="en-US" sz="2400" dirty="0" smtClean="0">
                          <a:solidFill>
                            <a:schemeClr val="bg1"/>
                          </a:solidFill>
                        </a:rPr>
                        <a:t>Quest for fundamental understanding?</a:t>
                      </a:r>
                      <a:endParaRPr lang="en-US" sz="2400" dirty="0">
                        <a:solidFill>
                          <a:schemeClr val="bg1"/>
                        </a:solidFill>
                      </a:endParaRPr>
                    </a:p>
                  </a:txBody>
                  <a:tcPr anchor="ctr">
                    <a:solidFill>
                      <a:srgbClr val="525A93"/>
                    </a:solidFill>
                  </a:tcPr>
                </a:tc>
                <a:tc>
                  <a:txBody>
                    <a:bodyPr/>
                    <a:lstStyle/>
                    <a:p>
                      <a:r>
                        <a:rPr lang="en-US" sz="2400" dirty="0" smtClean="0">
                          <a:solidFill>
                            <a:schemeClr val="bg1"/>
                          </a:solidFill>
                        </a:rPr>
                        <a:t>Yes</a:t>
                      </a:r>
                      <a:endParaRPr lang="en-US" sz="2400" dirty="0">
                        <a:solidFill>
                          <a:schemeClr val="bg1"/>
                        </a:solidFill>
                      </a:endParaRPr>
                    </a:p>
                  </a:txBody>
                  <a:tcPr anchor="ctr">
                    <a:solidFill>
                      <a:srgbClr val="525A93"/>
                    </a:solidFill>
                  </a:tcPr>
                </a:tc>
                <a:tc>
                  <a:txBody>
                    <a:bodyPr/>
                    <a:lstStyle/>
                    <a:p>
                      <a:pPr algn="ctr"/>
                      <a:r>
                        <a:rPr lang="en-US" sz="2400" dirty="0" smtClean="0"/>
                        <a:t>Pure basic research</a:t>
                      </a:r>
                      <a:r>
                        <a:rPr lang="en-US" sz="2400" baseline="0" dirty="0" smtClean="0"/>
                        <a:t> (Bohr)</a:t>
                      </a:r>
                      <a:endParaRPr lang="en-US" sz="2400" dirty="0"/>
                    </a:p>
                  </a:txBody>
                  <a:tcPr anchor="ctr"/>
                </a:tc>
                <a:tc>
                  <a:txBody>
                    <a:bodyPr/>
                    <a:lstStyle/>
                    <a:p>
                      <a:pPr algn="ctr"/>
                      <a:r>
                        <a:rPr lang="en-US" sz="2400" dirty="0" smtClean="0"/>
                        <a:t>Use-inspired basic research (Pasteur)</a:t>
                      </a:r>
                      <a:endParaRPr lang="en-US" sz="2400" dirty="0"/>
                    </a:p>
                  </a:txBody>
                  <a:tcPr anchor="ctr"/>
                </a:tc>
              </a:tr>
              <a:tr h="1554480">
                <a:tc vMerge="1">
                  <a:txBody>
                    <a:bodyPr/>
                    <a:lstStyle/>
                    <a:p>
                      <a:endParaRPr lang="en-US" dirty="0"/>
                    </a:p>
                  </a:txBody>
                  <a:tcPr/>
                </a:tc>
                <a:tc>
                  <a:txBody>
                    <a:bodyPr/>
                    <a:lstStyle/>
                    <a:p>
                      <a:r>
                        <a:rPr lang="en-US" sz="2400" dirty="0" smtClean="0">
                          <a:solidFill>
                            <a:schemeClr val="bg1"/>
                          </a:solidFill>
                        </a:rPr>
                        <a:t>No</a:t>
                      </a:r>
                      <a:endParaRPr lang="en-US" sz="2400" dirty="0">
                        <a:solidFill>
                          <a:schemeClr val="bg1"/>
                        </a:solidFill>
                      </a:endParaRPr>
                    </a:p>
                  </a:txBody>
                  <a:tcPr anchor="ctr">
                    <a:solidFill>
                      <a:srgbClr val="525A93"/>
                    </a:solidFill>
                  </a:tcPr>
                </a:tc>
                <a:tc>
                  <a:txBody>
                    <a:bodyPr/>
                    <a:lstStyle/>
                    <a:p>
                      <a:pPr algn="ctr"/>
                      <a:r>
                        <a:rPr lang="en-US" sz="2400" dirty="0" smtClean="0"/>
                        <a:t>Applied research unmotivated by applications (Brahe)</a:t>
                      </a:r>
                      <a:endParaRPr lang="en-US" sz="2400" dirty="0"/>
                    </a:p>
                  </a:txBody>
                  <a:tcPr anchor="ctr"/>
                </a:tc>
                <a:tc>
                  <a:txBody>
                    <a:bodyPr/>
                    <a:lstStyle/>
                    <a:p>
                      <a:pPr algn="ctr"/>
                      <a:r>
                        <a:rPr lang="en-US" sz="2400" dirty="0" smtClean="0"/>
                        <a:t>Pure applied</a:t>
                      </a:r>
                      <a:r>
                        <a:rPr lang="en-US" sz="2400" baseline="0" dirty="0" smtClean="0"/>
                        <a:t> research (Edison)</a:t>
                      </a:r>
                      <a:endParaRPr lang="en-US" sz="2400" dirty="0"/>
                    </a:p>
                  </a:txBody>
                  <a:tcPr anchor="ctr"/>
                </a:tc>
              </a:tr>
            </a:tbl>
          </a:graphicData>
        </a:graphic>
      </p:graphicFrame>
      <p:sp>
        <p:nvSpPr>
          <p:cNvPr id="7" name="TextBox 6"/>
          <p:cNvSpPr txBox="1"/>
          <p:nvPr/>
        </p:nvSpPr>
        <p:spPr>
          <a:xfrm>
            <a:off x="612649" y="6349650"/>
            <a:ext cx="1730998" cy="369332"/>
          </a:xfrm>
          <a:prstGeom prst="rect">
            <a:avLst/>
          </a:prstGeom>
          <a:noFill/>
        </p:spPr>
        <p:txBody>
          <a:bodyPr wrap="square" rtlCol="0">
            <a:spAutoFit/>
          </a:bodyPr>
          <a:lstStyle/>
          <a:p>
            <a:r>
              <a:rPr lang="en-US" sz="1800" dirty="0" smtClean="0">
                <a:solidFill>
                  <a:schemeClr val="accent1"/>
                </a:solidFill>
                <a:latin typeface="+mn-lt"/>
              </a:rPr>
              <a:t>Stokes (1997)</a:t>
            </a:r>
            <a:endParaRPr lang="en-US" sz="1800" dirty="0">
              <a:solidFill>
                <a:schemeClr val="accent1"/>
              </a:solidFill>
              <a:latin typeface="+mn-lt"/>
            </a:endParaRPr>
          </a:p>
        </p:txBody>
      </p:sp>
      <p:sp>
        <p:nvSpPr>
          <p:cNvPr id="2" name="Slide Number Placeholder 1"/>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33</a:t>
            </a:fld>
            <a:endParaRPr lang="en-GB" dirty="0"/>
          </a:p>
        </p:txBody>
      </p:sp>
    </p:spTree>
    <p:extLst>
      <p:ext uri="{BB962C8B-B14F-4D97-AF65-F5344CB8AC3E}">
        <p14:creationId xmlns:p14="http://schemas.microsoft.com/office/powerpoint/2010/main" val="1049714762"/>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12648" y="228600"/>
            <a:ext cx="8531352" cy="990600"/>
          </a:xfrm>
        </p:spPr>
        <p:txBody>
          <a:bodyPr>
            <a:normAutofit/>
          </a:bodyPr>
          <a:lstStyle/>
          <a:p>
            <a:r>
              <a:rPr lang="en-US" dirty="0" smtClean="0"/>
              <a:t>The roles of teachers and researchers</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pPr>
              <a:defRPr/>
            </a:pPr>
            <a:fld id="{D52799CE-711A-FA44-BA4E-E463DA170A36}" type="slidenum">
              <a:rPr lang="en-US" smtClean="0"/>
              <a:pPr>
                <a:defRPr/>
              </a:pPr>
              <a:t>34</a:t>
            </a:fld>
            <a:endParaRPr lang="en-US" dirty="0"/>
          </a:p>
        </p:txBody>
      </p:sp>
      <p:sp>
        <p:nvSpPr>
          <p:cNvPr id="6" name="Content Placeholder 5"/>
          <p:cNvSpPr>
            <a:spLocks noGrp="1"/>
          </p:cNvSpPr>
          <p:nvPr>
            <p:ph sz="quarter" idx="1"/>
          </p:nvPr>
        </p:nvSpPr>
        <p:spPr>
          <a:xfrm>
            <a:off x="612648" y="1600200"/>
            <a:ext cx="8153400" cy="5143500"/>
          </a:xfrm>
        </p:spPr>
        <p:txBody>
          <a:bodyPr/>
          <a:lstStyle/>
          <a:p>
            <a:r>
              <a:rPr lang="en-US" dirty="0" smtClean="0"/>
              <a:t>The role of teachers</a:t>
            </a:r>
          </a:p>
          <a:p>
            <a:pPr lvl="1"/>
            <a:r>
              <a:rPr lang="en-US" dirty="0" smtClean="0"/>
              <a:t>All teachers should be seeking to improve their practice through a process of ‘disciplined inquiry’</a:t>
            </a:r>
          </a:p>
          <a:p>
            <a:pPr lvl="2"/>
            <a:r>
              <a:rPr lang="en-US" dirty="0" smtClean="0"/>
              <a:t>Some may wish to share their work with others</a:t>
            </a:r>
          </a:p>
          <a:p>
            <a:pPr lvl="2"/>
            <a:r>
              <a:rPr lang="en-US" dirty="0" smtClean="0"/>
              <a:t>Some may wish to write their work up for publication</a:t>
            </a:r>
          </a:p>
          <a:p>
            <a:pPr lvl="2"/>
            <a:r>
              <a:rPr lang="en-US" dirty="0" smtClean="0"/>
              <a:t>Some may wish to pursue research degrees</a:t>
            </a:r>
          </a:p>
          <a:p>
            <a:pPr lvl="2"/>
            <a:r>
              <a:rPr lang="en-US" dirty="0" smtClean="0"/>
              <a:t>Some may even wish to undertake research</a:t>
            </a:r>
          </a:p>
          <a:p>
            <a:r>
              <a:rPr lang="en-US" dirty="0" smtClean="0"/>
              <a:t>The role of education researchers</a:t>
            </a:r>
          </a:p>
          <a:p>
            <a:pPr lvl="1"/>
            <a:r>
              <a:rPr lang="en-US" dirty="0" smtClean="0"/>
              <a:t>Abandoning “physics envy”</a:t>
            </a:r>
          </a:p>
          <a:p>
            <a:pPr lvl="1"/>
            <a:r>
              <a:rPr lang="en-US" dirty="0" smtClean="0"/>
              <a:t>Working with teachers to make their findings applicable in contexts other than the context of data collection</a:t>
            </a:r>
          </a:p>
          <a:p>
            <a:pPr marL="365760" lvl="1" indent="0">
              <a:buNone/>
            </a:pPr>
            <a:endParaRPr lang="en-US" dirty="0"/>
          </a:p>
        </p:txBody>
      </p:sp>
    </p:spTree>
    <p:extLst>
      <p:ext uri="{BB962C8B-B14F-4D97-AF65-F5344CB8AC3E}">
        <p14:creationId xmlns:p14="http://schemas.microsoft.com/office/powerpoint/2010/main" val="14474058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References</a:t>
            </a:r>
          </a:p>
        </p:txBody>
      </p:sp>
      <p:sp>
        <p:nvSpPr>
          <p:cNvPr id="7" name="Content Placeholder 6"/>
          <p:cNvSpPr>
            <a:spLocks noGrp="1"/>
          </p:cNvSpPr>
          <p:nvPr>
            <p:ph sz="quarter" idx="1"/>
          </p:nvPr>
        </p:nvSpPr>
        <p:spPr/>
        <p:txBody>
          <a:bodyPr>
            <a:noAutofit/>
          </a:bodyPr>
          <a:lstStyle/>
          <a:p>
            <a:pPr marL="177800" indent="-177800">
              <a:buNone/>
            </a:pPr>
            <a:r>
              <a:rPr lang="en-US" sz="1200" dirty="0"/>
              <a:t>Bloom, H. S., Hill, C. J., Black, A. R., &amp; </a:t>
            </a:r>
            <a:r>
              <a:rPr lang="en-US" sz="1200" dirty="0" err="1"/>
              <a:t>Lipsey</a:t>
            </a:r>
            <a:r>
              <a:rPr lang="en-US" sz="1200" dirty="0"/>
              <a:t>, M. W. (2008). Performance trajectories and performance gaps as achievement effect-size benchmarks for educational interventions. </a:t>
            </a:r>
            <a:r>
              <a:rPr lang="en-US" sz="1200" i="1" dirty="0"/>
              <a:t>Journal of Research on Educational Effectiveness, 1</a:t>
            </a:r>
            <a:r>
              <a:rPr lang="en-US" sz="1200" dirty="0"/>
              <a:t>(4), 289–328.</a:t>
            </a:r>
          </a:p>
          <a:p>
            <a:pPr marL="177800" indent="-177800">
              <a:buNone/>
            </a:pPr>
            <a:r>
              <a:rPr lang="en-US" sz="1200" dirty="0"/>
              <a:t>Button, K. S., Ioannidis, J. P. A., </a:t>
            </a:r>
            <a:r>
              <a:rPr lang="en-US" sz="1200" dirty="0" err="1"/>
              <a:t>Mokrysz</a:t>
            </a:r>
            <a:r>
              <a:rPr lang="en-US" sz="1200" dirty="0"/>
              <a:t>, C., </a:t>
            </a:r>
            <a:r>
              <a:rPr lang="en-US" sz="1200" dirty="0" err="1"/>
              <a:t>Nosek</a:t>
            </a:r>
            <a:r>
              <a:rPr lang="en-US" sz="1200" dirty="0"/>
              <a:t>, B. A., Flint, J., Robinson, E. S. J., &amp; </a:t>
            </a:r>
            <a:r>
              <a:rPr lang="en-US" sz="1200" dirty="0" err="1"/>
              <a:t>Munafo</a:t>
            </a:r>
            <a:r>
              <a:rPr lang="en-US" sz="1200" dirty="0"/>
              <a:t>, M. R. (2013). Power failure: Why small sample size undermines the reliability of neuroscience. </a:t>
            </a:r>
            <a:r>
              <a:rPr lang="en-US" sz="1200" i="1" dirty="0"/>
              <a:t>Nature Reviews Neuroscience, advance online publication</a:t>
            </a:r>
            <a:r>
              <a:rPr lang="en-US" sz="1200" dirty="0"/>
              <a:t>. </a:t>
            </a:r>
            <a:r>
              <a:rPr lang="en-US" sz="1200" dirty="0" err="1"/>
              <a:t>doi</a:t>
            </a:r>
            <a:r>
              <a:rPr lang="en-US" sz="1200" dirty="0"/>
              <a:t>: 10.1038/nrn3475</a:t>
            </a:r>
          </a:p>
          <a:p>
            <a:pPr marL="177800" indent="-177800">
              <a:buNone/>
            </a:pPr>
            <a:r>
              <a:rPr lang="en-US" sz="1200" dirty="0"/>
              <a:t>Churchman, C. W. (1971). </a:t>
            </a:r>
            <a:r>
              <a:rPr lang="en-US" sz="1200" i="1" dirty="0"/>
              <a:t>The design of inquiring systems: basic concepts of systems and organization</a:t>
            </a:r>
            <a:r>
              <a:rPr lang="en-US" sz="1200" dirty="0"/>
              <a:t>. New York, NY: Basic Books.</a:t>
            </a:r>
          </a:p>
          <a:p>
            <a:pPr marL="177800" indent="-177800">
              <a:buNone/>
            </a:pPr>
            <a:r>
              <a:rPr lang="en-US" sz="1200" dirty="0" err="1"/>
              <a:t>Flyvbjerg</a:t>
            </a:r>
            <a:r>
              <a:rPr lang="en-US" sz="1200" dirty="0"/>
              <a:t>, B. (2001). </a:t>
            </a:r>
            <a:r>
              <a:rPr lang="en-US" sz="1200" i="1" dirty="0"/>
              <a:t>Making social science matter: why social inquiry fails and how it can succeed again</a:t>
            </a:r>
            <a:r>
              <a:rPr lang="en-US" sz="1200" dirty="0"/>
              <a:t>. Cambridge, UK: Cambridge University Press.</a:t>
            </a:r>
          </a:p>
          <a:p>
            <a:pPr marL="177800" indent="-177800">
              <a:buNone/>
            </a:pPr>
            <a:r>
              <a:rPr lang="en-US" sz="1200" dirty="0" err="1"/>
              <a:t>Goldacre</a:t>
            </a:r>
            <a:r>
              <a:rPr lang="en-US" sz="1200" dirty="0"/>
              <a:t>, B. (2008). </a:t>
            </a:r>
            <a:r>
              <a:rPr lang="en-US" sz="1200" i="1" dirty="0"/>
              <a:t>Bad science</a:t>
            </a:r>
            <a:r>
              <a:rPr lang="en-US" sz="1200" dirty="0"/>
              <a:t>. London, UK: Fourth Estate.</a:t>
            </a:r>
          </a:p>
          <a:p>
            <a:pPr marL="177800" indent="-177800">
              <a:buNone/>
            </a:pPr>
            <a:r>
              <a:rPr lang="en-US" sz="1200" dirty="0"/>
              <a:t>Hume, D. (1748). </a:t>
            </a:r>
            <a:r>
              <a:rPr lang="en-US" sz="1200" i="1" dirty="0"/>
              <a:t>An enquiry concerning human understanding</a:t>
            </a:r>
            <a:r>
              <a:rPr lang="en-US" sz="1200" dirty="0"/>
              <a:t>. London, UK: Andrew Millar.</a:t>
            </a:r>
          </a:p>
          <a:p>
            <a:pPr marL="177800" indent="-177800">
              <a:buNone/>
            </a:pPr>
            <a:r>
              <a:rPr lang="en-US" sz="1200" dirty="0"/>
              <a:t>Kluger, A. N., &amp; DeNisi, A. (1996). The effects of feedback interventions on performance: a historical review, a meta-analysis, and a preliminary feedback intervention theory. </a:t>
            </a:r>
            <a:r>
              <a:rPr lang="en-US" sz="1200" i="1" dirty="0"/>
              <a:t>Psychological Bulletin, 119</a:t>
            </a:r>
            <a:r>
              <a:rPr lang="en-US" sz="1200" dirty="0"/>
              <a:t>(2), 254-284</a:t>
            </a:r>
            <a:r>
              <a:rPr lang="en-US" sz="1200" dirty="0" smtClean="0"/>
              <a:t>.</a:t>
            </a:r>
            <a:endParaRPr lang="en-US" sz="1200" dirty="0"/>
          </a:p>
        </p:txBody>
      </p:sp>
      <p:sp>
        <p:nvSpPr>
          <p:cNvPr id="8" name="Content Placeholder 7"/>
          <p:cNvSpPr>
            <a:spLocks noGrp="1"/>
          </p:cNvSpPr>
          <p:nvPr>
            <p:ph sz="quarter" idx="2"/>
          </p:nvPr>
        </p:nvSpPr>
        <p:spPr/>
        <p:txBody>
          <a:bodyPr>
            <a:normAutofit fontScale="32500" lnSpcReduction="20000"/>
          </a:bodyPr>
          <a:lstStyle/>
          <a:p>
            <a:pPr marL="177800" indent="-177800">
              <a:buNone/>
            </a:pPr>
            <a:r>
              <a:rPr lang="en-US" sz="3700" dirty="0"/>
              <a:t>Lewis, D. (1973). Causation. </a:t>
            </a:r>
            <a:r>
              <a:rPr lang="en-US" sz="3700" i="1" dirty="0"/>
              <a:t>Journal of Philosophy, 70</a:t>
            </a:r>
            <a:r>
              <a:rPr lang="en-US" sz="3700" dirty="0"/>
              <a:t>(17), 556-567.</a:t>
            </a:r>
          </a:p>
          <a:p>
            <a:pPr marL="177800" indent="-177800">
              <a:buNone/>
            </a:pPr>
            <a:r>
              <a:rPr lang="en-US" sz="3700" dirty="0" err="1"/>
              <a:t>Nonaka</a:t>
            </a:r>
            <a:r>
              <a:rPr lang="en-US" sz="3700" dirty="0"/>
              <a:t>, I., &amp; Takeuchi, H. (1995). </a:t>
            </a:r>
            <a:r>
              <a:rPr lang="en-US" sz="3700" i="1" dirty="0"/>
              <a:t>The knowledge-creating company: how Japanese companies create the dynamics of innovation</a:t>
            </a:r>
            <a:r>
              <a:rPr lang="en-US" sz="3700" dirty="0"/>
              <a:t>. New York, NY: Oxford University Press.</a:t>
            </a:r>
          </a:p>
          <a:p>
            <a:pPr marL="177800" indent="-177800">
              <a:buNone/>
            </a:pPr>
            <a:r>
              <a:rPr lang="en-US" sz="3700" dirty="0"/>
              <a:t>Polanyi, M. (1958). </a:t>
            </a:r>
            <a:r>
              <a:rPr lang="en-US" sz="3700" i="1" dirty="0"/>
              <a:t>Personal knowledge</a:t>
            </a:r>
            <a:r>
              <a:rPr lang="en-US" sz="3700" dirty="0"/>
              <a:t>. London, UK: Routledge &amp; </a:t>
            </a:r>
            <a:r>
              <a:rPr lang="en-US" sz="3700" dirty="0" err="1"/>
              <a:t>Kegan</a:t>
            </a:r>
            <a:r>
              <a:rPr lang="en-US" sz="3700" dirty="0"/>
              <a:t> Paul.</a:t>
            </a:r>
          </a:p>
          <a:p>
            <a:pPr marL="177800" indent="-177800">
              <a:buNone/>
            </a:pPr>
            <a:r>
              <a:rPr lang="en-US" sz="3700" dirty="0"/>
              <a:t>Ruiz-Primo, M. A., &amp; Li, M. (2013). Examining formative feedback in the classroom context: New research perspectives. In J. H. McMillan (Ed.), </a:t>
            </a:r>
            <a:r>
              <a:rPr lang="en-US" sz="3700" i="1" dirty="0"/>
              <a:t>Sage handbook of research on classroom assessment</a:t>
            </a:r>
            <a:r>
              <a:rPr lang="en-US" sz="3700" dirty="0"/>
              <a:t> (2 ed., pp. 215-232). Thousand Oaks, CA: Sage.</a:t>
            </a:r>
          </a:p>
          <a:p>
            <a:pPr marL="177800" indent="-177800">
              <a:buNone/>
            </a:pPr>
            <a:r>
              <a:rPr lang="en-US" sz="3700" dirty="0"/>
              <a:t>Ruiz-Primo, M. A., </a:t>
            </a:r>
            <a:r>
              <a:rPr lang="en-US" sz="3700" dirty="0" err="1"/>
              <a:t>Shavelson</a:t>
            </a:r>
            <a:r>
              <a:rPr lang="en-US" sz="3700" dirty="0"/>
              <a:t>, R. J., Hamilton, L., &amp; Klein, S. (2002). On the evaluation of systemic science education reform: searching for instructional sensitivity. </a:t>
            </a:r>
            <a:r>
              <a:rPr lang="en-US" sz="3700" i="1" dirty="0"/>
              <a:t>Journal of Research in Science Teaching, 39</a:t>
            </a:r>
            <a:r>
              <a:rPr lang="en-US" sz="3700" dirty="0"/>
              <a:t>(5), 369-393.</a:t>
            </a:r>
          </a:p>
          <a:p>
            <a:pPr marL="177800" indent="-177800">
              <a:buNone/>
            </a:pPr>
            <a:r>
              <a:rPr lang="en-US" sz="3700" dirty="0" err="1"/>
              <a:t>Sedlmeier</a:t>
            </a:r>
            <a:r>
              <a:rPr lang="en-US" sz="3700" dirty="0"/>
              <a:t>, P., &amp; </a:t>
            </a:r>
            <a:r>
              <a:rPr lang="en-US" sz="3700" dirty="0" err="1"/>
              <a:t>Gigerenzer</a:t>
            </a:r>
            <a:r>
              <a:rPr lang="en-US" sz="3700" dirty="0"/>
              <a:t>, G. (1989). Do studies of statistical power have an effect on the power of studies? </a:t>
            </a:r>
            <a:r>
              <a:rPr lang="en-US" sz="3700" i="1" dirty="0"/>
              <a:t>Psychological Bulletin, 105</a:t>
            </a:r>
            <a:r>
              <a:rPr lang="en-US" sz="3700" dirty="0"/>
              <a:t>(2), 309-316. </a:t>
            </a:r>
            <a:r>
              <a:rPr lang="en-US" sz="3700" dirty="0" err="1"/>
              <a:t>doi</a:t>
            </a:r>
            <a:r>
              <a:rPr lang="en-US" sz="3700" dirty="0"/>
              <a:t>: 10.1037/0033-2909.105.2.309</a:t>
            </a:r>
          </a:p>
          <a:p>
            <a:pPr marL="177800" indent="-177800">
              <a:buNone/>
            </a:pPr>
            <a:r>
              <a:rPr lang="en-US" sz="3700" dirty="0"/>
              <a:t>Stokes, D. E. (1997). </a:t>
            </a:r>
            <a:r>
              <a:rPr lang="en-US" sz="3700" i="1" dirty="0"/>
              <a:t>Pasteur's quadrant: basic science and technological innovation</a:t>
            </a:r>
            <a:r>
              <a:rPr lang="en-US" sz="3700" dirty="0"/>
              <a:t>. Washington, DC: Brookings Institution Press.</a:t>
            </a:r>
          </a:p>
          <a:p>
            <a:pPr marL="0" indent="0">
              <a:buNone/>
            </a:pPr>
            <a:endParaRPr lang="en-US" dirty="0"/>
          </a:p>
        </p:txBody>
      </p:sp>
      <p:sp>
        <p:nvSpPr>
          <p:cNvPr id="4" name="Slide Number Placeholder 3"/>
          <p:cNvSpPr>
            <a:spLocks noGrp="1"/>
          </p:cNvSpPr>
          <p:nvPr>
            <p:ph type="sldNum" sz="quarter" idx="16"/>
          </p:nvPr>
        </p:nvSpPr>
        <p:spPr/>
        <p:txBody>
          <a:bodyPr>
            <a:normAutofit fontScale="85000" lnSpcReduction="20000"/>
          </a:bodyPr>
          <a:lstStyle/>
          <a:p>
            <a:pPr>
              <a:defRPr/>
            </a:pPr>
            <a:fld id="{D52799CE-711A-FA44-BA4E-E463DA170A36}" type="slidenum">
              <a:rPr lang="en-US" smtClean="0"/>
              <a:pPr>
                <a:defRPr/>
              </a:pPr>
              <a:t>35</a:t>
            </a:fld>
            <a:endParaRPr lang="en-US" dirty="0"/>
          </a:p>
        </p:txBody>
      </p:sp>
    </p:spTree>
    <p:extLst>
      <p:ext uri="{BB962C8B-B14F-4D97-AF65-F5344CB8AC3E}">
        <p14:creationId xmlns:p14="http://schemas.microsoft.com/office/powerpoint/2010/main" val="2338108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caveats about research findings</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4</a:t>
            </a:fld>
            <a:endParaRPr lang="en-GB" dirty="0"/>
          </a:p>
        </p:txBody>
      </p:sp>
      <p:sp>
        <p:nvSpPr>
          <p:cNvPr id="4" name="Content Placeholder 3"/>
          <p:cNvSpPr>
            <a:spLocks noGrp="1"/>
          </p:cNvSpPr>
          <p:nvPr>
            <p:ph sz="quarter" idx="1"/>
          </p:nvPr>
        </p:nvSpPr>
        <p:spPr/>
        <p:txBody>
          <a:bodyPr/>
          <a:lstStyle/>
          <a:p>
            <a:r>
              <a:rPr lang="en-US" dirty="0" smtClean="0"/>
              <a:t>Educational research can only tell us what was, not what might be.</a:t>
            </a:r>
            <a:endParaRPr lang="en-US" dirty="0"/>
          </a:p>
          <a:p>
            <a:r>
              <a:rPr lang="en-US" dirty="0" smtClean="0"/>
              <a:t>Moreover, in education, “</a:t>
            </a:r>
            <a:r>
              <a:rPr lang="en-US" dirty="0"/>
              <a:t>W</a:t>
            </a:r>
            <a:r>
              <a:rPr lang="en-US" dirty="0" smtClean="0"/>
              <a:t>hat works?” is rarely the right question, because</a:t>
            </a:r>
          </a:p>
          <a:p>
            <a:pPr lvl="1"/>
            <a:r>
              <a:rPr lang="en-US" dirty="0" smtClean="0"/>
              <a:t>everything works somewhere, and</a:t>
            </a:r>
          </a:p>
          <a:p>
            <a:pPr lvl="1"/>
            <a:r>
              <a:rPr lang="en-US" dirty="0" smtClean="0"/>
              <a:t>nothing works everywhere, which is why</a:t>
            </a:r>
          </a:p>
          <a:p>
            <a:pPr lvl="1"/>
            <a:r>
              <a:rPr lang="en-US" dirty="0"/>
              <a:t>i</a:t>
            </a:r>
            <a:r>
              <a:rPr lang="en-US" dirty="0" smtClean="0"/>
              <a:t>n education, the right question is, “Under what conditions does this work?”</a:t>
            </a:r>
            <a:endParaRPr lang="en-US" dirty="0"/>
          </a:p>
        </p:txBody>
      </p:sp>
    </p:spTree>
    <p:extLst>
      <p:ext uri="{BB962C8B-B14F-4D97-AF65-F5344CB8AC3E}">
        <p14:creationId xmlns:p14="http://schemas.microsoft.com/office/powerpoint/2010/main" val="69280915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Causality: a tricky issue</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2D6238C2-C284-AD4D-8FB8-9663937FCA09}" type="slidenum">
              <a:rPr lang="en-GB" smtClean="0"/>
              <a:pPr/>
              <a:t>5</a:t>
            </a:fld>
            <a:endParaRPr lang="en-GB" dirty="0"/>
          </a:p>
        </p:txBody>
      </p:sp>
      <p:sp>
        <p:nvSpPr>
          <p:cNvPr id="4" name="Content Placeholder 3"/>
          <p:cNvSpPr>
            <a:spLocks noGrp="1"/>
          </p:cNvSpPr>
          <p:nvPr>
            <p:ph sz="quarter" idx="1"/>
          </p:nvPr>
        </p:nvSpPr>
        <p:spPr>
          <a:xfrm>
            <a:off x="612648" y="1600200"/>
            <a:ext cx="8153400" cy="4991100"/>
          </a:xfrm>
        </p:spPr>
        <p:txBody>
          <a:bodyPr>
            <a:normAutofit/>
          </a:bodyPr>
          <a:lstStyle/>
          <a:p>
            <a:pPr>
              <a:lnSpc>
                <a:spcPct val="110000"/>
              </a:lnSpc>
            </a:pPr>
            <a:r>
              <a:rPr lang="en-US" dirty="0" smtClean="0"/>
              <a:t>Traditionally, causality has been defined in terms of a counter-factual argument</a:t>
            </a:r>
          </a:p>
          <a:p>
            <a:pPr lvl="1">
              <a:lnSpc>
                <a:spcPct val="110000"/>
              </a:lnSpc>
            </a:pPr>
            <a:r>
              <a:rPr lang="en-US" dirty="0" smtClean="0"/>
              <a:t>“We may define a cause to be an object followed by another, and where all the objects, similar to the first, are followed by objects similar to the second. Or, in other words, where, if the first object had not been, the second never had existed.” (Hume, 1748 Section VII)</a:t>
            </a:r>
          </a:p>
          <a:p>
            <a:pPr lvl="1">
              <a:lnSpc>
                <a:spcPct val="110000"/>
              </a:lnSpc>
            </a:pPr>
            <a:r>
              <a:rPr lang="en-US" dirty="0" smtClean="0"/>
              <a:t>“If </a:t>
            </a:r>
            <a:r>
              <a:rPr lang="en-US" i="1" dirty="0" smtClean="0"/>
              <a:t>c</a:t>
            </a:r>
            <a:r>
              <a:rPr lang="en-US" dirty="0" smtClean="0"/>
              <a:t> and </a:t>
            </a:r>
            <a:r>
              <a:rPr lang="en-US" i="1" dirty="0" smtClean="0"/>
              <a:t>e</a:t>
            </a:r>
            <a:r>
              <a:rPr lang="en-US" dirty="0" smtClean="0"/>
              <a:t> are two actual events such that </a:t>
            </a:r>
            <a:r>
              <a:rPr lang="en-US" i="1" dirty="0" smtClean="0"/>
              <a:t>e</a:t>
            </a:r>
            <a:r>
              <a:rPr lang="en-US" dirty="0" smtClean="0"/>
              <a:t> would not have occurred without </a:t>
            </a:r>
            <a:r>
              <a:rPr lang="en-US" i="1" dirty="0" smtClean="0"/>
              <a:t>c</a:t>
            </a:r>
            <a:r>
              <a:rPr lang="en-US" dirty="0" smtClean="0"/>
              <a:t>, then </a:t>
            </a:r>
            <a:r>
              <a:rPr lang="en-US" i="1" dirty="0" smtClean="0"/>
              <a:t>c</a:t>
            </a:r>
            <a:r>
              <a:rPr lang="en-US" dirty="0" smtClean="0"/>
              <a:t> is a cause of </a:t>
            </a:r>
            <a:r>
              <a:rPr lang="en-US" i="1" dirty="0" smtClean="0"/>
              <a:t>e</a:t>
            </a:r>
            <a:r>
              <a:rPr lang="en-US" dirty="0" smtClean="0"/>
              <a:t>.” (Lewis 1973 p. 563)</a:t>
            </a:r>
            <a:endParaRPr lang="en-US" dirty="0"/>
          </a:p>
        </p:txBody>
      </p:sp>
    </p:spTree>
    <p:extLst>
      <p:ext uri="{BB962C8B-B14F-4D97-AF65-F5344CB8AC3E}">
        <p14:creationId xmlns:p14="http://schemas.microsoft.com/office/powerpoint/2010/main" val="426022820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22" name="Rectangle 2"/>
          <p:cNvSpPr>
            <a:spLocks noGrp="1" noChangeArrowheads="1"/>
          </p:cNvSpPr>
          <p:nvPr>
            <p:ph type="title"/>
          </p:nvPr>
        </p:nvSpPr>
        <p:spPr/>
        <p:txBody>
          <a:bodyPr/>
          <a:lstStyle/>
          <a:p>
            <a:r>
              <a:rPr lang="en-US" smtClean="0"/>
              <a:t>Research methods 101: causality</a:t>
            </a:r>
            <a:endParaRPr lang="en-US"/>
          </a:p>
        </p:txBody>
      </p:sp>
      <p:sp>
        <p:nvSpPr>
          <p:cNvPr id="645123" name="Rectangle 3"/>
          <p:cNvSpPr>
            <a:spLocks noGrp="1" noChangeArrowheads="1"/>
          </p:cNvSpPr>
          <p:nvPr>
            <p:ph type="body" idx="1"/>
          </p:nvPr>
        </p:nvSpPr>
        <p:spPr/>
        <p:txBody>
          <a:bodyPr>
            <a:normAutofit lnSpcReduction="10000"/>
          </a:bodyPr>
          <a:lstStyle/>
          <a:p>
            <a:r>
              <a:rPr lang="en-US" dirty="0" smtClean="0"/>
              <a:t>Does </a:t>
            </a:r>
            <a:r>
              <a:rPr lang="en-US" i="1" dirty="0" smtClean="0"/>
              <a:t>c</a:t>
            </a:r>
            <a:r>
              <a:rPr lang="en-US" dirty="0" smtClean="0"/>
              <a:t> cause </a:t>
            </a:r>
            <a:r>
              <a:rPr lang="en-US" i="1" dirty="0" smtClean="0"/>
              <a:t>e</a:t>
            </a:r>
            <a:r>
              <a:rPr lang="en-US" dirty="0" smtClean="0"/>
              <a:t>?</a:t>
            </a:r>
          </a:p>
          <a:p>
            <a:pPr lvl="1"/>
            <a:r>
              <a:rPr lang="en-US" dirty="0" smtClean="0"/>
              <a:t>Given </a:t>
            </a:r>
            <a:r>
              <a:rPr lang="en-US" i="1" dirty="0" smtClean="0"/>
              <a:t>c</a:t>
            </a:r>
            <a:r>
              <a:rPr lang="en-US" dirty="0" smtClean="0"/>
              <a:t>, </a:t>
            </a:r>
            <a:r>
              <a:rPr lang="en-US" i="1" dirty="0" smtClean="0"/>
              <a:t>e</a:t>
            </a:r>
            <a:r>
              <a:rPr lang="en-US" dirty="0" smtClean="0"/>
              <a:t> happened (factual)</a:t>
            </a:r>
          </a:p>
          <a:p>
            <a:pPr lvl="2"/>
            <a:r>
              <a:rPr lang="en-US" dirty="0" smtClean="0"/>
              <a:t>Problem: </a:t>
            </a:r>
            <a:r>
              <a:rPr lang="en-US" i="1" dirty="0" smtClean="0"/>
              <a:t>post hoc ergo propter hoc</a:t>
            </a:r>
          </a:p>
          <a:p>
            <a:pPr lvl="1"/>
            <a:r>
              <a:rPr lang="en-US" dirty="0" smtClean="0"/>
              <a:t>If c had not happened, e would not have happened (counterfactual)</a:t>
            </a:r>
          </a:p>
          <a:p>
            <a:pPr lvl="2"/>
            <a:r>
              <a:rPr lang="en-US" dirty="0" smtClean="0"/>
              <a:t>Problem: </a:t>
            </a:r>
            <a:r>
              <a:rPr lang="en-US" i="1" dirty="0" smtClean="0"/>
              <a:t>c</a:t>
            </a:r>
            <a:r>
              <a:rPr lang="en-US" dirty="0" smtClean="0"/>
              <a:t> did happen</a:t>
            </a:r>
          </a:p>
          <a:p>
            <a:pPr lvl="1"/>
            <a:r>
              <a:rPr lang="en-US" dirty="0" smtClean="0"/>
              <a:t>So we need to create a parallel world where </a:t>
            </a:r>
            <a:r>
              <a:rPr lang="en-US" i="1" dirty="0" smtClean="0"/>
              <a:t>c</a:t>
            </a:r>
            <a:r>
              <a:rPr lang="en-US" dirty="0" smtClean="0"/>
              <a:t> did not happen</a:t>
            </a:r>
          </a:p>
          <a:p>
            <a:pPr lvl="2"/>
            <a:r>
              <a:rPr lang="en-US" dirty="0" smtClean="0"/>
              <a:t>Same group different time (baseline measurement)</a:t>
            </a:r>
          </a:p>
          <a:p>
            <a:pPr lvl="3"/>
            <a:r>
              <a:rPr lang="en-US" dirty="0" smtClean="0"/>
              <a:t>Need to assume stability over time</a:t>
            </a:r>
          </a:p>
          <a:p>
            <a:pPr lvl="2"/>
            <a:r>
              <a:rPr lang="en-US" dirty="0" smtClean="0"/>
              <a:t>Different group same time (control group)</a:t>
            </a:r>
          </a:p>
          <a:p>
            <a:pPr lvl="3"/>
            <a:r>
              <a:rPr lang="en-US" dirty="0" smtClean="0"/>
              <a:t>Need to assume groups are equivalent</a:t>
            </a:r>
          </a:p>
          <a:p>
            <a:pPr lvl="2"/>
            <a:r>
              <a:rPr lang="en-US" dirty="0" smtClean="0"/>
              <a:t>Randomized controlled trial</a:t>
            </a:r>
          </a:p>
          <a:p>
            <a:endParaRPr lang="en-US" dirty="0"/>
          </a:p>
        </p:txBody>
      </p:sp>
      <p:sp>
        <p:nvSpPr>
          <p:cNvPr id="4" name="Slide Number Placeholder 3"/>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6</a:t>
            </a:fld>
            <a:endParaRPr lang="en-GB" dirty="0"/>
          </a:p>
        </p:txBody>
      </p:sp>
    </p:spTree>
    <p:extLst>
      <p:ext uri="{BB962C8B-B14F-4D97-AF65-F5344CB8AC3E}">
        <p14:creationId xmlns:p14="http://schemas.microsoft.com/office/powerpoint/2010/main" val="297843439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with RCTs in education</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7</a:t>
            </a:fld>
            <a:endParaRPr lang="en-GB" dirty="0"/>
          </a:p>
        </p:txBody>
      </p:sp>
      <p:sp>
        <p:nvSpPr>
          <p:cNvPr id="4" name="Content Placeholder 3"/>
          <p:cNvSpPr>
            <a:spLocks noGrp="1"/>
          </p:cNvSpPr>
          <p:nvPr>
            <p:ph sz="quarter" idx="1"/>
          </p:nvPr>
        </p:nvSpPr>
        <p:spPr/>
        <p:txBody>
          <a:bodyPr/>
          <a:lstStyle/>
          <a:p>
            <a:r>
              <a:rPr lang="en-US" dirty="0" smtClean="0"/>
              <a:t>Clustering</a:t>
            </a:r>
          </a:p>
          <a:p>
            <a:r>
              <a:rPr lang="en-US" dirty="0" smtClean="0"/>
              <a:t>Power</a:t>
            </a:r>
          </a:p>
          <a:p>
            <a:r>
              <a:rPr lang="en-US" dirty="0" smtClean="0"/>
              <a:t>Implementation</a:t>
            </a:r>
          </a:p>
          <a:p>
            <a:r>
              <a:rPr lang="en-US" dirty="0" smtClean="0"/>
              <a:t>Context</a:t>
            </a:r>
            <a:endParaRPr lang="en-US" dirty="0"/>
          </a:p>
        </p:txBody>
      </p:sp>
    </p:spTree>
    <p:extLst>
      <p:ext uri="{BB962C8B-B14F-4D97-AF65-F5344CB8AC3E}">
        <p14:creationId xmlns:p14="http://schemas.microsoft.com/office/powerpoint/2010/main" val="20357233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dirty="0" smtClean="0"/>
              <a:t>Meta</a:t>
            </a:r>
            <a:r>
              <a:rPr lang="en-US" sz="3600" dirty="0" smtClean="0"/>
              <a:t>-</a:t>
            </a:r>
            <a:r>
              <a:rPr lang="en-US" sz="3600" dirty="0" smtClean="0"/>
              <a:t>analysis in education:</a:t>
            </a:r>
            <a:r>
              <a:rPr lang="en-US" sz="3600" dirty="0" smtClean="0"/>
              <a:t/>
            </a:r>
            <a:br>
              <a:rPr lang="en-US" sz="3600" dirty="0" smtClean="0"/>
            </a:br>
            <a:r>
              <a:rPr lang="en-US" sz="3600" dirty="0" smtClean="0"/>
              <a:t>“I think you’ll find it’s a bit more complicated than that” (</a:t>
            </a:r>
            <a:r>
              <a:rPr lang="en-US" sz="3600" dirty="0" err="1" smtClean="0"/>
              <a:t>Goldacre</a:t>
            </a:r>
            <a:r>
              <a:rPr lang="en-US" sz="3600" dirty="0" smtClean="0"/>
              <a:t>, 2008)</a:t>
            </a:r>
            <a:endParaRPr lang="en-US" sz="3600"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D52799CE-711A-FA44-BA4E-E463DA170A36}" type="slidenum">
              <a:rPr lang="en-US" smtClean="0"/>
              <a:pPr>
                <a:defRPr/>
              </a:pPr>
              <a:t>8</a:t>
            </a:fld>
            <a:endParaRPr lang="en-US" dirty="0"/>
          </a:p>
        </p:txBody>
      </p:sp>
    </p:spTree>
    <p:extLst>
      <p:ext uri="{BB962C8B-B14F-4D97-AF65-F5344CB8AC3E}">
        <p14:creationId xmlns:p14="http://schemas.microsoft.com/office/powerpoint/2010/main" val="58834114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534400" cy="990600"/>
          </a:xfrm>
        </p:spPr>
        <p:txBody>
          <a:bodyPr>
            <a:normAutofit/>
          </a:bodyPr>
          <a:lstStyle/>
          <a:p>
            <a:r>
              <a:rPr lang="en-US" dirty="0"/>
              <a:t>Educational Endowment </a:t>
            </a:r>
            <a:r>
              <a:rPr lang="en-US" dirty="0" smtClean="0"/>
              <a:t>Foundation </a:t>
            </a:r>
            <a:r>
              <a:rPr lang="en-US" dirty="0"/>
              <a:t>toolkit</a:t>
            </a:r>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9</a:t>
            </a:fld>
            <a:endParaRPr lang="en-GB" dirty="0"/>
          </a:p>
        </p:txBody>
      </p:sp>
      <p:graphicFrame>
        <p:nvGraphicFramePr>
          <p:cNvPr id="5" name="Content Placeholder 4"/>
          <p:cNvGraphicFramePr>
            <a:graphicFrameLocks noGrp="1"/>
          </p:cNvGraphicFramePr>
          <p:nvPr>
            <p:ph sz="quarter" idx="4294967295"/>
            <p:extLst>
              <p:ext uri="{D42A27DB-BD31-4B8C-83A1-F6EECF244321}">
                <p14:modId xmlns:p14="http://schemas.microsoft.com/office/powerpoint/2010/main" val="1115997175"/>
              </p:ext>
            </p:extLst>
          </p:nvPr>
        </p:nvGraphicFramePr>
        <p:xfrm>
          <a:off x="617070" y="1600200"/>
          <a:ext cx="8153400" cy="5090160"/>
        </p:xfrm>
        <a:graphic>
          <a:graphicData uri="http://schemas.openxmlformats.org/drawingml/2006/table">
            <a:tbl>
              <a:tblPr firstRow="1" bandRow="1">
                <a:tableStyleId>{5C22544A-7EE6-4342-B048-85BDC9FD1C3A}</a:tableStyleId>
              </a:tblPr>
              <a:tblGrid>
                <a:gridCol w="3671048"/>
                <a:gridCol w="1404470"/>
                <a:gridCol w="1419412"/>
                <a:gridCol w="1658470"/>
              </a:tblGrid>
              <a:tr h="370840">
                <a:tc>
                  <a:txBody>
                    <a:bodyPr/>
                    <a:lstStyle/>
                    <a:p>
                      <a:r>
                        <a:rPr lang="en-US" dirty="0" smtClean="0"/>
                        <a:t>Intervention</a:t>
                      </a:r>
                      <a:endParaRPr lang="en-US" dirty="0"/>
                    </a:p>
                  </a:txBody>
                  <a:tcPr/>
                </a:tc>
                <a:tc>
                  <a:txBody>
                    <a:bodyPr/>
                    <a:lstStyle/>
                    <a:p>
                      <a:pPr algn="ctr"/>
                      <a:r>
                        <a:rPr lang="en-US" dirty="0" smtClean="0"/>
                        <a:t>Cost</a:t>
                      </a:r>
                      <a:endParaRPr lang="en-US" dirty="0"/>
                    </a:p>
                  </a:txBody>
                  <a:tcPr/>
                </a:tc>
                <a:tc>
                  <a:txBody>
                    <a:bodyPr/>
                    <a:lstStyle/>
                    <a:p>
                      <a:pPr algn="ctr"/>
                      <a:r>
                        <a:rPr lang="en-US" dirty="0" smtClean="0"/>
                        <a:t>Quality</a:t>
                      </a:r>
                      <a:r>
                        <a:rPr lang="en-US" baseline="0" dirty="0" smtClean="0"/>
                        <a:t> of evidence</a:t>
                      </a:r>
                      <a:endParaRPr lang="en-US" dirty="0"/>
                    </a:p>
                  </a:txBody>
                  <a:tcPr/>
                </a:tc>
                <a:tc>
                  <a:txBody>
                    <a:bodyPr/>
                    <a:lstStyle/>
                    <a:p>
                      <a:pPr algn="ctr"/>
                      <a:r>
                        <a:rPr lang="en-US" dirty="0" smtClean="0"/>
                        <a:t>Extra</a:t>
                      </a:r>
                      <a:r>
                        <a:rPr lang="en-US" baseline="0" dirty="0" smtClean="0"/>
                        <a:t> months of learning</a:t>
                      </a:r>
                      <a:endParaRPr lang="en-US" dirty="0"/>
                    </a:p>
                  </a:txBody>
                  <a:tcPr/>
                </a:tc>
              </a:tr>
              <a:tr h="370840">
                <a:tc>
                  <a:txBody>
                    <a:bodyPr/>
                    <a:lstStyle/>
                    <a:p>
                      <a:r>
                        <a:rPr lang="en-US" dirty="0" smtClean="0"/>
                        <a:t>Feedback</a:t>
                      </a:r>
                      <a:endParaRPr lang="en-US" dirty="0"/>
                    </a:p>
                  </a:txBody>
                  <a:tcPr/>
                </a:tc>
                <a:tc>
                  <a:txBody>
                    <a:bodyPr/>
                    <a:lstStyle/>
                    <a:p>
                      <a:pPr algn="ctr"/>
                      <a:r>
                        <a:rPr lang="en-US" dirty="0" smtClean="0"/>
                        <a: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Zapf Dingbats" charset="2"/>
                          <a:cs typeface="Zapf Dingbats" charset="2"/>
                        </a:rPr>
                        <a:t>★★★</a:t>
                      </a:r>
                    </a:p>
                  </a:txBody>
                  <a:tcPr/>
                </a:tc>
                <a:tc>
                  <a:txBody>
                    <a:bodyPr/>
                    <a:lstStyle/>
                    <a:p>
                      <a:pPr algn="ctr"/>
                      <a:r>
                        <a:rPr lang="en-US" dirty="0" smtClean="0">
                          <a:solidFill>
                            <a:srgbClr val="008000"/>
                          </a:solidFill>
                        </a:rPr>
                        <a:t>+8</a:t>
                      </a:r>
                      <a:endParaRPr lang="en-US" dirty="0">
                        <a:solidFill>
                          <a:srgbClr val="008000"/>
                        </a:solidFill>
                      </a:endParaRPr>
                    </a:p>
                  </a:txBody>
                  <a:tcPr/>
                </a:tc>
              </a:tr>
              <a:tr h="370840">
                <a:tc>
                  <a:txBody>
                    <a:bodyPr/>
                    <a:lstStyle/>
                    <a:p>
                      <a:r>
                        <a:rPr lang="en-US" dirty="0" smtClean="0"/>
                        <a:t>Metacognition and self-regulation</a:t>
                      </a:r>
                      <a:endParaRPr lang="en-US" dirty="0"/>
                    </a:p>
                  </a:txBody>
                  <a:tcPr/>
                </a:tc>
                <a:tc>
                  <a:txBody>
                    <a:bodyPr/>
                    <a:lstStyle/>
                    <a:p>
                      <a:pPr algn="ctr"/>
                      <a:r>
                        <a:rPr lang="en-US" dirty="0" smtClean="0"/>
                        <a: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Zapf Dingbats" charset="2"/>
                          <a:cs typeface="Zapf Dingbats" charset="2"/>
                        </a:rPr>
                        <a:t>★★★★</a:t>
                      </a:r>
                    </a:p>
                  </a:txBody>
                  <a:tcPr/>
                </a:tc>
                <a:tc>
                  <a:txBody>
                    <a:bodyPr/>
                    <a:lstStyle/>
                    <a:p>
                      <a:pPr algn="ctr"/>
                      <a:r>
                        <a:rPr lang="en-US" dirty="0" smtClean="0">
                          <a:solidFill>
                            <a:srgbClr val="008000"/>
                          </a:solidFill>
                        </a:rPr>
                        <a:t>+8</a:t>
                      </a:r>
                      <a:endParaRPr lang="en-US" dirty="0">
                        <a:solidFill>
                          <a:srgbClr val="008000"/>
                        </a:solidFill>
                      </a:endParaRPr>
                    </a:p>
                  </a:txBody>
                  <a:tcPr/>
                </a:tc>
              </a:tr>
              <a:tr h="370840">
                <a:tc>
                  <a:txBody>
                    <a:bodyPr/>
                    <a:lstStyle/>
                    <a:p>
                      <a:r>
                        <a:rPr lang="en-US" dirty="0" smtClean="0"/>
                        <a:t>Peer tutoring</a:t>
                      </a:r>
                    </a:p>
                  </a:txBody>
                  <a:tcPr/>
                </a:tc>
                <a:tc>
                  <a:txBody>
                    <a:bodyPr/>
                    <a:lstStyle/>
                    <a:p>
                      <a:pPr algn="ctr"/>
                      <a:r>
                        <a:rPr lang="en-US" dirty="0" smtClean="0"/>
                        <a: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Zapf Dingbats" charset="2"/>
                          <a:cs typeface="Zapf Dingbats" charset="2"/>
                        </a:rPr>
                        <a:t>★★★★</a:t>
                      </a:r>
                    </a:p>
                  </a:txBody>
                  <a:tcPr/>
                </a:tc>
                <a:tc>
                  <a:txBody>
                    <a:bodyPr/>
                    <a:lstStyle/>
                    <a:p>
                      <a:pPr algn="ctr"/>
                      <a:r>
                        <a:rPr lang="en-US" dirty="0" smtClean="0">
                          <a:solidFill>
                            <a:srgbClr val="008000"/>
                          </a:solidFill>
                        </a:rPr>
                        <a:t>+6</a:t>
                      </a:r>
                      <a:endParaRPr lang="en-US" dirty="0">
                        <a:solidFill>
                          <a:srgbClr val="008000"/>
                        </a:solidFill>
                      </a:endParaRPr>
                    </a:p>
                  </a:txBody>
                  <a:tcPr/>
                </a:tc>
              </a:tr>
              <a:tr h="370840">
                <a:tc>
                  <a:txBody>
                    <a:bodyPr/>
                    <a:lstStyle/>
                    <a:p>
                      <a:r>
                        <a:rPr lang="en-US" dirty="0" smtClean="0"/>
                        <a:t>Early years intervention</a:t>
                      </a:r>
                      <a:endParaRPr lang="en-US" dirty="0"/>
                    </a:p>
                  </a:txBody>
                  <a:tcPr/>
                </a:tc>
                <a:tc>
                  <a:txBody>
                    <a:bodyPr/>
                    <a:lstStyle/>
                    <a:p>
                      <a:pPr algn="ctr"/>
                      <a:r>
                        <a:rPr lang="en-US" dirty="0" smtClean="0"/>
                        <a: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Zapf Dingbats" charset="2"/>
                          <a:cs typeface="Zapf Dingbats" charset="2"/>
                        </a:rPr>
                        <a:t>★★★★</a:t>
                      </a:r>
                    </a:p>
                  </a:txBody>
                  <a:tcPr/>
                </a:tc>
                <a:tc>
                  <a:txBody>
                    <a:bodyPr/>
                    <a:lstStyle/>
                    <a:p>
                      <a:pPr algn="ctr"/>
                      <a:r>
                        <a:rPr lang="en-US" dirty="0" smtClean="0">
                          <a:solidFill>
                            <a:srgbClr val="008000"/>
                          </a:solidFill>
                        </a:rPr>
                        <a:t>+6</a:t>
                      </a:r>
                      <a:endParaRPr lang="en-US" dirty="0">
                        <a:solidFill>
                          <a:srgbClr val="008000"/>
                        </a:solidFill>
                      </a:endParaRPr>
                    </a:p>
                  </a:txBody>
                  <a:tcPr/>
                </a:tc>
              </a:tr>
              <a:tr h="370840">
                <a:tc>
                  <a:txBody>
                    <a:bodyPr/>
                    <a:lstStyle/>
                    <a:p>
                      <a:r>
                        <a:rPr lang="en-US" dirty="0" smtClean="0"/>
                        <a:t>One to one tuition</a:t>
                      </a:r>
                      <a:endParaRPr lang="en-US" dirty="0"/>
                    </a:p>
                  </a:txBody>
                  <a:tcPr/>
                </a:tc>
                <a:tc>
                  <a:txBody>
                    <a:bodyPr/>
                    <a:lstStyle/>
                    <a:p>
                      <a:pPr algn="ctr"/>
                      <a:r>
                        <a:rPr lang="en-US" dirty="0" smtClean="0"/>
                        <a: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Zapf Dingbats" charset="2"/>
                          <a:cs typeface="Zapf Dingbats" charset="2"/>
                        </a:rPr>
                        <a:t>★★★★</a:t>
                      </a:r>
                    </a:p>
                  </a:txBody>
                  <a:tcPr/>
                </a:tc>
                <a:tc>
                  <a:txBody>
                    <a:bodyPr/>
                    <a:lstStyle/>
                    <a:p>
                      <a:pPr algn="ctr"/>
                      <a:r>
                        <a:rPr lang="en-US" dirty="0" smtClean="0">
                          <a:solidFill>
                            <a:srgbClr val="008000"/>
                          </a:solidFill>
                        </a:rPr>
                        <a:t>+5</a:t>
                      </a:r>
                      <a:endParaRPr lang="en-US" dirty="0">
                        <a:solidFill>
                          <a:srgbClr val="008000"/>
                        </a:solidFill>
                      </a:endParaRPr>
                    </a:p>
                  </a:txBody>
                  <a:tcPr/>
                </a:tc>
              </a:tr>
              <a:tr h="370840">
                <a:tc>
                  <a:txBody>
                    <a:bodyPr/>
                    <a:lstStyle/>
                    <a:p>
                      <a:r>
                        <a:rPr lang="en-US" dirty="0" smtClean="0"/>
                        <a:t>Homework (secondary)</a:t>
                      </a:r>
                      <a:endParaRPr lang="en-US" dirty="0"/>
                    </a:p>
                  </a:txBody>
                  <a:tcPr/>
                </a:tc>
                <a:tc>
                  <a:txBody>
                    <a:bodyPr/>
                    <a:lstStyle/>
                    <a:p>
                      <a:pPr algn="ctr"/>
                      <a:r>
                        <a:rPr lang="en-US" dirty="0" smtClean="0"/>
                        <a: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Zapf Dingbats" charset="2"/>
                          <a:cs typeface="Zapf Dingbats" charset="2"/>
                        </a:rPr>
                        <a:t>★★★</a:t>
                      </a:r>
                    </a:p>
                  </a:txBody>
                  <a:tcPr/>
                </a:tc>
                <a:tc>
                  <a:txBody>
                    <a:bodyPr/>
                    <a:lstStyle/>
                    <a:p>
                      <a:pPr algn="ctr"/>
                      <a:r>
                        <a:rPr lang="en-US" dirty="0" smtClean="0">
                          <a:solidFill>
                            <a:srgbClr val="008000"/>
                          </a:solidFill>
                        </a:rPr>
                        <a:t>+5</a:t>
                      </a:r>
                      <a:endParaRPr lang="en-US" dirty="0">
                        <a:solidFill>
                          <a:srgbClr val="008000"/>
                        </a:solidFill>
                      </a:endParaRPr>
                    </a:p>
                  </a:txBody>
                  <a:tcPr/>
                </a:tc>
              </a:tr>
              <a:tr h="370840">
                <a:tc>
                  <a:txBody>
                    <a:bodyPr/>
                    <a:lstStyle/>
                    <a:p>
                      <a:r>
                        <a:rPr lang="en-US" dirty="0" smtClean="0"/>
                        <a:t>Collaborative learning</a:t>
                      </a:r>
                      <a:endParaRPr lang="en-US" dirty="0"/>
                    </a:p>
                  </a:txBody>
                  <a:tcPr/>
                </a:tc>
                <a:tc>
                  <a:txBody>
                    <a:bodyPr/>
                    <a:lstStyle/>
                    <a:p>
                      <a:pPr algn="ctr"/>
                      <a:r>
                        <a:rPr lang="en-US" dirty="0" smtClean="0"/>
                        <a: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Zapf Dingbats" charset="2"/>
                          <a:cs typeface="Zapf Dingbats" charset="2"/>
                        </a:rPr>
                        <a:t>★★★★</a:t>
                      </a:r>
                    </a:p>
                  </a:txBody>
                  <a:tcPr/>
                </a:tc>
                <a:tc>
                  <a:txBody>
                    <a:bodyPr/>
                    <a:lstStyle/>
                    <a:p>
                      <a:pPr algn="ctr"/>
                      <a:r>
                        <a:rPr lang="en-US" dirty="0" smtClean="0">
                          <a:solidFill>
                            <a:srgbClr val="008000"/>
                          </a:solidFill>
                        </a:rPr>
                        <a:t>+5</a:t>
                      </a:r>
                      <a:endParaRPr lang="en-US" dirty="0">
                        <a:solidFill>
                          <a:srgbClr val="008000"/>
                        </a:solidFill>
                      </a:endParaRPr>
                    </a:p>
                  </a:txBody>
                  <a:tcPr/>
                </a:tc>
              </a:tr>
              <a:tr h="370840">
                <a:tc>
                  <a:txBody>
                    <a:bodyPr/>
                    <a:lstStyle/>
                    <a:p>
                      <a:r>
                        <a:rPr lang="en-US" dirty="0" smtClean="0"/>
                        <a:t>Phonics</a:t>
                      </a:r>
                      <a:endParaRPr lang="en-US" dirty="0"/>
                    </a:p>
                  </a:txBody>
                  <a:tcPr/>
                </a:tc>
                <a:tc>
                  <a:txBody>
                    <a:bodyPr/>
                    <a:lstStyle/>
                    <a:p>
                      <a:pPr algn="ctr"/>
                      <a:r>
                        <a:rPr lang="en-US" dirty="0" smtClean="0"/>
                        <a: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Zapf Dingbats" charset="2"/>
                          <a:cs typeface="Zapf Dingbats" charset="2"/>
                        </a:rPr>
                        <a:t>★★★★</a:t>
                      </a:r>
                    </a:p>
                  </a:txBody>
                  <a:tcPr/>
                </a:tc>
                <a:tc>
                  <a:txBody>
                    <a:bodyPr/>
                    <a:lstStyle/>
                    <a:p>
                      <a:pPr algn="ctr"/>
                      <a:r>
                        <a:rPr lang="en-US" dirty="0" smtClean="0">
                          <a:solidFill>
                            <a:srgbClr val="008000"/>
                          </a:solidFill>
                        </a:rPr>
                        <a:t>+4</a:t>
                      </a:r>
                      <a:endParaRPr lang="en-US" dirty="0">
                        <a:solidFill>
                          <a:srgbClr val="008000"/>
                        </a:solidFill>
                      </a:endParaRPr>
                    </a:p>
                  </a:txBody>
                  <a:tcPr/>
                </a:tc>
              </a:tr>
              <a:tr h="370840">
                <a:tc>
                  <a:txBody>
                    <a:bodyPr/>
                    <a:lstStyle/>
                    <a:p>
                      <a:r>
                        <a:rPr lang="en-US" dirty="0" smtClean="0"/>
                        <a:t>Small group tuition</a:t>
                      </a:r>
                      <a:endParaRPr lang="en-US" dirty="0"/>
                    </a:p>
                  </a:txBody>
                  <a:tcPr/>
                </a:tc>
                <a:tc>
                  <a:txBody>
                    <a:bodyPr/>
                    <a:lstStyle/>
                    <a:p>
                      <a:pPr algn="ctr"/>
                      <a:r>
                        <a:rPr lang="en-US" dirty="0" smtClean="0"/>
                        <a: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Zapf Dingbats" charset="2"/>
                          <a:cs typeface="Zapf Dingbats" charset="2"/>
                        </a:rPr>
                        <a:t>★★★★</a:t>
                      </a:r>
                    </a:p>
                  </a:txBody>
                  <a:tcPr/>
                </a:tc>
                <a:tc>
                  <a:txBody>
                    <a:bodyPr/>
                    <a:lstStyle/>
                    <a:p>
                      <a:pPr algn="ctr"/>
                      <a:r>
                        <a:rPr lang="en-US" dirty="0" smtClean="0">
                          <a:solidFill>
                            <a:srgbClr val="008000"/>
                          </a:solidFill>
                        </a:rPr>
                        <a:t>+4</a:t>
                      </a:r>
                      <a:endParaRPr lang="en-US" dirty="0">
                        <a:solidFill>
                          <a:srgbClr val="008000"/>
                        </a:solidFill>
                      </a:endParaRPr>
                    </a:p>
                  </a:txBody>
                  <a:tcPr/>
                </a:tc>
              </a:tr>
              <a:tr h="370840">
                <a:tc>
                  <a:txBody>
                    <a:bodyPr/>
                    <a:lstStyle/>
                    <a:p>
                      <a:r>
                        <a:rPr lang="en-US" dirty="0" err="1" smtClean="0"/>
                        <a:t>Behaviour</a:t>
                      </a:r>
                      <a:r>
                        <a:rPr lang="en-US" dirty="0" smtClean="0"/>
                        <a:t> interventions</a:t>
                      </a:r>
                      <a:endParaRPr lang="en-US" dirty="0"/>
                    </a:p>
                  </a:txBody>
                  <a:tcPr/>
                </a:tc>
                <a:tc>
                  <a:txBody>
                    <a:bodyPr/>
                    <a:lstStyle/>
                    <a:p>
                      <a:pPr algn="ctr"/>
                      <a:r>
                        <a:rPr lang="en-US" dirty="0" smtClean="0"/>
                        <a: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Zapf Dingbats" charset="2"/>
                          <a:cs typeface="Zapf Dingbats" charset="2"/>
                        </a:rPr>
                        <a:t>★★</a:t>
                      </a:r>
                    </a:p>
                  </a:txBody>
                  <a:tcPr/>
                </a:tc>
                <a:tc>
                  <a:txBody>
                    <a:bodyPr/>
                    <a:lstStyle/>
                    <a:p>
                      <a:pPr algn="ctr"/>
                      <a:r>
                        <a:rPr lang="en-US" dirty="0" smtClean="0">
                          <a:solidFill>
                            <a:srgbClr val="008000"/>
                          </a:solidFill>
                        </a:rPr>
                        <a:t>+4</a:t>
                      </a:r>
                      <a:endParaRPr lang="en-US" dirty="0">
                        <a:solidFill>
                          <a:srgbClr val="008000"/>
                        </a:solidFill>
                      </a:endParaRPr>
                    </a:p>
                  </a:txBody>
                  <a:tcPr/>
                </a:tc>
              </a:tr>
              <a:tr h="370840">
                <a:tc>
                  <a:txBody>
                    <a:bodyPr/>
                    <a:lstStyle/>
                    <a:p>
                      <a:r>
                        <a:rPr lang="en-US" dirty="0" smtClean="0"/>
                        <a:t>Digital technology</a:t>
                      </a:r>
                      <a:endParaRPr lang="en-US" dirty="0"/>
                    </a:p>
                  </a:txBody>
                  <a:tcPr/>
                </a:tc>
                <a:tc>
                  <a:txBody>
                    <a:bodyPr/>
                    <a:lstStyle/>
                    <a:p>
                      <a:pPr algn="ctr"/>
                      <a:r>
                        <a:rPr lang="en-US" dirty="0" smtClean="0"/>
                        <a: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Zapf Dingbats" charset="2"/>
                          <a:cs typeface="Zapf Dingbats" charset="2"/>
                        </a:rPr>
                        <a:t>★★★★</a:t>
                      </a:r>
                    </a:p>
                  </a:txBody>
                  <a:tcPr/>
                </a:tc>
                <a:tc>
                  <a:txBody>
                    <a:bodyPr/>
                    <a:lstStyle/>
                    <a:p>
                      <a:pPr algn="ctr"/>
                      <a:r>
                        <a:rPr lang="en-US" dirty="0" smtClean="0">
                          <a:solidFill>
                            <a:srgbClr val="008000"/>
                          </a:solidFill>
                        </a:rPr>
                        <a:t>+4</a:t>
                      </a:r>
                      <a:endParaRPr lang="en-US" dirty="0">
                        <a:solidFill>
                          <a:srgbClr val="008000"/>
                        </a:solidFill>
                      </a:endParaRPr>
                    </a:p>
                  </a:txBody>
                  <a:tcPr/>
                </a:tc>
              </a:tr>
              <a:tr h="370840">
                <a:tc>
                  <a:txBody>
                    <a:bodyPr/>
                    <a:lstStyle/>
                    <a:p>
                      <a:r>
                        <a:rPr lang="en-US" dirty="0" smtClean="0"/>
                        <a:t>Social and emotional learning</a:t>
                      </a:r>
                    </a:p>
                  </a:txBody>
                  <a:tcPr/>
                </a:tc>
                <a:tc>
                  <a:txBody>
                    <a:bodyPr/>
                    <a:lstStyle/>
                    <a:p>
                      <a:pPr algn="ctr"/>
                      <a:r>
                        <a:rPr lang="en-US" dirty="0" smtClean="0"/>
                        <a: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Zapf Dingbats" charset="2"/>
                          <a:cs typeface="Zapf Dingbats" charset="2"/>
                        </a:rPr>
                        <a:t>★★★★</a:t>
                      </a:r>
                    </a:p>
                  </a:txBody>
                  <a:tcPr/>
                </a:tc>
                <a:tc>
                  <a:txBody>
                    <a:bodyPr/>
                    <a:lstStyle/>
                    <a:p>
                      <a:pPr algn="ctr"/>
                      <a:r>
                        <a:rPr lang="en-US" dirty="0" smtClean="0">
                          <a:solidFill>
                            <a:srgbClr val="008000"/>
                          </a:solidFill>
                        </a:rPr>
                        <a:t>+4</a:t>
                      </a:r>
                      <a:endParaRPr lang="en-US" dirty="0">
                        <a:solidFill>
                          <a:srgbClr val="008000"/>
                        </a:solidFill>
                      </a:endParaRPr>
                    </a:p>
                  </a:txBody>
                  <a:tcPr/>
                </a:tc>
              </a:tr>
            </a:tbl>
          </a:graphicData>
        </a:graphic>
      </p:graphicFrame>
    </p:spTree>
    <p:extLst>
      <p:ext uri="{BB962C8B-B14F-4D97-AF65-F5344CB8AC3E}">
        <p14:creationId xmlns:p14="http://schemas.microsoft.com/office/powerpoint/2010/main" val="33233613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Title and content (no logo)">
  <a:themeElements>
    <a:clrScheme name="DWE presentation">
      <a:dk1>
        <a:sysClr val="windowText" lastClr="000000"/>
      </a:dk1>
      <a:lt1>
        <a:sysClr val="window" lastClr="FFFFFF"/>
      </a:lt1>
      <a:dk2>
        <a:srgbClr val="3488B6"/>
      </a:dk2>
      <a:lt2>
        <a:srgbClr val="EBDDC3"/>
      </a:lt2>
      <a:accent1>
        <a:srgbClr val="525A93"/>
      </a:accent1>
      <a:accent2>
        <a:srgbClr val="EDAA61"/>
      </a:accent2>
      <a:accent3>
        <a:srgbClr val="2973AC"/>
      </a:accent3>
      <a:accent4>
        <a:srgbClr val="EDAA61"/>
      </a:accent4>
      <a:accent5>
        <a:srgbClr val="7BA79D"/>
      </a:accent5>
      <a:accent6>
        <a:srgbClr val="968C8C"/>
      </a:accent6>
      <a:hlink>
        <a:srgbClr val="F7B615"/>
      </a:hlink>
      <a:folHlink>
        <a:srgbClr val="70440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71183</TotalTime>
  <Words>2818</Words>
  <Application>Microsoft Macintosh PowerPoint</Application>
  <PresentationFormat>On-screen Show (4:3)</PresentationFormat>
  <Paragraphs>394</Paragraphs>
  <Slides>35</Slides>
  <Notes>4</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35</vt:i4>
      </vt:variant>
    </vt:vector>
  </HeadingPairs>
  <TitlesOfParts>
    <vt:vector size="38" baseType="lpstr">
      <vt:lpstr>Title and content (no logo)</vt:lpstr>
      <vt:lpstr>Document</vt:lpstr>
      <vt:lpstr>Microsoft Word Document</vt:lpstr>
      <vt:lpstr>Why teaching will never be a research-based profession and why that’s a Good Thing </vt:lpstr>
      <vt:lpstr>Outline</vt:lpstr>
      <vt:lpstr>What does it mean to be research-based?</vt:lpstr>
      <vt:lpstr>Important caveats about research findings</vt:lpstr>
      <vt:lpstr>Causality: a tricky issue</vt:lpstr>
      <vt:lpstr>Research methods 101: causality</vt:lpstr>
      <vt:lpstr>Problems with RCTs in education</vt:lpstr>
      <vt:lpstr>Meta-analysis in education: “I think you’ll find it’s a bit more complicated than that” (Goldacre, 2008)</vt:lpstr>
      <vt:lpstr>Educational Endowment Foundation toolkit</vt:lpstr>
      <vt:lpstr>Educational Endowment Foundation toolkit</vt:lpstr>
      <vt:lpstr>Educational Endowment Foundation toolkit</vt:lpstr>
      <vt:lpstr>An illustrative example: feedback</vt:lpstr>
      <vt:lpstr>Understanding meta-analysis</vt:lpstr>
      <vt:lpstr>The “file drawer” problem</vt:lpstr>
      <vt:lpstr>The importance of statistical power</vt:lpstr>
      <vt:lpstr>Variation in variability</vt:lpstr>
      <vt:lpstr>Annual growth in achievement, by age</vt:lpstr>
      <vt:lpstr>Variation in variability</vt:lpstr>
      <vt:lpstr>Selection of studies</vt:lpstr>
      <vt:lpstr>Feedback in STEM subjects</vt:lpstr>
      <vt:lpstr>Classification of feedback studies</vt:lpstr>
      <vt:lpstr>Main findings</vt:lpstr>
      <vt:lpstr>Sensitivity to instruction</vt:lpstr>
      <vt:lpstr>Sensitivity of outcome measures</vt:lpstr>
      <vt:lpstr>Impact of sensitivity to instruction</vt:lpstr>
      <vt:lpstr>Why research hasn’t changed teaching</vt:lpstr>
      <vt:lpstr>Maxims and rules</vt:lpstr>
      <vt:lpstr>The knowledge-creating spiral</vt:lpstr>
      <vt:lpstr>Inquiry systems </vt:lpstr>
      <vt:lpstr>Inquiry systems</vt:lpstr>
      <vt:lpstr>Singerian inquiry systems</vt:lpstr>
      <vt:lpstr>Educational research…</vt:lpstr>
      <vt:lpstr>A way forward: in Pasteur’s quadrant</vt:lpstr>
      <vt:lpstr>The roles of teachers and researchers</vt:lpstr>
      <vt:lpstr>References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Inside the black box: Raising standards through classroom assessment</dc:title>
  <dc:creator>Dylan Wiliam</dc:creator>
  <cp:lastModifiedBy>Dylan Wiliam</cp:lastModifiedBy>
  <cp:revision>497</cp:revision>
  <cp:lastPrinted>2007-02-01T19:02:41Z</cp:lastPrinted>
  <dcterms:created xsi:type="dcterms:W3CDTF">2010-07-29T23:31:26Z</dcterms:created>
  <dcterms:modified xsi:type="dcterms:W3CDTF">2014-09-06T09:34:07Z</dcterms:modified>
</cp:coreProperties>
</file>