
<file path=[Content_Types].xml><?xml version="1.0" encoding="utf-8"?>
<Types xmlns="http://schemas.openxmlformats.org/package/2006/content-types">
  <Default Extension="xml" ContentType="application/xml"/>
  <Default Extension="wmf" ContentType="image/x-wmf"/>
  <Default Extension="jpg" ContentType="image/jpeg"/>
  <Default Extension="jpeg" ContentType="image/jpeg"/>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embeddings/oleObject1.bin" ContentType="application/vnd.openxmlformats-officedocument.oleObject"/>
  <Override PartName="/ppt/notesSlides/notesSlide7.xml" ContentType="application/vnd.openxmlformats-officedocument.presentationml.notesSlide+xml"/>
  <Override PartName="/ppt/notesSlides/notesSlide8.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9"/>
  </p:notesMasterIdLst>
  <p:handoutMasterIdLst>
    <p:handoutMasterId r:id="rId60"/>
  </p:handoutMasterIdLst>
  <p:sldIdLst>
    <p:sldId id="511" r:id="rId2"/>
    <p:sldId id="456" r:id="rId3"/>
    <p:sldId id="521" r:id="rId4"/>
    <p:sldId id="522" r:id="rId5"/>
    <p:sldId id="523" r:id="rId6"/>
    <p:sldId id="524" r:id="rId7"/>
    <p:sldId id="525" r:id="rId8"/>
    <p:sldId id="526" r:id="rId9"/>
    <p:sldId id="505" r:id="rId10"/>
    <p:sldId id="515" r:id="rId11"/>
    <p:sldId id="517" r:id="rId12"/>
    <p:sldId id="461" r:id="rId13"/>
    <p:sldId id="288" r:id="rId14"/>
    <p:sldId id="506" r:id="rId15"/>
    <p:sldId id="462" r:id="rId16"/>
    <p:sldId id="510" r:id="rId17"/>
    <p:sldId id="507" r:id="rId18"/>
    <p:sldId id="463" r:id="rId19"/>
    <p:sldId id="464" r:id="rId20"/>
    <p:sldId id="329" r:id="rId21"/>
    <p:sldId id="478" r:id="rId22"/>
    <p:sldId id="479" r:id="rId23"/>
    <p:sldId id="480" r:id="rId24"/>
    <p:sldId id="481" r:id="rId25"/>
    <p:sldId id="482" r:id="rId26"/>
    <p:sldId id="483" r:id="rId27"/>
    <p:sldId id="484" r:id="rId28"/>
    <p:sldId id="485" r:id="rId29"/>
    <p:sldId id="486" r:id="rId30"/>
    <p:sldId id="487" r:id="rId31"/>
    <p:sldId id="512" r:id="rId32"/>
    <p:sldId id="477" r:id="rId33"/>
    <p:sldId id="489" r:id="rId34"/>
    <p:sldId id="488" r:id="rId35"/>
    <p:sldId id="513" r:id="rId36"/>
    <p:sldId id="514" r:id="rId37"/>
    <p:sldId id="490" r:id="rId38"/>
    <p:sldId id="491" r:id="rId39"/>
    <p:sldId id="508" r:id="rId40"/>
    <p:sldId id="492" r:id="rId41"/>
    <p:sldId id="493" r:id="rId42"/>
    <p:sldId id="520" r:id="rId43"/>
    <p:sldId id="495" r:id="rId44"/>
    <p:sldId id="496" r:id="rId45"/>
    <p:sldId id="497" r:id="rId46"/>
    <p:sldId id="498" r:id="rId47"/>
    <p:sldId id="528" r:id="rId48"/>
    <p:sldId id="529" r:id="rId49"/>
    <p:sldId id="530" r:id="rId50"/>
    <p:sldId id="531" r:id="rId51"/>
    <p:sldId id="532" r:id="rId52"/>
    <p:sldId id="533" r:id="rId53"/>
    <p:sldId id="534" r:id="rId54"/>
    <p:sldId id="420" r:id="rId55"/>
    <p:sldId id="421" r:id="rId56"/>
    <p:sldId id="440" r:id="rId57"/>
    <p:sldId id="527" r:id="rId58"/>
  </p:sldIdLst>
  <p:sldSz cx="9144000" cy="6858000" type="screen4x3"/>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D3E3"/>
    <a:srgbClr val="403152"/>
    <a:srgbClr val="215968"/>
    <a:srgbClr val="FF6600"/>
    <a:srgbClr val="1F497D"/>
    <a:srgbClr val="DD9E00"/>
    <a:srgbClr val="2979C9"/>
    <a:srgbClr val="2171AD"/>
    <a:srgbClr val="1691D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57" autoAdjust="0"/>
    <p:restoredTop sz="84526" autoAdjust="0"/>
  </p:normalViewPr>
  <p:slideViewPr>
    <p:cSldViewPr snapToGrid="0" snapToObjects="1" showGuides="1">
      <p:cViewPr>
        <p:scale>
          <a:sx n="100" d="100"/>
          <a:sy n="100" d="100"/>
        </p:scale>
        <p:origin x="-1600" y="-32"/>
      </p:cViewPr>
      <p:guideLst>
        <p:guide orient="horz" pos="4062"/>
        <p:guide pos="2885"/>
      </p:guideLst>
    </p:cSldViewPr>
  </p:slideViewPr>
  <p:outlineViewPr>
    <p:cViewPr>
      <p:scale>
        <a:sx n="33" d="100"/>
        <a:sy n="33" d="100"/>
      </p:scale>
      <p:origin x="0" y="9016"/>
    </p:cViewPr>
  </p:outlineViewPr>
  <p:notesTextViewPr>
    <p:cViewPr>
      <p:scale>
        <a:sx n="100" d="100"/>
        <a:sy n="100" d="100"/>
      </p:scale>
      <p:origin x="0" y="0"/>
    </p:cViewPr>
  </p:notesTextViewPr>
  <p:sorterViewPr>
    <p:cViewPr>
      <p:scale>
        <a:sx n="66" d="100"/>
        <a:sy n="66" d="100"/>
      </p:scale>
      <p:origin x="0" y="744"/>
    </p:cViewPr>
  </p:sorterViewPr>
  <p:notesViewPr>
    <p:cSldViewPr snapToGrid="0" snapToObjects="1" showGuides="1">
      <p:cViewPr varScale="1">
        <p:scale>
          <a:sx n="148" d="100"/>
          <a:sy n="148" d="100"/>
        </p:scale>
        <p:origin x="-3688" y="-112"/>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viewProps" Target="viewProps.xml"/><Relationship Id="rId64" Type="http://schemas.openxmlformats.org/officeDocument/2006/relationships/theme" Target="theme/theme1.xml"/><Relationship Id="rId65"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notesMaster" Target="notesMasters/notesMaster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handoutMaster" Target="handoutMasters/handoutMaster1.xml"/><Relationship Id="rId61" Type="http://schemas.openxmlformats.org/officeDocument/2006/relationships/printerSettings" Target="printerSettings/printerSettings1.bin"/><Relationship Id="rId62"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wmf"/><Relationship Id="rId2" Type="http://schemas.openxmlformats.org/officeDocument/2006/relationships/image" Target="../media/image11.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emf"/><Relationship Id="rId5" Type="http://schemas.openxmlformats.org/officeDocument/2006/relationships/image" Target="../media/image16.emf"/><Relationship Id="rId6" Type="http://schemas.openxmlformats.org/officeDocument/2006/relationships/image" Target="../media/image17.emf"/><Relationship Id="rId1" Type="http://schemas.openxmlformats.org/officeDocument/2006/relationships/image" Target="../media/image12.emf"/><Relationship Id="rId2" Type="http://schemas.openxmlformats.org/officeDocument/2006/relationships/image" Target="../media/image1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 Id="rId2" Type="http://schemas.openxmlformats.org/officeDocument/2006/relationships/hyperlink" Target="mailto:dylanwiliam@mac.com" TargetMode="Externa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4178300" y="329010"/>
            <a:ext cx="800100" cy="342900"/>
          </a:xfrm>
          <a:prstGeom prst="rect">
            <a:avLst/>
          </a:prstGeom>
        </p:spPr>
        <p:txBody>
          <a:bodyPr vert="horz" lIns="91440" tIns="45720" rIns="91440" bIns="45720" rtlCol="0" anchor="b"/>
          <a:lstStyle>
            <a:lvl1pPr algn="r">
              <a:defRPr sz="1200"/>
            </a:lvl1pPr>
          </a:lstStyle>
          <a:p>
            <a:pPr algn="ctr"/>
            <a:fld id="{71F13FEA-52D1-7A49-9B9F-C01DD675C832}" type="slidenum">
              <a:rPr lang="en-US" smtClean="0"/>
              <a:pPr algn="ctr"/>
              <a:t>‹#›</a:t>
            </a:fld>
            <a:endParaRPr lang="en-US" dirty="0"/>
          </a:p>
        </p:txBody>
      </p:sp>
      <p:sp>
        <p:nvSpPr>
          <p:cNvPr id="6" name="Rectangle 2"/>
          <p:cNvSpPr>
            <a:spLocks noChangeArrowheads="1"/>
          </p:cNvSpPr>
          <p:nvPr/>
        </p:nvSpPr>
        <p:spPr bwMode="auto">
          <a:xfrm>
            <a:off x="774700" y="6343651"/>
            <a:ext cx="7950200" cy="24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3663" tIns="46038" rIns="93663" bIns="46038">
            <a:spAutoFit/>
          </a:bodyPr>
          <a:lstStyle/>
          <a:p>
            <a:pPr defTabSz="950913" eaLnBrk="0" hangingPunct="0">
              <a:tabLst>
                <a:tab pos="1435100" algn="l"/>
                <a:tab pos="3136900" algn="l"/>
                <a:tab pos="4749800" algn="l"/>
                <a:tab pos="6273800" algn="l"/>
              </a:tabLst>
            </a:pPr>
            <a:r>
              <a:rPr lang="en-GB" sz="1000" dirty="0">
                <a:latin typeface="Times New Roman" charset="0"/>
              </a:rPr>
              <a:t>© </a:t>
            </a:r>
            <a:r>
              <a:rPr lang="en-GB" sz="1000" dirty="0" smtClean="0">
                <a:latin typeface="Times New Roman" charset="0"/>
              </a:rPr>
              <a:t>2017 </a:t>
            </a:r>
            <a:r>
              <a:rPr lang="en-GB" sz="1000" dirty="0">
                <a:latin typeface="Times New Roman" charset="0"/>
              </a:rPr>
              <a:t>Dylan </a:t>
            </a:r>
            <a:r>
              <a:rPr lang="en-GB" sz="1000" dirty="0" smtClean="0">
                <a:latin typeface="Times New Roman" charset="0"/>
              </a:rPr>
              <a:t>Wiliam 	E: </a:t>
            </a:r>
            <a:r>
              <a:rPr lang="en-GB" sz="1000" dirty="0" smtClean="0">
                <a:latin typeface="Times New Roman" charset="0"/>
                <a:hlinkClick r:id="rId2"/>
              </a:rPr>
              <a:t>dylanwiliam@mac.com</a:t>
            </a:r>
            <a:r>
              <a:rPr lang="en-GB" sz="1000" dirty="0">
                <a:latin typeface="Times New Roman" charset="0"/>
              </a:rPr>
              <a:t> </a:t>
            </a:r>
            <a:r>
              <a:rPr lang="en-GB" sz="1000" dirty="0" smtClean="0">
                <a:latin typeface="Times New Roman" charset="0"/>
              </a:rPr>
              <a:t>	W: </a:t>
            </a:r>
            <a:r>
              <a:rPr lang="en-GB" sz="1000" dirty="0" err="1" smtClean="0">
                <a:latin typeface="Times New Roman" charset="0"/>
              </a:rPr>
              <a:t>www.dylanwiliam.org</a:t>
            </a:r>
            <a:r>
              <a:rPr lang="en-GB" sz="1000" dirty="0" smtClean="0">
                <a:latin typeface="Times New Roman" charset="0"/>
              </a:rPr>
              <a:t> 	T: (609) 910 1489 (US)	T: 020 8144 0055 (UK)</a:t>
            </a:r>
            <a:endParaRPr lang="en-GB" sz="1000" dirty="0">
              <a:latin typeface="Times New Roman" charset="0"/>
            </a:endParaRPr>
          </a:p>
        </p:txBody>
      </p:sp>
    </p:spTree>
    <p:extLst>
      <p:ext uri="{BB962C8B-B14F-4D97-AF65-F5344CB8AC3E}">
        <p14:creationId xmlns:p14="http://schemas.microsoft.com/office/powerpoint/2010/main" val="266076207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2.png"/></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Rectangle 15"/>
          <p:cNvSpPr/>
          <p:nvPr/>
        </p:nvSpPr>
        <p:spPr>
          <a:xfrm>
            <a:off x="-36286" y="6450624"/>
            <a:ext cx="9180287" cy="190503"/>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36286" y="6513911"/>
            <a:ext cx="9180287" cy="256187"/>
          </a:xfrm>
          <a:prstGeom prst="rect">
            <a:avLst/>
          </a:prstGeom>
          <a:solidFill>
            <a:srgbClr val="1691D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lide Image Placeholder 3"/>
          <p:cNvSpPr>
            <a:spLocks noGrp="1" noRot="1" noChangeAspect="1"/>
          </p:cNvSpPr>
          <p:nvPr>
            <p:ph type="sldImg" idx="2"/>
          </p:nvPr>
        </p:nvSpPr>
        <p:spPr>
          <a:xfrm>
            <a:off x="2605088" y="514350"/>
            <a:ext cx="3965575" cy="2973388"/>
          </a:xfrm>
          <a:prstGeom prst="rect">
            <a:avLst/>
          </a:prstGeom>
          <a:noFill/>
          <a:ln w="6350" cmpd="sng">
            <a:solidFill>
              <a:schemeClr val="tx1"/>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063987" y="3600808"/>
            <a:ext cx="7047487" cy="2733314"/>
          </a:xfrm>
          <a:prstGeom prst="rect">
            <a:avLst/>
          </a:prstGeom>
          <a:ln>
            <a:solidFill>
              <a:srgbClr val="000000"/>
            </a:solidFill>
          </a:ln>
          <a:effectLst/>
        </p:spPr>
        <p:txBody>
          <a:bodyPr vert="horz" lIns="91440" tIns="45720" rIns="91440" bIns="45720" rtlCol="0"/>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541416" y="6462766"/>
            <a:ext cx="3962400" cy="342900"/>
          </a:xfrm>
          <a:prstGeom prst="rect">
            <a:avLst/>
          </a:prstGeom>
        </p:spPr>
        <p:txBody>
          <a:bodyPr vert="horz" lIns="91440" tIns="45720" rIns="91440" bIns="45720" rtlCol="0" anchor="ctr"/>
          <a:lstStyle>
            <a:lvl1pPr algn="l">
              <a:defRPr sz="1000" b="1">
                <a:solidFill>
                  <a:srgbClr val="FFFFFF"/>
                </a:solidFill>
              </a:defRPr>
            </a:lvl1pPr>
          </a:lstStyle>
          <a:p>
            <a:r>
              <a:rPr lang="en-US" dirty="0" smtClean="0"/>
              <a:t>©2014 </a:t>
            </a:r>
            <a:r>
              <a:rPr lang="en-US" dirty="0" err="1" smtClean="0"/>
              <a:t>DylanWiliamCenter</a:t>
            </a:r>
            <a:endParaRPr lang="en-US" dirty="0"/>
          </a:p>
        </p:txBody>
      </p:sp>
      <p:sp>
        <p:nvSpPr>
          <p:cNvPr id="7" name="Slide Number Placeholder 6"/>
          <p:cNvSpPr>
            <a:spLocks noGrp="1"/>
          </p:cNvSpPr>
          <p:nvPr>
            <p:ph type="sldNum" sz="quarter" idx="5"/>
          </p:nvPr>
        </p:nvSpPr>
        <p:spPr>
          <a:xfrm>
            <a:off x="4629476" y="6462766"/>
            <a:ext cx="3962400" cy="342900"/>
          </a:xfrm>
          <a:prstGeom prst="rect">
            <a:avLst/>
          </a:prstGeom>
        </p:spPr>
        <p:txBody>
          <a:bodyPr vert="horz" lIns="91440" tIns="45720" rIns="91440" bIns="45720" rtlCol="0" anchor="ctr"/>
          <a:lstStyle>
            <a:lvl1pPr algn="r">
              <a:defRPr sz="1200" b="1">
                <a:solidFill>
                  <a:srgbClr val="FFFFFF"/>
                </a:solidFill>
              </a:defRPr>
            </a:lvl1pPr>
          </a:lstStyle>
          <a:p>
            <a:fld id="{456AE36E-D2DB-BC41-9EC0-63DF6BAF3580}" type="slidenum">
              <a:rPr lang="en-US" smtClean="0"/>
              <a:pPr/>
              <a:t>‹#›</a:t>
            </a:fld>
            <a:endParaRPr lang="en-US" dirty="0"/>
          </a:p>
        </p:txBody>
      </p:sp>
      <p:pic>
        <p:nvPicPr>
          <p:cNvPr id="10" name="Picture 9" descr="Dylan Wiliam Logo.png"/>
          <p:cNvPicPr>
            <a:picLocks noChangeAspect="1"/>
          </p:cNvPicPr>
          <p:nvPr/>
        </p:nvPicPr>
        <p:blipFill rotWithShape="1">
          <a:blip r:embed="rId2">
            <a:extLst>
              <a:ext uri="{28A0092B-C50C-407E-A947-70E740481C1C}">
                <a14:useLocalDpi xmlns:a14="http://schemas.microsoft.com/office/drawing/2010/main" val="0"/>
              </a:ext>
            </a:extLst>
          </a:blip>
          <a:srcRect b="15774"/>
          <a:stretch/>
        </p:blipFill>
        <p:spPr>
          <a:xfrm>
            <a:off x="3110111" y="51487"/>
            <a:ext cx="2924317" cy="405446"/>
          </a:xfrm>
          <a:prstGeom prst="rect">
            <a:avLst/>
          </a:prstGeom>
          <a:effectLst/>
        </p:spPr>
      </p:pic>
    </p:spTree>
    <p:extLst>
      <p:ext uri="{BB962C8B-B14F-4D97-AF65-F5344CB8AC3E}">
        <p14:creationId xmlns:p14="http://schemas.microsoft.com/office/powerpoint/2010/main" val="291766794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lang="en-US" sz="1200" b="0" kern="1200" dirty="0" smtClean="0">
        <a:ln w="6350" cmpd="sng">
          <a:noFill/>
        </a:ln>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ln w="6350" cmpd="sng">
                  <a:noFill/>
                </a:ln>
                <a:solidFill>
                  <a:schemeClr val="tx1"/>
                </a:solidFill>
                <a:effectLst/>
                <a:latin typeface="+mn-lt"/>
                <a:ea typeface="+mn-ea"/>
                <a:cs typeface="+mn-cs"/>
              </a:rPr>
              <a:t>Description of Presentation: </a:t>
            </a:r>
            <a:endParaRPr lang="en-US" dirty="0" smtClean="0">
              <a:effectLst/>
            </a:endParaRPr>
          </a:p>
          <a:p>
            <a:r>
              <a:rPr lang="en-US" sz="1200" b="0" kern="1200" dirty="0" smtClean="0">
                <a:ln w="6350" cmpd="sng">
                  <a:noFill/>
                </a:ln>
                <a:solidFill>
                  <a:schemeClr val="tx1"/>
                </a:solidFill>
                <a:effectLst/>
                <a:latin typeface="+mn-lt"/>
                <a:ea typeface="+mn-ea"/>
                <a:cs typeface="+mn-cs"/>
              </a:rPr>
              <a:t>Increased use of formative assessment raises student achievement, but too often implementation focuses on the least effective form of formative assessment-analysis of student data. This presentation explains why, to maximize impact on student achievement, formative assessment requires changing classroom practice, minute by minute and day by day. </a:t>
            </a:r>
            <a:endParaRPr lang="en-US" dirty="0" smtClean="0">
              <a:effectLst/>
            </a:endParaRPr>
          </a:p>
          <a:p>
            <a:r>
              <a:rPr lang="en-US" sz="1200" b="0" kern="1200" dirty="0" smtClean="0">
                <a:ln w="6350" cmpd="sng">
                  <a:noFill/>
                </a:ln>
                <a:solidFill>
                  <a:schemeClr val="tx1"/>
                </a:solidFill>
                <a:effectLst/>
                <a:latin typeface="+mn-lt"/>
                <a:ea typeface="+mn-ea"/>
                <a:cs typeface="+mn-cs"/>
              </a:rPr>
              <a:t>Learning Outcomes: </a:t>
            </a:r>
            <a:endParaRPr lang="en-US" dirty="0" smtClean="0">
              <a:effectLst/>
            </a:endParaRPr>
          </a:p>
          <a:p>
            <a:r>
              <a:rPr lang="en-US" sz="1200" b="0" kern="1200" dirty="0" smtClean="0">
                <a:ln w="6350" cmpd="sng">
                  <a:noFill/>
                </a:ln>
                <a:solidFill>
                  <a:schemeClr val="tx1"/>
                </a:solidFill>
                <a:effectLst/>
                <a:latin typeface="+mn-lt"/>
                <a:ea typeface="+mn-ea"/>
                <a:cs typeface="+mn-cs"/>
              </a:rPr>
              <a:t>Participants will learn why there are no such things as "formative assessments," why formative assessment that focuses on instructional data is less effective than formative assessment that focuses on classroom practice, and why, for teachers, implementing formative assessment is more a process of habit change than knowledge acquisition. Participants will also learn a variety of practical techniques for formative assessment that they can use in their classrooms immediately. </a:t>
            </a:r>
            <a:endParaRPr lang="en-US" dirty="0" smtClean="0">
              <a:effectLst/>
            </a:endParaRPr>
          </a:p>
          <a:p>
            <a:r>
              <a:rPr lang="en-US" sz="1200" b="0" kern="1200" dirty="0" smtClean="0">
                <a:ln w="6350" cmpd="sng">
                  <a:noFill/>
                </a:ln>
                <a:solidFill>
                  <a:schemeClr val="tx1"/>
                </a:solidFill>
                <a:effectLst/>
                <a:latin typeface="+mn-lt"/>
                <a:ea typeface="+mn-ea"/>
                <a:cs typeface="+mn-cs"/>
              </a:rPr>
              <a:t>Focus on Math: </a:t>
            </a:r>
            <a:endParaRPr lang="en-US" dirty="0" smtClean="0">
              <a:effectLst/>
            </a:endParaRPr>
          </a:p>
          <a:p>
            <a:r>
              <a:rPr lang="en-US" sz="1200" b="0" kern="1200" dirty="0" smtClean="0">
                <a:ln w="6350" cmpd="sng">
                  <a:noFill/>
                </a:ln>
                <a:solidFill>
                  <a:schemeClr val="tx1"/>
                </a:solidFill>
                <a:effectLst/>
                <a:latin typeface="+mn-lt"/>
                <a:ea typeface="+mn-ea"/>
                <a:cs typeface="+mn-cs"/>
              </a:rPr>
              <a:t>Throughout the presentation effective formative assessment will be modeled through the use of pedagogies of engagement, and pedagogies of responsiveness. Specifically, participants will be asked to indicate their responses to questions posed, and the presentation will then be responsive to participants' responses. Participants will also learn about the characteristics of effective questions in mathematics, and how feedback can be given in a way to move learning forward. </a:t>
            </a:r>
            <a:endParaRPr lang="en-US" dirty="0" smtClean="0">
              <a:effectLst/>
            </a:endParaRPr>
          </a:p>
          <a:p>
            <a:endParaRPr lang="en-US" dirty="0"/>
          </a:p>
        </p:txBody>
      </p:sp>
    </p:spTree>
    <p:extLst>
      <p:ext uri="{BB962C8B-B14F-4D97-AF65-F5344CB8AC3E}">
        <p14:creationId xmlns:p14="http://schemas.microsoft.com/office/powerpoint/2010/main" val="2156223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8466" name="Rectangle 2"/>
          <p:cNvSpPr>
            <a:spLocks noGrp="1" noRot="1" noChangeAspect="1" noChangeArrowheads="1" noTextEdit="1"/>
          </p:cNvSpPr>
          <p:nvPr>
            <p:ph type="sldImg"/>
          </p:nvPr>
        </p:nvSpPr>
        <p:spPr bwMode="auto">
          <a:xfrm>
            <a:off x="2859088" y="514350"/>
            <a:ext cx="3429000" cy="257175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958467" name="Rectangle 3"/>
          <p:cNvSpPr>
            <a:spLocks noGrp="1" noChangeArrowheads="1"/>
          </p:cNvSpPr>
          <p:nvPr>
            <p:ph type="body" idx="1"/>
          </p:nvPr>
        </p:nvSpPr>
        <p:spPr bwMode="auto">
          <a:xfrm>
            <a:off x="1219200" y="3257550"/>
            <a:ext cx="6705600" cy="3086100"/>
          </a:xfrm>
          <a:prstGeom prst="rect">
            <a:avLst/>
          </a:prstGeom>
          <a:solidFill>
            <a:srgbClr val="FFFFFF"/>
          </a:solidFill>
          <a:ln>
            <a:solidFill>
              <a:srgbClr val="000000"/>
            </a:solidFill>
            <a:miter lim="800000"/>
            <a:headEnd/>
            <a:tailEnd/>
          </a:ln>
        </p:spPr>
        <p:txBody>
          <a:bodyPr/>
          <a:lstStyle/>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4370" name="Rectangle 2"/>
          <p:cNvSpPr>
            <a:spLocks noGrp="1" noRot="1" noChangeAspect="1" noChangeArrowheads="1" noTextEdit="1"/>
          </p:cNvSpPr>
          <p:nvPr>
            <p:ph type="sldImg"/>
          </p:nvPr>
        </p:nvSpPr>
        <p:spPr bwMode="auto">
          <a:xfrm>
            <a:off x="2859088" y="514350"/>
            <a:ext cx="3429000" cy="257175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954371" name="Rectangle 3"/>
          <p:cNvSpPr>
            <a:spLocks noGrp="1" noChangeArrowheads="1"/>
          </p:cNvSpPr>
          <p:nvPr>
            <p:ph type="body" idx="1"/>
          </p:nvPr>
        </p:nvSpPr>
        <p:spPr bwMode="auto">
          <a:xfrm>
            <a:off x="1219200" y="3257550"/>
            <a:ext cx="6705600" cy="3086100"/>
          </a:xfrm>
          <a:prstGeom prst="rect">
            <a:avLst/>
          </a:prstGeom>
          <a:solidFill>
            <a:srgbClr val="FFFFFF"/>
          </a:solidFill>
          <a:ln>
            <a:solidFill>
              <a:srgbClr val="000000"/>
            </a:solidFill>
            <a:miter lim="800000"/>
            <a:headEnd/>
            <a:tailEnd/>
          </a:ln>
        </p:spPr>
        <p:txBody>
          <a:bodyPr/>
          <a:lstStyle/>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noRot="1" noChangeAspect="1" noChangeArrowheads="1" noTextEdit="1"/>
          </p:cNvSpPr>
          <p:nvPr>
            <p:ph type="sldImg"/>
          </p:nvPr>
        </p:nvSpPr>
        <p:spPr>
          <a:xfrm>
            <a:off x="2857500" y="514350"/>
            <a:ext cx="3429000" cy="2571750"/>
          </a:xfrm>
          <a:solidFill>
            <a:srgbClr val="FFFFFF"/>
          </a:solidFill>
          <a:ln/>
        </p:spPr>
      </p:sp>
      <p:sp>
        <p:nvSpPr>
          <p:cNvPr id="95234" name="Rectangle 3"/>
          <p:cNvSpPr>
            <a:spLocks noGrp="1" noChangeArrowheads="1"/>
          </p:cNvSpPr>
          <p:nvPr>
            <p:ph type="body" idx="1"/>
          </p:nvPr>
        </p:nvSpPr>
        <p:spPr>
          <a:xfrm>
            <a:off x="1219200" y="3257550"/>
            <a:ext cx="6705600" cy="30861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6AE36E-D2DB-BC41-9EC0-63DF6BAF3580}" type="slidenum">
              <a:rPr lang="en-US" smtClean="0"/>
              <a:pPr/>
              <a:t>36</a:t>
            </a:fld>
            <a:endParaRPr lang="en-US" dirty="0"/>
          </a:p>
        </p:txBody>
      </p:sp>
    </p:spTree>
    <p:extLst>
      <p:ext uri="{BB962C8B-B14F-4D97-AF65-F5344CB8AC3E}">
        <p14:creationId xmlns:p14="http://schemas.microsoft.com/office/powerpoint/2010/main" val="3309691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noRot="1" noChangeAspect="1" noChangeArrowheads="1" noTextEdit="1"/>
          </p:cNvSpPr>
          <p:nvPr>
            <p:ph type="sldImg"/>
          </p:nvPr>
        </p:nvSpPr>
        <p:spPr>
          <a:xfrm>
            <a:off x="2859088" y="514350"/>
            <a:ext cx="3429000" cy="2571750"/>
          </a:xfrm>
          <a:solidFill>
            <a:srgbClr val="FFFFFF"/>
          </a:solidFill>
          <a:ln/>
        </p:spPr>
      </p:sp>
      <p:sp>
        <p:nvSpPr>
          <p:cNvPr id="130050" name="Rectangle 3"/>
          <p:cNvSpPr>
            <a:spLocks noGrp="1" noChangeArrowheads="1"/>
          </p:cNvSpPr>
          <p:nvPr>
            <p:ph type="body" idx="1"/>
          </p:nvPr>
        </p:nvSpPr>
        <p:spPr>
          <a:xfrm>
            <a:off x="914400" y="3257550"/>
            <a:ext cx="7315200" cy="30861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Grp="1" noRot="1" noChangeAspect="1" noChangeArrowheads="1" noTextEdit="1"/>
          </p:cNvSpPr>
          <p:nvPr>
            <p:ph type="sldImg"/>
          </p:nvPr>
        </p:nvSpPr>
        <p:spPr>
          <a:xfrm>
            <a:off x="2967038" y="598488"/>
            <a:ext cx="3208337" cy="2405062"/>
          </a:xfrm>
          <a:ln cap="flat"/>
        </p:spPr>
      </p:sp>
      <p:sp>
        <p:nvSpPr>
          <p:cNvPr id="13209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noGrp="1" noRot="1" noChangeAspect="1" noChangeArrowheads="1" noTextEdit="1"/>
          </p:cNvSpPr>
          <p:nvPr>
            <p:ph type="sldImg"/>
          </p:nvPr>
        </p:nvSpPr>
        <p:spPr>
          <a:xfrm>
            <a:off x="2967038" y="598488"/>
            <a:ext cx="3208337" cy="2405062"/>
          </a:xfrm>
          <a:ln cap="flat"/>
        </p:spPr>
      </p:sp>
      <p:sp>
        <p:nvSpPr>
          <p:cNvPr id="13414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p:cNvSpPr>
            <a:spLocks noGrp="1" noRot="1" noChangeAspect="1" noChangeArrowheads="1" noTextEdit="1"/>
          </p:cNvSpPr>
          <p:nvPr>
            <p:ph type="sldImg"/>
          </p:nvPr>
        </p:nvSpPr>
        <p:spPr>
          <a:xfrm>
            <a:off x="2967038" y="598488"/>
            <a:ext cx="3208337" cy="2405062"/>
          </a:xfrm>
          <a:ln cap="flat"/>
        </p:spPr>
      </p:sp>
      <p:sp>
        <p:nvSpPr>
          <p:cNvPr id="13824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2"/>
          <p:cNvSpPr>
            <a:spLocks noGrp="1" noRot="1" noChangeAspect="1" noChangeArrowheads="1" noTextEdit="1"/>
          </p:cNvSpPr>
          <p:nvPr>
            <p:ph type="sldImg"/>
          </p:nvPr>
        </p:nvSpPr>
        <p:spPr>
          <a:xfrm>
            <a:off x="2857500" y="514350"/>
            <a:ext cx="3429000" cy="2571750"/>
          </a:xfrm>
          <a:solidFill>
            <a:srgbClr val="FFFFFF"/>
          </a:solidFill>
          <a:ln/>
        </p:spPr>
      </p:sp>
      <p:sp>
        <p:nvSpPr>
          <p:cNvPr id="151554" name="Rectangle 3"/>
          <p:cNvSpPr>
            <a:spLocks noGrp="1" noChangeArrowheads="1"/>
          </p:cNvSpPr>
          <p:nvPr>
            <p:ph type="body" idx="1"/>
          </p:nvPr>
        </p:nvSpPr>
        <p:spPr>
          <a:xfrm>
            <a:off x="1219200" y="3257550"/>
            <a:ext cx="6705600" cy="30861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noGrp="1" noRot="1" noChangeAspect="1" noChangeArrowheads="1"/>
          </p:cNvSpPr>
          <p:nvPr>
            <p:ph type="sldImg"/>
          </p:nvPr>
        </p:nvSpPr>
        <p:spPr>
          <a:xfrm>
            <a:off x="3143250" y="400050"/>
            <a:ext cx="2857500" cy="2143125"/>
          </a:xfrm>
          <a:solidFill>
            <a:srgbClr val="FFFFFF"/>
          </a:solidFill>
          <a:ln/>
        </p:spPr>
      </p:sp>
      <p:sp>
        <p:nvSpPr>
          <p:cNvPr id="109570" name="Rectangle 3"/>
          <p:cNvSpPr>
            <a:spLocks noGrp="1" noChangeArrowheads="1"/>
          </p:cNvSpPr>
          <p:nvPr>
            <p:ph type="body" idx="1"/>
          </p:nvPr>
        </p:nvSpPr>
        <p:spPr>
          <a:xfrm>
            <a:off x="711200" y="2686050"/>
            <a:ext cx="7721600" cy="36576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026"/>
          <p:cNvSpPr>
            <a:spLocks noGrp="1" noRot="1" noChangeAspect="1" noChangeArrowheads="1"/>
          </p:cNvSpPr>
          <p:nvPr>
            <p:ph type="sldImg"/>
          </p:nvPr>
        </p:nvSpPr>
        <p:spPr>
          <a:xfrm>
            <a:off x="2605088" y="514350"/>
            <a:ext cx="3965575" cy="2973388"/>
          </a:xfrm>
          <a:solidFill>
            <a:srgbClr val="FFFFFF"/>
          </a:solidFill>
          <a:ln/>
        </p:spPr>
      </p:sp>
      <p:sp>
        <p:nvSpPr>
          <p:cNvPr id="41986"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2"/>
          <p:cNvSpPr>
            <a:spLocks noGrp="1" noRot="1" noChangeAspect="1" noChangeArrowheads="1" noTextEdit="1"/>
          </p:cNvSpPr>
          <p:nvPr>
            <p:ph type="sldImg"/>
          </p:nvPr>
        </p:nvSpPr>
        <p:spPr>
          <a:xfrm>
            <a:off x="2857500" y="514350"/>
            <a:ext cx="3429000" cy="2571750"/>
          </a:xfrm>
          <a:solidFill>
            <a:srgbClr val="FFFFFF"/>
          </a:solidFill>
          <a:ln/>
        </p:spPr>
      </p:sp>
      <p:sp>
        <p:nvSpPr>
          <p:cNvPr id="151554" name="Rectangle 3"/>
          <p:cNvSpPr>
            <a:spLocks noGrp="1" noChangeArrowheads="1"/>
          </p:cNvSpPr>
          <p:nvPr>
            <p:ph type="body" idx="1"/>
          </p:nvPr>
        </p:nvSpPr>
        <p:spPr>
          <a:xfrm>
            <a:off x="1219200" y="3257550"/>
            <a:ext cx="6705600" cy="30861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noGrp="1" noRot="1" noChangeAspect="1" noChangeArrowheads="1"/>
          </p:cNvSpPr>
          <p:nvPr>
            <p:ph type="sldImg"/>
          </p:nvPr>
        </p:nvSpPr>
        <p:spPr>
          <a:xfrm>
            <a:off x="3143250" y="400050"/>
            <a:ext cx="2857500" cy="2143125"/>
          </a:xfrm>
          <a:solidFill>
            <a:srgbClr val="FFFFFF"/>
          </a:solidFill>
          <a:ln/>
        </p:spPr>
      </p:sp>
      <p:sp>
        <p:nvSpPr>
          <p:cNvPr id="109570" name="Rectangle 3"/>
          <p:cNvSpPr>
            <a:spLocks noGrp="1" noChangeArrowheads="1"/>
          </p:cNvSpPr>
          <p:nvPr>
            <p:ph type="body" idx="1"/>
          </p:nvPr>
        </p:nvSpPr>
        <p:spPr>
          <a:xfrm>
            <a:off x="711200" y="2686050"/>
            <a:ext cx="7721600" cy="36576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noGrp="1" noRot="1" noChangeAspect="1" noChangeArrowheads="1"/>
          </p:cNvSpPr>
          <p:nvPr>
            <p:ph type="sldImg"/>
          </p:nvPr>
        </p:nvSpPr>
        <p:spPr>
          <a:xfrm>
            <a:off x="3143250" y="400050"/>
            <a:ext cx="2857500" cy="2143125"/>
          </a:xfrm>
          <a:solidFill>
            <a:srgbClr val="FFFFFF"/>
          </a:solidFill>
          <a:ln/>
        </p:spPr>
      </p:sp>
      <p:sp>
        <p:nvSpPr>
          <p:cNvPr id="109570" name="Rectangle 3"/>
          <p:cNvSpPr>
            <a:spLocks noGrp="1" noChangeArrowheads="1"/>
          </p:cNvSpPr>
          <p:nvPr>
            <p:ph type="body" idx="1"/>
          </p:nvPr>
        </p:nvSpPr>
        <p:spPr>
          <a:xfrm>
            <a:off x="711200" y="2686050"/>
            <a:ext cx="7721600" cy="36576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p:cNvSpPr>
            <a:spLocks noGrp="1" noRot="1" noChangeAspect="1" noChangeArrowheads="1"/>
          </p:cNvSpPr>
          <p:nvPr>
            <p:ph type="sldImg"/>
          </p:nvPr>
        </p:nvSpPr>
        <p:spPr>
          <a:xfrm>
            <a:off x="2968625" y="598488"/>
            <a:ext cx="3208338" cy="2405062"/>
          </a:xfrm>
          <a:ln cap="flat"/>
        </p:spPr>
      </p:sp>
      <p:sp>
        <p:nvSpPr>
          <p:cNvPr id="11161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sz="1600" dirty="0">
              <a:solidFill>
                <a:srgbClr val="000000"/>
              </a:solidFill>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noRot="1" noChangeAspect="1" noChangeArrowheads="1"/>
          </p:cNvSpPr>
          <p:nvPr>
            <p:ph type="sldImg"/>
          </p:nvPr>
        </p:nvSpPr>
        <p:spPr>
          <a:xfrm>
            <a:off x="2857500" y="514350"/>
            <a:ext cx="3429000" cy="2571750"/>
          </a:xfrm>
          <a:solidFill>
            <a:srgbClr val="FFFFFF"/>
          </a:solidFill>
          <a:ln/>
        </p:spPr>
      </p:sp>
      <p:sp>
        <p:nvSpPr>
          <p:cNvPr id="114690" name="Rectangle 3"/>
          <p:cNvSpPr>
            <a:spLocks noGrp="1" noChangeArrowheads="1"/>
          </p:cNvSpPr>
          <p:nvPr>
            <p:ph type="body" idx="1"/>
          </p:nvPr>
        </p:nvSpPr>
        <p:spPr>
          <a:xfrm>
            <a:off x="1219200" y="3257550"/>
            <a:ext cx="6705600" cy="30861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p:cNvSpPr>
            <a:spLocks noGrp="1" noRot="1" noChangeAspect="1" noChangeArrowheads="1"/>
          </p:cNvSpPr>
          <p:nvPr>
            <p:ph type="sldImg"/>
          </p:nvPr>
        </p:nvSpPr>
        <p:spPr>
          <a:xfrm>
            <a:off x="2968625" y="598488"/>
            <a:ext cx="3208338" cy="2405062"/>
          </a:xfrm>
          <a:solidFill>
            <a:srgbClr val="FFFFFF"/>
          </a:solidFill>
          <a:ln/>
        </p:spPr>
      </p:sp>
      <p:sp>
        <p:nvSpPr>
          <p:cNvPr id="13824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a few books you might consider.</a:t>
            </a:r>
            <a:r>
              <a:rPr lang="en-US" baseline="0" dirty="0" smtClean="0"/>
              <a:t>  We would recommend you start with Embedding Formative Assessment.  Maybe consider a book study. </a:t>
            </a:r>
            <a:endParaRPr lang="en-US" dirty="0"/>
          </a:p>
        </p:txBody>
      </p:sp>
      <p:sp>
        <p:nvSpPr>
          <p:cNvPr id="4" name="Slide Number Placeholder 3"/>
          <p:cNvSpPr>
            <a:spLocks noGrp="1"/>
          </p:cNvSpPr>
          <p:nvPr>
            <p:ph type="sldNum" sz="quarter" idx="10"/>
          </p:nvPr>
        </p:nvSpPr>
        <p:spPr/>
        <p:txBody>
          <a:bodyPr/>
          <a:lstStyle/>
          <a:p>
            <a:fld id="{456AE36E-D2DB-BC41-9EC0-63DF6BAF3580}" type="slidenum">
              <a:rPr lang="en-US" smtClean="0">
                <a:solidFill>
                  <a:prstClr val="black"/>
                </a:solidFill>
              </a:rPr>
              <a:pPr/>
              <a:t>57</a:t>
            </a:fld>
            <a:endParaRPr lang="en-US" dirty="0">
              <a:solidFill>
                <a:prstClr val="black"/>
              </a:solidFill>
            </a:endParaRPr>
          </a:p>
        </p:txBody>
      </p:sp>
    </p:spTree>
    <p:extLst>
      <p:ext uri="{BB962C8B-B14F-4D97-AF65-F5344CB8AC3E}">
        <p14:creationId xmlns:p14="http://schemas.microsoft.com/office/powerpoint/2010/main" val="2883810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5088" y="514350"/>
            <a:ext cx="3965575" cy="29733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53B523-08EE-724B-9F77-B8B28604AEDC}" type="slidenum">
              <a:rPr lang="en-US" smtClean="0"/>
              <a:t>15</a:t>
            </a:fld>
            <a:endParaRPr lang="en-US"/>
          </a:p>
        </p:txBody>
      </p:sp>
    </p:spTree>
    <p:extLst>
      <p:ext uri="{BB962C8B-B14F-4D97-AF65-F5344CB8AC3E}">
        <p14:creationId xmlns:p14="http://schemas.microsoft.com/office/powerpoint/2010/main" val="4063641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5088" y="514350"/>
            <a:ext cx="3965575" cy="2973388"/>
          </a:xfrm>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853B523-08EE-724B-9F77-B8B28604AEDC}" type="slidenum">
              <a:rPr lang="en-US" smtClean="0"/>
              <a:t>18</a:t>
            </a:fld>
            <a:endParaRPr lang="en-US"/>
          </a:p>
        </p:txBody>
      </p:sp>
    </p:spTree>
    <p:extLst>
      <p:ext uri="{BB962C8B-B14F-4D97-AF65-F5344CB8AC3E}">
        <p14:creationId xmlns:p14="http://schemas.microsoft.com/office/powerpoint/2010/main" val="1230171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5088" y="514350"/>
            <a:ext cx="3965575" cy="2973388"/>
          </a:xfrm>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853B523-08EE-724B-9F77-B8B28604AEDC}" type="slidenum">
              <a:rPr lang="en-US" smtClean="0"/>
              <a:t>19</a:t>
            </a:fld>
            <a:endParaRPr lang="en-US"/>
          </a:p>
        </p:txBody>
      </p:sp>
    </p:spTree>
    <p:extLst>
      <p:ext uri="{BB962C8B-B14F-4D97-AF65-F5344CB8AC3E}">
        <p14:creationId xmlns:p14="http://schemas.microsoft.com/office/powerpoint/2010/main" val="1230171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Rot="1" noChangeAspect="1" noChangeArrowheads="1" noTextEdit="1"/>
          </p:cNvSpPr>
          <p:nvPr>
            <p:ph type="sldImg"/>
          </p:nvPr>
        </p:nvSpPr>
        <p:spPr>
          <a:xfrm>
            <a:off x="2968625" y="598488"/>
            <a:ext cx="3208338" cy="2405062"/>
          </a:xfrm>
          <a:ln cap="flat"/>
        </p:spPr>
      </p:sp>
      <p:sp>
        <p:nvSpPr>
          <p:cNvPr id="6144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dirty="0">
                <a:solidFill>
                  <a:srgbClr val="000000"/>
                </a:solidFill>
                <a:latin typeface="Arial" charset="0"/>
                <a:ea typeface="ＭＳ Ｐゴシック" charset="0"/>
                <a:cs typeface="ＭＳ Ｐゴシック" charset="0"/>
              </a:rPr>
              <a:t>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Rot="1" noChangeAspect="1" noChangeArrowheads="1" noTextEdit="1"/>
          </p:cNvSpPr>
          <p:nvPr>
            <p:ph type="sldImg"/>
          </p:nvPr>
        </p:nvSpPr>
        <p:spPr>
          <a:xfrm>
            <a:off x="2857500" y="514350"/>
            <a:ext cx="3429000" cy="2571750"/>
          </a:xfrm>
          <a:solidFill>
            <a:srgbClr val="FFFFFF"/>
          </a:solidFill>
          <a:ln/>
        </p:spPr>
      </p:sp>
      <p:sp>
        <p:nvSpPr>
          <p:cNvPr id="79874" name="Rectangle 3"/>
          <p:cNvSpPr>
            <a:spLocks noGrp="1" noChangeArrowheads="1"/>
          </p:cNvSpPr>
          <p:nvPr>
            <p:ph type="body" idx="1"/>
          </p:nvPr>
        </p:nvSpPr>
        <p:spPr>
          <a:xfrm>
            <a:off x="1219200" y="3257550"/>
            <a:ext cx="6705600" cy="30861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ChangeArrowheads="1" noTextEdit="1"/>
          </p:cNvSpPr>
          <p:nvPr>
            <p:ph type="sldImg"/>
          </p:nvPr>
        </p:nvSpPr>
        <p:spPr>
          <a:xfrm>
            <a:off x="2968625" y="598488"/>
            <a:ext cx="3208338" cy="2405062"/>
          </a:xfrm>
          <a:ln cap="flat"/>
        </p:spPr>
      </p:sp>
      <p:sp>
        <p:nvSpPr>
          <p:cNvPr id="8192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noRot="1" noChangeAspect="1" noChangeArrowheads="1" noTextEdit="1"/>
          </p:cNvSpPr>
          <p:nvPr>
            <p:ph type="sldImg"/>
          </p:nvPr>
        </p:nvSpPr>
        <p:spPr>
          <a:xfrm>
            <a:off x="3143250" y="400050"/>
            <a:ext cx="2857500" cy="2143125"/>
          </a:xfrm>
          <a:solidFill>
            <a:srgbClr val="FFFFFF"/>
          </a:solidFill>
          <a:ln/>
        </p:spPr>
      </p:sp>
      <p:sp>
        <p:nvSpPr>
          <p:cNvPr id="91138" name="Rectangle 3"/>
          <p:cNvSpPr>
            <a:spLocks noGrp="1" noChangeArrowheads="1"/>
          </p:cNvSpPr>
          <p:nvPr>
            <p:ph type="body" idx="1"/>
          </p:nvPr>
        </p:nvSpPr>
        <p:spPr>
          <a:xfrm>
            <a:off x="711200" y="2686050"/>
            <a:ext cx="7823200" cy="4171950"/>
          </a:xfrm>
          <a:solidFill>
            <a:srgbClr val="FFFFFF"/>
          </a:solidFill>
          <a:ln>
            <a:solidFill>
              <a:srgbClr val="000000"/>
            </a:solidFill>
          </a:ln>
        </p:spPr>
        <p:txBody>
          <a:bodyPr/>
          <a:lstStyle/>
          <a:p>
            <a:endParaRPr lang="en-GB" dirty="0">
              <a:latin typeface="Times New Roman" charset="0"/>
              <a:ea typeface="ＭＳ Ｐゴシック" charset="0"/>
              <a:cs typeface="ＭＳ Ｐゴシック" charset="0"/>
            </a:endParaRPr>
          </a:p>
          <a:p>
            <a:endParaRPr lang="en-GB" dirty="0">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717550" y="1384300"/>
            <a:ext cx="7969250" cy="484089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9C0F6FC3-3F0F-484D-B7AD-35414CAF3DD6}" type="slidenum">
              <a:rPr lang="en-US" smtClean="0"/>
              <a:t>‹#›</a:t>
            </a:fld>
            <a:endParaRPr lang="en-US"/>
          </a:p>
        </p:txBody>
      </p:sp>
      <p:sp>
        <p:nvSpPr>
          <p:cNvPr id="7" name="Footer Placeholder 4"/>
          <p:cNvSpPr>
            <a:spLocks noGrp="1"/>
          </p:cNvSpPr>
          <p:nvPr>
            <p:ph type="ftr" sz="quarter" idx="3"/>
          </p:nvPr>
        </p:nvSpPr>
        <p:spPr>
          <a:xfrm>
            <a:off x="457200" y="6356350"/>
            <a:ext cx="5562600" cy="365125"/>
          </a:xfrm>
          <a:prstGeom prst="rect">
            <a:avLst/>
          </a:prstGeom>
        </p:spPr>
        <p:txBody>
          <a:bodyPr vert="horz" lIns="91440" tIns="45720" rIns="91440" bIns="45720" rtlCol="0" anchor="ctr"/>
          <a:lstStyle>
            <a:lvl1pPr algn="l">
              <a:defRPr sz="800">
                <a:solidFill>
                  <a:schemeClr val="tx1"/>
                </a:solidFill>
              </a:defRPr>
            </a:lvl1pPr>
          </a:lstStyle>
          <a:p>
            <a:endParaRPr lang="en-US" dirty="0"/>
          </a:p>
        </p:txBody>
      </p:sp>
      <p:pic>
        <p:nvPicPr>
          <p:cNvPr id="8" name="Picture 7" descr="Dylan Wiliam 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81608" y="6225190"/>
            <a:ext cx="2162392" cy="632810"/>
          </a:xfrm>
          <a:prstGeom prst="rect">
            <a:avLst/>
          </a:prstGeom>
        </p:spPr>
      </p:pic>
    </p:spTree>
    <p:extLst>
      <p:ext uri="{BB962C8B-B14F-4D97-AF65-F5344CB8AC3E}">
        <p14:creationId xmlns:p14="http://schemas.microsoft.com/office/powerpoint/2010/main" val="299128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a:xfrm>
            <a:off x="457200" y="6356350"/>
            <a:ext cx="5562600" cy="365125"/>
          </a:xfrm>
          <a:prstGeom prst="rect">
            <a:avLst/>
          </a:prstGeom>
        </p:spPr>
        <p:txBody>
          <a:bodyPr/>
          <a:lstStyle/>
          <a:p>
            <a:endParaRPr lang="en-US" dirty="0"/>
          </a:p>
        </p:txBody>
      </p:sp>
      <p:sp>
        <p:nvSpPr>
          <p:cNvPr id="4" name="Slide Number Placeholder 3"/>
          <p:cNvSpPr>
            <a:spLocks noGrp="1"/>
          </p:cNvSpPr>
          <p:nvPr>
            <p:ph type="sldNum" sz="quarter" idx="11"/>
          </p:nvPr>
        </p:nvSpPr>
        <p:spPr/>
        <p:txBody>
          <a:bodyPr/>
          <a:lstStyle/>
          <a:p>
            <a:fld id="{9C0F6FC3-3F0F-484D-B7AD-35414CAF3DD6}" type="slidenum">
              <a:rPr lang="en-US" smtClean="0"/>
              <a:pPr/>
              <a:t>‹#›</a:t>
            </a:fld>
            <a:endParaRPr lang="en-US" dirty="0"/>
          </a:p>
        </p:txBody>
      </p:sp>
      <p:pic>
        <p:nvPicPr>
          <p:cNvPr id="5" name="Picture 4" descr="Dylan Wiliam 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81608" y="6225190"/>
            <a:ext cx="2162392" cy="632810"/>
          </a:xfrm>
          <a:prstGeom prst="rect">
            <a:avLst/>
          </a:prstGeom>
        </p:spPr>
      </p:pic>
    </p:spTree>
    <p:extLst>
      <p:ext uri="{BB962C8B-B14F-4D97-AF65-F5344CB8AC3E}">
        <p14:creationId xmlns:p14="http://schemas.microsoft.com/office/powerpoint/2010/main" val="2699410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9C0F6FC3-3F0F-484D-B7AD-35414CAF3DD6}" type="slidenum">
              <a:rPr lang="en-US" smtClean="0"/>
              <a:t>‹#›</a:t>
            </a:fld>
            <a:endParaRPr lang="en-US"/>
          </a:p>
        </p:txBody>
      </p:sp>
    </p:spTree>
    <p:extLst>
      <p:ext uri="{BB962C8B-B14F-4D97-AF65-F5344CB8AC3E}">
        <p14:creationId xmlns:p14="http://schemas.microsoft.com/office/powerpoint/2010/main" val="1196817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6" name="Picture 5" descr="circle.png"/>
          <p:cNvPicPr>
            <a:picLocks noChangeAspect="1"/>
          </p:cNvPicPr>
          <p:nvPr userDrawn="1"/>
        </p:nvPicPr>
        <p:blipFill>
          <a:blip r:embed="rId2">
            <a:alphaModFix amt="21000"/>
            <a:extLst>
              <a:ext uri="{28A0092B-C50C-407E-A947-70E740481C1C}">
                <a14:useLocalDpi xmlns:a14="http://schemas.microsoft.com/office/drawing/2010/main" val="0"/>
              </a:ext>
            </a:extLst>
          </a:blip>
          <a:stretch>
            <a:fillRect/>
          </a:stretch>
        </p:blipFill>
        <p:spPr>
          <a:xfrm>
            <a:off x="7368" y="-20466"/>
            <a:ext cx="9141964" cy="6858000"/>
          </a:xfrm>
          <a:prstGeom prst="rect">
            <a:avLst/>
          </a:prstGeom>
        </p:spPr>
      </p:pic>
      <p:sp>
        <p:nvSpPr>
          <p:cNvPr id="5" name="Footer Placeholder 4"/>
          <p:cNvSpPr>
            <a:spLocks noGrp="1"/>
          </p:cNvSpPr>
          <p:nvPr>
            <p:ph type="ftr" sz="quarter" idx="13"/>
          </p:nvPr>
        </p:nvSpPr>
        <p:spPr>
          <a:xfrm>
            <a:off x="457200" y="6356350"/>
            <a:ext cx="5562600" cy="365125"/>
          </a:xfrm>
          <a:prstGeom prst="rect">
            <a:avLst/>
          </a:prstGeom>
        </p:spPr>
        <p:txBody>
          <a:bodyPr vert="horz" lIns="91440" tIns="45720" rIns="91440" bIns="45720" rtlCol="0" anchor="ctr"/>
          <a:lstStyle>
            <a:lvl1pPr algn="l">
              <a:defRPr sz="800">
                <a:solidFill>
                  <a:schemeClr val="tx1"/>
                </a:solidFill>
              </a:defRPr>
            </a:lvl1pPr>
          </a:lstStyle>
          <a:p>
            <a:endParaRPr lang="en-US" dirty="0"/>
          </a:p>
        </p:txBody>
      </p:sp>
    </p:spTree>
    <p:extLst>
      <p:ext uri="{BB962C8B-B14F-4D97-AF65-F5344CB8AC3E}">
        <p14:creationId xmlns:p14="http://schemas.microsoft.com/office/powerpoint/2010/main" val="11166024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Title and Exit Slide">
    <p:spTree>
      <p:nvGrpSpPr>
        <p:cNvPr id="1" name=""/>
        <p:cNvGrpSpPr/>
        <p:nvPr/>
      </p:nvGrpSpPr>
      <p:grpSpPr>
        <a:xfrm>
          <a:off x="0" y="0"/>
          <a:ext cx="0" cy="0"/>
          <a:chOff x="0" y="0"/>
          <a:chExt cx="0" cy="0"/>
        </a:xfrm>
      </p:grpSpPr>
      <p:pic>
        <p:nvPicPr>
          <p:cNvPr id="7" name="Picture 6" descr="circl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68" y="0"/>
            <a:ext cx="9141964" cy="6858000"/>
          </a:xfrm>
          <a:prstGeom prst="rect">
            <a:avLst/>
          </a:prstGeom>
        </p:spPr>
      </p:pic>
      <p:sp>
        <p:nvSpPr>
          <p:cNvPr id="9" name="Rectangle 8"/>
          <p:cNvSpPr/>
          <p:nvPr userDrawn="1"/>
        </p:nvSpPr>
        <p:spPr>
          <a:xfrm>
            <a:off x="1148045" y="3149600"/>
            <a:ext cx="7995955" cy="2978291"/>
          </a:xfrm>
          <a:prstGeom prst="rect">
            <a:avLst/>
          </a:prstGeom>
          <a:solidFill>
            <a:srgbClr val="1691D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2171AD"/>
              </a:solidFill>
            </a:endParaRPr>
          </a:p>
        </p:txBody>
      </p:sp>
      <p:sp>
        <p:nvSpPr>
          <p:cNvPr id="10" name="Rectangle 9"/>
          <p:cNvSpPr/>
          <p:nvPr userDrawn="1"/>
        </p:nvSpPr>
        <p:spPr>
          <a:xfrm>
            <a:off x="0" y="3149600"/>
            <a:ext cx="918436" cy="2978291"/>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2171AD"/>
              </a:solidFill>
            </a:endParaRPr>
          </a:p>
        </p:txBody>
      </p:sp>
      <p:pic>
        <p:nvPicPr>
          <p:cNvPr id="11" name="Picture 10" descr="Dylan Wiliam 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8436" y="1502229"/>
            <a:ext cx="5629275" cy="1647371"/>
          </a:xfrm>
          <a:prstGeom prst="rect">
            <a:avLst/>
          </a:prstGeom>
        </p:spPr>
      </p:pic>
      <p:sp>
        <p:nvSpPr>
          <p:cNvPr id="2" name="Title 1"/>
          <p:cNvSpPr>
            <a:spLocks noGrp="1"/>
          </p:cNvSpPr>
          <p:nvPr>
            <p:ph type="title"/>
          </p:nvPr>
        </p:nvSpPr>
        <p:spPr>
          <a:xfrm>
            <a:off x="1365105" y="4406900"/>
            <a:ext cx="7129608" cy="1362075"/>
          </a:xfrm>
        </p:spPr>
        <p:txBody>
          <a:bodyPr anchor="t"/>
          <a:lstStyle>
            <a:lvl1pPr algn="l">
              <a:defRPr sz="4000" b="1" cap="all">
                <a:solidFill>
                  <a:srgbClr val="FFFFFF"/>
                </a:solidFill>
              </a:defRPr>
            </a:lvl1pPr>
          </a:lstStyle>
          <a:p>
            <a:r>
              <a:rPr lang="en-US" smtClean="0"/>
              <a:t>Click to edit Master title style</a:t>
            </a:r>
            <a:endParaRPr lang="en-US"/>
          </a:p>
        </p:txBody>
      </p:sp>
      <p:sp>
        <p:nvSpPr>
          <p:cNvPr id="3" name="Text Placeholder 2"/>
          <p:cNvSpPr>
            <a:spLocks noGrp="1"/>
          </p:cNvSpPr>
          <p:nvPr>
            <p:ph type="body" idx="1"/>
          </p:nvPr>
        </p:nvSpPr>
        <p:spPr>
          <a:xfrm>
            <a:off x="1365105" y="2906713"/>
            <a:ext cx="7129607" cy="1500187"/>
          </a:xfrm>
          <a:prstGeom prst="rect">
            <a:avLst/>
          </a:prstGeom>
        </p:spPr>
        <p:txBody>
          <a:bodyPr anchor="b"/>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a:xfrm>
            <a:off x="457200" y="6356350"/>
            <a:ext cx="4121150" cy="365125"/>
          </a:xfrm>
          <a:prstGeom prst="rect">
            <a:avLst/>
          </a:prstGeom>
        </p:spPr>
        <p:txBody>
          <a:bodyPr/>
          <a:lstStyle/>
          <a:p>
            <a:endParaRPr lang="en-US" dirty="0" smtClean="0"/>
          </a:p>
        </p:txBody>
      </p:sp>
    </p:spTree>
    <p:extLst>
      <p:ext uri="{BB962C8B-B14F-4D97-AF65-F5344CB8AC3E}">
        <p14:creationId xmlns:p14="http://schemas.microsoft.com/office/powerpoint/2010/main" val="497447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Section Header">
    <p:spTree>
      <p:nvGrpSpPr>
        <p:cNvPr id="1" name=""/>
        <p:cNvGrpSpPr/>
        <p:nvPr/>
      </p:nvGrpSpPr>
      <p:grpSpPr>
        <a:xfrm>
          <a:off x="0" y="0"/>
          <a:ext cx="0" cy="0"/>
          <a:chOff x="0" y="0"/>
          <a:chExt cx="0" cy="0"/>
        </a:xfrm>
      </p:grpSpPr>
      <p:sp>
        <p:nvSpPr>
          <p:cNvPr id="9" name="Rectangle 8"/>
          <p:cNvSpPr/>
          <p:nvPr userDrawn="1"/>
        </p:nvSpPr>
        <p:spPr>
          <a:xfrm>
            <a:off x="1148045" y="0"/>
            <a:ext cx="7995955" cy="6127891"/>
          </a:xfrm>
          <a:prstGeom prst="rect">
            <a:avLst/>
          </a:prstGeom>
          <a:solidFill>
            <a:srgbClr val="1691D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2171AD"/>
              </a:solidFill>
            </a:endParaRPr>
          </a:p>
        </p:txBody>
      </p:sp>
      <p:pic>
        <p:nvPicPr>
          <p:cNvPr id="8" name="Picture 7" descr="circle.png"/>
          <p:cNvPicPr>
            <a:picLocks noChangeAspect="1"/>
          </p:cNvPicPr>
          <p:nvPr userDrawn="1"/>
        </p:nvPicPr>
        <p:blipFill>
          <a:blip r:embed="rId2">
            <a:alphaModFix amt="81000"/>
            <a:extLst>
              <a:ext uri="{28A0092B-C50C-407E-A947-70E740481C1C}">
                <a14:useLocalDpi xmlns:a14="http://schemas.microsoft.com/office/drawing/2010/main" val="0"/>
              </a:ext>
            </a:extLst>
          </a:blip>
          <a:stretch>
            <a:fillRect/>
          </a:stretch>
        </p:blipFill>
        <p:spPr>
          <a:xfrm>
            <a:off x="0" y="0"/>
            <a:ext cx="9141964" cy="6858000"/>
          </a:xfrm>
          <a:prstGeom prst="rect">
            <a:avLst/>
          </a:prstGeom>
        </p:spPr>
      </p:pic>
      <p:sp>
        <p:nvSpPr>
          <p:cNvPr id="10" name="Rectangle 9"/>
          <p:cNvSpPr/>
          <p:nvPr userDrawn="1"/>
        </p:nvSpPr>
        <p:spPr>
          <a:xfrm>
            <a:off x="0" y="0"/>
            <a:ext cx="918436" cy="6127891"/>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2171AD"/>
              </a:solidFill>
            </a:endParaRPr>
          </a:p>
        </p:txBody>
      </p:sp>
      <p:pic>
        <p:nvPicPr>
          <p:cNvPr id="11" name="Picture 10" descr="Dylan Wiliam 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81608" y="6225190"/>
            <a:ext cx="2162392" cy="632810"/>
          </a:xfrm>
          <a:prstGeom prst="rect">
            <a:avLst/>
          </a:prstGeom>
        </p:spPr>
      </p:pic>
      <p:sp>
        <p:nvSpPr>
          <p:cNvPr id="2" name="Title 1"/>
          <p:cNvSpPr>
            <a:spLocks noGrp="1"/>
          </p:cNvSpPr>
          <p:nvPr>
            <p:ph type="ctrTitle" hasCustomPrompt="1"/>
          </p:nvPr>
        </p:nvSpPr>
        <p:spPr>
          <a:xfrm>
            <a:off x="1371600" y="1677187"/>
            <a:ext cx="4854396" cy="1923264"/>
          </a:xfrm>
        </p:spPr>
        <p:txBody>
          <a:bodyPr/>
          <a:lstStyle>
            <a:lvl1pPr algn="l">
              <a:defRPr sz="3600">
                <a:solidFill>
                  <a:schemeClr val="bg1"/>
                </a:solidFill>
              </a:defRPr>
            </a:lvl1pPr>
          </a:lstStyle>
          <a:p>
            <a:r>
              <a:rPr lang="en-US" dirty="0" smtClean="0"/>
              <a:t>Click to edit Master </a:t>
            </a:r>
            <a:br>
              <a:rPr lang="en-US" dirty="0" smtClean="0"/>
            </a:br>
            <a:r>
              <a:rPr lang="en-US" dirty="0" smtClean="0"/>
              <a:t>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l">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6" name="Slide Number Placeholder 5"/>
          <p:cNvSpPr>
            <a:spLocks noGrp="1"/>
          </p:cNvSpPr>
          <p:nvPr>
            <p:ph type="sldNum" sz="quarter" idx="12"/>
          </p:nvPr>
        </p:nvSpPr>
        <p:spPr>
          <a:xfrm>
            <a:off x="0" y="977926"/>
            <a:ext cx="918436" cy="231140"/>
          </a:xfrm>
        </p:spPr>
        <p:txBody>
          <a:bodyPr/>
          <a:lstStyle/>
          <a:p>
            <a:fld id="{9C0F6FC3-3F0F-484D-B7AD-35414CAF3DD6}" type="slidenum">
              <a:rPr lang="en-US" smtClean="0"/>
              <a:t>‹#›</a:t>
            </a:fld>
            <a:endParaRPr lang="en-US" dirty="0"/>
          </a:p>
        </p:txBody>
      </p:sp>
      <p:sp>
        <p:nvSpPr>
          <p:cNvPr id="7" name="Footer Placeholder 4"/>
          <p:cNvSpPr>
            <a:spLocks noGrp="1"/>
          </p:cNvSpPr>
          <p:nvPr>
            <p:ph type="ftr" sz="quarter" idx="3"/>
          </p:nvPr>
        </p:nvSpPr>
        <p:spPr>
          <a:xfrm>
            <a:off x="457200" y="6356350"/>
            <a:ext cx="5562600" cy="365125"/>
          </a:xfrm>
          <a:prstGeom prst="rect">
            <a:avLst/>
          </a:prstGeom>
        </p:spPr>
        <p:txBody>
          <a:bodyPr vert="horz" lIns="91440" tIns="45720" rIns="91440" bIns="45720" rtlCol="0" anchor="ctr"/>
          <a:lstStyle>
            <a:lvl1pPr algn="l">
              <a:defRPr sz="800">
                <a:solidFill>
                  <a:schemeClr val="tx1"/>
                </a:solidFill>
              </a:defRPr>
            </a:lvl1pPr>
          </a:lstStyle>
          <a:p>
            <a:endParaRPr lang="en-US" dirty="0"/>
          </a:p>
        </p:txBody>
      </p:sp>
    </p:spTree>
    <p:extLst>
      <p:ext uri="{BB962C8B-B14F-4D97-AF65-F5344CB8AC3E}">
        <p14:creationId xmlns:p14="http://schemas.microsoft.com/office/powerpoint/2010/main" val="2828133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9C0F6FC3-3F0F-484D-B7AD-35414CAF3DD6}" type="slidenum">
              <a:rPr lang="en-US" smtClean="0"/>
              <a:t>‹#›</a:t>
            </a:fld>
            <a:endParaRPr lang="en-US"/>
          </a:p>
        </p:txBody>
      </p:sp>
      <p:sp>
        <p:nvSpPr>
          <p:cNvPr id="8" name="Footer Placeholder 4"/>
          <p:cNvSpPr>
            <a:spLocks noGrp="1"/>
          </p:cNvSpPr>
          <p:nvPr>
            <p:ph type="ftr" sz="quarter" idx="3"/>
          </p:nvPr>
        </p:nvSpPr>
        <p:spPr>
          <a:xfrm>
            <a:off x="457200" y="6356350"/>
            <a:ext cx="5562600" cy="365125"/>
          </a:xfrm>
          <a:prstGeom prst="rect">
            <a:avLst/>
          </a:prstGeom>
        </p:spPr>
        <p:txBody>
          <a:bodyPr vert="horz" lIns="91440" tIns="45720" rIns="91440" bIns="45720" rtlCol="0" anchor="ctr"/>
          <a:lstStyle>
            <a:lvl1pPr algn="l">
              <a:defRPr sz="800">
                <a:solidFill>
                  <a:schemeClr val="tx1"/>
                </a:solidFill>
              </a:defRPr>
            </a:lvl1pPr>
          </a:lstStyle>
          <a:p>
            <a:endParaRPr lang="en-US" dirty="0"/>
          </a:p>
        </p:txBody>
      </p:sp>
    </p:spTree>
    <p:extLst>
      <p:ext uri="{BB962C8B-B14F-4D97-AF65-F5344CB8AC3E}">
        <p14:creationId xmlns:p14="http://schemas.microsoft.com/office/powerpoint/2010/main" val="2707800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717550" y="1535113"/>
            <a:ext cx="4032250"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717550" y="2174875"/>
            <a:ext cx="4032250"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5041900" y="1535113"/>
            <a:ext cx="3644900"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41900" y="2174875"/>
            <a:ext cx="3644900"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9C0F6FC3-3F0F-484D-B7AD-35414CAF3DD6}" type="slidenum">
              <a:rPr lang="en-US" smtClean="0"/>
              <a:t>‹#›</a:t>
            </a:fld>
            <a:endParaRPr lang="en-US"/>
          </a:p>
        </p:txBody>
      </p:sp>
      <p:sp>
        <p:nvSpPr>
          <p:cNvPr id="10" name="Footer Placeholder 4"/>
          <p:cNvSpPr>
            <a:spLocks noGrp="1"/>
          </p:cNvSpPr>
          <p:nvPr>
            <p:ph type="ftr" sz="quarter" idx="13"/>
          </p:nvPr>
        </p:nvSpPr>
        <p:spPr>
          <a:xfrm>
            <a:off x="457200" y="6356350"/>
            <a:ext cx="5562600" cy="365125"/>
          </a:xfrm>
          <a:prstGeom prst="rect">
            <a:avLst/>
          </a:prstGeom>
        </p:spPr>
        <p:txBody>
          <a:bodyPr vert="horz" lIns="91440" tIns="45720" rIns="91440" bIns="45720" rtlCol="0" anchor="ctr"/>
          <a:lstStyle>
            <a:lvl1pPr algn="l">
              <a:defRPr sz="800">
                <a:solidFill>
                  <a:schemeClr val="tx1"/>
                </a:solidFill>
              </a:defRPr>
            </a:lvl1pPr>
          </a:lstStyle>
          <a:p>
            <a:endParaRPr lang="en-US" dirty="0"/>
          </a:p>
        </p:txBody>
      </p:sp>
    </p:spTree>
    <p:extLst>
      <p:ext uri="{BB962C8B-B14F-4D97-AF65-F5344CB8AC3E}">
        <p14:creationId xmlns:p14="http://schemas.microsoft.com/office/powerpoint/2010/main" val="377301148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0"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top_circle.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9144000" cy="965098"/>
          </a:xfrm>
          <a:prstGeom prst="rect">
            <a:avLst/>
          </a:prstGeom>
        </p:spPr>
      </p:pic>
      <p:sp>
        <p:nvSpPr>
          <p:cNvPr id="2" name="Title Placeholder 1"/>
          <p:cNvSpPr>
            <a:spLocks noGrp="1"/>
          </p:cNvSpPr>
          <p:nvPr>
            <p:ph type="title"/>
          </p:nvPr>
        </p:nvSpPr>
        <p:spPr>
          <a:xfrm>
            <a:off x="717550" y="233886"/>
            <a:ext cx="7921327" cy="621877"/>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7" name="Rectangle 6"/>
          <p:cNvSpPr/>
          <p:nvPr/>
        </p:nvSpPr>
        <p:spPr>
          <a:xfrm>
            <a:off x="717550" y="965098"/>
            <a:ext cx="8426451" cy="243968"/>
          </a:xfrm>
          <a:prstGeom prst="rect">
            <a:avLst/>
          </a:prstGeom>
          <a:solidFill>
            <a:srgbClr val="1691D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2171AD"/>
              </a:solidFill>
            </a:endParaRPr>
          </a:p>
        </p:txBody>
      </p:sp>
      <p:sp>
        <p:nvSpPr>
          <p:cNvPr id="8" name="Rectangle 7"/>
          <p:cNvSpPr/>
          <p:nvPr/>
        </p:nvSpPr>
        <p:spPr>
          <a:xfrm>
            <a:off x="0" y="977926"/>
            <a:ext cx="635000" cy="23114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2171AD"/>
              </a:solidFill>
            </a:endParaRPr>
          </a:p>
        </p:txBody>
      </p:sp>
      <p:sp>
        <p:nvSpPr>
          <p:cNvPr id="6" name="Slide Number Placeholder 5"/>
          <p:cNvSpPr>
            <a:spLocks noGrp="1"/>
          </p:cNvSpPr>
          <p:nvPr>
            <p:ph type="sldNum" sz="quarter" idx="4"/>
          </p:nvPr>
        </p:nvSpPr>
        <p:spPr>
          <a:xfrm>
            <a:off x="0" y="977926"/>
            <a:ext cx="635000" cy="231140"/>
          </a:xfrm>
          <a:prstGeom prst="rect">
            <a:avLst/>
          </a:prstGeom>
          <a:noFill/>
          <a:ln>
            <a:noFill/>
          </a:ln>
        </p:spPr>
        <p:txBody>
          <a:bodyPr vert="horz" lIns="91440" tIns="45720" rIns="91440" bIns="45720" rtlCol="0" anchor="ctr"/>
          <a:lstStyle>
            <a:lvl1pPr algn="ctr">
              <a:defRPr sz="1200">
                <a:solidFill>
                  <a:schemeClr val="tx1"/>
                </a:solidFill>
              </a:defRPr>
            </a:lvl1pPr>
          </a:lstStyle>
          <a:p>
            <a:fld id="{9C0F6FC3-3F0F-484D-B7AD-35414CAF3DD6}" type="slidenum">
              <a:rPr lang="en-US" smtClean="0"/>
              <a:pPr/>
              <a:t>‹#›</a:t>
            </a:fld>
            <a:endParaRPr lang="en-US" dirty="0"/>
          </a:p>
        </p:txBody>
      </p:sp>
    </p:spTree>
    <p:extLst>
      <p:ext uri="{BB962C8B-B14F-4D97-AF65-F5344CB8AC3E}">
        <p14:creationId xmlns:p14="http://schemas.microsoft.com/office/powerpoint/2010/main" val="263605112"/>
      </p:ext>
    </p:extLst>
  </p:cSld>
  <p:clrMap bg1="lt1" tx1="dk1" bg2="lt2" tx2="dk2" accent1="accent1" accent2="accent2" accent3="accent3" accent4="accent4" accent5="accent5" accent6="accent6" hlink="hlink" folHlink="folHlink"/>
  <p:sldLayoutIdLst>
    <p:sldLayoutId id="2147483650" r:id="rId1"/>
    <p:sldLayoutId id="2147483656" r:id="rId2"/>
    <p:sldLayoutId id="2147483654" r:id="rId3"/>
    <p:sldLayoutId id="2147483655" r:id="rId4"/>
    <p:sldLayoutId id="2147483651" r:id="rId5"/>
    <p:sldLayoutId id="2147483649" r:id="rId6"/>
    <p:sldLayoutId id="2147483652" r:id="rId7"/>
    <p:sldLayoutId id="2147483653" r:id="rId8"/>
  </p:sldLayoutIdLst>
  <p:hf hdr="0" ftr="0" dt="0"/>
  <p:txStyles>
    <p:titleStyle>
      <a:lvl1pPr algn="ctr" defTabSz="457200" rtl="0" eaLnBrk="1" latinLnBrk="0" hangingPunct="1">
        <a:spcBef>
          <a:spcPct val="0"/>
        </a:spcBef>
        <a:buNone/>
        <a:defRPr sz="3200" b="1" kern="1200">
          <a:solidFill>
            <a:srgbClr val="1691D0"/>
          </a:solidFill>
          <a:latin typeface="+mj-lt"/>
          <a:ea typeface="+mj-ea"/>
          <a:cs typeface="+mj-cs"/>
        </a:defRPr>
      </a:lvl1pPr>
    </p:titleStyle>
    <p:bodyStyle>
      <a:lvl1pPr marL="342900" indent="-342900" algn="l" defTabSz="457200" rtl="0" eaLnBrk="1" latinLnBrk="0" hangingPunct="1">
        <a:spcBef>
          <a:spcPct val="20000"/>
        </a:spcBef>
        <a:buClr>
          <a:srgbClr val="1691D0"/>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rgbClr val="1691D0"/>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rgbClr val="1691D0"/>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rgbClr val="1691D0"/>
        </a:buClr>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rgbClr val="1691D0"/>
        </a:buClr>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emf"/></Relationships>
</file>

<file path=ppt/slides/_rels/slide27.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oleObject" Target="../embeddings/oleObject1.bin"/><Relationship Id="rId5" Type="http://schemas.openxmlformats.org/officeDocument/2006/relationships/image" Target="../media/image8.emf"/><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oleObject" Target="../embeddings/oleObject2.bin"/><Relationship Id="rId5" Type="http://schemas.openxmlformats.org/officeDocument/2006/relationships/image" Target="../media/image10.wmf"/><Relationship Id="rId6" Type="http://schemas.openxmlformats.org/officeDocument/2006/relationships/oleObject" Target="../embeddings/oleObject3.bin"/><Relationship Id="rId7" Type="http://schemas.openxmlformats.org/officeDocument/2006/relationships/image" Target="../media/image11.wmf"/><Relationship Id="rId1" Type="http://schemas.openxmlformats.org/officeDocument/2006/relationships/vmlDrawing" Target="../drawings/vmlDrawing2.vml"/><Relationship Id="rId2"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35.xml.rels><?xml version="1.0" encoding="UTF-8" standalone="yes"?>
<Relationships xmlns="http://schemas.openxmlformats.org/package/2006/relationships"><Relationship Id="rId11" Type="http://schemas.openxmlformats.org/officeDocument/2006/relationships/oleObject" Target="../embeddings/oleObject8.bin"/><Relationship Id="rId12" Type="http://schemas.openxmlformats.org/officeDocument/2006/relationships/image" Target="../media/image16.emf"/><Relationship Id="rId13" Type="http://schemas.openxmlformats.org/officeDocument/2006/relationships/oleObject" Target="../embeddings/oleObject9.bin"/><Relationship Id="rId14" Type="http://schemas.openxmlformats.org/officeDocument/2006/relationships/image" Target="../media/image17.emf"/><Relationship Id="rId1" Type="http://schemas.openxmlformats.org/officeDocument/2006/relationships/vmlDrawing" Target="../drawings/vmlDrawing3.vml"/><Relationship Id="rId2" Type="http://schemas.openxmlformats.org/officeDocument/2006/relationships/slideLayout" Target="../slideLayouts/slideLayout1.xml"/><Relationship Id="rId3" Type="http://schemas.openxmlformats.org/officeDocument/2006/relationships/oleObject" Target="../embeddings/oleObject4.bin"/><Relationship Id="rId4" Type="http://schemas.openxmlformats.org/officeDocument/2006/relationships/image" Target="../media/image12.emf"/><Relationship Id="rId5" Type="http://schemas.openxmlformats.org/officeDocument/2006/relationships/oleObject" Target="../embeddings/oleObject5.bin"/><Relationship Id="rId6" Type="http://schemas.openxmlformats.org/officeDocument/2006/relationships/image" Target="../media/image13.emf"/><Relationship Id="rId7" Type="http://schemas.openxmlformats.org/officeDocument/2006/relationships/oleObject" Target="../embeddings/oleObject6.bin"/><Relationship Id="rId8" Type="http://schemas.openxmlformats.org/officeDocument/2006/relationships/image" Target="../media/image14.emf"/><Relationship Id="rId9" Type="http://schemas.openxmlformats.org/officeDocument/2006/relationships/oleObject" Target="../embeddings/oleObject7.bin"/><Relationship Id="rId10" Type="http://schemas.openxmlformats.org/officeDocument/2006/relationships/image" Target="../media/image15.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57.xml.rels><?xml version="1.0" encoding="UTF-8" standalone="yes"?>
<Relationships xmlns="http://schemas.openxmlformats.org/package/2006/relationships"><Relationship Id="rId3" Type="http://schemas.openxmlformats.org/officeDocument/2006/relationships/hyperlink" Target="http://www.dylanwiliamcenter.com/" TargetMode="External"/><Relationship Id="rId4" Type="http://schemas.openxmlformats.org/officeDocument/2006/relationships/hyperlink" Target="http://www.dylanwiliam.net/" TargetMode="External"/><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jpeg"/><Relationship Id="rId8" Type="http://schemas.openxmlformats.org/officeDocument/2006/relationships/image" Target="../media/image24.jpeg"/><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1365103" y="3619500"/>
            <a:ext cx="7778895" cy="1790700"/>
          </a:xfrm>
        </p:spPr>
        <p:txBody>
          <a:bodyPr/>
          <a:lstStyle/>
          <a:p>
            <a:r>
              <a:rPr lang="en-US" sz="3600" cap="none" dirty="0" smtClean="0"/>
              <a:t>Why (classroom) formative assessment should </a:t>
            </a:r>
            <a:r>
              <a:rPr lang="en-US" sz="3600" cap="none" dirty="0" smtClean="0"/>
              <a:t>b</a:t>
            </a:r>
            <a:r>
              <a:rPr lang="en-US" sz="3600" cap="none" dirty="0" smtClean="0"/>
              <a:t>e a priority for every </a:t>
            </a:r>
            <a:r>
              <a:rPr lang="en-US" sz="3600" cap="none" dirty="0"/>
              <a:t>s</a:t>
            </a:r>
            <a:r>
              <a:rPr lang="en-US" sz="3600" cap="none" dirty="0" smtClean="0"/>
              <a:t>chool</a:t>
            </a:r>
            <a:endParaRPr lang="en-GB" sz="3600" cap="none" dirty="0"/>
          </a:p>
        </p:txBody>
      </p:sp>
      <p:sp>
        <p:nvSpPr>
          <p:cNvPr id="3" name="Subtitle 2"/>
          <p:cNvSpPr>
            <a:spLocks noGrp="1"/>
          </p:cNvSpPr>
          <p:nvPr>
            <p:ph type="body" idx="1"/>
          </p:nvPr>
        </p:nvSpPr>
        <p:spPr>
          <a:xfrm>
            <a:off x="1365103" y="3162300"/>
            <a:ext cx="7778896" cy="546100"/>
          </a:xfrm>
        </p:spPr>
        <p:txBody>
          <a:bodyPr anchor="t"/>
          <a:lstStyle/>
          <a:p>
            <a:r>
              <a:rPr lang="en-US" dirty="0" smtClean="0"/>
              <a:t>NCTM </a:t>
            </a:r>
            <a:r>
              <a:rPr lang="en-US" dirty="0" smtClean="0"/>
              <a:t>conference, April 2017: San Antonio, TX</a:t>
            </a:r>
            <a:endParaRPr lang="en-US" dirty="0" smtClean="0"/>
          </a:p>
        </p:txBody>
      </p:sp>
      <p:sp>
        <p:nvSpPr>
          <p:cNvPr id="8" name="TextBox 7"/>
          <p:cNvSpPr txBox="1"/>
          <p:nvPr/>
        </p:nvSpPr>
        <p:spPr>
          <a:xfrm>
            <a:off x="1142998" y="6273214"/>
            <a:ext cx="8001000" cy="461665"/>
          </a:xfrm>
          <a:prstGeom prst="rect">
            <a:avLst/>
          </a:prstGeom>
          <a:solidFill>
            <a:srgbClr val="1691D0"/>
          </a:solidFill>
        </p:spPr>
        <p:txBody>
          <a:bodyPr wrap="square" rtlCol="0">
            <a:spAutoFit/>
          </a:bodyPr>
          <a:lstStyle/>
          <a:p>
            <a:pPr>
              <a:tabLst>
                <a:tab pos="4127500" algn="l"/>
              </a:tabLst>
            </a:pPr>
            <a:r>
              <a:rPr lang="en-US" sz="2400" dirty="0" err="1" smtClean="0">
                <a:solidFill>
                  <a:schemeClr val="bg1"/>
                </a:solidFill>
              </a:rPr>
              <a:t>www.dylanwiliamcenter.com</a:t>
            </a:r>
            <a:endParaRPr lang="en-US" sz="2400" dirty="0" smtClean="0">
              <a:solidFill>
                <a:schemeClr val="bg1"/>
              </a:solidFill>
            </a:endParaRPr>
          </a:p>
        </p:txBody>
      </p:sp>
      <p:sp>
        <p:nvSpPr>
          <p:cNvPr id="7" name="TextBox 6"/>
          <p:cNvSpPr txBox="1"/>
          <p:nvPr/>
        </p:nvSpPr>
        <p:spPr>
          <a:xfrm>
            <a:off x="1365103" y="5454134"/>
            <a:ext cx="7156597" cy="523220"/>
          </a:xfrm>
          <a:prstGeom prst="rect">
            <a:avLst/>
          </a:prstGeom>
          <a:noFill/>
        </p:spPr>
        <p:txBody>
          <a:bodyPr wrap="square" rtlCol="0">
            <a:spAutoFit/>
          </a:bodyPr>
          <a:lstStyle/>
          <a:p>
            <a:r>
              <a:rPr lang="en-US" sz="2800" dirty="0" smtClean="0">
                <a:solidFill>
                  <a:schemeClr val="bg1"/>
                </a:solidFill>
              </a:rPr>
              <a:t>Dylan Wiliam (@dylanwiliam)</a:t>
            </a:r>
            <a:endParaRPr lang="en-US" sz="2800" dirty="0">
              <a:solidFill>
                <a:schemeClr val="bg1"/>
              </a:solidFill>
            </a:endParaRPr>
          </a:p>
        </p:txBody>
      </p:sp>
      <p:sp>
        <p:nvSpPr>
          <p:cNvPr id="6" name="TextBox 5"/>
          <p:cNvSpPr txBox="1"/>
          <p:nvPr/>
        </p:nvSpPr>
        <p:spPr>
          <a:xfrm>
            <a:off x="1143000" y="6273214"/>
            <a:ext cx="8001000" cy="461665"/>
          </a:xfrm>
          <a:prstGeom prst="rect">
            <a:avLst/>
          </a:prstGeom>
          <a:noFill/>
        </p:spPr>
        <p:txBody>
          <a:bodyPr wrap="square" rtlCol="0">
            <a:spAutoFit/>
          </a:bodyPr>
          <a:lstStyle/>
          <a:p>
            <a:pPr algn="r">
              <a:tabLst>
                <a:tab pos="4127500" algn="l"/>
              </a:tabLst>
            </a:pPr>
            <a:r>
              <a:rPr lang="en-US" sz="2400" dirty="0" smtClean="0">
                <a:solidFill>
                  <a:schemeClr val="bg1"/>
                </a:solidFill>
              </a:rPr>
              <a:t>www.dylanwiliam.net</a:t>
            </a:r>
          </a:p>
        </p:txBody>
      </p:sp>
    </p:spTree>
    <p:extLst>
      <p:ext uri="{BB962C8B-B14F-4D97-AF65-F5344CB8AC3E}">
        <p14:creationId xmlns:p14="http://schemas.microsoft.com/office/powerpoint/2010/main" val="227740971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Why Strategic Formative Assessment?</a:t>
            </a:r>
            <a:endParaRPr lang="en-US" dirty="0"/>
          </a:p>
        </p:txBody>
      </p:sp>
      <p:sp>
        <p:nvSpPr>
          <p:cNvPr id="3" name="Content Placeholder 2"/>
          <p:cNvSpPr>
            <a:spLocks noGrp="1"/>
          </p:cNvSpPr>
          <p:nvPr>
            <p:ph idx="1"/>
          </p:nvPr>
        </p:nvSpPr>
        <p:spPr/>
        <p:txBody>
          <a:bodyPr/>
          <a:lstStyle/>
          <a:p>
            <a:r>
              <a:rPr lang="en-US" dirty="0" smtClean="0"/>
              <a:t>One principle and one uncomfortable fact about the world</a:t>
            </a:r>
          </a:p>
          <a:p>
            <a:pPr lvl="1"/>
            <a:r>
              <a:rPr lang="en-US" dirty="0" smtClean="0"/>
              <a:t>The principle:</a:t>
            </a:r>
          </a:p>
          <a:p>
            <a:pPr lvl="2"/>
            <a:r>
              <a:rPr lang="en-US" dirty="0" smtClean="0"/>
              <a:t>“</a:t>
            </a:r>
            <a:r>
              <a:rPr lang="en-US" dirty="0" smtClean="0"/>
              <a:t>If </a:t>
            </a:r>
            <a:r>
              <a:rPr lang="en-US" dirty="0" smtClean="0"/>
              <a:t>I had to reduce all of educational psychology to just one principle, I would say this: The most important single factor influencing learning is what the learner already knows. Ascertain this and teach him [or her] </a:t>
            </a:r>
            <a:r>
              <a:rPr lang="en-US" dirty="0" smtClean="0"/>
              <a:t>accordingly.” </a:t>
            </a:r>
            <a:r>
              <a:rPr lang="en-US" dirty="0" smtClean="0"/>
              <a:t>(</a:t>
            </a:r>
            <a:r>
              <a:rPr lang="en-US" dirty="0" err="1" smtClean="0"/>
              <a:t>Ausubel</a:t>
            </a:r>
            <a:r>
              <a:rPr lang="en-US" dirty="0" smtClean="0"/>
              <a:t>, 1968 p. vi)</a:t>
            </a:r>
          </a:p>
          <a:p>
            <a:pPr lvl="1"/>
            <a:r>
              <a:rPr lang="en-US" dirty="0" smtClean="0"/>
              <a:t>The uncomfortable fact:</a:t>
            </a:r>
          </a:p>
          <a:p>
            <a:pPr lvl="2"/>
            <a:r>
              <a:rPr lang="en-US" dirty="0" smtClean="0"/>
              <a:t>Students do not learn what we teach. </a:t>
            </a:r>
          </a:p>
        </p:txBody>
      </p:sp>
      <p:sp>
        <p:nvSpPr>
          <p:cNvPr id="6" name="Slide Number Placeholder 5"/>
          <p:cNvSpPr>
            <a:spLocks noGrp="1"/>
          </p:cNvSpPr>
          <p:nvPr>
            <p:ph type="sldNum" sz="quarter" idx="12"/>
          </p:nvPr>
        </p:nvSpPr>
        <p:spPr>
          <a:xfrm>
            <a:off x="0" y="977900"/>
            <a:ext cx="635000" cy="231775"/>
          </a:xfrm>
        </p:spPr>
        <p:txBody>
          <a:bodyPr/>
          <a:lstStyle/>
          <a:p>
            <a:fld id="{ED339179-AF39-9B4A-A1CE-3E67456E6F54}" type="slidenum">
              <a:rPr lang="en-US" smtClean="0"/>
              <a:pPr/>
              <a:t>10</a:t>
            </a:fld>
            <a:endParaRPr lang="en-US"/>
          </a:p>
        </p:txBody>
      </p:sp>
    </p:spTree>
    <p:extLst>
      <p:ext uri="{BB962C8B-B14F-4D97-AF65-F5344CB8AC3E}">
        <p14:creationId xmlns:p14="http://schemas.microsoft.com/office/powerpoint/2010/main" val="40124155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Building Plan “B” into Plan “A”</a:t>
            </a:r>
            <a:endParaRPr lang="en-US" dirty="0"/>
          </a:p>
        </p:txBody>
      </p:sp>
      <p:pic>
        <p:nvPicPr>
          <p:cNvPr id="5" name="Content Placeholder 4" descr="0654326.jpg"/>
          <p:cNvPicPr>
            <a:picLocks noGrp="1" noChangeAspect="1"/>
          </p:cNvPicPr>
          <p:nvPr>
            <p:ph idx="1"/>
          </p:nvPr>
        </p:nvPicPr>
        <p:blipFill>
          <a:blip r:embed="rId2">
            <a:extLst>
              <a:ext uri="{28A0092B-C50C-407E-A947-70E740481C1C}">
                <a14:useLocalDpi xmlns:a14="http://schemas.microsoft.com/office/drawing/2010/main" val="0"/>
              </a:ext>
            </a:extLst>
          </a:blip>
          <a:srcRect t="9509" b="9509"/>
          <a:stretch>
            <a:fillRect/>
          </a:stretch>
        </p:blipFill>
        <p:spPr/>
      </p:pic>
      <p:sp>
        <p:nvSpPr>
          <p:cNvPr id="4" name="Slide Number Placeholder 3"/>
          <p:cNvSpPr>
            <a:spLocks noGrp="1"/>
          </p:cNvSpPr>
          <p:nvPr>
            <p:ph type="sldNum" sz="quarter" idx="12"/>
          </p:nvPr>
        </p:nvSpPr>
        <p:spPr>
          <a:xfrm>
            <a:off x="0" y="977900"/>
            <a:ext cx="635000" cy="231775"/>
          </a:xfrm>
        </p:spPr>
        <p:txBody>
          <a:bodyPr/>
          <a:lstStyle/>
          <a:p>
            <a:fld id="{ED339179-AF39-9B4A-A1CE-3E67456E6F54}" type="slidenum">
              <a:rPr lang="en-US" smtClean="0"/>
              <a:pPr/>
              <a:t>11</a:t>
            </a:fld>
            <a:endParaRPr lang="en-US"/>
          </a:p>
        </p:txBody>
      </p:sp>
    </p:spTree>
    <p:extLst>
      <p:ext uri="{BB962C8B-B14F-4D97-AF65-F5344CB8AC3E}">
        <p14:creationId xmlns:p14="http://schemas.microsoft.com/office/powerpoint/2010/main" val="328840684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026"/>
          <p:cNvSpPr>
            <a:spLocks noGrp="1" noChangeArrowheads="1"/>
          </p:cNvSpPr>
          <p:nvPr>
            <p:ph type="title"/>
          </p:nvPr>
        </p:nvSpPr>
        <p:spPr/>
        <p:txBody>
          <a:bodyPr/>
          <a:lstStyle/>
          <a:p>
            <a:r>
              <a:rPr lang="en-US" dirty="0" smtClean="0"/>
              <a:t>Relevant studies</a:t>
            </a:r>
            <a:endParaRPr lang="en-US" dirty="0"/>
          </a:p>
        </p:txBody>
      </p:sp>
      <p:sp>
        <p:nvSpPr>
          <p:cNvPr id="40962" name="Rectangle 1027"/>
          <p:cNvSpPr>
            <a:spLocks noGrp="1" noChangeArrowheads="1"/>
          </p:cNvSpPr>
          <p:nvPr>
            <p:ph sz="quarter" idx="1"/>
          </p:nvPr>
        </p:nvSpPr>
        <p:spPr>
          <a:xfrm>
            <a:off x="717550" y="1589567"/>
            <a:ext cx="4527176" cy="4572000"/>
          </a:xfrm>
        </p:spPr>
        <p:txBody>
          <a:bodyPr>
            <a:normAutofit/>
          </a:bodyPr>
          <a:lstStyle/>
          <a:p>
            <a:r>
              <a:rPr lang="en-US" sz="2400" dirty="0" smtClean="0"/>
              <a:t>Fuchs &amp; Fuchs (1986)</a:t>
            </a:r>
          </a:p>
          <a:p>
            <a:r>
              <a:rPr lang="en-US" sz="2400" dirty="0" err="1" smtClean="0"/>
              <a:t>Natriello</a:t>
            </a:r>
            <a:r>
              <a:rPr lang="en-US" sz="2400" dirty="0" smtClean="0"/>
              <a:t> (1987)</a:t>
            </a:r>
          </a:p>
          <a:p>
            <a:r>
              <a:rPr lang="en-US" sz="2400" dirty="0" smtClean="0"/>
              <a:t>Crooks (1988)</a:t>
            </a:r>
          </a:p>
          <a:p>
            <a:r>
              <a:rPr lang="en-US" sz="2400" dirty="0" smtClean="0"/>
              <a:t>Bangert-Drowns et al (1991)</a:t>
            </a:r>
          </a:p>
          <a:p>
            <a:r>
              <a:rPr lang="en-US" sz="2400" dirty="0" smtClean="0"/>
              <a:t>Dempster (1991)</a:t>
            </a:r>
          </a:p>
          <a:p>
            <a:r>
              <a:rPr lang="en-US" sz="2400" dirty="0" smtClean="0"/>
              <a:t>Dempster (1992)</a:t>
            </a:r>
          </a:p>
          <a:p>
            <a:r>
              <a:rPr lang="en-US" sz="2400" dirty="0"/>
              <a:t>Elshout-Mohr (1994</a:t>
            </a:r>
            <a:r>
              <a:rPr lang="en-US" sz="2400" dirty="0" smtClean="0"/>
              <a:t>)</a:t>
            </a:r>
          </a:p>
          <a:p>
            <a:r>
              <a:rPr lang="en-US" sz="2400" dirty="0" smtClean="0"/>
              <a:t>Kluger &amp; DeNisi (1996)</a:t>
            </a:r>
          </a:p>
          <a:p>
            <a:r>
              <a:rPr lang="en-US" sz="2400" dirty="0" smtClean="0"/>
              <a:t>Black &amp; Wiliam (1998)</a:t>
            </a:r>
          </a:p>
        </p:txBody>
      </p:sp>
      <p:sp>
        <p:nvSpPr>
          <p:cNvPr id="40963" name="Rectangle 1028"/>
          <p:cNvSpPr>
            <a:spLocks noGrp="1" noChangeArrowheads="1"/>
          </p:cNvSpPr>
          <p:nvPr>
            <p:ph sz="quarter" idx="2"/>
          </p:nvPr>
        </p:nvSpPr>
        <p:spPr>
          <a:xfrm>
            <a:off x="4673600" y="1589567"/>
            <a:ext cx="4320877" cy="4572000"/>
          </a:xfrm>
        </p:spPr>
        <p:txBody>
          <a:bodyPr>
            <a:normAutofit/>
          </a:bodyPr>
          <a:lstStyle/>
          <a:p>
            <a:r>
              <a:rPr lang="en-US" sz="2400" dirty="0" smtClean="0"/>
              <a:t>Nyquist (2003)</a:t>
            </a:r>
          </a:p>
          <a:p>
            <a:r>
              <a:rPr lang="en-US" sz="2400" dirty="0" smtClean="0"/>
              <a:t>Brookhart (2004)</a:t>
            </a:r>
          </a:p>
          <a:p>
            <a:r>
              <a:rPr lang="en-US" sz="2400" dirty="0" err="1" smtClean="0"/>
              <a:t>Allal</a:t>
            </a:r>
            <a:r>
              <a:rPr lang="en-US" sz="2400" dirty="0" smtClean="0"/>
              <a:t> &amp; Lopez (2005)</a:t>
            </a:r>
          </a:p>
          <a:p>
            <a:r>
              <a:rPr lang="en-US" sz="2400" dirty="0" err="1" smtClean="0"/>
              <a:t>Köller</a:t>
            </a:r>
            <a:r>
              <a:rPr lang="en-US" sz="2400" dirty="0" smtClean="0"/>
              <a:t> (2005)</a:t>
            </a:r>
          </a:p>
          <a:p>
            <a:r>
              <a:rPr lang="en-US" sz="2400" dirty="0" err="1" smtClean="0"/>
              <a:t>Brookhart</a:t>
            </a:r>
            <a:r>
              <a:rPr lang="en-US" sz="2400" dirty="0" smtClean="0"/>
              <a:t> (2007)</a:t>
            </a:r>
          </a:p>
          <a:p>
            <a:r>
              <a:rPr lang="en-US" sz="2400" dirty="0" err="1" smtClean="0"/>
              <a:t>Wiliam</a:t>
            </a:r>
            <a:r>
              <a:rPr lang="en-US" sz="2400" dirty="0" smtClean="0"/>
              <a:t> (2007)</a:t>
            </a:r>
          </a:p>
          <a:p>
            <a:r>
              <a:rPr lang="en-US" sz="2400" dirty="0" smtClean="0"/>
              <a:t>Hattie &amp; </a:t>
            </a:r>
            <a:r>
              <a:rPr lang="en-US" sz="2400" dirty="0" err="1" smtClean="0"/>
              <a:t>Timperley</a:t>
            </a:r>
            <a:r>
              <a:rPr lang="en-US" sz="2400" dirty="0" smtClean="0"/>
              <a:t> (2007)</a:t>
            </a:r>
          </a:p>
          <a:p>
            <a:r>
              <a:rPr lang="en-US" sz="2400" dirty="0" smtClean="0"/>
              <a:t>Shute (2008)</a:t>
            </a:r>
          </a:p>
          <a:p>
            <a:r>
              <a:rPr lang="en-US" sz="2400" dirty="0" smtClean="0"/>
              <a:t>Kingston &amp; Nash (2011, 2015)</a:t>
            </a:r>
            <a:endParaRPr lang="en-US" sz="2400" dirty="0"/>
          </a:p>
        </p:txBody>
      </p:sp>
      <p:sp>
        <p:nvSpPr>
          <p:cNvPr id="2" name="Slide Number Placeholder 1"/>
          <p:cNvSpPr>
            <a:spLocks noGrp="1"/>
          </p:cNvSpPr>
          <p:nvPr>
            <p:ph type="sldNum" sz="quarter" idx="12"/>
          </p:nvPr>
        </p:nvSpPr>
        <p:spPr/>
        <p:txBody>
          <a:bodyPr/>
          <a:lstStyle/>
          <a:p>
            <a:fld id="{9C0F6FC3-3F0F-484D-B7AD-35414CAF3DD6}" type="slidenum">
              <a:rPr lang="en-US" smtClean="0"/>
              <a:t>12</a:t>
            </a:fld>
            <a:endParaRPr lang="en-US"/>
          </a:p>
        </p:txBody>
      </p:sp>
    </p:spTree>
    <p:extLst>
      <p:ext uri="{BB962C8B-B14F-4D97-AF65-F5344CB8AC3E}">
        <p14:creationId xmlns:p14="http://schemas.microsoft.com/office/powerpoint/2010/main" val="105902544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Recent meta-analytic findings	</a:t>
            </a:r>
            <a:endParaRPr lang="en-US" dirty="0"/>
          </a:p>
        </p:txBody>
      </p:sp>
      <p:graphicFrame>
        <p:nvGraphicFramePr>
          <p:cNvPr id="6" name="Content Placeholder 5"/>
          <p:cNvGraphicFramePr>
            <a:graphicFrameLocks noGrp="1"/>
          </p:cNvGraphicFramePr>
          <p:nvPr>
            <p:ph sz="quarter" idx="1"/>
            <p:extLst>
              <p:ext uri="{D42A27DB-BD31-4B8C-83A1-F6EECF244321}">
                <p14:modId xmlns:p14="http://schemas.microsoft.com/office/powerpoint/2010/main" val="2834871685"/>
              </p:ext>
            </p:extLst>
          </p:nvPr>
        </p:nvGraphicFramePr>
        <p:xfrm>
          <a:off x="612775" y="1600200"/>
          <a:ext cx="8153400" cy="3013165"/>
        </p:xfrm>
        <a:graphic>
          <a:graphicData uri="http://schemas.openxmlformats.org/drawingml/2006/table">
            <a:tbl>
              <a:tblPr firstRow="1" bandRow="1">
                <a:tableStyleId>{5C22544A-7EE6-4342-B048-85BDC9FD1C3A}</a:tableStyleId>
              </a:tblPr>
              <a:tblGrid>
                <a:gridCol w="2467463"/>
                <a:gridCol w="793897"/>
                <a:gridCol w="1630680"/>
                <a:gridCol w="1630680"/>
                <a:gridCol w="1630680"/>
              </a:tblGrid>
              <a:tr h="530535">
                <a:tc>
                  <a:txBody>
                    <a:bodyPr/>
                    <a:lstStyle/>
                    <a:p>
                      <a:r>
                        <a:rPr lang="en-US" sz="2000" dirty="0" smtClean="0"/>
                        <a:t>Content</a:t>
                      </a:r>
                      <a:r>
                        <a:rPr lang="en-US" sz="2000" baseline="0" dirty="0" smtClean="0"/>
                        <a:t> area</a:t>
                      </a:r>
                      <a:endParaRPr lang="en-US" sz="2000" dirty="0"/>
                    </a:p>
                  </a:txBody>
                  <a:tcPr>
                    <a:solidFill>
                      <a:srgbClr val="1691D0"/>
                    </a:solidFill>
                  </a:tcPr>
                </a:tc>
                <a:tc>
                  <a:txBody>
                    <a:bodyPr/>
                    <a:lstStyle/>
                    <a:p>
                      <a:pPr algn="ctr"/>
                      <a:r>
                        <a:rPr lang="en-US" sz="2000" dirty="0" smtClean="0"/>
                        <a:t>N</a:t>
                      </a:r>
                      <a:endParaRPr lang="en-US" sz="2000" dirty="0"/>
                    </a:p>
                  </a:txBody>
                  <a:tcPr>
                    <a:solidFill>
                      <a:srgbClr val="1691D0"/>
                    </a:solidFill>
                  </a:tcPr>
                </a:tc>
                <a:tc gridSpan="3">
                  <a:txBody>
                    <a:bodyPr/>
                    <a:lstStyle/>
                    <a:p>
                      <a:pPr algn="ctr"/>
                      <a:r>
                        <a:rPr lang="en-US" sz="2000" dirty="0" smtClean="0"/>
                        <a:t>95% confidence interval</a:t>
                      </a:r>
                      <a:r>
                        <a:rPr lang="en-US" sz="2000" baseline="0" dirty="0" smtClean="0"/>
                        <a:t> for effect size</a:t>
                      </a:r>
                      <a:endParaRPr lang="en-US" sz="2000" dirty="0"/>
                    </a:p>
                  </a:txBody>
                  <a:tcPr>
                    <a:solidFill>
                      <a:srgbClr val="1691D0"/>
                    </a:solidFill>
                  </a:tcPr>
                </a:tc>
                <a:tc hMerge="1">
                  <a:txBody>
                    <a:bodyPr/>
                    <a:lstStyle/>
                    <a:p>
                      <a:endParaRPr lang="en-US" dirty="0"/>
                    </a:p>
                  </a:txBody>
                  <a:tcPr/>
                </a:tc>
                <a:tc hMerge="1">
                  <a:txBody>
                    <a:bodyPr/>
                    <a:lstStyle/>
                    <a:p>
                      <a:endParaRPr lang="en-US" dirty="0"/>
                    </a:p>
                  </a:txBody>
                  <a:tcPr/>
                </a:tc>
              </a:tr>
              <a:tr h="496526">
                <a:tc>
                  <a:txBody>
                    <a:bodyPr/>
                    <a:lstStyle/>
                    <a:p>
                      <a:pPr>
                        <a:lnSpc>
                          <a:spcPct val="115000"/>
                        </a:lnSpc>
                        <a:spcAft>
                          <a:spcPts val="0"/>
                        </a:spcAft>
                      </a:pPr>
                      <a:endParaRPr lang="en-US" sz="2000" dirty="0">
                        <a:effectLst/>
                        <a:latin typeface="+mn-lt"/>
                        <a:ea typeface="Calibri"/>
                        <a:cs typeface="Times New Roman"/>
                      </a:endParaRPr>
                    </a:p>
                  </a:txBody>
                  <a:tcPr marL="68580" marR="68580" marT="0" marB="0"/>
                </a:tc>
                <a:tc>
                  <a:txBody>
                    <a:bodyPr/>
                    <a:lstStyle/>
                    <a:p>
                      <a:pPr algn="ctr">
                        <a:lnSpc>
                          <a:spcPct val="115000"/>
                        </a:lnSpc>
                        <a:spcAft>
                          <a:spcPts val="0"/>
                        </a:spcAft>
                        <a:tabLst>
                          <a:tab pos="165735" algn="r"/>
                        </a:tabLst>
                      </a:pPr>
                      <a:endParaRPr lang="en-US" sz="2000" dirty="0">
                        <a:effectLst/>
                        <a:latin typeface="+mn-lt"/>
                        <a:ea typeface="Calibri"/>
                        <a:cs typeface="Times New Roman"/>
                      </a:endParaRPr>
                    </a:p>
                  </a:txBody>
                  <a:tcPr marL="68580" marR="68580" marT="0" marB="0"/>
                </a:tc>
                <a:tc>
                  <a:txBody>
                    <a:bodyPr/>
                    <a:lstStyle/>
                    <a:p>
                      <a:pPr algn="ctr">
                        <a:lnSpc>
                          <a:spcPct val="115000"/>
                        </a:lnSpc>
                        <a:spcAft>
                          <a:spcPts val="0"/>
                        </a:spcAft>
                      </a:pPr>
                      <a:r>
                        <a:rPr lang="en-US" sz="2000" dirty="0" smtClean="0">
                          <a:effectLst/>
                          <a:latin typeface="+mn-lt"/>
                          <a:ea typeface="Calibri"/>
                          <a:cs typeface="Times New Roman"/>
                        </a:rPr>
                        <a:t>Lower</a:t>
                      </a:r>
                      <a:endParaRPr lang="en-US" sz="2000" dirty="0">
                        <a:effectLst/>
                        <a:latin typeface="+mn-lt"/>
                        <a:ea typeface="Calibri"/>
                        <a:cs typeface="Times New Roman"/>
                      </a:endParaRPr>
                    </a:p>
                  </a:txBody>
                  <a:tcPr marL="68580" marR="68580" marT="0" marB="0"/>
                </a:tc>
                <a:tc>
                  <a:txBody>
                    <a:bodyPr/>
                    <a:lstStyle/>
                    <a:p>
                      <a:pPr algn="ctr">
                        <a:lnSpc>
                          <a:spcPct val="115000"/>
                        </a:lnSpc>
                        <a:spcAft>
                          <a:spcPts val="0"/>
                        </a:spcAft>
                      </a:pPr>
                      <a:r>
                        <a:rPr lang="en-US" sz="2000" dirty="0" smtClean="0">
                          <a:effectLst/>
                          <a:latin typeface="+mn-lt"/>
                          <a:ea typeface="Calibri"/>
                          <a:cs typeface="Times New Roman"/>
                        </a:rPr>
                        <a:t>Mean</a:t>
                      </a:r>
                      <a:endParaRPr lang="en-US" sz="2000" dirty="0">
                        <a:effectLst/>
                        <a:latin typeface="+mn-lt"/>
                        <a:ea typeface="Calibri"/>
                        <a:cs typeface="Times New Roman"/>
                      </a:endParaRPr>
                    </a:p>
                  </a:txBody>
                  <a:tcPr marL="68580" marR="68580" marT="0" marB="0"/>
                </a:tc>
                <a:tc>
                  <a:txBody>
                    <a:bodyPr/>
                    <a:lstStyle/>
                    <a:p>
                      <a:pPr algn="ctr">
                        <a:lnSpc>
                          <a:spcPct val="115000"/>
                        </a:lnSpc>
                        <a:spcAft>
                          <a:spcPts val="0"/>
                        </a:spcAft>
                      </a:pPr>
                      <a:r>
                        <a:rPr lang="en-US" sz="2000" dirty="0" smtClean="0">
                          <a:effectLst/>
                          <a:latin typeface="+mn-lt"/>
                          <a:ea typeface="Calibri"/>
                          <a:cs typeface="Times New Roman"/>
                        </a:rPr>
                        <a:t>Upper</a:t>
                      </a:r>
                      <a:endParaRPr lang="en-US" sz="2000" dirty="0">
                        <a:effectLst/>
                        <a:latin typeface="+mn-lt"/>
                        <a:ea typeface="Calibri"/>
                        <a:cs typeface="Times New Roman"/>
                      </a:endParaRPr>
                    </a:p>
                  </a:txBody>
                  <a:tcPr marL="68580" marR="68580" marT="0" marB="0"/>
                </a:tc>
              </a:tr>
              <a:tr h="496526">
                <a:tc>
                  <a:txBody>
                    <a:bodyPr/>
                    <a:lstStyle/>
                    <a:p>
                      <a:pPr>
                        <a:lnSpc>
                          <a:spcPct val="115000"/>
                        </a:lnSpc>
                        <a:spcAft>
                          <a:spcPts val="0"/>
                        </a:spcAft>
                      </a:pPr>
                      <a:r>
                        <a:rPr lang="en-US" sz="2000" dirty="0">
                          <a:solidFill>
                            <a:srgbClr val="000000"/>
                          </a:solidFill>
                          <a:effectLst/>
                          <a:latin typeface="+mn-lt"/>
                          <a:ea typeface="Times New Roman"/>
                          <a:cs typeface="Times New Roman"/>
                        </a:rPr>
                        <a:t>Mathematics</a:t>
                      </a:r>
                      <a:endParaRPr lang="en-US" sz="2000" dirty="0">
                        <a:effectLst/>
                        <a:latin typeface="+mn-lt"/>
                        <a:ea typeface="Calibri"/>
                        <a:cs typeface="Times New Roman"/>
                      </a:endParaRPr>
                    </a:p>
                  </a:txBody>
                  <a:tcPr marL="68580" marR="68580" marT="0" marB="0" anchor="ctr"/>
                </a:tc>
                <a:tc>
                  <a:txBody>
                    <a:bodyPr/>
                    <a:lstStyle/>
                    <a:p>
                      <a:pPr algn="r">
                        <a:lnSpc>
                          <a:spcPct val="115000"/>
                        </a:lnSpc>
                        <a:spcAft>
                          <a:spcPts val="0"/>
                        </a:spcAft>
                        <a:tabLst/>
                      </a:pPr>
                      <a:r>
                        <a:rPr lang="en-US" sz="2000" dirty="0" smtClean="0">
                          <a:solidFill>
                            <a:srgbClr val="000000"/>
                          </a:solidFill>
                          <a:effectLst/>
                          <a:latin typeface="+mn-lt"/>
                          <a:ea typeface="Times New Roman"/>
                          <a:cs typeface="Times New Roman"/>
                        </a:rPr>
                        <a:t>19</a:t>
                      </a:r>
                      <a:endParaRPr lang="en-US" sz="2000" dirty="0">
                        <a:effectLst/>
                        <a:latin typeface="+mn-lt"/>
                        <a:ea typeface="Calibri"/>
                        <a:cs typeface="Times New Roman"/>
                      </a:endParaRPr>
                    </a:p>
                  </a:txBody>
                  <a:tcPr marL="68580" marR="252000" marT="0" marB="0" anchor="ctr"/>
                </a:tc>
                <a:tc>
                  <a:txBody>
                    <a:bodyPr/>
                    <a:lstStyle/>
                    <a:p>
                      <a:pPr algn="ctr">
                        <a:lnSpc>
                          <a:spcPct val="115000"/>
                        </a:lnSpc>
                        <a:spcAft>
                          <a:spcPts val="0"/>
                        </a:spcAft>
                      </a:pPr>
                      <a:r>
                        <a:rPr lang="en-US" sz="2000">
                          <a:solidFill>
                            <a:srgbClr val="000000"/>
                          </a:solidFill>
                          <a:effectLst/>
                          <a:latin typeface="+mn-lt"/>
                          <a:ea typeface="Times New Roman"/>
                          <a:cs typeface="Times New Roman"/>
                        </a:rPr>
                        <a:t>0.14</a:t>
                      </a:r>
                      <a:endParaRPr lang="en-US" sz="2000">
                        <a:effectLst/>
                        <a:latin typeface="+mn-lt"/>
                        <a:ea typeface="Calibri"/>
                        <a:cs typeface="Times New Roman"/>
                      </a:endParaRPr>
                    </a:p>
                  </a:txBody>
                  <a:tcPr marL="68580" marR="68580" marT="0" marB="0" anchor="ctr"/>
                </a:tc>
                <a:tc>
                  <a:txBody>
                    <a:bodyPr/>
                    <a:lstStyle/>
                    <a:p>
                      <a:pPr algn="ctr">
                        <a:lnSpc>
                          <a:spcPct val="115000"/>
                        </a:lnSpc>
                        <a:spcAft>
                          <a:spcPts val="0"/>
                        </a:spcAft>
                      </a:pPr>
                      <a:r>
                        <a:rPr lang="en-US" sz="2000" dirty="0">
                          <a:solidFill>
                            <a:srgbClr val="000000"/>
                          </a:solidFill>
                          <a:effectLst/>
                          <a:latin typeface="+mn-lt"/>
                          <a:ea typeface="Times New Roman"/>
                          <a:cs typeface="Times New Roman"/>
                        </a:rPr>
                        <a:t>0.17</a:t>
                      </a:r>
                      <a:endParaRPr lang="en-US" sz="2000" dirty="0">
                        <a:effectLst/>
                        <a:latin typeface="+mn-lt"/>
                        <a:ea typeface="Calibri"/>
                        <a:cs typeface="Times New Roman"/>
                      </a:endParaRPr>
                    </a:p>
                  </a:txBody>
                  <a:tcPr marL="68580" marR="68580" marT="0" marB="0" anchor="ctr"/>
                </a:tc>
                <a:tc>
                  <a:txBody>
                    <a:bodyPr/>
                    <a:lstStyle/>
                    <a:p>
                      <a:pPr algn="ctr">
                        <a:lnSpc>
                          <a:spcPct val="115000"/>
                        </a:lnSpc>
                        <a:spcAft>
                          <a:spcPts val="0"/>
                        </a:spcAft>
                      </a:pPr>
                      <a:r>
                        <a:rPr lang="en-US" sz="2000" dirty="0">
                          <a:solidFill>
                            <a:srgbClr val="000000"/>
                          </a:solidFill>
                          <a:effectLst/>
                          <a:latin typeface="+mn-lt"/>
                          <a:ea typeface="Times New Roman"/>
                          <a:cs typeface="Times New Roman"/>
                        </a:rPr>
                        <a:t>0.20</a:t>
                      </a:r>
                      <a:endParaRPr lang="en-US" sz="2000" dirty="0">
                        <a:effectLst/>
                        <a:latin typeface="+mn-lt"/>
                        <a:ea typeface="Calibri"/>
                        <a:cs typeface="Times New Roman"/>
                      </a:endParaRPr>
                    </a:p>
                  </a:txBody>
                  <a:tcPr marL="68580" marR="68580" marT="0" marB="0" anchor="ctr"/>
                </a:tc>
              </a:tr>
              <a:tr h="496526">
                <a:tc>
                  <a:txBody>
                    <a:bodyPr/>
                    <a:lstStyle/>
                    <a:p>
                      <a:pPr>
                        <a:lnSpc>
                          <a:spcPct val="115000"/>
                        </a:lnSpc>
                        <a:spcAft>
                          <a:spcPts val="0"/>
                        </a:spcAft>
                      </a:pPr>
                      <a:r>
                        <a:rPr lang="en-US" sz="2000" dirty="0">
                          <a:solidFill>
                            <a:srgbClr val="000000"/>
                          </a:solidFill>
                          <a:effectLst/>
                          <a:latin typeface="+mn-lt"/>
                          <a:ea typeface="Times New Roman"/>
                          <a:cs typeface="Times New Roman"/>
                        </a:rPr>
                        <a:t>English Language Arts</a:t>
                      </a:r>
                      <a:endParaRPr lang="en-US" sz="2000" dirty="0">
                        <a:effectLst/>
                        <a:latin typeface="+mn-lt"/>
                        <a:ea typeface="Calibri"/>
                        <a:cs typeface="Times New Roman"/>
                      </a:endParaRPr>
                    </a:p>
                  </a:txBody>
                  <a:tcPr marL="68580" marR="68580" marT="0" marB="0" anchor="ctr"/>
                </a:tc>
                <a:tc>
                  <a:txBody>
                    <a:bodyPr/>
                    <a:lstStyle/>
                    <a:p>
                      <a:pPr algn="r">
                        <a:lnSpc>
                          <a:spcPct val="115000"/>
                        </a:lnSpc>
                        <a:spcAft>
                          <a:spcPts val="0"/>
                        </a:spcAft>
                        <a:tabLst/>
                      </a:pPr>
                      <a:r>
                        <a:rPr lang="en-US" sz="2000" dirty="0" smtClean="0">
                          <a:solidFill>
                            <a:srgbClr val="000000"/>
                          </a:solidFill>
                          <a:effectLst/>
                          <a:latin typeface="+mn-lt"/>
                          <a:ea typeface="Times New Roman"/>
                          <a:cs typeface="Times New Roman"/>
                        </a:rPr>
                        <a:t>4</a:t>
                      </a:r>
                      <a:endParaRPr lang="en-US" sz="2000" dirty="0">
                        <a:effectLst/>
                        <a:latin typeface="+mn-lt"/>
                        <a:ea typeface="Calibri"/>
                        <a:cs typeface="Times New Roman"/>
                      </a:endParaRPr>
                    </a:p>
                  </a:txBody>
                  <a:tcPr marL="68580" marR="252000" marT="0" marB="0" anchor="ctr"/>
                </a:tc>
                <a:tc>
                  <a:txBody>
                    <a:bodyPr/>
                    <a:lstStyle/>
                    <a:p>
                      <a:pPr algn="ctr">
                        <a:lnSpc>
                          <a:spcPct val="115000"/>
                        </a:lnSpc>
                        <a:spcAft>
                          <a:spcPts val="0"/>
                        </a:spcAft>
                      </a:pPr>
                      <a:r>
                        <a:rPr lang="en-US" sz="2000" dirty="0">
                          <a:solidFill>
                            <a:srgbClr val="000000"/>
                          </a:solidFill>
                          <a:effectLst/>
                          <a:latin typeface="+mn-lt"/>
                          <a:ea typeface="Times New Roman"/>
                          <a:cs typeface="Times New Roman"/>
                        </a:rPr>
                        <a:t>0.30</a:t>
                      </a:r>
                      <a:endParaRPr lang="en-US" sz="2000" dirty="0">
                        <a:effectLst/>
                        <a:latin typeface="+mn-lt"/>
                        <a:ea typeface="Calibri"/>
                        <a:cs typeface="Times New Roman"/>
                      </a:endParaRPr>
                    </a:p>
                  </a:txBody>
                  <a:tcPr marL="68580" marR="68580" marT="0" marB="0" anchor="ctr"/>
                </a:tc>
                <a:tc>
                  <a:txBody>
                    <a:bodyPr/>
                    <a:lstStyle/>
                    <a:p>
                      <a:pPr algn="ctr">
                        <a:lnSpc>
                          <a:spcPct val="115000"/>
                        </a:lnSpc>
                        <a:spcAft>
                          <a:spcPts val="0"/>
                        </a:spcAft>
                      </a:pPr>
                      <a:r>
                        <a:rPr lang="en-US" sz="2000" dirty="0">
                          <a:solidFill>
                            <a:srgbClr val="000000"/>
                          </a:solidFill>
                          <a:effectLst/>
                          <a:latin typeface="+mn-lt"/>
                          <a:ea typeface="Times New Roman"/>
                          <a:cs typeface="Times New Roman"/>
                        </a:rPr>
                        <a:t>0.32</a:t>
                      </a:r>
                      <a:endParaRPr lang="en-US" sz="2000" dirty="0">
                        <a:effectLst/>
                        <a:latin typeface="+mn-lt"/>
                        <a:ea typeface="Calibri"/>
                        <a:cs typeface="Times New Roman"/>
                      </a:endParaRPr>
                    </a:p>
                  </a:txBody>
                  <a:tcPr marL="68580" marR="68580" marT="0" marB="0" anchor="ctr"/>
                </a:tc>
                <a:tc>
                  <a:txBody>
                    <a:bodyPr/>
                    <a:lstStyle/>
                    <a:p>
                      <a:pPr algn="ctr">
                        <a:lnSpc>
                          <a:spcPct val="115000"/>
                        </a:lnSpc>
                        <a:spcAft>
                          <a:spcPts val="0"/>
                        </a:spcAft>
                      </a:pPr>
                      <a:r>
                        <a:rPr lang="en-US" sz="2000" dirty="0">
                          <a:solidFill>
                            <a:srgbClr val="000000"/>
                          </a:solidFill>
                          <a:effectLst/>
                          <a:latin typeface="+mn-lt"/>
                          <a:ea typeface="Times New Roman"/>
                          <a:cs typeface="Times New Roman"/>
                        </a:rPr>
                        <a:t>0.34</a:t>
                      </a:r>
                      <a:endParaRPr lang="en-US" sz="2000" dirty="0">
                        <a:effectLst/>
                        <a:latin typeface="+mn-lt"/>
                        <a:ea typeface="Calibri"/>
                        <a:cs typeface="Times New Roman"/>
                      </a:endParaRPr>
                    </a:p>
                  </a:txBody>
                  <a:tcPr marL="68580" marR="68580" marT="0" marB="0" anchor="ctr"/>
                </a:tc>
              </a:tr>
              <a:tr h="496526">
                <a:tc>
                  <a:txBody>
                    <a:bodyPr/>
                    <a:lstStyle/>
                    <a:p>
                      <a:pPr>
                        <a:lnSpc>
                          <a:spcPct val="115000"/>
                        </a:lnSpc>
                        <a:spcAft>
                          <a:spcPts val="0"/>
                        </a:spcAft>
                      </a:pPr>
                      <a:r>
                        <a:rPr lang="en-US" sz="2000">
                          <a:solidFill>
                            <a:srgbClr val="000000"/>
                          </a:solidFill>
                          <a:effectLst/>
                          <a:latin typeface="+mn-lt"/>
                          <a:ea typeface="Times New Roman"/>
                          <a:cs typeface="Times New Roman"/>
                        </a:rPr>
                        <a:t>Science</a:t>
                      </a:r>
                      <a:endParaRPr lang="en-US" sz="2000">
                        <a:effectLst/>
                        <a:latin typeface="+mn-lt"/>
                        <a:ea typeface="Calibri"/>
                        <a:cs typeface="Times New Roman"/>
                      </a:endParaRPr>
                    </a:p>
                  </a:txBody>
                  <a:tcPr marL="68580" marR="68580" marT="0" marB="0" anchor="ctr"/>
                </a:tc>
                <a:tc>
                  <a:txBody>
                    <a:bodyPr/>
                    <a:lstStyle/>
                    <a:p>
                      <a:pPr algn="r">
                        <a:lnSpc>
                          <a:spcPct val="115000"/>
                        </a:lnSpc>
                        <a:spcAft>
                          <a:spcPts val="0"/>
                        </a:spcAft>
                        <a:tabLst/>
                      </a:pPr>
                      <a:r>
                        <a:rPr lang="en-US" sz="2000" dirty="0" smtClean="0">
                          <a:solidFill>
                            <a:srgbClr val="000000"/>
                          </a:solidFill>
                          <a:effectLst/>
                          <a:latin typeface="+mn-lt"/>
                          <a:ea typeface="Times New Roman"/>
                          <a:cs typeface="Times New Roman"/>
                        </a:rPr>
                        <a:t>17</a:t>
                      </a:r>
                      <a:endParaRPr lang="en-US" sz="2000" dirty="0">
                        <a:effectLst/>
                        <a:latin typeface="+mn-lt"/>
                        <a:ea typeface="Calibri"/>
                        <a:cs typeface="Times New Roman"/>
                      </a:endParaRPr>
                    </a:p>
                  </a:txBody>
                  <a:tcPr marL="68580" marR="252000" marT="0" marB="0" anchor="ctr"/>
                </a:tc>
                <a:tc>
                  <a:txBody>
                    <a:bodyPr/>
                    <a:lstStyle/>
                    <a:p>
                      <a:pPr algn="ctr">
                        <a:lnSpc>
                          <a:spcPct val="115000"/>
                        </a:lnSpc>
                        <a:spcAft>
                          <a:spcPts val="0"/>
                        </a:spcAft>
                      </a:pPr>
                      <a:r>
                        <a:rPr lang="en-US" sz="2000">
                          <a:solidFill>
                            <a:srgbClr val="000000"/>
                          </a:solidFill>
                          <a:effectLst/>
                          <a:latin typeface="+mn-lt"/>
                          <a:ea typeface="Times New Roman"/>
                          <a:cs typeface="Times New Roman"/>
                        </a:rPr>
                        <a:t>0.06</a:t>
                      </a:r>
                      <a:endParaRPr lang="en-US" sz="2000">
                        <a:effectLst/>
                        <a:latin typeface="+mn-lt"/>
                        <a:ea typeface="Calibri"/>
                        <a:cs typeface="Times New Roman"/>
                      </a:endParaRPr>
                    </a:p>
                  </a:txBody>
                  <a:tcPr marL="68580" marR="68580" marT="0" marB="0" anchor="ctr"/>
                </a:tc>
                <a:tc>
                  <a:txBody>
                    <a:bodyPr/>
                    <a:lstStyle/>
                    <a:p>
                      <a:pPr algn="ctr">
                        <a:lnSpc>
                          <a:spcPct val="115000"/>
                        </a:lnSpc>
                        <a:spcAft>
                          <a:spcPts val="0"/>
                        </a:spcAft>
                      </a:pPr>
                      <a:r>
                        <a:rPr lang="en-US" sz="2000" dirty="0">
                          <a:solidFill>
                            <a:srgbClr val="000000"/>
                          </a:solidFill>
                          <a:effectLst/>
                          <a:latin typeface="+mn-lt"/>
                          <a:ea typeface="Times New Roman"/>
                          <a:cs typeface="Times New Roman"/>
                        </a:rPr>
                        <a:t>0.19</a:t>
                      </a:r>
                      <a:endParaRPr lang="en-US" sz="2000" dirty="0">
                        <a:effectLst/>
                        <a:latin typeface="+mn-lt"/>
                        <a:ea typeface="Calibri"/>
                        <a:cs typeface="Times New Roman"/>
                      </a:endParaRPr>
                    </a:p>
                  </a:txBody>
                  <a:tcPr marL="68580" marR="68580" marT="0" marB="0" anchor="ctr"/>
                </a:tc>
                <a:tc>
                  <a:txBody>
                    <a:bodyPr/>
                    <a:lstStyle/>
                    <a:p>
                      <a:pPr algn="ctr">
                        <a:lnSpc>
                          <a:spcPct val="115000"/>
                        </a:lnSpc>
                        <a:spcAft>
                          <a:spcPts val="0"/>
                        </a:spcAft>
                      </a:pPr>
                      <a:r>
                        <a:rPr lang="en-US" sz="2000" dirty="0">
                          <a:solidFill>
                            <a:srgbClr val="000000"/>
                          </a:solidFill>
                          <a:effectLst/>
                          <a:latin typeface="+mn-lt"/>
                          <a:ea typeface="Times New Roman"/>
                          <a:cs typeface="Times New Roman"/>
                        </a:rPr>
                        <a:t>0.31</a:t>
                      </a:r>
                      <a:endParaRPr lang="en-US" sz="2000" dirty="0">
                        <a:effectLst/>
                        <a:latin typeface="+mn-lt"/>
                        <a:ea typeface="Calibri"/>
                        <a:cs typeface="Times New Roman"/>
                      </a:endParaRPr>
                    </a:p>
                  </a:txBody>
                  <a:tcPr marL="68580" marR="68580" marT="0" marB="0" anchor="ctr"/>
                </a:tc>
              </a:tr>
              <a:tr h="496526">
                <a:tc>
                  <a:txBody>
                    <a:bodyPr/>
                    <a:lstStyle/>
                    <a:p>
                      <a:pPr>
                        <a:lnSpc>
                          <a:spcPct val="115000"/>
                        </a:lnSpc>
                        <a:spcAft>
                          <a:spcPts val="0"/>
                        </a:spcAft>
                      </a:pPr>
                      <a:r>
                        <a:rPr lang="en-US" sz="2000" dirty="0">
                          <a:solidFill>
                            <a:srgbClr val="000000"/>
                          </a:solidFill>
                          <a:effectLst/>
                          <a:latin typeface="+mn-lt"/>
                          <a:ea typeface="Times New Roman"/>
                          <a:cs typeface="Times New Roman"/>
                        </a:rPr>
                        <a:t>Total</a:t>
                      </a:r>
                      <a:endParaRPr lang="en-US" sz="2000" dirty="0">
                        <a:effectLst/>
                        <a:latin typeface="+mn-lt"/>
                        <a:ea typeface="Calibri"/>
                        <a:cs typeface="Times New Roman"/>
                      </a:endParaRPr>
                    </a:p>
                  </a:txBody>
                  <a:tcPr marL="68580" marR="68580" marT="0" marB="0" anchor="ctr"/>
                </a:tc>
                <a:tc>
                  <a:txBody>
                    <a:bodyPr/>
                    <a:lstStyle/>
                    <a:p>
                      <a:pPr algn="r">
                        <a:lnSpc>
                          <a:spcPct val="115000"/>
                        </a:lnSpc>
                        <a:spcAft>
                          <a:spcPts val="0"/>
                        </a:spcAft>
                        <a:tabLst/>
                      </a:pPr>
                      <a:r>
                        <a:rPr lang="en-US" sz="2000" dirty="0" smtClean="0">
                          <a:solidFill>
                            <a:srgbClr val="000000"/>
                          </a:solidFill>
                          <a:effectLst/>
                          <a:latin typeface="+mn-lt"/>
                          <a:ea typeface="Times New Roman"/>
                          <a:cs typeface="Times New Roman"/>
                        </a:rPr>
                        <a:t>40</a:t>
                      </a:r>
                      <a:endParaRPr lang="en-US" sz="2000" dirty="0">
                        <a:effectLst/>
                        <a:latin typeface="+mn-lt"/>
                        <a:ea typeface="Calibri"/>
                        <a:cs typeface="Times New Roman"/>
                      </a:endParaRPr>
                    </a:p>
                  </a:txBody>
                  <a:tcPr marL="68580" marR="252000" marT="0" marB="0" anchor="ctr"/>
                </a:tc>
                <a:tc>
                  <a:txBody>
                    <a:bodyPr/>
                    <a:lstStyle/>
                    <a:p>
                      <a:pPr algn="ctr">
                        <a:lnSpc>
                          <a:spcPct val="115000"/>
                        </a:lnSpc>
                        <a:spcAft>
                          <a:spcPts val="0"/>
                        </a:spcAft>
                      </a:pPr>
                      <a:r>
                        <a:rPr lang="en-US" sz="2000" dirty="0">
                          <a:solidFill>
                            <a:srgbClr val="000000"/>
                          </a:solidFill>
                          <a:effectLst/>
                          <a:latin typeface="+mn-lt"/>
                          <a:ea typeface="Times New Roman"/>
                          <a:cs typeface="Times New Roman"/>
                        </a:rPr>
                        <a:t> </a:t>
                      </a:r>
                      <a:endParaRPr lang="en-US" sz="2000" dirty="0">
                        <a:effectLst/>
                        <a:latin typeface="+mn-lt"/>
                        <a:ea typeface="Calibri"/>
                        <a:cs typeface="Times New Roman"/>
                      </a:endParaRPr>
                    </a:p>
                  </a:txBody>
                  <a:tcPr marL="68580" marR="68580" marT="0" marB="0" anchor="ctr"/>
                </a:tc>
                <a:tc>
                  <a:txBody>
                    <a:bodyPr/>
                    <a:lstStyle/>
                    <a:p>
                      <a:pPr algn="ctr">
                        <a:lnSpc>
                          <a:spcPct val="115000"/>
                        </a:lnSpc>
                        <a:spcAft>
                          <a:spcPts val="0"/>
                        </a:spcAft>
                      </a:pPr>
                      <a:r>
                        <a:rPr lang="en-US" sz="2000" dirty="0">
                          <a:solidFill>
                            <a:srgbClr val="000000"/>
                          </a:solidFill>
                          <a:effectLst/>
                          <a:latin typeface="+mn-lt"/>
                          <a:ea typeface="Times New Roman"/>
                          <a:cs typeface="Times New Roman"/>
                        </a:rPr>
                        <a:t> </a:t>
                      </a:r>
                      <a:endParaRPr lang="en-US" sz="2000" dirty="0">
                        <a:effectLst/>
                        <a:latin typeface="+mn-lt"/>
                        <a:ea typeface="Calibri"/>
                        <a:cs typeface="Times New Roman"/>
                      </a:endParaRPr>
                    </a:p>
                  </a:txBody>
                  <a:tcPr marL="68580" marR="68580" marT="0" marB="0" anchor="ctr"/>
                </a:tc>
                <a:tc>
                  <a:txBody>
                    <a:bodyPr/>
                    <a:lstStyle/>
                    <a:p>
                      <a:pPr algn="ctr">
                        <a:lnSpc>
                          <a:spcPct val="115000"/>
                        </a:lnSpc>
                        <a:spcAft>
                          <a:spcPts val="0"/>
                        </a:spcAft>
                      </a:pPr>
                      <a:r>
                        <a:rPr lang="en-US" sz="2000" dirty="0">
                          <a:solidFill>
                            <a:srgbClr val="000000"/>
                          </a:solidFill>
                          <a:effectLst/>
                          <a:latin typeface="+mn-lt"/>
                          <a:ea typeface="Times New Roman"/>
                          <a:cs typeface="Times New Roman"/>
                        </a:rPr>
                        <a:t> </a:t>
                      </a:r>
                      <a:endParaRPr lang="en-US" sz="2000" dirty="0">
                        <a:effectLst/>
                        <a:latin typeface="+mn-lt"/>
                        <a:ea typeface="Calibri"/>
                        <a:cs typeface="Times New Roman"/>
                      </a:endParaRPr>
                    </a:p>
                  </a:txBody>
                  <a:tcPr marL="68580" marR="68580" marT="0" marB="0" anchor="ctr"/>
                </a:tc>
              </a:tr>
            </a:tbl>
          </a:graphicData>
        </a:graphic>
      </p:graphicFrame>
      <p:sp>
        <p:nvSpPr>
          <p:cNvPr id="7" name="TextBox 6"/>
          <p:cNvSpPr txBox="1"/>
          <p:nvPr/>
        </p:nvSpPr>
        <p:spPr>
          <a:xfrm>
            <a:off x="612648" y="4732914"/>
            <a:ext cx="8153400" cy="461665"/>
          </a:xfrm>
          <a:prstGeom prst="rect">
            <a:avLst/>
          </a:prstGeom>
          <a:solidFill>
            <a:srgbClr val="1691D0"/>
          </a:solidFill>
          <a:ln>
            <a:noFill/>
          </a:ln>
        </p:spPr>
        <p:txBody>
          <a:bodyPr wrap="square" rtlCol="0">
            <a:spAutoFit/>
          </a:bodyPr>
          <a:lstStyle/>
          <a:p>
            <a:r>
              <a:rPr lang="en-US" dirty="0" smtClean="0">
                <a:solidFill>
                  <a:schemeClr val="bg1"/>
                </a:solidFill>
                <a:latin typeface="+mj-lt"/>
              </a:rPr>
              <a:t>Mean effect size ≈ 0.20</a:t>
            </a:r>
            <a:endParaRPr lang="en-US" dirty="0">
              <a:solidFill>
                <a:schemeClr val="bg1"/>
              </a:solidFill>
              <a:latin typeface="+mj-lt"/>
            </a:endParaRPr>
          </a:p>
        </p:txBody>
      </p:sp>
      <p:sp>
        <p:nvSpPr>
          <p:cNvPr id="8" name="TextBox 7"/>
          <p:cNvSpPr txBox="1"/>
          <p:nvPr/>
        </p:nvSpPr>
        <p:spPr>
          <a:xfrm>
            <a:off x="612648" y="5194579"/>
            <a:ext cx="8153400" cy="461665"/>
          </a:xfrm>
          <a:prstGeom prst="rect">
            <a:avLst/>
          </a:prstGeom>
          <a:solidFill>
            <a:srgbClr val="1691D0"/>
          </a:solidFill>
          <a:ln>
            <a:noFill/>
          </a:ln>
        </p:spPr>
        <p:txBody>
          <a:bodyPr wrap="square" rtlCol="0">
            <a:spAutoFit/>
          </a:bodyPr>
          <a:lstStyle/>
          <a:p>
            <a:r>
              <a:rPr lang="en-US" dirty="0" smtClean="0">
                <a:solidFill>
                  <a:schemeClr val="bg1"/>
                </a:solidFill>
                <a:latin typeface="+mj-lt"/>
              </a:rPr>
              <a:t>A </a:t>
            </a:r>
            <a:r>
              <a:rPr lang="en-US" i="1" dirty="0" smtClean="0">
                <a:solidFill>
                  <a:schemeClr val="bg1"/>
                </a:solidFill>
                <a:latin typeface="+mj-lt"/>
              </a:rPr>
              <a:t>big </a:t>
            </a:r>
            <a:r>
              <a:rPr lang="en-US" dirty="0" smtClean="0">
                <a:solidFill>
                  <a:schemeClr val="bg1"/>
                </a:solidFill>
                <a:latin typeface="+mj-lt"/>
              </a:rPr>
              <a:t>effect size</a:t>
            </a:r>
            <a:endParaRPr lang="en-US" dirty="0">
              <a:solidFill>
                <a:schemeClr val="bg1"/>
              </a:solidFill>
              <a:latin typeface="+mj-lt"/>
            </a:endParaRPr>
          </a:p>
        </p:txBody>
      </p:sp>
      <p:sp>
        <p:nvSpPr>
          <p:cNvPr id="9" name="TextBox 8"/>
          <p:cNvSpPr txBox="1"/>
          <p:nvPr/>
        </p:nvSpPr>
        <p:spPr>
          <a:xfrm>
            <a:off x="612646" y="5656244"/>
            <a:ext cx="8153401" cy="461665"/>
          </a:xfrm>
          <a:prstGeom prst="rect">
            <a:avLst/>
          </a:prstGeom>
          <a:solidFill>
            <a:srgbClr val="1691D0"/>
          </a:solidFill>
          <a:ln>
            <a:noFill/>
          </a:ln>
        </p:spPr>
        <p:txBody>
          <a:bodyPr wrap="square" rtlCol="0">
            <a:spAutoFit/>
          </a:bodyPr>
          <a:lstStyle/>
          <a:p>
            <a:r>
              <a:rPr lang="en-US" dirty="0" smtClean="0">
                <a:solidFill>
                  <a:schemeClr val="bg1"/>
                </a:solidFill>
                <a:latin typeface="+mj-lt"/>
              </a:rPr>
              <a:t>Equivalent to a 50% to 70% increase in the rate of learning</a:t>
            </a:r>
            <a:endParaRPr lang="en-US" dirty="0">
              <a:solidFill>
                <a:schemeClr val="bg1"/>
              </a:solidFill>
              <a:latin typeface="+mj-lt"/>
            </a:endParaRPr>
          </a:p>
        </p:txBody>
      </p:sp>
      <p:sp>
        <p:nvSpPr>
          <p:cNvPr id="10" name="TextBox 9"/>
          <p:cNvSpPr txBox="1"/>
          <p:nvPr/>
        </p:nvSpPr>
        <p:spPr>
          <a:xfrm>
            <a:off x="612775" y="6326602"/>
            <a:ext cx="4438231" cy="369332"/>
          </a:xfrm>
          <a:prstGeom prst="rect">
            <a:avLst/>
          </a:prstGeom>
          <a:noFill/>
        </p:spPr>
        <p:txBody>
          <a:bodyPr wrap="square" rtlCol="0">
            <a:spAutoFit/>
          </a:bodyPr>
          <a:lstStyle/>
          <a:p>
            <a:r>
              <a:rPr lang="en-US" sz="1800" dirty="0" smtClean="0">
                <a:solidFill>
                  <a:schemeClr val="accent1"/>
                </a:solidFill>
                <a:latin typeface="+mn-lt"/>
              </a:rPr>
              <a:t>Kingston and Nash (2011, 2015</a:t>
            </a:r>
            <a:r>
              <a:rPr lang="en-US" sz="1800" dirty="0" smtClean="0">
                <a:solidFill>
                  <a:srgbClr val="1691D0"/>
                </a:solidFill>
                <a:latin typeface="+mn-lt"/>
              </a:rPr>
              <a:t>)</a:t>
            </a:r>
            <a:endParaRPr lang="en-US" sz="1800" dirty="0">
              <a:solidFill>
                <a:srgbClr val="1691D0"/>
              </a:solidFill>
              <a:latin typeface="+mn-lt"/>
            </a:endParaRPr>
          </a:p>
        </p:txBody>
      </p:sp>
      <p:sp>
        <p:nvSpPr>
          <p:cNvPr id="2" name="Slide Number Placeholder 1"/>
          <p:cNvSpPr>
            <a:spLocks noGrp="1"/>
          </p:cNvSpPr>
          <p:nvPr>
            <p:ph type="sldNum" sz="quarter" idx="12"/>
          </p:nvPr>
        </p:nvSpPr>
        <p:spPr/>
        <p:txBody>
          <a:bodyPr/>
          <a:lstStyle/>
          <a:p>
            <a:fld id="{9C0F6FC3-3F0F-484D-B7AD-35414CAF3DD6}" type="slidenum">
              <a:rPr lang="en-US" smtClean="0"/>
              <a:t>13</a:t>
            </a:fld>
            <a:endParaRPr lang="en-US"/>
          </a:p>
        </p:txBody>
      </p:sp>
    </p:spTree>
    <p:extLst>
      <p:ext uri="{BB962C8B-B14F-4D97-AF65-F5344CB8AC3E}">
        <p14:creationId xmlns:p14="http://schemas.microsoft.com/office/powerpoint/2010/main" val="23775196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677187"/>
            <a:ext cx="5295900" cy="1923264"/>
          </a:xfrm>
        </p:spPr>
        <p:txBody>
          <a:bodyPr/>
          <a:lstStyle/>
          <a:p>
            <a:r>
              <a:rPr lang="en-US" dirty="0" smtClean="0"/>
              <a:t>Formative assessment: what it is and what it isn’t</a:t>
            </a:r>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9C0F6FC3-3F0F-484D-B7AD-35414CAF3DD6}" type="slidenum">
              <a:rPr lang="en-US" smtClean="0"/>
              <a:t>14</a:t>
            </a:fld>
            <a:endParaRPr lang="en-US" dirty="0"/>
          </a:p>
        </p:txBody>
      </p:sp>
    </p:spTree>
    <p:extLst>
      <p:ext uri="{BB962C8B-B14F-4D97-AF65-F5344CB8AC3E}">
        <p14:creationId xmlns:p14="http://schemas.microsoft.com/office/powerpoint/2010/main" val="165915168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Formative Assessment: A contested term</a:t>
            </a:r>
            <a:endParaRPr lang="en-US" dirty="0"/>
          </a:p>
        </p:txBody>
      </p:sp>
      <p:sp>
        <p:nvSpPr>
          <p:cNvPr id="5" name="TextBox 4"/>
          <p:cNvSpPr txBox="1"/>
          <p:nvPr/>
        </p:nvSpPr>
        <p:spPr>
          <a:xfrm>
            <a:off x="0" y="2212939"/>
            <a:ext cx="1210235" cy="46166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400" b="1" dirty="0" smtClean="0">
                <a:solidFill>
                  <a:schemeClr val="tx1"/>
                </a:solidFill>
              </a:rPr>
              <a:t>Span</a:t>
            </a:r>
            <a:endParaRPr lang="en-US" sz="2400" b="1" dirty="0">
              <a:solidFill>
                <a:schemeClr val="tx1"/>
              </a:solidFill>
            </a:endParaRPr>
          </a:p>
        </p:txBody>
      </p:sp>
      <p:sp>
        <p:nvSpPr>
          <p:cNvPr id="6" name="TextBox 5"/>
          <p:cNvSpPr txBox="1"/>
          <p:nvPr/>
        </p:nvSpPr>
        <p:spPr>
          <a:xfrm>
            <a:off x="0" y="3629496"/>
            <a:ext cx="1210235" cy="46166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400" b="1" dirty="0" smtClean="0">
                <a:solidFill>
                  <a:schemeClr val="tx1"/>
                </a:solidFill>
              </a:rPr>
              <a:t>Length</a:t>
            </a:r>
            <a:endParaRPr lang="en-US" sz="2400" b="1" dirty="0">
              <a:solidFill>
                <a:schemeClr val="tx1"/>
              </a:solidFill>
            </a:endParaRPr>
          </a:p>
        </p:txBody>
      </p:sp>
      <p:sp>
        <p:nvSpPr>
          <p:cNvPr id="7" name="TextBox 6"/>
          <p:cNvSpPr txBox="1"/>
          <p:nvPr/>
        </p:nvSpPr>
        <p:spPr>
          <a:xfrm>
            <a:off x="-18649" y="5251031"/>
            <a:ext cx="1210235" cy="46166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400" b="1" dirty="0" smtClean="0">
                <a:solidFill>
                  <a:schemeClr val="tx1"/>
                </a:solidFill>
              </a:rPr>
              <a:t>Impact</a:t>
            </a:r>
            <a:endParaRPr lang="en-US" sz="2400" b="1" dirty="0">
              <a:solidFill>
                <a:schemeClr val="tx1"/>
              </a:solidFill>
            </a:endParaRPr>
          </a:p>
        </p:txBody>
      </p:sp>
      <p:sp>
        <p:nvSpPr>
          <p:cNvPr id="3" name="Rounded Rectangle 2"/>
          <p:cNvSpPr/>
          <p:nvPr/>
        </p:nvSpPr>
        <p:spPr>
          <a:xfrm>
            <a:off x="1210235" y="1299882"/>
            <a:ext cx="2420471" cy="4941297"/>
          </a:xfrm>
          <a:prstGeom prst="round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1210235" y="1299882"/>
            <a:ext cx="2420471" cy="52322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800" b="1" dirty="0" smtClean="0">
                <a:solidFill>
                  <a:schemeClr val="tx1"/>
                </a:solidFill>
              </a:rPr>
              <a:t>Long-cycle</a:t>
            </a:r>
            <a:endParaRPr lang="en-US" sz="2800" b="1" dirty="0">
              <a:solidFill>
                <a:schemeClr val="tx1"/>
              </a:solidFill>
            </a:endParaRPr>
          </a:p>
        </p:txBody>
      </p:sp>
      <p:sp>
        <p:nvSpPr>
          <p:cNvPr id="9" name="Rounded Rectangle 8"/>
          <p:cNvSpPr/>
          <p:nvPr/>
        </p:nvSpPr>
        <p:spPr>
          <a:xfrm>
            <a:off x="3783106" y="1319020"/>
            <a:ext cx="2432423" cy="4922159"/>
          </a:xfrm>
          <a:prstGeom prst="round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p:cNvSpPr/>
          <p:nvPr/>
        </p:nvSpPr>
        <p:spPr>
          <a:xfrm>
            <a:off x="6355977" y="1299882"/>
            <a:ext cx="2459317" cy="4941297"/>
          </a:xfrm>
          <a:prstGeom prst="round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3783106" y="1319020"/>
            <a:ext cx="2432423" cy="52322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800" b="1" dirty="0" smtClean="0">
                <a:solidFill>
                  <a:schemeClr val="tx1"/>
                </a:solidFill>
              </a:rPr>
              <a:t>Medium-cycle</a:t>
            </a:r>
            <a:endParaRPr lang="en-US" sz="2800" b="1" dirty="0">
              <a:solidFill>
                <a:schemeClr val="tx1"/>
              </a:solidFill>
            </a:endParaRPr>
          </a:p>
        </p:txBody>
      </p:sp>
      <p:sp>
        <p:nvSpPr>
          <p:cNvPr id="12" name="TextBox 11"/>
          <p:cNvSpPr txBox="1"/>
          <p:nvPr/>
        </p:nvSpPr>
        <p:spPr>
          <a:xfrm>
            <a:off x="6367818" y="1319020"/>
            <a:ext cx="2447476" cy="52322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800" b="1" dirty="0" smtClean="0">
                <a:solidFill>
                  <a:schemeClr val="tx1"/>
                </a:solidFill>
              </a:rPr>
              <a:t>Short-cycle</a:t>
            </a:r>
            <a:endParaRPr lang="en-US" sz="2800" b="1" dirty="0">
              <a:solidFill>
                <a:schemeClr val="tx1"/>
              </a:solidFill>
            </a:endParaRPr>
          </a:p>
        </p:txBody>
      </p:sp>
      <p:sp>
        <p:nvSpPr>
          <p:cNvPr id="13" name="Rounded Rectangle 12"/>
          <p:cNvSpPr/>
          <p:nvPr/>
        </p:nvSpPr>
        <p:spPr>
          <a:xfrm>
            <a:off x="1282700" y="1924050"/>
            <a:ext cx="2292350" cy="1252070"/>
          </a:xfrm>
          <a:prstGeom prst="roundRect">
            <a:avLst/>
          </a:prstGeom>
          <a:solidFill>
            <a:srgbClr val="1691D0"/>
          </a:solidFill>
          <a:ln>
            <a:solidFill>
              <a:srgbClr val="1691D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smtClean="0">
                <a:solidFill>
                  <a:schemeClr val="bg1"/>
                </a:solidFill>
              </a:rPr>
              <a:t>Across terms, teaching units</a:t>
            </a:r>
            <a:endParaRPr lang="en-US" sz="2400" dirty="0">
              <a:solidFill>
                <a:schemeClr val="bg1"/>
              </a:solidFill>
            </a:endParaRPr>
          </a:p>
        </p:txBody>
      </p:sp>
      <p:sp>
        <p:nvSpPr>
          <p:cNvPr id="14" name="Rounded Rectangle 13"/>
          <p:cNvSpPr/>
          <p:nvPr/>
        </p:nvSpPr>
        <p:spPr>
          <a:xfrm>
            <a:off x="1282700" y="3390553"/>
            <a:ext cx="2292350" cy="1216549"/>
          </a:xfrm>
          <a:prstGeom prst="roundRect">
            <a:avLst/>
          </a:prstGeom>
          <a:solidFill>
            <a:srgbClr val="1691D0"/>
          </a:solidFill>
          <a:ln>
            <a:solidFill>
              <a:srgbClr val="1691D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smtClean="0">
                <a:solidFill>
                  <a:schemeClr val="bg1"/>
                </a:solidFill>
              </a:rPr>
              <a:t>Four weeks to</a:t>
            </a:r>
          </a:p>
          <a:p>
            <a:pPr algn="ctr"/>
            <a:r>
              <a:rPr lang="en-US" sz="2400" dirty="0" smtClean="0">
                <a:solidFill>
                  <a:schemeClr val="bg1"/>
                </a:solidFill>
              </a:rPr>
              <a:t>one year</a:t>
            </a:r>
            <a:endParaRPr lang="en-US" sz="2400" dirty="0">
              <a:solidFill>
                <a:schemeClr val="bg1"/>
              </a:solidFill>
            </a:endParaRPr>
          </a:p>
        </p:txBody>
      </p:sp>
      <p:sp>
        <p:nvSpPr>
          <p:cNvPr id="15" name="Rounded Rectangle 14"/>
          <p:cNvSpPr/>
          <p:nvPr/>
        </p:nvSpPr>
        <p:spPr>
          <a:xfrm>
            <a:off x="1282700" y="4826000"/>
            <a:ext cx="2292350" cy="1243354"/>
          </a:xfrm>
          <a:prstGeom prst="roundRect">
            <a:avLst/>
          </a:prstGeom>
          <a:solidFill>
            <a:srgbClr val="1691D0"/>
          </a:solidFill>
          <a:ln>
            <a:solidFill>
              <a:srgbClr val="1691D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smtClean="0">
                <a:solidFill>
                  <a:schemeClr val="bg1"/>
                </a:solidFill>
              </a:rPr>
              <a:t>Monitoring, curriculum alignment</a:t>
            </a:r>
            <a:endParaRPr lang="en-US" sz="2400" dirty="0">
              <a:solidFill>
                <a:schemeClr val="bg1"/>
              </a:solidFill>
            </a:endParaRPr>
          </a:p>
        </p:txBody>
      </p:sp>
      <p:sp>
        <p:nvSpPr>
          <p:cNvPr id="16" name="Rounded Rectangle 15"/>
          <p:cNvSpPr/>
          <p:nvPr/>
        </p:nvSpPr>
        <p:spPr>
          <a:xfrm>
            <a:off x="6437668" y="1924050"/>
            <a:ext cx="2292350" cy="1252070"/>
          </a:xfrm>
          <a:prstGeom prst="roundRect">
            <a:avLst/>
          </a:prstGeom>
          <a:solidFill>
            <a:srgbClr val="1691D0"/>
          </a:solidFill>
          <a:ln>
            <a:solidFill>
              <a:srgbClr val="1691D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a:solidFill>
                  <a:schemeClr val="bg1"/>
                </a:solidFill>
              </a:rPr>
              <a:t>Within and between lessons</a:t>
            </a:r>
          </a:p>
        </p:txBody>
      </p:sp>
      <p:sp>
        <p:nvSpPr>
          <p:cNvPr id="17" name="Rounded Rectangle 16"/>
          <p:cNvSpPr/>
          <p:nvPr/>
        </p:nvSpPr>
        <p:spPr>
          <a:xfrm>
            <a:off x="6437668" y="3390553"/>
            <a:ext cx="2292350" cy="1216549"/>
          </a:xfrm>
          <a:prstGeom prst="roundRect">
            <a:avLst/>
          </a:prstGeom>
          <a:solidFill>
            <a:srgbClr val="1691D0"/>
          </a:solidFill>
          <a:ln>
            <a:solidFill>
              <a:srgbClr val="1691D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smtClean="0">
                <a:solidFill>
                  <a:schemeClr val="bg1"/>
                </a:solidFill>
              </a:rPr>
              <a:t>Minute-by-minute and day-by-day</a:t>
            </a:r>
            <a:endParaRPr lang="en-US" sz="2400" dirty="0">
              <a:solidFill>
                <a:schemeClr val="bg1"/>
              </a:solidFill>
            </a:endParaRPr>
          </a:p>
        </p:txBody>
      </p:sp>
      <p:sp>
        <p:nvSpPr>
          <p:cNvPr id="18" name="Rounded Rectangle 17"/>
          <p:cNvSpPr/>
          <p:nvPr/>
        </p:nvSpPr>
        <p:spPr>
          <a:xfrm>
            <a:off x="6437668" y="4826000"/>
            <a:ext cx="2292350" cy="1243354"/>
          </a:xfrm>
          <a:prstGeom prst="roundRect">
            <a:avLst/>
          </a:prstGeom>
          <a:solidFill>
            <a:srgbClr val="1691D0"/>
          </a:solidFill>
          <a:ln>
            <a:solidFill>
              <a:srgbClr val="1691D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smtClean="0">
                <a:solidFill>
                  <a:schemeClr val="bg1"/>
                </a:solidFill>
              </a:rPr>
              <a:t>Engagement, responsiveness</a:t>
            </a:r>
            <a:endParaRPr lang="en-US" sz="2400" dirty="0">
              <a:solidFill>
                <a:schemeClr val="bg1"/>
              </a:solidFill>
            </a:endParaRPr>
          </a:p>
        </p:txBody>
      </p:sp>
      <p:sp>
        <p:nvSpPr>
          <p:cNvPr id="19" name="Rounded Rectangle 18"/>
          <p:cNvSpPr/>
          <p:nvPr/>
        </p:nvSpPr>
        <p:spPr>
          <a:xfrm>
            <a:off x="3846606" y="1924050"/>
            <a:ext cx="2292350" cy="1252070"/>
          </a:xfrm>
          <a:prstGeom prst="roundRect">
            <a:avLst/>
          </a:prstGeom>
          <a:solidFill>
            <a:srgbClr val="1691D0"/>
          </a:solidFill>
          <a:ln>
            <a:solidFill>
              <a:srgbClr val="1691D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smtClean="0">
                <a:solidFill>
                  <a:schemeClr val="bg1"/>
                </a:solidFill>
              </a:rPr>
              <a:t>Within and between teaching units</a:t>
            </a:r>
            <a:endParaRPr lang="en-US" sz="2400" dirty="0">
              <a:solidFill>
                <a:schemeClr val="bg1"/>
              </a:solidFill>
            </a:endParaRPr>
          </a:p>
        </p:txBody>
      </p:sp>
      <p:sp>
        <p:nvSpPr>
          <p:cNvPr id="20" name="Rounded Rectangle 19"/>
          <p:cNvSpPr/>
          <p:nvPr/>
        </p:nvSpPr>
        <p:spPr>
          <a:xfrm>
            <a:off x="3846606" y="3390553"/>
            <a:ext cx="2292350" cy="1216549"/>
          </a:xfrm>
          <a:prstGeom prst="roundRect">
            <a:avLst/>
          </a:prstGeom>
          <a:solidFill>
            <a:srgbClr val="1691D0"/>
          </a:solidFill>
          <a:ln>
            <a:solidFill>
              <a:srgbClr val="1691D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smtClean="0">
                <a:solidFill>
                  <a:schemeClr val="bg1"/>
                </a:solidFill>
              </a:rPr>
              <a:t>One to four weeks</a:t>
            </a:r>
            <a:endParaRPr lang="en-US" sz="2400" dirty="0">
              <a:solidFill>
                <a:schemeClr val="bg1"/>
              </a:solidFill>
            </a:endParaRPr>
          </a:p>
        </p:txBody>
      </p:sp>
      <p:sp>
        <p:nvSpPr>
          <p:cNvPr id="21" name="Rounded Rectangle 20"/>
          <p:cNvSpPr/>
          <p:nvPr/>
        </p:nvSpPr>
        <p:spPr>
          <a:xfrm>
            <a:off x="3846606" y="4826000"/>
            <a:ext cx="2292350" cy="1243354"/>
          </a:xfrm>
          <a:prstGeom prst="roundRect">
            <a:avLst/>
          </a:prstGeom>
          <a:solidFill>
            <a:srgbClr val="1691D0"/>
          </a:solidFill>
          <a:ln>
            <a:solidFill>
              <a:srgbClr val="1691D0"/>
            </a:solidFill>
          </a:ln>
        </p:spPr>
        <p:style>
          <a:lnRef idx="2">
            <a:schemeClr val="dk1"/>
          </a:lnRef>
          <a:fillRef idx="1">
            <a:schemeClr val="lt1"/>
          </a:fillRef>
          <a:effectRef idx="0">
            <a:schemeClr val="dk1"/>
          </a:effectRef>
          <a:fontRef idx="minor">
            <a:schemeClr val="dk1"/>
          </a:fontRef>
        </p:style>
        <p:txBody>
          <a:bodyPr rtlCol="0" anchor="ctr"/>
          <a:lstStyle/>
          <a:p>
            <a:pPr lvl="0" algn="ctr"/>
            <a:r>
              <a:rPr lang="en-US" sz="2400" dirty="0" smtClean="0">
                <a:solidFill>
                  <a:schemeClr val="bg1"/>
                </a:solidFill>
              </a:rPr>
              <a:t>Student</a:t>
            </a:r>
            <a:r>
              <a:rPr lang="en-US" sz="2400" dirty="0">
                <a:solidFill>
                  <a:schemeClr val="bg1"/>
                </a:solidFill>
              </a:rPr>
              <a:t>-involved </a:t>
            </a:r>
            <a:r>
              <a:rPr lang="en-US" sz="2400" dirty="0" smtClean="0">
                <a:solidFill>
                  <a:schemeClr val="bg1"/>
                </a:solidFill>
              </a:rPr>
              <a:t>assessment</a:t>
            </a:r>
            <a:endParaRPr lang="en-US" sz="2400" dirty="0">
              <a:solidFill>
                <a:schemeClr val="bg1"/>
              </a:solidFill>
            </a:endParaRPr>
          </a:p>
        </p:txBody>
      </p:sp>
      <p:sp>
        <p:nvSpPr>
          <p:cNvPr id="4" name="Slide Number Placeholder 3"/>
          <p:cNvSpPr>
            <a:spLocks noGrp="1"/>
          </p:cNvSpPr>
          <p:nvPr>
            <p:ph type="sldNum" sz="quarter" idx="11"/>
          </p:nvPr>
        </p:nvSpPr>
        <p:spPr/>
        <p:txBody>
          <a:bodyPr/>
          <a:lstStyle/>
          <a:p>
            <a:fld id="{9C0F6FC3-3F0F-484D-B7AD-35414CAF3DD6}" type="slidenum">
              <a:rPr lang="en-US" smtClean="0"/>
              <a:pPr/>
              <a:t>15</a:t>
            </a:fld>
            <a:endParaRPr lang="en-US" dirty="0"/>
          </a:p>
        </p:txBody>
      </p:sp>
    </p:spTree>
    <p:extLst>
      <p:ext uri="{BB962C8B-B14F-4D97-AF65-F5344CB8AC3E}">
        <p14:creationId xmlns:p14="http://schemas.microsoft.com/office/powerpoint/2010/main" val="35222816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3" grpId="0" animBg="1"/>
      <p:bldP spid="8" grpId="0"/>
      <p:bldP spid="9" grpId="0" animBg="1"/>
      <p:bldP spid="10" grpId="0" animBg="1"/>
      <p:bldP spid="11" grpId="0"/>
      <p:bldP spid="12" grpId="0"/>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does formative assessment form?</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88311030"/>
              </p:ext>
            </p:extLst>
          </p:nvPr>
        </p:nvGraphicFramePr>
        <p:xfrm>
          <a:off x="717550" y="1600200"/>
          <a:ext cx="8229600" cy="4546606"/>
        </p:xfrm>
        <a:graphic>
          <a:graphicData uri="http://schemas.openxmlformats.org/drawingml/2006/table">
            <a:tbl>
              <a:tblPr firstRow="1" bandRow="1">
                <a:tableStyleId>{5C22544A-7EE6-4342-B048-85BDC9FD1C3A}</a:tableStyleId>
              </a:tblPr>
              <a:tblGrid>
                <a:gridCol w="3318933"/>
                <a:gridCol w="1636889"/>
                <a:gridCol w="1636889"/>
                <a:gridCol w="1636889"/>
              </a:tblGrid>
              <a:tr h="518597">
                <a:tc>
                  <a:txBody>
                    <a:bodyPr/>
                    <a:lstStyle/>
                    <a:p>
                      <a:endParaRPr lang="en-US" dirty="0"/>
                    </a:p>
                  </a:txBody>
                  <a:tcPr>
                    <a:solidFill>
                      <a:srgbClr val="1691D0"/>
                    </a:solidFill>
                  </a:tcPr>
                </a:tc>
                <a:tc gridSpan="3">
                  <a:txBody>
                    <a:bodyPr/>
                    <a:lstStyle/>
                    <a:p>
                      <a:pPr algn="ctr"/>
                      <a:r>
                        <a:rPr lang="en-US" dirty="0" smtClean="0"/>
                        <a:t>Cycle length</a:t>
                      </a:r>
                      <a:endParaRPr lang="en-US" dirty="0"/>
                    </a:p>
                  </a:txBody>
                  <a:tcPr>
                    <a:solidFill>
                      <a:srgbClr val="1691D0"/>
                    </a:solidFill>
                  </a:tcPr>
                </a:tc>
                <a:tc hMerge="1">
                  <a:txBody>
                    <a:bodyPr/>
                    <a:lstStyle/>
                    <a:p>
                      <a:endParaRPr lang="en-US" dirty="0"/>
                    </a:p>
                  </a:txBody>
                  <a:tcPr/>
                </a:tc>
                <a:tc hMerge="1">
                  <a:txBody>
                    <a:bodyPr/>
                    <a:lstStyle/>
                    <a:p>
                      <a:endParaRPr lang="en-US" dirty="0"/>
                    </a:p>
                  </a:txBody>
                  <a:tcPr/>
                </a:tc>
              </a:tr>
              <a:tr h="518597">
                <a:tc>
                  <a:txBody>
                    <a:bodyPr/>
                    <a:lstStyle/>
                    <a:p>
                      <a:endParaRPr lang="en-US" dirty="0"/>
                    </a:p>
                  </a:txBody>
                  <a:tcPr/>
                </a:tc>
                <a:tc>
                  <a:txBody>
                    <a:bodyPr/>
                    <a:lstStyle/>
                    <a:p>
                      <a:pPr algn="ctr"/>
                      <a:r>
                        <a:rPr lang="en-US" dirty="0" smtClean="0"/>
                        <a:t>Long</a:t>
                      </a:r>
                      <a:endParaRPr lang="en-US" dirty="0"/>
                    </a:p>
                  </a:txBody>
                  <a:tcPr/>
                </a:tc>
                <a:tc>
                  <a:txBody>
                    <a:bodyPr/>
                    <a:lstStyle/>
                    <a:p>
                      <a:pPr algn="ctr"/>
                      <a:r>
                        <a:rPr lang="en-US" dirty="0" smtClean="0"/>
                        <a:t>Medium</a:t>
                      </a:r>
                      <a:endParaRPr lang="en-US" dirty="0"/>
                    </a:p>
                  </a:txBody>
                  <a:tcPr/>
                </a:tc>
                <a:tc>
                  <a:txBody>
                    <a:bodyPr/>
                    <a:lstStyle/>
                    <a:p>
                      <a:pPr algn="ctr"/>
                      <a:r>
                        <a:rPr lang="en-US" dirty="0" smtClean="0"/>
                        <a:t>Short</a:t>
                      </a:r>
                      <a:endParaRPr lang="en-US" dirty="0"/>
                    </a:p>
                  </a:txBody>
                  <a:tcPr/>
                </a:tc>
              </a:tr>
              <a:tr h="584902">
                <a:tc>
                  <a:txBody>
                    <a:bodyPr/>
                    <a:lstStyle/>
                    <a:p>
                      <a:r>
                        <a:rPr lang="en-US" dirty="0" smtClean="0"/>
                        <a:t>Curriculum alignment</a:t>
                      </a:r>
                    </a:p>
                  </a:txBody>
                  <a:tcPr anchor="ctr"/>
                </a:tc>
                <a:tc>
                  <a:txBody>
                    <a:bodyPr/>
                    <a:lstStyle/>
                    <a:p>
                      <a:pPr algn="ctr"/>
                      <a:r>
                        <a:rPr lang="en-US" dirty="0" smtClean="0">
                          <a:latin typeface="Zapf Dingbats"/>
                          <a:ea typeface="Zapf Dingbats"/>
                          <a:cs typeface="Zapf Dingbats"/>
                          <a:sym typeface="Zapf Dingbats"/>
                        </a:rPr>
                        <a:t>✔</a:t>
                      </a:r>
                      <a:endParaRPr lang="en-US" dirty="0"/>
                    </a:p>
                  </a:txBody>
                  <a:tcPr anchor="ctr"/>
                </a:tc>
                <a:tc>
                  <a:txBody>
                    <a:bodyPr/>
                    <a:lstStyle/>
                    <a:p>
                      <a:pPr algn="ctr"/>
                      <a:endParaRPr lang="en-US" dirty="0"/>
                    </a:p>
                  </a:txBody>
                  <a:tcPr anchor="ctr"/>
                </a:tc>
                <a:tc>
                  <a:txBody>
                    <a:bodyPr/>
                    <a:lstStyle/>
                    <a:p>
                      <a:pPr algn="ctr"/>
                      <a:endParaRPr lang="en-US" dirty="0" smtClean="0"/>
                    </a:p>
                  </a:txBody>
                  <a:tcPr anchor="ctr"/>
                </a:tc>
              </a:tr>
              <a:tr h="584902">
                <a:tc>
                  <a:txBody>
                    <a:bodyPr/>
                    <a:lstStyle/>
                    <a:p>
                      <a:r>
                        <a:rPr lang="en-US" dirty="0" smtClean="0"/>
                        <a:t>Monitoring progress</a:t>
                      </a:r>
                      <a:endParaRPr lang="en-US" dirty="0"/>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p>
                  </a:txBody>
                  <a:tcPr anchor="ctr"/>
                </a:tc>
              </a:tr>
              <a:tr h="584902">
                <a:tc>
                  <a:txBody>
                    <a:bodyPr/>
                    <a:lstStyle/>
                    <a:p>
                      <a:r>
                        <a:rPr lang="en-US" dirty="0" smtClean="0"/>
                        <a:t>Student involved assessment</a:t>
                      </a:r>
                      <a:endParaRPr lang="en-US" dirty="0"/>
                    </a:p>
                  </a:txBody>
                  <a:tcPr anchor="ctr"/>
                </a:tc>
                <a:tc>
                  <a:txBody>
                    <a:bodyPr/>
                    <a:lstStyle/>
                    <a:p>
                      <a:pPr algn="ctr"/>
                      <a:endParaRPr lang="en-US" dirty="0"/>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p>
                  </a:txBody>
                  <a:tcPr anchor="ctr"/>
                </a:tc>
              </a:tr>
              <a:tr h="584902">
                <a:tc>
                  <a:txBody>
                    <a:bodyPr/>
                    <a:lstStyle/>
                    <a:p>
                      <a:r>
                        <a:rPr lang="en-US" dirty="0" smtClean="0"/>
                        <a:t>Student engagement</a:t>
                      </a:r>
                      <a:endParaRPr lang="en-US" dirty="0"/>
                    </a:p>
                  </a:txBody>
                  <a:tcPr anchor="ctr"/>
                </a:tc>
                <a:tc>
                  <a:txBody>
                    <a:bodyPr/>
                    <a:lstStyle/>
                    <a:p>
                      <a:pPr algn="ctr"/>
                      <a:endParaRPr lang="en-US" dirty="0"/>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p>
                  </a:txBody>
                  <a:tcPr anchor="ctr"/>
                </a:tc>
              </a:tr>
              <a:tr h="584902">
                <a:tc>
                  <a:txBody>
                    <a:bodyPr/>
                    <a:lstStyle/>
                    <a:p>
                      <a:r>
                        <a:rPr lang="en-US" dirty="0" smtClean="0"/>
                        <a:t>Teacher cognition about</a:t>
                      </a:r>
                      <a:r>
                        <a:rPr lang="en-US" baseline="0" dirty="0" smtClean="0"/>
                        <a:t> learning</a:t>
                      </a:r>
                      <a:endParaRPr lang="en-US" dirty="0"/>
                    </a:p>
                  </a:txBody>
                  <a:tcPr anchor="ctr"/>
                </a:tc>
                <a:tc>
                  <a:txBody>
                    <a:bodyPr/>
                    <a:lstStyle/>
                    <a:p>
                      <a:pPr algn="ctr"/>
                      <a:endParaRPr lang="en-US" dirty="0"/>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p>
                  </a:txBody>
                  <a:tcPr anchor="ctr"/>
                </a:tc>
              </a:tr>
              <a:tr h="584902">
                <a:tc>
                  <a:txBody>
                    <a:bodyPr/>
                    <a:lstStyle/>
                    <a:p>
                      <a:r>
                        <a:rPr lang="en-US" dirty="0" smtClean="0"/>
                        <a:t>Responsive </a:t>
                      </a:r>
                      <a:r>
                        <a:rPr lang="en-US" baseline="0" dirty="0" smtClean="0"/>
                        <a:t>classroom practice</a:t>
                      </a:r>
                      <a:endParaRPr lang="en-US" dirty="0"/>
                    </a:p>
                  </a:txBody>
                  <a:tcPr anchor="ctr"/>
                </a:tc>
                <a:tc>
                  <a:txBody>
                    <a:bodyPr/>
                    <a:lstStyle/>
                    <a:p>
                      <a:pPr algn="ctr"/>
                      <a:endParaRPr lang="en-US" dirty="0"/>
                    </a:p>
                  </a:txBody>
                  <a:tcPr anchor="ctr"/>
                </a:tc>
                <a:tc>
                  <a:txBody>
                    <a:bodyPr/>
                    <a:lstStyle/>
                    <a:p>
                      <a:pPr algn="ctr"/>
                      <a:endParaRPr lang="en-US" dirty="0"/>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p>
                  </a:txBody>
                  <a:tcPr anchor="ctr"/>
                </a:tc>
              </a:tr>
            </a:tbl>
          </a:graphicData>
        </a:graphic>
      </p:graphicFrame>
      <p:sp>
        <p:nvSpPr>
          <p:cNvPr id="3" name="Slide Number Placeholder 2"/>
          <p:cNvSpPr>
            <a:spLocks noGrp="1"/>
          </p:cNvSpPr>
          <p:nvPr>
            <p:ph type="sldNum" sz="quarter" idx="12"/>
          </p:nvPr>
        </p:nvSpPr>
        <p:spPr/>
        <p:txBody>
          <a:bodyPr/>
          <a:lstStyle/>
          <a:p>
            <a:fld id="{9C0F6FC3-3F0F-484D-B7AD-35414CAF3DD6}" type="slidenum">
              <a:rPr lang="en-US" smtClean="0"/>
              <a:t>16</a:t>
            </a:fld>
            <a:endParaRPr lang="en-US"/>
          </a:p>
        </p:txBody>
      </p:sp>
    </p:spTree>
    <p:extLst>
      <p:ext uri="{BB962C8B-B14F-4D97-AF65-F5344CB8AC3E}">
        <p14:creationId xmlns:p14="http://schemas.microsoft.com/office/powerpoint/2010/main" val="280725772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Strategies of formative assessment</a:t>
            </a:r>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9C0F6FC3-3F0F-484D-B7AD-35414CAF3DD6}" type="slidenum">
              <a:rPr lang="en-US" smtClean="0"/>
              <a:t>17</a:t>
            </a:fld>
            <a:endParaRPr lang="en-US" dirty="0"/>
          </a:p>
        </p:txBody>
      </p:sp>
    </p:spTree>
    <p:extLst>
      <p:ext uri="{BB962C8B-B14F-4D97-AF65-F5344CB8AC3E}">
        <p14:creationId xmlns:p14="http://schemas.microsoft.com/office/powerpoint/2010/main" val="103718881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732232760"/>
              </p:ext>
            </p:extLst>
          </p:nvPr>
        </p:nvGraphicFramePr>
        <p:xfrm>
          <a:off x="94457" y="1440891"/>
          <a:ext cx="8962956" cy="5318702"/>
        </p:xfrm>
        <a:graphic>
          <a:graphicData uri="http://schemas.openxmlformats.org/drawingml/2006/table">
            <a:tbl>
              <a:tblPr firstRow="1" firstCol="1" bandRow="1">
                <a:tableStyleId>{5940675A-B579-460E-94D1-54222C63F5DA}</a:tableStyleId>
              </a:tblPr>
              <a:tblGrid>
                <a:gridCol w="1011381"/>
                <a:gridCol w="2294628"/>
                <a:gridCol w="2844217"/>
                <a:gridCol w="2812730"/>
              </a:tblGrid>
              <a:tr h="700343">
                <a:tc>
                  <a:txBody>
                    <a:bodyPr/>
                    <a:lstStyle/>
                    <a:p>
                      <a:endParaRPr lang="en-US" dirty="0"/>
                    </a:p>
                  </a:txBody>
                  <a:tcPr>
                    <a:solidFill>
                      <a:srgbClr val="F2F2F2"/>
                    </a:solidFill>
                  </a:tcPr>
                </a:tc>
                <a:tc>
                  <a:txBody>
                    <a:bodyPr/>
                    <a:lstStyle/>
                    <a:p>
                      <a:pPr algn="ctr"/>
                      <a:r>
                        <a:rPr lang="en-US" dirty="0" smtClean="0"/>
                        <a:t>Where the learner </a:t>
                      </a:r>
                      <a:br>
                        <a:rPr lang="en-US" dirty="0" smtClean="0"/>
                      </a:br>
                      <a:r>
                        <a:rPr lang="en-US" dirty="0" smtClean="0"/>
                        <a:t>is going</a:t>
                      </a:r>
                      <a:endParaRPr lang="en-US" b="1" dirty="0"/>
                    </a:p>
                  </a:txBody>
                  <a:tcPr anchor="ctr">
                    <a:solidFill>
                      <a:schemeClr val="bg1">
                        <a:lumMod val="95000"/>
                      </a:schemeClr>
                    </a:solidFill>
                  </a:tcPr>
                </a:tc>
                <a:tc>
                  <a:txBody>
                    <a:bodyPr/>
                    <a:lstStyle/>
                    <a:p>
                      <a:pPr algn="ctr"/>
                      <a:r>
                        <a:rPr lang="en-US" dirty="0" smtClean="0"/>
                        <a:t>Where the learner</a:t>
                      </a:r>
                      <a:br>
                        <a:rPr lang="en-US" dirty="0" smtClean="0"/>
                      </a:br>
                      <a:r>
                        <a:rPr lang="en-US" dirty="0" smtClean="0"/>
                        <a:t>is now</a:t>
                      </a:r>
                      <a:endParaRPr lang="en-US" b="1" dirty="0"/>
                    </a:p>
                  </a:txBody>
                  <a:tcPr anchor="ctr">
                    <a:solidFill>
                      <a:schemeClr val="bg1">
                        <a:lumMod val="95000"/>
                      </a:schemeClr>
                    </a:solidFill>
                  </a:tcPr>
                </a:tc>
                <a:tc>
                  <a:txBody>
                    <a:bodyPr/>
                    <a:lstStyle/>
                    <a:p>
                      <a:pPr algn="ctr"/>
                      <a:r>
                        <a:rPr lang="en-US" dirty="0" smtClean="0"/>
                        <a:t>How to get </a:t>
                      </a:r>
                      <a:br>
                        <a:rPr lang="en-US" dirty="0" smtClean="0"/>
                      </a:br>
                      <a:r>
                        <a:rPr lang="en-US" dirty="0" smtClean="0"/>
                        <a:t>the learner there</a:t>
                      </a:r>
                      <a:endParaRPr lang="en-US" b="1" dirty="0"/>
                    </a:p>
                  </a:txBody>
                  <a:tcPr anchor="ctr">
                    <a:solidFill>
                      <a:schemeClr val="bg1">
                        <a:lumMod val="95000"/>
                      </a:schemeClr>
                    </a:solidFill>
                  </a:tcPr>
                </a:tc>
              </a:tr>
              <a:tr h="1763374">
                <a:tc>
                  <a:txBody>
                    <a:bodyPr/>
                    <a:lstStyle/>
                    <a:p>
                      <a:r>
                        <a:rPr lang="en-US" dirty="0" smtClean="0"/>
                        <a:t>Teacher</a:t>
                      </a:r>
                      <a:endParaRPr lang="en-US" b="1" dirty="0"/>
                    </a:p>
                  </a:txBody>
                  <a:tcPr anchor="ctr">
                    <a:solidFill>
                      <a:srgbClr val="F2F2F2"/>
                    </a:solidFill>
                  </a:tcPr>
                </a:tc>
                <a:tc>
                  <a:txBody>
                    <a:bodyPr/>
                    <a:lstStyle/>
                    <a:p>
                      <a:endParaRPr lang="en-US" dirty="0"/>
                    </a:p>
                  </a:txBody>
                  <a:tcPr>
                    <a:solidFill>
                      <a:srgbClr val="FFEDC3"/>
                    </a:solidFill>
                  </a:tcPr>
                </a:tc>
                <a:tc>
                  <a:txBody>
                    <a:bodyPr/>
                    <a:lstStyle/>
                    <a:p>
                      <a:endParaRPr lang="en-US" dirty="0"/>
                    </a:p>
                  </a:txBody>
                  <a:tcPr>
                    <a:solidFill>
                      <a:schemeClr val="accent1">
                        <a:lumMod val="60000"/>
                        <a:lumOff val="40000"/>
                      </a:schemeClr>
                    </a:solidFill>
                  </a:tcPr>
                </a:tc>
                <a:tc>
                  <a:txBody>
                    <a:bodyPr/>
                    <a:lstStyle/>
                    <a:p>
                      <a:endParaRPr lang="en-US" dirty="0"/>
                    </a:p>
                  </a:txBody>
                  <a:tcPr>
                    <a:solidFill>
                      <a:srgbClr val="FF6E4C"/>
                    </a:solidFill>
                  </a:tcPr>
                </a:tc>
              </a:tr>
              <a:tr h="1437989">
                <a:tc>
                  <a:txBody>
                    <a:bodyPr/>
                    <a:lstStyle/>
                    <a:p>
                      <a:r>
                        <a:rPr lang="en-US" dirty="0" smtClean="0"/>
                        <a:t>Peer</a:t>
                      </a:r>
                      <a:endParaRPr lang="en-US" b="1" dirty="0"/>
                    </a:p>
                  </a:txBody>
                  <a:tcPr anchor="ctr">
                    <a:solidFill>
                      <a:srgbClr val="F2F2F2"/>
                    </a:solidFill>
                  </a:tcPr>
                </a:tc>
                <a:tc>
                  <a:txBody>
                    <a:bodyPr/>
                    <a:lstStyle/>
                    <a:p>
                      <a:endParaRPr lang="en-US" dirty="0"/>
                    </a:p>
                  </a:txBody>
                  <a:tcPr>
                    <a:solidFill>
                      <a:srgbClr val="FFEDC3"/>
                    </a:solidFill>
                  </a:tcPr>
                </a:tc>
                <a:tc>
                  <a:txBody>
                    <a:bodyPr/>
                    <a:lstStyle/>
                    <a:p>
                      <a:endParaRPr lang="en-US" dirty="0"/>
                    </a:p>
                  </a:txBody>
                  <a:tcPr>
                    <a:solidFill>
                      <a:schemeClr val="accent3">
                        <a:lumMod val="60000"/>
                        <a:lumOff val="40000"/>
                      </a:schemeClr>
                    </a:solidFill>
                  </a:tcPr>
                </a:tc>
                <a:tc>
                  <a:txBody>
                    <a:bodyPr/>
                    <a:lstStyle/>
                    <a:p>
                      <a:endParaRPr lang="en-US" dirty="0"/>
                    </a:p>
                  </a:txBody>
                  <a:tcPr>
                    <a:solidFill>
                      <a:schemeClr val="accent3">
                        <a:lumMod val="60000"/>
                        <a:lumOff val="40000"/>
                      </a:schemeClr>
                    </a:solidFill>
                  </a:tcPr>
                </a:tc>
              </a:tr>
              <a:tr h="1416996">
                <a:tc>
                  <a:txBody>
                    <a:bodyPr/>
                    <a:lstStyle/>
                    <a:p>
                      <a:r>
                        <a:rPr lang="en-US" dirty="0" smtClean="0"/>
                        <a:t>Student</a:t>
                      </a:r>
                      <a:endParaRPr lang="en-US" b="1" dirty="0"/>
                    </a:p>
                  </a:txBody>
                  <a:tcPr anchor="ctr">
                    <a:solidFill>
                      <a:srgbClr val="F2F2F2"/>
                    </a:solidFill>
                  </a:tcPr>
                </a:tc>
                <a:tc>
                  <a:txBody>
                    <a:bodyPr/>
                    <a:lstStyle/>
                    <a:p>
                      <a:endParaRPr lang="en-US" dirty="0"/>
                    </a:p>
                  </a:txBody>
                  <a:tcPr>
                    <a:solidFill>
                      <a:srgbClr val="FFEDC3"/>
                    </a:solidFill>
                  </a:tcPr>
                </a:tc>
                <a:tc>
                  <a:txBody>
                    <a:bodyPr/>
                    <a:lstStyle/>
                    <a:p>
                      <a:endParaRPr lang="en-US" dirty="0"/>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r>
            </a:tbl>
          </a:graphicData>
        </a:graphic>
      </p:graphicFrame>
      <p:sp>
        <p:nvSpPr>
          <p:cNvPr id="2" name="Title 1"/>
          <p:cNvSpPr>
            <a:spLocks noGrp="1"/>
          </p:cNvSpPr>
          <p:nvPr>
            <p:ph type="title"/>
          </p:nvPr>
        </p:nvSpPr>
        <p:spPr/>
        <p:txBody>
          <a:bodyPr/>
          <a:lstStyle/>
          <a:p>
            <a:r>
              <a:rPr lang="en-US" dirty="0" smtClean="0"/>
              <a:t>Unpacking Formative Assessment</a:t>
            </a:r>
            <a:endParaRPr lang="en-US" dirty="0"/>
          </a:p>
        </p:txBody>
      </p:sp>
      <p:sp>
        <p:nvSpPr>
          <p:cNvPr id="20" name="Rounded Rectangle 19"/>
          <p:cNvSpPr/>
          <p:nvPr/>
        </p:nvSpPr>
        <p:spPr>
          <a:xfrm>
            <a:off x="1159948" y="2227350"/>
            <a:ext cx="2167471" cy="4413562"/>
          </a:xfrm>
          <a:prstGeom prst="roundRect">
            <a:avLst/>
          </a:prstGeom>
          <a:solidFill>
            <a:srgbClr val="DD9E00"/>
          </a:solidFill>
          <a:ln>
            <a:noFill/>
          </a:ln>
        </p:spPr>
        <p:style>
          <a:lnRef idx="3">
            <a:schemeClr val="lt1"/>
          </a:lnRef>
          <a:fillRef idx="1">
            <a:schemeClr val="accent6"/>
          </a:fillRef>
          <a:effectRef idx="1">
            <a:schemeClr val="accent6"/>
          </a:effectRef>
          <a:fontRef idx="minor">
            <a:schemeClr val="lt1"/>
          </a:fontRef>
        </p:style>
        <p:txBody>
          <a:bodyPr lIns="36000" rIns="36000" rtlCol="0" anchor="ctr"/>
          <a:lstStyle/>
          <a:p>
            <a:pPr algn="ctr"/>
            <a:r>
              <a:rPr lang="en-US" sz="2400" b="1" dirty="0" smtClean="0">
                <a:solidFill>
                  <a:srgbClr val="FFFFFF"/>
                </a:solidFill>
                <a:latin typeface="+mj-lt"/>
              </a:rPr>
              <a:t>Clarifying, sharing, and understanding </a:t>
            </a:r>
            <a:r>
              <a:rPr lang="en-US" sz="2400" b="1" dirty="0" smtClean="0">
                <a:solidFill>
                  <a:srgbClr val="FFFFFF"/>
                </a:solidFill>
                <a:latin typeface="+mj-lt"/>
                <a:cs typeface="Brush Script MT Italic"/>
              </a:rPr>
              <a:t>learning intentions</a:t>
            </a:r>
            <a:endParaRPr lang="en-US" sz="2400" b="1" dirty="0">
              <a:solidFill>
                <a:srgbClr val="FFFFFF"/>
              </a:solidFill>
              <a:latin typeface="+mj-lt"/>
              <a:cs typeface="Brush Script MT Italic"/>
            </a:endParaRPr>
          </a:p>
        </p:txBody>
      </p:sp>
      <p:sp>
        <p:nvSpPr>
          <p:cNvPr id="21" name="Rounded Rectangle 20"/>
          <p:cNvSpPr/>
          <p:nvPr/>
        </p:nvSpPr>
        <p:spPr>
          <a:xfrm>
            <a:off x="3484050" y="2227349"/>
            <a:ext cx="2663867" cy="1572681"/>
          </a:xfrm>
          <a:prstGeom prst="roundRect">
            <a:avLst/>
          </a:prstGeom>
          <a:solidFill>
            <a:srgbClr val="1F497D"/>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400" b="1" dirty="0" smtClean="0">
                <a:solidFill>
                  <a:srgbClr val="FFFFFF"/>
                </a:solidFill>
                <a:latin typeface="+mj-lt"/>
              </a:rPr>
              <a:t>Eliciting </a:t>
            </a:r>
            <a:r>
              <a:rPr lang="en-US" sz="2400" b="1" dirty="0" smtClean="0">
                <a:solidFill>
                  <a:srgbClr val="FFFFFF"/>
                </a:solidFill>
                <a:latin typeface="+mj-lt"/>
                <a:cs typeface="Brush Script MT Italic"/>
              </a:rPr>
              <a:t>evidence of learning</a:t>
            </a:r>
            <a:endParaRPr lang="en-US" sz="2400" b="1" dirty="0">
              <a:solidFill>
                <a:srgbClr val="FFFFFF"/>
              </a:solidFill>
              <a:latin typeface="+mj-lt"/>
              <a:cs typeface="Brush Script MT Italic"/>
            </a:endParaRPr>
          </a:p>
        </p:txBody>
      </p:sp>
      <p:sp>
        <p:nvSpPr>
          <p:cNvPr id="22" name="Rounded Rectangle 21"/>
          <p:cNvSpPr/>
          <p:nvPr/>
        </p:nvSpPr>
        <p:spPr>
          <a:xfrm>
            <a:off x="6340033" y="2227350"/>
            <a:ext cx="2606040" cy="1600200"/>
          </a:xfrm>
          <a:prstGeom prst="roundRect">
            <a:avLst/>
          </a:prstGeom>
          <a:solidFill>
            <a:srgbClr val="AC21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smtClean="0">
                <a:solidFill>
                  <a:srgbClr val="FFFFFF"/>
                </a:solidFill>
                <a:latin typeface="+mj-lt"/>
              </a:rPr>
              <a:t>Providing </a:t>
            </a:r>
            <a:r>
              <a:rPr lang="en-US" sz="2400" b="1" dirty="0" smtClean="0">
                <a:solidFill>
                  <a:srgbClr val="FFFFFF"/>
                </a:solidFill>
                <a:latin typeface="+mj-lt"/>
                <a:cs typeface="Brush Script MT Italic"/>
              </a:rPr>
              <a:t>feedback</a:t>
            </a:r>
            <a:r>
              <a:rPr lang="en-US" sz="2400" b="1" dirty="0" smtClean="0">
                <a:solidFill>
                  <a:srgbClr val="FFFFFF"/>
                </a:solidFill>
                <a:latin typeface="+mj-lt"/>
              </a:rPr>
              <a:t> that moves learners forward</a:t>
            </a:r>
            <a:endParaRPr lang="en-US" sz="2400" b="1" dirty="0">
              <a:solidFill>
                <a:srgbClr val="FFFFFF"/>
              </a:solidFill>
              <a:latin typeface="+mj-lt"/>
            </a:endParaRPr>
          </a:p>
        </p:txBody>
      </p:sp>
      <p:sp>
        <p:nvSpPr>
          <p:cNvPr id="23" name="Rounded Rectangle 22"/>
          <p:cNvSpPr/>
          <p:nvPr/>
        </p:nvSpPr>
        <p:spPr>
          <a:xfrm>
            <a:off x="3484050" y="3955119"/>
            <a:ext cx="5462023" cy="1291835"/>
          </a:xfrm>
          <a:prstGeom prst="roundRect">
            <a:avLst/>
          </a:prstGeom>
          <a:solidFill>
            <a:schemeClr val="accent3"/>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b="1" dirty="0" smtClean="0">
                <a:solidFill>
                  <a:srgbClr val="FFFFFF"/>
                </a:solidFill>
                <a:latin typeface="+mj-lt"/>
              </a:rPr>
              <a:t>Activating students as learning</a:t>
            </a:r>
          </a:p>
          <a:p>
            <a:pPr algn="ctr"/>
            <a:r>
              <a:rPr lang="en-US" sz="2400" b="1" dirty="0" smtClean="0">
                <a:solidFill>
                  <a:srgbClr val="FFFFFF"/>
                </a:solidFill>
                <a:latin typeface="+mj-lt"/>
                <a:cs typeface="Brush Script MT Italic"/>
              </a:rPr>
              <a:t>resources for one another</a:t>
            </a:r>
            <a:endParaRPr lang="en-US" sz="2400" b="1" dirty="0">
              <a:solidFill>
                <a:srgbClr val="FFFFFF"/>
              </a:solidFill>
              <a:latin typeface="+mj-lt"/>
              <a:cs typeface="Brush Script MT Italic"/>
            </a:endParaRPr>
          </a:p>
        </p:txBody>
      </p:sp>
      <p:sp>
        <p:nvSpPr>
          <p:cNvPr id="24" name="Rounded Rectangle 23"/>
          <p:cNvSpPr/>
          <p:nvPr/>
        </p:nvSpPr>
        <p:spPr>
          <a:xfrm>
            <a:off x="3484050" y="5412765"/>
            <a:ext cx="5465654" cy="1228147"/>
          </a:xfrm>
          <a:prstGeom prst="roundRect">
            <a:avLst/>
          </a:prstGeom>
          <a:solidFill>
            <a:schemeClr val="accent5"/>
          </a:solidFill>
          <a:ln>
            <a:no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smtClean="0">
                <a:solidFill>
                  <a:srgbClr val="FFFFFF"/>
                </a:solidFill>
                <a:latin typeface="+mj-lt"/>
              </a:rPr>
              <a:t>Activating students as</a:t>
            </a:r>
          </a:p>
          <a:p>
            <a:pPr algn="ctr"/>
            <a:r>
              <a:rPr lang="en-US" sz="2400" b="1" dirty="0" smtClean="0">
                <a:solidFill>
                  <a:srgbClr val="FFFFFF"/>
                </a:solidFill>
                <a:latin typeface="+mj-lt"/>
                <a:cs typeface="Brush Script MT Italic"/>
              </a:rPr>
              <a:t>owners of their own learning</a:t>
            </a:r>
            <a:endParaRPr lang="en-US" sz="2400" b="1" dirty="0">
              <a:solidFill>
                <a:srgbClr val="FFFFFF"/>
              </a:solidFill>
              <a:latin typeface="+mj-lt"/>
              <a:cs typeface="Brush Script MT Italic"/>
            </a:endParaRPr>
          </a:p>
        </p:txBody>
      </p:sp>
      <p:sp>
        <p:nvSpPr>
          <p:cNvPr id="4" name="Slide Number Placeholder 3"/>
          <p:cNvSpPr>
            <a:spLocks noGrp="1"/>
          </p:cNvSpPr>
          <p:nvPr>
            <p:ph type="sldNum" sz="quarter" idx="12"/>
          </p:nvPr>
        </p:nvSpPr>
        <p:spPr/>
        <p:txBody>
          <a:bodyPr/>
          <a:lstStyle/>
          <a:p>
            <a:fld id="{9C0F6FC3-3F0F-484D-B7AD-35414CAF3DD6}" type="slidenum">
              <a:rPr lang="en-US" smtClean="0"/>
              <a:t>18</a:t>
            </a:fld>
            <a:endParaRPr lang="en-US"/>
          </a:p>
        </p:txBody>
      </p:sp>
    </p:spTree>
    <p:extLst>
      <p:ext uri="{BB962C8B-B14F-4D97-AF65-F5344CB8AC3E}">
        <p14:creationId xmlns:p14="http://schemas.microsoft.com/office/powerpoint/2010/main" val="18699106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058009806"/>
              </p:ext>
            </p:extLst>
          </p:nvPr>
        </p:nvGraphicFramePr>
        <p:xfrm>
          <a:off x="94457" y="1440891"/>
          <a:ext cx="8962956" cy="5318702"/>
        </p:xfrm>
        <a:graphic>
          <a:graphicData uri="http://schemas.openxmlformats.org/drawingml/2006/table">
            <a:tbl>
              <a:tblPr firstRow="1" firstCol="1" bandRow="1">
                <a:tableStyleId>{5940675A-B579-460E-94D1-54222C63F5DA}</a:tableStyleId>
              </a:tblPr>
              <a:tblGrid>
                <a:gridCol w="1011381"/>
                <a:gridCol w="2294628"/>
                <a:gridCol w="2844217"/>
                <a:gridCol w="2812730"/>
              </a:tblGrid>
              <a:tr h="700343">
                <a:tc>
                  <a:txBody>
                    <a:bodyPr/>
                    <a:lstStyle/>
                    <a:p>
                      <a:endParaRPr lang="en-US" dirty="0"/>
                    </a:p>
                  </a:txBody>
                  <a:tcPr>
                    <a:solidFill>
                      <a:srgbClr val="F2F2F2"/>
                    </a:solidFill>
                  </a:tcPr>
                </a:tc>
                <a:tc>
                  <a:txBody>
                    <a:bodyPr/>
                    <a:lstStyle/>
                    <a:p>
                      <a:pPr algn="ctr"/>
                      <a:r>
                        <a:rPr lang="en-US" dirty="0" smtClean="0"/>
                        <a:t>Where the learner </a:t>
                      </a:r>
                      <a:br>
                        <a:rPr lang="en-US" dirty="0" smtClean="0"/>
                      </a:br>
                      <a:r>
                        <a:rPr lang="en-US" dirty="0" smtClean="0"/>
                        <a:t>is going</a:t>
                      </a:r>
                      <a:endParaRPr lang="en-US" b="1" dirty="0"/>
                    </a:p>
                  </a:txBody>
                  <a:tcPr anchor="ctr">
                    <a:solidFill>
                      <a:schemeClr val="bg1">
                        <a:lumMod val="95000"/>
                      </a:schemeClr>
                    </a:solidFill>
                  </a:tcPr>
                </a:tc>
                <a:tc>
                  <a:txBody>
                    <a:bodyPr/>
                    <a:lstStyle/>
                    <a:p>
                      <a:pPr algn="ctr"/>
                      <a:r>
                        <a:rPr lang="en-US" dirty="0" smtClean="0"/>
                        <a:t>Where the learner</a:t>
                      </a:r>
                      <a:br>
                        <a:rPr lang="en-US" dirty="0" smtClean="0"/>
                      </a:br>
                      <a:r>
                        <a:rPr lang="en-US" dirty="0" smtClean="0"/>
                        <a:t>is now</a:t>
                      </a:r>
                      <a:endParaRPr lang="en-US" b="1" dirty="0"/>
                    </a:p>
                  </a:txBody>
                  <a:tcPr anchor="ctr">
                    <a:solidFill>
                      <a:schemeClr val="bg1">
                        <a:lumMod val="95000"/>
                      </a:schemeClr>
                    </a:solidFill>
                  </a:tcPr>
                </a:tc>
                <a:tc>
                  <a:txBody>
                    <a:bodyPr/>
                    <a:lstStyle/>
                    <a:p>
                      <a:pPr algn="ctr"/>
                      <a:r>
                        <a:rPr lang="en-US" dirty="0" smtClean="0"/>
                        <a:t>How to get </a:t>
                      </a:r>
                      <a:br>
                        <a:rPr lang="en-US" dirty="0" smtClean="0"/>
                      </a:br>
                      <a:r>
                        <a:rPr lang="en-US" dirty="0" smtClean="0"/>
                        <a:t>the learner there</a:t>
                      </a:r>
                      <a:endParaRPr lang="en-US" b="1" dirty="0"/>
                    </a:p>
                  </a:txBody>
                  <a:tcPr anchor="ctr">
                    <a:solidFill>
                      <a:schemeClr val="bg1">
                        <a:lumMod val="95000"/>
                      </a:schemeClr>
                    </a:solidFill>
                  </a:tcPr>
                </a:tc>
              </a:tr>
              <a:tr h="1763374">
                <a:tc>
                  <a:txBody>
                    <a:bodyPr/>
                    <a:lstStyle/>
                    <a:p>
                      <a:r>
                        <a:rPr lang="en-US" dirty="0" smtClean="0"/>
                        <a:t>Teacher</a:t>
                      </a:r>
                      <a:endParaRPr lang="en-US" b="1" dirty="0"/>
                    </a:p>
                  </a:txBody>
                  <a:tcPr anchor="ctr">
                    <a:solidFill>
                      <a:srgbClr val="F2F2F2"/>
                    </a:solidFill>
                  </a:tcPr>
                </a:tc>
                <a:tc>
                  <a:txBody>
                    <a:bodyPr/>
                    <a:lstStyle/>
                    <a:p>
                      <a:endParaRPr lang="en-US" dirty="0"/>
                    </a:p>
                  </a:txBody>
                  <a:tcPr>
                    <a:solidFill>
                      <a:srgbClr val="FFEDC3"/>
                    </a:solidFill>
                  </a:tcPr>
                </a:tc>
                <a:tc>
                  <a:txBody>
                    <a:bodyPr/>
                    <a:lstStyle/>
                    <a:p>
                      <a:endParaRPr lang="en-US" dirty="0"/>
                    </a:p>
                  </a:txBody>
                  <a:tcPr>
                    <a:solidFill>
                      <a:schemeClr val="accent1">
                        <a:lumMod val="60000"/>
                        <a:lumOff val="40000"/>
                      </a:schemeClr>
                    </a:solidFill>
                  </a:tcPr>
                </a:tc>
                <a:tc>
                  <a:txBody>
                    <a:bodyPr/>
                    <a:lstStyle/>
                    <a:p>
                      <a:endParaRPr lang="en-US" dirty="0"/>
                    </a:p>
                  </a:txBody>
                  <a:tcPr>
                    <a:solidFill>
                      <a:srgbClr val="FF6E4C"/>
                    </a:solidFill>
                  </a:tcPr>
                </a:tc>
              </a:tr>
              <a:tr h="1437989">
                <a:tc>
                  <a:txBody>
                    <a:bodyPr/>
                    <a:lstStyle/>
                    <a:p>
                      <a:r>
                        <a:rPr lang="en-US" dirty="0" smtClean="0"/>
                        <a:t>Peer</a:t>
                      </a:r>
                      <a:endParaRPr lang="en-US" b="1" dirty="0"/>
                    </a:p>
                  </a:txBody>
                  <a:tcPr anchor="ctr">
                    <a:solidFill>
                      <a:srgbClr val="F2F2F2"/>
                    </a:solidFill>
                  </a:tcPr>
                </a:tc>
                <a:tc>
                  <a:txBody>
                    <a:bodyPr/>
                    <a:lstStyle/>
                    <a:p>
                      <a:endParaRPr lang="en-US" dirty="0"/>
                    </a:p>
                  </a:txBody>
                  <a:tcPr>
                    <a:solidFill>
                      <a:srgbClr val="FFEDC3"/>
                    </a:solidFill>
                  </a:tcPr>
                </a:tc>
                <a:tc>
                  <a:txBody>
                    <a:bodyPr/>
                    <a:lstStyle/>
                    <a:p>
                      <a:endParaRPr lang="en-US" dirty="0"/>
                    </a:p>
                  </a:txBody>
                  <a:tcPr>
                    <a:solidFill>
                      <a:schemeClr val="accent3">
                        <a:lumMod val="60000"/>
                        <a:lumOff val="40000"/>
                      </a:schemeClr>
                    </a:solidFill>
                  </a:tcPr>
                </a:tc>
                <a:tc>
                  <a:txBody>
                    <a:bodyPr/>
                    <a:lstStyle/>
                    <a:p>
                      <a:endParaRPr lang="en-US" dirty="0"/>
                    </a:p>
                  </a:txBody>
                  <a:tcPr>
                    <a:solidFill>
                      <a:schemeClr val="accent3">
                        <a:lumMod val="60000"/>
                        <a:lumOff val="40000"/>
                      </a:schemeClr>
                    </a:solidFill>
                  </a:tcPr>
                </a:tc>
              </a:tr>
              <a:tr h="1416996">
                <a:tc>
                  <a:txBody>
                    <a:bodyPr/>
                    <a:lstStyle/>
                    <a:p>
                      <a:r>
                        <a:rPr lang="en-US" dirty="0" smtClean="0"/>
                        <a:t>Student</a:t>
                      </a:r>
                      <a:endParaRPr lang="en-US" b="1" dirty="0"/>
                    </a:p>
                  </a:txBody>
                  <a:tcPr anchor="ctr">
                    <a:solidFill>
                      <a:srgbClr val="F2F2F2"/>
                    </a:solidFill>
                  </a:tcPr>
                </a:tc>
                <a:tc>
                  <a:txBody>
                    <a:bodyPr/>
                    <a:lstStyle/>
                    <a:p>
                      <a:endParaRPr lang="en-US" dirty="0"/>
                    </a:p>
                  </a:txBody>
                  <a:tcPr>
                    <a:solidFill>
                      <a:srgbClr val="FFEDC3"/>
                    </a:solidFill>
                  </a:tcPr>
                </a:tc>
                <a:tc>
                  <a:txBody>
                    <a:bodyPr/>
                    <a:lstStyle/>
                    <a:p>
                      <a:endParaRPr lang="en-US" dirty="0"/>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r>
            </a:tbl>
          </a:graphicData>
        </a:graphic>
      </p:graphicFrame>
      <p:sp>
        <p:nvSpPr>
          <p:cNvPr id="2" name="Title 1"/>
          <p:cNvSpPr>
            <a:spLocks noGrp="1"/>
          </p:cNvSpPr>
          <p:nvPr>
            <p:ph type="title"/>
          </p:nvPr>
        </p:nvSpPr>
        <p:spPr/>
        <p:txBody>
          <a:bodyPr/>
          <a:lstStyle/>
          <a:p>
            <a:r>
              <a:rPr lang="en-US" dirty="0" smtClean="0"/>
              <a:t>Unpacking Formative Assessment</a:t>
            </a:r>
            <a:endParaRPr lang="en-US" dirty="0"/>
          </a:p>
        </p:txBody>
      </p:sp>
      <p:sp>
        <p:nvSpPr>
          <p:cNvPr id="4" name="Slide Number Placeholder 3"/>
          <p:cNvSpPr>
            <a:spLocks noGrp="1"/>
          </p:cNvSpPr>
          <p:nvPr>
            <p:ph type="sldNum" sz="quarter" idx="12"/>
          </p:nvPr>
        </p:nvSpPr>
        <p:spPr/>
        <p:txBody>
          <a:bodyPr/>
          <a:lstStyle/>
          <a:p>
            <a:fld id="{9C0F6FC3-3F0F-484D-B7AD-35414CAF3DD6}" type="slidenum">
              <a:rPr lang="en-US" smtClean="0"/>
              <a:t>19</a:t>
            </a:fld>
            <a:endParaRPr lang="en-US"/>
          </a:p>
        </p:txBody>
      </p:sp>
      <p:sp>
        <p:nvSpPr>
          <p:cNvPr id="5" name="Rounded Rectangle 4"/>
          <p:cNvSpPr/>
          <p:nvPr/>
        </p:nvSpPr>
        <p:spPr>
          <a:xfrm>
            <a:off x="1308100" y="2311400"/>
            <a:ext cx="7543800" cy="4203700"/>
          </a:xfrm>
          <a:prstGeom prst="roundRect">
            <a:avLst/>
          </a:prstGeom>
          <a:solidFill>
            <a:srgbClr val="1691D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smtClean="0"/>
              <a:t>Using evidence of achievement to adapt what happens in classrooms to meet learner needs </a:t>
            </a:r>
            <a:endParaRPr lang="en-US" sz="4800" dirty="0"/>
          </a:p>
        </p:txBody>
      </p:sp>
    </p:spTree>
    <p:extLst>
      <p:ext uri="{BB962C8B-B14F-4D97-AF65-F5344CB8AC3E}">
        <p14:creationId xmlns:p14="http://schemas.microsoft.com/office/powerpoint/2010/main" val="33961280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sz="quarter" idx="1"/>
          </p:nvPr>
        </p:nvSpPr>
        <p:spPr/>
        <p:txBody>
          <a:bodyPr/>
          <a:lstStyle/>
          <a:p>
            <a:r>
              <a:rPr lang="en-US" dirty="0" smtClean="0"/>
              <a:t>Why formative assessment needs to be a priority</a:t>
            </a:r>
          </a:p>
          <a:p>
            <a:r>
              <a:rPr lang="en-US" dirty="0" smtClean="0"/>
              <a:t>Formative assessment: what it is and what it isn’t</a:t>
            </a:r>
          </a:p>
          <a:p>
            <a:r>
              <a:rPr lang="en-US" dirty="0" smtClean="0"/>
              <a:t>Strategies and techniques of formative assessment</a:t>
            </a:r>
          </a:p>
          <a:p>
            <a:r>
              <a:rPr lang="en-US" dirty="0" smtClean="0"/>
              <a:t>Supporting teachers in changing practice</a:t>
            </a:r>
          </a:p>
        </p:txBody>
      </p:sp>
      <p:sp>
        <p:nvSpPr>
          <p:cNvPr id="4" name="Slide Number Placeholder 3"/>
          <p:cNvSpPr>
            <a:spLocks noGrp="1"/>
          </p:cNvSpPr>
          <p:nvPr>
            <p:ph type="sldNum" sz="quarter" idx="12"/>
          </p:nvPr>
        </p:nvSpPr>
        <p:spPr/>
        <p:txBody>
          <a:bodyPr>
            <a:normAutofit fontScale="92500" lnSpcReduction="20000"/>
          </a:bodyPr>
          <a:lstStyle/>
          <a:p>
            <a:pPr>
              <a:defRPr/>
            </a:pPr>
            <a:fld id="{2D6238C2-C284-AD4D-8FB8-9663937FCA09}" type="slidenum">
              <a:rPr lang="en-GB" smtClean="0"/>
              <a:pPr>
                <a:defRPr/>
              </a:pPr>
              <a:t>2</a:t>
            </a:fld>
            <a:endParaRPr lang="en-GB" dirty="0"/>
          </a:p>
        </p:txBody>
      </p:sp>
    </p:spTree>
    <p:extLst>
      <p:ext uri="{BB962C8B-B14F-4D97-AF65-F5344CB8AC3E}">
        <p14:creationId xmlns:p14="http://schemas.microsoft.com/office/powerpoint/2010/main" val="28083975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6"/>
          <p:cNvSpPr>
            <a:spLocks noGrp="1" noChangeArrowheads="1"/>
          </p:cNvSpPr>
          <p:nvPr>
            <p:ph type="ctrTitle"/>
          </p:nvPr>
        </p:nvSpPr>
        <p:spPr/>
        <p:txBody>
          <a:bodyPr/>
          <a:lstStyle/>
          <a:p>
            <a:r>
              <a:rPr lang="en-US" dirty="0" smtClean="0"/>
              <a:t>Practical techniques for classroom formative assessment</a:t>
            </a:r>
            <a:endParaRPr lang="en-GB" dirty="0"/>
          </a:p>
        </p:txBody>
      </p:sp>
      <p:sp>
        <p:nvSpPr>
          <p:cNvPr id="5" name="Subtitle 4"/>
          <p:cNvSpPr>
            <a:spLocks noGrp="1"/>
          </p:cNvSpPr>
          <p:nvPr>
            <p:ph type="subTitle" idx="1"/>
          </p:nvPr>
        </p:nvSpPr>
        <p:spPr/>
        <p:txBody>
          <a:bodyPr/>
          <a:lstStyle/>
          <a:p>
            <a:endParaRPr lang="en-US"/>
          </a:p>
        </p:txBody>
      </p:sp>
      <p:sp>
        <p:nvSpPr>
          <p:cNvPr id="2" name="Slide Number Placeholder 1"/>
          <p:cNvSpPr>
            <a:spLocks noGrp="1"/>
          </p:cNvSpPr>
          <p:nvPr>
            <p:ph type="sldNum" sz="quarter" idx="12"/>
          </p:nvPr>
        </p:nvSpPr>
        <p:spPr/>
        <p:txBody>
          <a:bodyPr/>
          <a:lstStyle/>
          <a:p>
            <a:fld id="{D52799CE-711A-FA44-BA4E-E463DA170A36}" type="slidenum">
              <a:rPr lang="en-US" smtClean="0"/>
              <a:pPr/>
              <a:t>20</a:t>
            </a:fld>
            <a:endParaRPr lang="en-US" dirty="0"/>
          </a:p>
        </p:txBody>
      </p:sp>
    </p:spTree>
    <p:extLst>
      <p:ext uri="{BB962C8B-B14F-4D97-AF65-F5344CB8AC3E}">
        <p14:creationId xmlns:p14="http://schemas.microsoft.com/office/powerpoint/2010/main" val="5840666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677187"/>
            <a:ext cx="5130800" cy="1923264"/>
          </a:xfrm>
        </p:spPr>
        <p:txBody>
          <a:bodyPr/>
          <a:lstStyle/>
          <a:p>
            <a:r>
              <a:rPr lang="en-US" dirty="0" smtClean="0"/>
              <a:t>Clarifying, sharing and understanding learning intentions and criteria for success</a:t>
            </a:r>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9C0F6FC3-3F0F-484D-B7AD-35414CAF3DD6}" type="slidenum">
              <a:rPr lang="en-US" smtClean="0"/>
              <a:t>21</a:t>
            </a:fld>
            <a:endParaRPr lang="en-US" dirty="0"/>
          </a:p>
        </p:txBody>
      </p:sp>
    </p:spTree>
    <p:extLst>
      <p:ext uri="{BB962C8B-B14F-4D97-AF65-F5344CB8AC3E}">
        <p14:creationId xmlns:p14="http://schemas.microsoft.com/office/powerpoint/2010/main" val="411556644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1"/>
          <p:cNvSpPr>
            <a:spLocks noGrp="1"/>
          </p:cNvSpPr>
          <p:nvPr>
            <p:ph type="title"/>
          </p:nvPr>
        </p:nvSpPr>
        <p:spPr/>
        <p:txBody>
          <a:bodyPr/>
          <a:lstStyle/>
          <a:p>
            <a:r>
              <a:rPr lang="en-US" dirty="0">
                <a:latin typeface="Calibri" charset="0"/>
                <a:ea typeface="ＭＳ Ｐゴシック" charset="0"/>
                <a:cs typeface="ＭＳ Ｐゴシック" charset="0"/>
              </a:rPr>
              <a:t>Learning intentions and success criteria</a:t>
            </a:r>
          </a:p>
        </p:txBody>
      </p:sp>
      <p:sp>
        <p:nvSpPr>
          <p:cNvPr id="9218" name="Content Placeholder 2"/>
          <p:cNvSpPr>
            <a:spLocks noGrp="1"/>
          </p:cNvSpPr>
          <p:nvPr>
            <p:ph idx="1"/>
          </p:nvPr>
        </p:nvSpPr>
        <p:spPr/>
        <p:txBody>
          <a:bodyPr/>
          <a:lstStyle/>
          <a:p>
            <a:r>
              <a:rPr lang="en-US" dirty="0">
                <a:latin typeface="Calibri" charset="0"/>
                <a:ea typeface="ＭＳ Ｐゴシック" charset="0"/>
                <a:cs typeface="ＭＳ Ｐゴシック" charset="0"/>
              </a:rPr>
              <a:t>In general, it is a good idea that students know where they are going</a:t>
            </a:r>
          </a:p>
          <a:p>
            <a:r>
              <a:rPr lang="en-US" dirty="0">
                <a:latin typeface="Calibri" charset="0"/>
                <a:ea typeface="ＭＳ Ｐゴシック" charset="0"/>
                <a:cs typeface="ＭＳ Ｐゴシック" charset="0"/>
              </a:rPr>
              <a:t>But,</a:t>
            </a:r>
          </a:p>
          <a:p>
            <a:pPr lvl="1"/>
            <a:r>
              <a:rPr lang="en-US" dirty="0">
                <a:latin typeface="Calibri" charset="0"/>
                <a:ea typeface="ＭＳ Ｐゴシック" charset="0"/>
              </a:rPr>
              <a:t>It is not always possible</a:t>
            </a:r>
          </a:p>
          <a:p>
            <a:pPr lvl="1"/>
            <a:r>
              <a:rPr lang="en-US" dirty="0">
                <a:latin typeface="Calibri" charset="0"/>
                <a:ea typeface="ＭＳ Ｐゴシック" charset="0"/>
              </a:rPr>
              <a:t>It is not always advisable</a:t>
            </a:r>
          </a:p>
          <a:p>
            <a:pPr lvl="1"/>
            <a:r>
              <a:rPr lang="en-US" dirty="0">
                <a:latin typeface="Calibri" charset="0"/>
                <a:ea typeface="ＭＳ Ｐゴシック" charset="0"/>
              </a:rPr>
              <a:t>It is hard to do well</a:t>
            </a:r>
          </a:p>
          <a:p>
            <a:pPr lvl="1"/>
            <a:endParaRPr lang="en-US" dirty="0">
              <a:latin typeface="Calibri" charset="0"/>
              <a:ea typeface="ＭＳ Ｐゴシック" charset="0"/>
            </a:endParaRPr>
          </a:p>
        </p:txBody>
      </p:sp>
      <p:sp>
        <p:nvSpPr>
          <p:cNvPr id="2" name="Slide Number Placeholder 1"/>
          <p:cNvSpPr>
            <a:spLocks noGrp="1"/>
          </p:cNvSpPr>
          <p:nvPr>
            <p:ph type="sldNum" sz="quarter" idx="12"/>
          </p:nvPr>
        </p:nvSpPr>
        <p:spPr/>
        <p:txBody>
          <a:bodyPr/>
          <a:lstStyle/>
          <a:p>
            <a:fld id="{9C0F6FC3-3F0F-484D-B7AD-35414CAF3DD6}" type="slidenum">
              <a:rPr lang="en-US" smtClean="0"/>
              <a:t>22</a:t>
            </a:fld>
            <a:endParaRPr lang="en-US"/>
          </a:p>
        </p:txBody>
      </p:sp>
    </p:spTree>
    <p:extLst>
      <p:ext uri="{BB962C8B-B14F-4D97-AF65-F5344CB8AC3E}">
        <p14:creationId xmlns:p14="http://schemas.microsoft.com/office/powerpoint/2010/main" val="327956219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p:cNvSpPr>
            <a:spLocks noGrp="1"/>
          </p:cNvSpPr>
          <p:nvPr>
            <p:ph type="title"/>
          </p:nvPr>
        </p:nvSpPr>
        <p:spPr/>
        <p:txBody>
          <a:bodyPr/>
          <a:lstStyle/>
          <a:p>
            <a:r>
              <a:rPr lang="en-US" dirty="0">
                <a:latin typeface="Calibri" charset="0"/>
                <a:ea typeface="ＭＳ Ｐゴシック" charset="0"/>
                <a:cs typeface="ＭＳ Ｐゴシック" charset="0"/>
              </a:rPr>
              <a:t>Goals and horizons</a:t>
            </a:r>
          </a:p>
        </p:txBody>
      </p:sp>
      <p:sp>
        <p:nvSpPr>
          <p:cNvPr id="11266" name="Content Placeholder 2"/>
          <p:cNvSpPr>
            <a:spLocks noGrp="1"/>
          </p:cNvSpPr>
          <p:nvPr>
            <p:ph idx="1"/>
          </p:nvPr>
        </p:nvSpPr>
        <p:spPr/>
        <p:txBody>
          <a:bodyPr/>
          <a:lstStyle/>
          <a:p>
            <a:r>
              <a:rPr lang="en-US" dirty="0">
                <a:latin typeface="Calibri" charset="0"/>
                <a:ea typeface="ＭＳ Ｐゴシック" charset="0"/>
                <a:cs typeface="ＭＳ Ｐゴシック" charset="0"/>
              </a:rPr>
              <a:t>Sometimes, you want all students to learn the same thing</a:t>
            </a:r>
          </a:p>
          <a:p>
            <a:pPr lvl="1"/>
            <a:r>
              <a:rPr lang="en-US" dirty="0">
                <a:latin typeface="Calibri" charset="0"/>
                <a:ea typeface="ＭＳ Ｐゴシック" charset="0"/>
              </a:rPr>
              <a:t>Goal-directed teaching</a:t>
            </a:r>
          </a:p>
          <a:p>
            <a:pPr lvl="1"/>
            <a:r>
              <a:rPr lang="en-US" dirty="0">
                <a:latin typeface="Calibri" charset="0"/>
                <a:ea typeface="ＭＳ Ｐゴシック" charset="0"/>
              </a:rPr>
              <a:t>Key aim: all students reach the same understanding</a:t>
            </a:r>
          </a:p>
          <a:p>
            <a:r>
              <a:rPr lang="en-US" dirty="0">
                <a:latin typeface="Calibri" charset="0"/>
                <a:ea typeface="ＭＳ Ｐゴシック" charset="0"/>
                <a:cs typeface="ＭＳ Ｐゴシック" charset="0"/>
              </a:rPr>
              <a:t>Sometimes it is OK when students learn different things</a:t>
            </a:r>
          </a:p>
          <a:p>
            <a:pPr lvl="1"/>
            <a:r>
              <a:rPr lang="en-US" dirty="0">
                <a:latin typeface="Calibri" charset="0"/>
                <a:ea typeface="ＭＳ Ｐゴシック" charset="0"/>
              </a:rPr>
              <a:t>Horizon-directed teaching</a:t>
            </a:r>
          </a:p>
          <a:p>
            <a:pPr lvl="1"/>
            <a:r>
              <a:rPr lang="en-US" dirty="0">
                <a:latin typeface="Calibri" charset="0"/>
                <a:ea typeface="ＭＳ Ｐゴシック" charset="0"/>
              </a:rPr>
              <a:t>Key aim: all students learn something of value in the subject</a:t>
            </a:r>
          </a:p>
          <a:p>
            <a:endParaRPr lang="en-US" dirty="0">
              <a:latin typeface="Calibri" charset="0"/>
              <a:ea typeface="ＭＳ Ｐゴシック" charset="0"/>
              <a:cs typeface="ＭＳ Ｐゴシック" charset="0"/>
            </a:endParaRPr>
          </a:p>
        </p:txBody>
      </p:sp>
      <p:sp>
        <p:nvSpPr>
          <p:cNvPr id="2" name="Slide Number Placeholder 1"/>
          <p:cNvSpPr>
            <a:spLocks noGrp="1"/>
          </p:cNvSpPr>
          <p:nvPr>
            <p:ph type="sldNum" sz="quarter" idx="12"/>
          </p:nvPr>
        </p:nvSpPr>
        <p:spPr/>
        <p:txBody>
          <a:bodyPr/>
          <a:lstStyle/>
          <a:p>
            <a:fld id="{9C0F6FC3-3F0F-484D-B7AD-35414CAF3DD6}" type="slidenum">
              <a:rPr lang="en-US" smtClean="0"/>
              <a:t>23</a:t>
            </a:fld>
            <a:endParaRPr lang="en-US"/>
          </a:p>
        </p:txBody>
      </p:sp>
    </p:spTree>
    <p:extLst>
      <p:ext uri="{BB962C8B-B14F-4D97-AF65-F5344CB8AC3E}">
        <p14:creationId xmlns:p14="http://schemas.microsoft.com/office/powerpoint/2010/main" val="34667267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4"/>
          <p:cNvSpPr>
            <a:spLocks noGrp="1"/>
          </p:cNvSpPr>
          <p:nvPr>
            <p:ph type="title"/>
          </p:nvPr>
        </p:nvSpPr>
        <p:spPr/>
        <p:txBody>
          <a:bodyPr/>
          <a:lstStyle/>
          <a:p>
            <a:r>
              <a:rPr lang="en-US" dirty="0">
                <a:latin typeface="Calibri" charset="0"/>
                <a:ea typeface="ＭＳ Ｐゴシック" charset="0"/>
                <a:cs typeface="ＭＳ Ｐゴシック" charset="0"/>
              </a:rPr>
              <a:t>A standard middle school </a:t>
            </a:r>
            <a:r>
              <a:rPr lang="en-US" dirty="0" smtClean="0">
                <a:latin typeface="Calibri" charset="0"/>
                <a:ea typeface="ＭＳ Ｐゴシック" charset="0"/>
                <a:cs typeface="ＭＳ Ｐゴシック" charset="0"/>
              </a:rPr>
              <a:t>math problem</a:t>
            </a:r>
            <a:r>
              <a:rPr lang="en-US" dirty="0">
                <a:latin typeface="Calibri" charset="0"/>
                <a:ea typeface="ＭＳ Ｐゴシック" charset="0"/>
                <a:cs typeface="ＭＳ Ｐゴシック" charset="0"/>
              </a:rPr>
              <a:t>…</a:t>
            </a:r>
          </a:p>
        </p:txBody>
      </p:sp>
      <p:sp>
        <p:nvSpPr>
          <p:cNvPr id="12290" name="Content Placeholder 5"/>
          <p:cNvSpPr>
            <a:spLocks noGrp="1"/>
          </p:cNvSpPr>
          <p:nvPr>
            <p:ph idx="1"/>
          </p:nvPr>
        </p:nvSpPr>
        <p:spPr>
          <a:xfrm>
            <a:off x="457206" y="1600206"/>
            <a:ext cx="6215063" cy="4525963"/>
          </a:xfrm>
        </p:spPr>
        <p:txBody>
          <a:bodyPr/>
          <a:lstStyle/>
          <a:p>
            <a:r>
              <a:rPr lang="en-US" dirty="0">
                <a:latin typeface="Calibri" charset="0"/>
                <a:ea typeface="ＭＳ Ｐゴシック" charset="0"/>
                <a:cs typeface="ＭＳ Ｐゴシック" charset="0"/>
              </a:rPr>
              <a:t>Two </a:t>
            </a:r>
            <a:r>
              <a:rPr lang="en-US" dirty="0" smtClean="0">
                <a:latin typeface="Calibri" charset="0"/>
                <a:ea typeface="ＭＳ Ｐゴシック" charset="0"/>
                <a:cs typeface="ＭＳ Ｐゴシック" charset="0"/>
              </a:rPr>
              <a:t>farmers </a:t>
            </a:r>
            <a:r>
              <a:rPr lang="en-US" dirty="0">
                <a:latin typeface="Calibri" charset="0"/>
                <a:ea typeface="ＭＳ Ｐゴシック" charset="0"/>
                <a:cs typeface="ＭＳ Ｐゴシック" charset="0"/>
              </a:rPr>
              <a:t>have adjoining fields with a common boundary that is not straight.</a:t>
            </a:r>
          </a:p>
          <a:p>
            <a:r>
              <a:rPr lang="en-US" dirty="0">
                <a:latin typeface="Calibri" charset="0"/>
                <a:ea typeface="ＭＳ Ｐゴシック" charset="0"/>
                <a:cs typeface="ＭＳ Ｐゴシック" charset="0"/>
              </a:rPr>
              <a:t>This is inconvenient for </a:t>
            </a:r>
            <a:r>
              <a:rPr lang="en-US" dirty="0" smtClean="0">
                <a:latin typeface="Calibri" charset="0"/>
                <a:ea typeface="ＭＳ Ｐゴシック" charset="0"/>
                <a:cs typeface="ＭＳ Ｐゴシック" charset="0"/>
              </a:rPr>
              <a:t>plowing</a:t>
            </a:r>
            <a:r>
              <a:rPr lang="en-US" dirty="0">
                <a:latin typeface="Calibri" charset="0"/>
                <a:ea typeface="ＭＳ Ｐゴシック" charset="0"/>
                <a:cs typeface="ＭＳ Ｐゴシック" charset="0"/>
              </a:rPr>
              <a:t>.</a:t>
            </a:r>
          </a:p>
          <a:p>
            <a:r>
              <a:rPr lang="en-US" dirty="0">
                <a:latin typeface="Calibri" charset="0"/>
                <a:ea typeface="ＭＳ Ｐゴシック" charset="0"/>
                <a:cs typeface="ＭＳ Ｐゴシック" charset="0"/>
              </a:rPr>
              <a:t>How can they divide the two</a:t>
            </a:r>
            <a:br>
              <a:rPr lang="en-US" dirty="0">
                <a:latin typeface="Calibri" charset="0"/>
                <a:ea typeface="ＭＳ Ｐゴシック" charset="0"/>
                <a:cs typeface="ＭＳ Ｐゴシック" charset="0"/>
              </a:rPr>
            </a:br>
            <a:r>
              <a:rPr lang="en-US" dirty="0">
                <a:latin typeface="Calibri" charset="0"/>
                <a:ea typeface="ＭＳ Ｐゴシック" charset="0"/>
                <a:cs typeface="ＭＳ Ｐゴシック" charset="0"/>
              </a:rPr>
              <a:t>fields so that the boundary</a:t>
            </a:r>
            <a:br>
              <a:rPr lang="en-US" dirty="0">
                <a:latin typeface="Calibri" charset="0"/>
                <a:ea typeface="ＭＳ Ｐゴシック" charset="0"/>
                <a:cs typeface="ＭＳ Ｐゴシック" charset="0"/>
              </a:rPr>
            </a:br>
            <a:r>
              <a:rPr lang="en-US" dirty="0">
                <a:latin typeface="Calibri" charset="0"/>
                <a:ea typeface="ＭＳ Ｐゴシック" charset="0"/>
                <a:cs typeface="ＭＳ Ｐゴシック" charset="0"/>
              </a:rPr>
              <a:t>is straight, but the two</a:t>
            </a:r>
            <a:br>
              <a:rPr lang="en-US" dirty="0">
                <a:latin typeface="Calibri" charset="0"/>
                <a:ea typeface="ＭＳ Ｐゴシック" charset="0"/>
                <a:cs typeface="ＭＳ Ｐゴシック" charset="0"/>
              </a:rPr>
            </a:br>
            <a:r>
              <a:rPr lang="en-US" dirty="0">
                <a:latin typeface="Calibri" charset="0"/>
                <a:ea typeface="ＭＳ Ｐゴシック" charset="0"/>
                <a:cs typeface="ＭＳ Ｐゴシック" charset="0"/>
              </a:rPr>
              <a:t>fields have </a:t>
            </a:r>
            <a:r>
              <a:rPr lang="en-US" dirty="0" smtClean="0">
                <a:latin typeface="Calibri" charset="0"/>
                <a:ea typeface="ＭＳ Ｐゴシック" charset="0"/>
                <a:cs typeface="ＭＳ Ｐゴシック" charset="0"/>
              </a:rPr>
              <a:t>the same</a:t>
            </a:r>
            <a:br>
              <a:rPr lang="en-US" dirty="0" smtClean="0">
                <a:latin typeface="Calibri" charset="0"/>
                <a:ea typeface="ＭＳ Ｐゴシック" charset="0"/>
                <a:cs typeface="ＭＳ Ｐゴシック" charset="0"/>
              </a:rPr>
            </a:br>
            <a:r>
              <a:rPr lang="en-US" dirty="0" smtClean="0">
                <a:latin typeface="Calibri" charset="0"/>
                <a:ea typeface="ＭＳ Ｐゴシック" charset="0"/>
                <a:cs typeface="ＭＳ Ｐゴシック" charset="0"/>
              </a:rPr>
              <a:t>area as they </a:t>
            </a:r>
            <a:r>
              <a:rPr lang="en-US" dirty="0">
                <a:latin typeface="Calibri" charset="0"/>
                <a:ea typeface="ＭＳ Ｐゴシック" charset="0"/>
                <a:cs typeface="ＭＳ Ｐゴシック" charset="0"/>
              </a:rPr>
              <a:t>had before? </a:t>
            </a:r>
          </a:p>
        </p:txBody>
      </p:sp>
      <p:pic>
        <p:nvPicPr>
          <p:cNvPr id="1229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65573" y="3293479"/>
            <a:ext cx="4413391" cy="2980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9C0F6FC3-3F0F-484D-B7AD-35414CAF3DD6}" type="slidenum">
              <a:rPr lang="en-US" smtClean="0"/>
              <a:t>24</a:t>
            </a:fld>
            <a:endParaRPr lang="en-US"/>
          </a:p>
        </p:txBody>
      </p:sp>
    </p:spTree>
    <p:extLst>
      <p:ext uri="{BB962C8B-B14F-4D97-AF65-F5344CB8AC3E}">
        <p14:creationId xmlns:p14="http://schemas.microsoft.com/office/powerpoint/2010/main" val="254401377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title"/>
          </p:nvPr>
        </p:nvSpPr>
        <p:spPr/>
        <p:txBody>
          <a:bodyPr/>
          <a:lstStyle/>
          <a:p>
            <a:endParaRPr lang="en-US" dirty="0">
              <a:latin typeface="Calibri" charset="0"/>
              <a:ea typeface="ＭＳ Ｐゴシック" charset="0"/>
              <a:cs typeface="ＭＳ Ｐゴシック" charset="0"/>
            </a:endParaRPr>
          </a:p>
        </p:txBody>
      </p:sp>
      <p:pic>
        <p:nvPicPr>
          <p:cNvPr id="1331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39869" y="1435100"/>
            <a:ext cx="6365875" cy="513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9C0F6FC3-3F0F-484D-B7AD-35414CAF3DD6}" type="slidenum">
              <a:rPr lang="en-US" smtClean="0"/>
              <a:t>25</a:t>
            </a:fld>
            <a:endParaRPr lang="en-US"/>
          </a:p>
        </p:txBody>
      </p:sp>
    </p:spTree>
    <p:extLst>
      <p:ext uri="{BB962C8B-B14F-4D97-AF65-F5344CB8AC3E}">
        <p14:creationId xmlns:p14="http://schemas.microsoft.com/office/powerpoint/2010/main" val="320982340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p:txBody>
          <a:bodyPr/>
          <a:lstStyle/>
          <a:p>
            <a:endParaRPr lang="en-US" dirty="0">
              <a:latin typeface="Calibri" charset="0"/>
              <a:ea typeface="ＭＳ Ｐゴシック" charset="0"/>
              <a:cs typeface="ＭＳ Ｐゴシック" charset="0"/>
            </a:endParaRPr>
          </a:p>
        </p:txBody>
      </p:sp>
      <p:pic>
        <p:nvPicPr>
          <p:cNvPr id="1433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25600" y="1516063"/>
            <a:ext cx="5808663" cy="508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9C0F6FC3-3F0F-484D-B7AD-35414CAF3DD6}" type="slidenum">
              <a:rPr lang="en-US" smtClean="0"/>
              <a:t>26</a:t>
            </a:fld>
            <a:endParaRPr lang="en-US"/>
          </a:p>
        </p:txBody>
      </p:sp>
    </p:spTree>
    <p:extLst>
      <p:ext uri="{BB962C8B-B14F-4D97-AF65-F5344CB8AC3E}">
        <p14:creationId xmlns:p14="http://schemas.microsoft.com/office/powerpoint/2010/main" val="349768890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Title 1"/>
          <p:cNvSpPr>
            <a:spLocks noGrp="1"/>
          </p:cNvSpPr>
          <p:nvPr>
            <p:ph type="title"/>
          </p:nvPr>
        </p:nvSpPr>
        <p:spPr/>
        <p:txBody>
          <a:bodyPr/>
          <a:lstStyle/>
          <a:p>
            <a:r>
              <a:rPr lang="en-US" dirty="0">
                <a:latin typeface="Calibri" charset="0"/>
                <a:ea typeface="ＭＳ Ｐゴシック" charset="0"/>
                <a:cs typeface="ＭＳ Ｐゴシック" charset="0"/>
              </a:rPr>
              <a:t>How many rectangles?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98663" y="1524000"/>
            <a:ext cx="4781550" cy="353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Object 4"/>
          <p:cNvGraphicFramePr>
            <a:graphicFrameLocks noChangeAspect="1"/>
          </p:cNvGraphicFramePr>
          <p:nvPr/>
        </p:nvGraphicFramePr>
        <p:xfrm>
          <a:off x="2919414" y="5335600"/>
          <a:ext cx="2967037" cy="1031875"/>
        </p:xfrm>
        <a:graphic>
          <a:graphicData uri="http://schemas.openxmlformats.org/presentationml/2006/ole">
            <mc:AlternateContent xmlns:mc="http://schemas.openxmlformats.org/markup-compatibility/2006">
              <mc:Choice xmlns:v="urn:schemas-microsoft-com:vml" Requires="v">
                <p:oleObj spid="_x0000_s1054" name="Equation" r:id="rId4" imgW="1206500" imgH="419100" progId="Equation.3">
                  <p:embed/>
                </p:oleObj>
              </mc:Choice>
              <mc:Fallback>
                <p:oleObj name="Equation" r:id="rId4" imgW="1206500" imgH="4191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9414" y="5335600"/>
                        <a:ext cx="2967037"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Slide Number Placeholder 1"/>
          <p:cNvSpPr>
            <a:spLocks noGrp="1"/>
          </p:cNvSpPr>
          <p:nvPr>
            <p:ph type="sldNum" sz="quarter" idx="12"/>
          </p:nvPr>
        </p:nvSpPr>
        <p:spPr/>
        <p:txBody>
          <a:bodyPr/>
          <a:lstStyle/>
          <a:p>
            <a:fld id="{9C0F6FC3-3F0F-484D-B7AD-35414CAF3DD6}" type="slidenum">
              <a:rPr lang="en-US" smtClean="0"/>
              <a:t>27</a:t>
            </a:fld>
            <a:endParaRPr lang="en-US"/>
          </a:p>
        </p:txBody>
      </p:sp>
    </p:spTree>
    <p:extLst>
      <p:ext uri="{BB962C8B-B14F-4D97-AF65-F5344CB8AC3E}">
        <p14:creationId xmlns:p14="http://schemas.microsoft.com/office/powerpoint/2010/main" val="34291227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ChangeArrowheads="1"/>
          </p:cNvSpPr>
          <p:nvPr>
            <p:ph type="ctrTitle"/>
          </p:nvPr>
        </p:nvSpPr>
        <p:spPr/>
        <p:txBody>
          <a:bodyPr/>
          <a:lstStyle/>
          <a:p>
            <a:pPr eaLnBrk="1" hangingPunct="1"/>
            <a:r>
              <a:rPr lang="en-US" sz="4000" dirty="0">
                <a:latin typeface="Calibri" charset="0"/>
                <a:ea typeface="ＭＳ Ｐゴシック" charset="0"/>
                <a:cs typeface="ＭＳ Ｐゴシック" charset="0"/>
              </a:rPr>
              <a:t>Engineering effective discussions, activities, and classroom tasks that elicit evidence of learning</a:t>
            </a:r>
          </a:p>
        </p:txBody>
      </p:sp>
      <p:sp>
        <p:nvSpPr>
          <p:cNvPr id="2" name="Slide Number Placeholder 1"/>
          <p:cNvSpPr>
            <a:spLocks noGrp="1"/>
          </p:cNvSpPr>
          <p:nvPr>
            <p:ph type="sldNum" sz="quarter" idx="12"/>
          </p:nvPr>
        </p:nvSpPr>
        <p:spPr/>
        <p:txBody>
          <a:bodyPr/>
          <a:lstStyle/>
          <a:p>
            <a:pPr>
              <a:defRPr/>
            </a:pPr>
            <a:fld id="{D52799CE-711A-FA44-BA4E-E463DA170A36}" type="slidenum">
              <a:rPr lang="en-US" smtClean="0"/>
              <a:pPr>
                <a:defRPr/>
              </a:pPr>
              <a:t>28</a:t>
            </a:fld>
            <a:endParaRPr lang="en-US" dirty="0"/>
          </a:p>
        </p:txBody>
      </p:sp>
    </p:spTree>
    <p:extLst>
      <p:ext uri="{BB962C8B-B14F-4D97-AF65-F5344CB8AC3E}">
        <p14:creationId xmlns:p14="http://schemas.microsoft.com/office/powerpoint/2010/main" val="297605433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ChangeArrowheads="1"/>
          </p:cNvSpPr>
          <p:nvPr>
            <p:ph type="title"/>
          </p:nvPr>
        </p:nvSpPr>
        <p:spPr/>
        <p:txBody>
          <a:bodyPr/>
          <a:lstStyle/>
          <a:p>
            <a:r>
              <a:rPr lang="en-GB" dirty="0" smtClean="0"/>
              <a:t>Kinds of questions: Israel</a:t>
            </a:r>
            <a:endParaRPr lang="en-GB" dirty="0"/>
          </a:p>
        </p:txBody>
      </p:sp>
      <p:sp>
        <p:nvSpPr>
          <p:cNvPr id="80898" name="Rectangle 3"/>
          <p:cNvSpPr>
            <a:spLocks noChangeArrowheads="1"/>
          </p:cNvSpPr>
          <p:nvPr/>
        </p:nvSpPr>
        <p:spPr bwMode="auto">
          <a:xfrm>
            <a:off x="717550" y="2396813"/>
            <a:ext cx="4006657" cy="4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en-GB" sz="2400" dirty="0">
                <a:latin typeface="Calibri"/>
                <a:cs typeface="Calibri"/>
              </a:rPr>
              <a:t>Which fraction is the smallest?</a:t>
            </a:r>
          </a:p>
        </p:txBody>
      </p:sp>
      <p:graphicFrame>
        <p:nvGraphicFramePr>
          <p:cNvPr id="80899" name="Object 2"/>
          <p:cNvGraphicFramePr>
            <a:graphicFrameLocks/>
          </p:cNvGraphicFramePr>
          <p:nvPr>
            <p:extLst>
              <p:ext uri="{D42A27DB-BD31-4B8C-83A1-F6EECF244321}">
                <p14:modId xmlns:p14="http://schemas.microsoft.com/office/powerpoint/2010/main" val="1847931770"/>
              </p:ext>
            </p:extLst>
          </p:nvPr>
        </p:nvGraphicFramePr>
        <p:xfrm>
          <a:off x="5265738" y="2287276"/>
          <a:ext cx="3213100" cy="673100"/>
        </p:xfrm>
        <a:graphic>
          <a:graphicData uri="http://schemas.openxmlformats.org/presentationml/2006/ole">
            <mc:AlternateContent xmlns:mc="http://schemas.openxmlformats.org/markup-compatibility/2006">
              <mc:Choice xmlns:v="urn:schemas-microsoft-com:vml" Requires="v">
                <p:oleObj spid="_x0000_s2103" name="Equation" r:id="rId4" imgW="3213100" imgH="673100" progId="Equation.3">
                  <p:embed/>
                </p:oleObj>
              </mc:Choice>
              <mc:Fallback>
                <p:oleObj name="Equation" r:id="rId4" imgW="3213100" imgH="673100" progId="Equation.3">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65738" y="2287276"/>
                        <a:ext cx="3213100"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80900" name="Rectangle 5"/>
          <p:cNvSpPr>
            <a:spLocks noChangeArrowheads="1"/>
          </p:cNvSpPr>
          <p:nvPr/>
        </p:nvSpPr>
        <p:spPr bwMode="auto">
          <a:xfrm>
            <a:off x="3910019" y="3212788"/>
            <a:ext cx="2311531" cy="4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en-GB" dirty="0">
                <a:latin typeface="Calibri"/>
                <a:cs typeface="Calibri"/>
              </a:rPr>
              <a:t>Success rate 88%</a:t>
            </a:r>
          </a:p>
        </p:txBody>
      </p:sp>
      <p:sp>
        <p:nvSpPr>
          <p:cNvPr id="80901" name="Rectangle 6"/>
          <p:cNvSpPr>
            <a:spLocks noChangeArrowheads="1"/>
          </p:cNvSpPr>
          <p:nvPr/>
        </p:nvSpPr>
        <p:spPr bwMode="auto">
          <a:xfrm>
            <a:off x="717550" y="4587875"/>
            <a:ext cx="3815198" cy="4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en-GB" sz="2400" dirty="0">
                <a:latin typeface="Calibri"/>
                <a:cs typeface="Calibri"/>
              </a:rPr>
              <a:t>Which fraction is the largest?</a:t>
            </a:r>
          </a:p>
        </p:txBody>
      </p:sp>
      <p:sp>
        <p:nvSpPr>
          <p:cNvPr id="80902" name="Rectangle 7"/>
          <p:cNvSpPr>
            <a:spLocks noChangeArrowheads="1"/>
          </p:cNvSpPr>
          <p:nvPr/>
        </p:nvSpPr>
        <p:spPr bwMode="auto">
          <a:xfrm>
            <a:off x="3841757" y="5314950"/>
            <a:ext cx="4208785" cy="4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en-GB" dirty="0">
                <a:latin typeface="Calibri"/>
                <a:cs typeface="Calibri"/>
              </a:rPr>
              <a:t>Success rate 46%; 39% chose (b)</a:t>
            </a:r>
          </a:p>
        </p:txBody>
      </p:sp>
      <p:graphicFrame>
        <p:nvGraphicFramePr>
          <p:cNvPr id="80903" name="Object 3"/>
          <p:cNvGraphicFramePr>
            <a:graphicFrameLocks/>
          </p:cNvGraphicFramePr>
          <p:nvPr/>
        </p:nvGraphicFramePr>
        <p:xfrm>
          <a:off x="5265738" y="4478338"/>
          <a:ext cx="3352800" cy="673100"/>
        </p:xfrm>
        <a:graphic>
          <a:graphicData uri="http://schemas.openxmlformats.org/presentationml/2006/ole">
            <mc:AlternateContent xmlns:mc="http://schemas.openxmlformats.org/markup-compatibility/2006">
              <mc:Choice xmlns:v="urn:schemas-microsoft-com:vml" Requires="v">
                <p:oleObj spid="_x0000_s2104" name="Equation" r:id="rId6" imgW="3352800" imgH="673100" progId="Equation.3">
                  <p:embed/>
                </p:oleObj>
              </mc:Choice>
              <mc:Fallback>
                <p:oleObj name="Equation" r:id="rId6" imgW="3352800" imgH="673100" progId="Equation.3">
                  <p:embed/>
                  <p:pic>
                    <p:nvPicPr>
                      <p:cNvPr id="0" name=""/>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65738" y="4478338"/>
                        <a:ext cx="3352800"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80904" name="Rectangle 9"/>
          <p:cNvSpPr>
            <a:spLocks noChangeArrowheads="1"/>
          </p:cNvSpPr>
          <p:nvPr/>
        </p:nvSpPr>
        <p:spPr bwMode="auto">
          <a:xfrm>
            <a:off x="717550" y="5956219"/>
            <a:ext cx="1464720"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en-GB" sz="1800" dirty="0" smtClean="0">
                <a:solidFill>
                  <a:srgbClr val="2979C9"/>
                </a:solidFill>
                <a:latin typeface="Calibri"/>
                <a:cs typeface="Calibri"/>
              </a:rPr>
              <a:t>Vinner (1997)</a:t>
            </a:r>
            <a:endParaRPr lang="en-GB" sz="1800" dirty="0">
              <a:solidFill>
                <a:srgbClr val="2979C9"/>
              </a:solidFill>
              <a:latin typeface="Calibri"/>
              <a:cs typeface="Calibri"/>
            </a:endParaRPr>
          </a:p>
        </p:txBody>
      </p:sp>
      <p:sp>
        <p:nvSpPr>
          <p:cNvPr id="2" name="Slide Number Placeholder 1"/>
          <p:cNvSpPr>
            <a:spLocks noGrp="1"/>
          </p:cNvSpPr>
          <p:nvPr>
            <p:ph type="sldNum" sz="quarter" idx="12"/>
          </p:nvPr>
        </p:nvSpPr>
        <p:spPr/>
        <p:txBody>
          <a:bodyPr/>
          <a:lstStyle/>
          <a:p>
            <a:fld id="{9C0F6FC3-3F0F-484D-B7AD-35414CAF3DD6}" type="slidenum">
              <a:rPr lang="en-US" smtClean="0"/>
              <a:t>29</a:t>
            </a:fld>
            <a:endParaRPr lang="en-US"/>
          </a:p>
        </p:txBody>
      </p:sp>
    </p:spTree>
    <p:extLst>
      <p:ext uri="{BB962C8B-B14F-4D97-AF65-F5344CB8AC3E}">
        <p14:creationId xmlns:p14="http://schemas.microsoft.com/office/powerpoint/2010/main" val="3101621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psychology tells us about learning</a:t>
            </a:r>
            <a:endParaRPr lang="en-US" dirty="0"/>
          </a:p>
        </p:txBody>
      </p:sp>
      <p:sp>
        <p:nvSpPr>
          <p:cNvPr id="3" name="Slide Number Placeholder 2"/>
          <p:cNvSpPr>
            <a:spLocks noGrp="1"/>
          </p:cNvSpPr>
          <p:nvPr>
            <p:ph type="sldNum" sz="quarter" idx="12"/>
          </p:nvPr>
        </p:nvSpPr>
        <p:spPr/>
        <p:txBody>
          <a:bodyPr>
            <a:normAutofit fontScale="92500" lnSpcReduction="20000"/>
          </a:bodyPr>
          <a:lstStyle/>
          <a:p>
            <a:pPr>
              <a:defRPr/>
            </a:pPr>
            <a:fld id="{2D6238C2-C284-AD4D-8FB8-9663937FCA09}" type="slidenum">
              <a:rPr lang="en-GB" smtClean="0"/>
              <a:pPr>
                <a:defRPr/>
              </a:pPr>
              <a:t>3</a:t>
            </a:fld>
            <a:endParaRPr lang="en-GB" dirty="0"/>
          </a:p>
        </p:txBody>
      </p:sp>
      <p:sp>
        <p:nvSpPr>
          <p:cNvPr id="4" name="Content Placeholder 3"/>
          <p:cNvSpPr>
            <a:spLocks noGrp="1"/>
          </p:cNvSpPr>
          <p:nvPr>
            <p:ph sz="quarter" idx="1"/>
          </p:nvPr>
        </p:nvSpPr>
        <p:spPr/>
        <p:txBody>
          <a:bodyPr>
            <a:normAutofit/>
          </a:bodyPr>
          <a:lstStyle/>
          <a:p>
            <a:r>
              <a:rPr lang="en-US" dirty="0" smtClean="0"/>
              <a:t>Review of the research on techniques that help students learn better</a:t>
            </a:r>
          </a:p>
          <a:p>
            <a:r>
              <a:rPr lang="en-US" dirty="0" smtClean="0"/>
              <a:t>Focus on techniques that are relatively easy </a:t>
            </a:r>
            <a:r>
              <a:rPr lang="en-US" dirty="0" smtClean="0"/>
              <a:t>for students to </a:t>
            </a:r>
            <a:r>
              <a:rPr lang="en-US" dirty="0" smtClean="0"/>
              <a:t>use</a:t>
            </a:r>
          </a:p>
          <a:p>
            <a:r>
              <a:rPr lang="en-US" dirty="0" smtClean="0"/>
              <a:t>Evaluation in terms of generalizability of findings across</a:t>
            </a:r>
          </a:p>
          <a:p>
            <a:pPr lvl="1"/>
            <a:r>
              <a:rPr lang="en-US" dirty="0" smtClean="0"/>
              <a:t>different material to be learned</a:t>
            </a:r>
          </a:p>
          <a:p>
            <a:pPr lvl="1"/>
            <a:r>
              <a:rPr lang="en-US" dirty="0" smtClean="0"/>
              <a:t>different learning conditions</a:t>
            </a:r>
            <a:endParaRPr lang="en-US" dirty="0"/>
          </a:p>
          <a:p>
            <a:pPr lvl="1"/>
            <a:r>
              <a:rPr lang="en-US" dirty="0" smtClean="0"/>
              <a:t>different kinds of student</a:t>
            </a:r>
            <a:endParaRPr lang="en-US" dirty="0"/>
          </a:p>
          <a:p>
            <a:pPr lvl="1"/>
            <a:r>
              <a:rPr lang="en-US" dirty="0" smtClean="0"/>
              <a:t>different measures of learning</a:t>
            </a:r>
            <a:endParaRPr lang="en-US" dirty="0"/>
          </a:p>
          <a:p>
            <a:endParaRPr lang="en-US" dirty="0" smtClean="0"/>
          </a:p>
          <a:p>
            <a:endParaRPr lang="en-US" dirty="0"/>
          </a:p>
        </p:txBody>
      </p:sp>
      <p:sp>
        <p:nvSpPr>
          <p:cNvPr id="5" name="TextBox 4"/>
          <p:cNvSpPr txBox="1"/>
          <p:nvPr/>
        </p:nvSpPr>
        <p:spPr>
          <a:xfrm>
            <a:off x="533400" y="6410186"/>
            <a:ext cx="7248111" cy="369332"/>
          </a:xfrm>
          <a:prstGeom prst="rect">
            <a:avLst/>
          </a:prstGeom>
          <a:noFill/>
        </p:spPr>
        <p:txBody>
          <a:bodyPr wrap="square" rtlCol="0">
            <a:spAutoFit/>
          </a:bodyPr>
          <a:lstStyle/>
          <a:p>
            <a:r>
              <a:rPr lang="en-US" sz="1800" dirty="0" err="1" smtClean="0">
                <a:solidFill>
                  <a:schemeClr val="accent1"/>
                </a:solidFill>
                <a:latin typeface="+mn-lt"/>
              </a:rPr>
              <a:t>Dunlosky</a:t>
            </a:r>
            <a:r>
              <a:rPr lang="en-US" sz="1800" dirty="0">
                <a:solidFill>
                  <a:schemeClr val="accent1"/>
                </a:solidFill>
                <a:latin typeface="+mn-lt"/>
              </a:rPr>
              <a:t>,  Rawson, Marsh, </a:t>
            </a:r>
            <a:r>
              <a:rPr lang="en-US" sz="1800" dirty="0" smtClean="0">
                <a:solidFill>
                  <a:schemeClr val="accent1"/>
                </a:solidFill>
                <a:latin typeface="+mn-lt"/>
              </a:rPr>
              <a:t>Nathan, and Willingham</a:t>
            </a:r>
            <a:r>
              <a:rPr lang="en-US" sz="1800" dirty="0">
                <a:solidFill>
                  <a:schemeClr val="accent1"/>
                </a:solidFill>
                <a:latin typeface="+mn-lt"/>
              </a:rPr>
              <a:t> </a:t>
            </a:r>
            <a:r>
              <a:rPr lang="en-US" sz="1800" dirty="0" smtClean="0">
                <a:solidFill>
                  <a:schemeClr val="accent1"/>
                </a:solidFill>
                <a:latin typeface="+mn-lt"/>
              </a:rPr>
              <a:t>(2013</a:t>
            </a:r>
            <a:r>
              <a:rPr lang="en-US" sz="1800" dirty="0">
                <a:solidFill>
                  <a:schemeClr val="accent1"/>
                </a:solidFill>
                <a:latin typeface="+mn-lt"/>
              </a:rPr>
              <a:t>)</a:t>
            </a:r>
          </a:p>
        </p:txBody>
      </p:sp>
    </p:spTree>
    <p:extLst>
      <p:ext uri="{BB962C8B-B14F-4D97-AF65-F5344CB8AC3E}">
        <p14:creationId xmlns:p14="http://schemas.microsoft.com/office/powerpoint/2010/main" val="13993823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ChangeArrowheads="1"/>
          </p:cNvSpPr>
          <p:nvPr>
            <p:ph type="title"/>
          </p:nvPr>
        </p:nvSpPr>
        <p:spPr/>
        <p:txBody>
          <a:bodyPr/>
          <a:lstStyle/>
          <a:p>
            <a:pPr eaLnBrk="1" hangingPunct="1"/>
            <a:r>
              <a:rPr lang="en-GB" dirty="0">
                <a:latin typeface="Calibri" charset="0"/>
                <a:ea typeface="ＭＳ Ｐゴシック" charset="0"/>
                <a:cs typeface="ＭＳ Ｐゴシック" charset="0"/>
              </a:rPr>
              <a:t>Eliciting evidence</a:t>
            </a:r>
          </a:p>
        </p:txBody>
      </p:sp>
      <p:sp>
        <p:nvSpPr>
          <p:cNvPr id="942083" name="Rectangle 3"/>
          <p:cNvSpPr>
            <a:spLocks noGrp="1" noChangeArrowheads="1"/>
          </p:cNvSpPr>
          <p:nvPr>
            <p:ph idx="1"/>
          </p:nvPr>
        </p:nvSpPr>
        <p:spPr>
          <a:xfrm>
            <a:off x="717550" y="1384300"/>
            <a:ext cx="8153400" cy="5257800"/>
          </a:xfrm>
        </p:spPr>
        <p:txBody>
          <a:bodyPr>
            <a:normAutofit/>
          </a:bodyPr>
          <a:lstStyle/>
          <a:p>
            <a:pPr eaLnBrk="1" hangingPunct="1"/>
            <a:r>
              <a:rPr lang="en-GB" sz="2400" dirty="0">
                <a:latin typeface="Calibri" charset="0"/>
                <a:ea typeface="ＭＳ Ｐゴシック" charset="0"/>
                <a:cs typeface="ＭＳ Ｐゴシック" charset="0"/>
              </a:rPr>
              <a:t>Key idea: questioning should</a:t>
            </a:r>
          </a:p>
          <a:p>
            <a:pPr lvl="1" eaLnBrk="1" hangingPunct="1"/>
            <a:r>
              <a:rPr lang="en-GB" sz="2400" dirty="0">
                <a:latin typeface="Calibri" charset="0"/>
                <a:ea typeface="ＭＳ Ｐゴシック" charset="0"/>
              </a:rPr>
              <a:t>cause thinking</a:t>
            </a:r>
          </a:p>
          <a:p>
            <a:pPr lvl="1" eaLnBrk="1" hangingPunct="1"/>
            <a:r>
              <a:rPr lang="en-GB" sz="2400" dirty="0">
                <a:latin typeface="Calibri" charset="0"/>
                <a:ea typeface="ＭＳ Ｐゴシック" charset="0"/>
              </a:rPr>
              <a:t>provide data that informs teaching</a:t>
            </a:r>
          </a:p>
          <a:p>
            <a:pPr eaLnBrk="1" hangingPunct="1"/>
            <a:r>
              <a:rPr lang="en-GB" sz="2400" dirty="0">
                <a:latin typeface="Calibri" charset="0"/>
                <a:ea typeface="ＭＳ Ｐゴシック" charset="0"/>
                <a:cs typeface="ＭＳ Ｐゴシック" charset="0"/>
              </a:rPr>
              <a:t>Improving teacher questioning</a:t>
            </a:r>
          </a:p>
          <a:p>
            <a:pPr lvl="1" eaLnBrk="1" hangingPunct="1"/>
            <a:r>
              <a:rPr lang="en-GB" sz="2400" dirty="0">
                <a:latin typeface="Calibri" charset="0"/>
                <a:ea typeface="ＭＳ Ｐゴシック" charset="0"/>
              </a:rPr>
              <a:t>generating questions with colleagues </a:t>
            </a:r>
          </a:p>
          <a:p>
            <a:pPr lvl="1"/>
            <a:r>
              <a:rPr lang="en-GB" sz="2400" dirty="0" smtClean="0">
                <a:latin typeface="Calibri" charset="0"/>
                <a:ea typeface="ＭＳ Ｐゴシック" charset="0"/>
              </a:rPr>
              <a:t>low</a:t>
            </a:r>
            <a:r>
              <a:rPr lang="en-GB" sz="2400" dirty="0">
                <a:latin typeface="Calibri" charset="0"/>
                <a:ea typeface="ＭＳ Ｐゴシック" charset="0"/>
              </a:rPr>
              <a:t>-order </a:t>
            </a:r>
            <a:r>
              <a:rPr lang="en-GB" sz="2400" dirty="0" smtClean="0">
                <a:latin typeface="Calibri" charset="0"/>
                <a:ea typeface="ＭＳ Ｐゴシック" charset="0"/>
              </a:rPr>
              <a:t>vs. </a:t>
            </a:r>
            <a:r>
              <a:rPr lang="en-GB" sz="2400" dirty="0">
                <a:latin typeface="Calibri" charset="0"/>
                <a:ea typeface="ＭＳ Ｐゴシック" charset="0"/>
              </a:rPr>
              <a:t>high-order not closed </a:t>
            </a:r>
            <a:r>
              <a:rPr lang="en-GB" sz="2400" dirty="0" smtClean="0">
                <a:latin typeface="Calibri" charset="0"/>
                <a:ea typeface="ＭＳ Ｐゴシック" charset="0"/>
              </a:rPr>
              <a:t>vs. open</a:t>
            </a:r>
            <a:endParaRPr lang="en-GB" sz="2400" dirty="0">
              <a:latin typeface="Calibri" charset="0"/>
              <a:ea typeface="ＭＳ Ｐゴシック" charset="0"/>
            </a:endParaRPr>
          </a:p>
          <a:p>
            <a:pPr lvl="1" eaLnBrk="1" hangingPunct="1"/>
            <a:r>
              <a:rPr lang="en-GB" sz="2400" dirty="0">
                <a:latin typeface="Calibri" charset="0"/>
                <a:ea typeface="ＭＳ Ｐゴシック" charset="0"/>
              </a:rPr>
              <a:t>appropriate wait-time</a:t>
            </a:r>
          </a:p>
          <a:p>
            <a:pPr eaLnBrk="1" hangingPunct="1"/>
            <a:r>
              <a:rPr lang="en-GB" sz="2400" dirty="0">
                <a:latin typeface="Calibri" charset="0"/>
                <a:ea typeface="ＭＳ Ｐゴシック" charset="0"/>
                <a:cs typeface="ＭＳ Ｐゴシック" charset="0"/>
              </a:rPr>
              <a:t>Getting away from I-R-</a:t>
            </a:r>
            <a:r>
              <a:rPr lang="en-GB" sz="2400" dirty="0" smtClean="0">
                <a:latin typeface="Calibri" charset="0"/>
                <a:ea typeface="ＭＳ Ｐゴシック" charset="0"/>
                <a:cs typeface="ＭＳ Ｐゴシック" charset="0"/>
              </a:rPr>
              <a:t>E (initiation-response-evaluation)</a:t>
            </a:r>
            <a:endParaRPr lang="en-GB" sz="2400" dirty="0">
              <a:latin typeface="Calibri" charset="0"/>
              <a:ea typeface="ＭＳ Ｐゴシック" charset="0"/>
              <a:cs typeface="ＭＳ Ｐゴシック" charset="0"/>
            </a:endParaRPr>
          </a:p>
          <a:p>
            <a:pPr lvl="1" eaLnBrk="1" hangingPunct="1"/>
            <a:r>
              <a:rPr lang="en-GB" sz="2400" dirty="0">
                <a:latin typeface="Calibri" charset="0"/>
                <a:ea typeface="ＭＳ Ｐゴシック" charset="0"/>
              </a:rPr>
              <a:t>basketball rather than serial table-tennis</a:t>
            </a:r>
          </a:p>
          <a:p>
            <a:pPr lvl="1" eaLnBrk="1" hangingPunct="1"/>
            <a:r>
              <a:rPr lang="ja-JP" altLang="en-GB" sz="2400" dirty="0">
                <a:latin typeface="Calibri" charset="0"/>
                <a:ea typeface="ＭＳ Ｐゴシック" charset="0"/>
              </a:rPr>
              <a:t>‘</a:t>
            </a:r>
            <a:r>
              <a:rPr lang="en-GB" altLang="ja-JP" sz="2400" dirty="0">
                <a:latin typeface="Calibri" charset="0"/>
                <a:ea typeface="ＭＳ Ｐゴシック" charset="0"/>
              </a:rPr>
              <a:t>No hands up</a:t>
            </a:r>
            <a:r>
              <a:rPr lang="ja-JP" altLang="en-GB" sz="2400" dirty="0">
                <a:latin typeface="Calibri" charset="0"/>
                <a:ea typeface="ＭＳ Ｐゴシック" charset="0"/>
              </a:rPr>
              <a:t>’</a:t>
            </a:r>
            <a:r>
              <a:rPr lang="en-GB" altLang="ja-JP" sz="2400" dirty="0">
                <a:latin typeface="Calibri" charset="0"/>
                <a:ea typeface="ＭＳ Ｐゴシック" charset="0"/>
              </a:rPr>
              <a:t> (except to ask a question)</a:t>
            </a:r>
          </a:p>
          <a:p>
            <a:pPr lvl="1" eaLnBrk="1" hangingPunct="1"/>
            <a:r>
              <a:rPr lang="ja-JP" altLang="en-GB" sz="2400" dirty="0">
                <a:latin typeface="Calibri" charset="0"/>
                <a:ea typeface="ＭＳ Ｐゴシック" charset="0"/>
              </a:rPr>
              <a:t>‘</a:t>
            </a:r>
            <a:r>
              <a:rPr lang="en-GB" altLang="ja-JP" sz="2400" dirty="0">
                <a:latin typeface="Calibri" charset="0"/>
                <a:ea typeface="ＭＳ Ｐゴシック" charset="0"/>
              </a:rPr>
              <a:t>Hot Seat</a:t>
            </a:r>
            <a:r>
              <a:rPr lang="ja-JP" altLang="en-GB" sz="2400" dirty="0">
                <a:latin typeface="Calibri" charset="0"/>
                <a:ea typeface="ＭＳ Ｐゴシック" charset="0"/>
              </a:rPr>
              <a:t>’</a:t>
            </a:r>
            <a:r>
              <a:rPr lang="en-GB" altLang="ja-JP" sz="2400" dirty="0">
                <a:latin typeface="Calibri" charset="0"/>
                <a:ea typeface="ＭＳ Ｐゴシック" charset="0"/>
              </a:rPr>
              <a:t> </a:t>
            </a:r>
            <a:r>
              <a:rPr lang="en-GB" altLang="ja-JP" sz="2400" dirty="0" smtClean="0">
                <a:latin typeface="Calibri" charset="0"/>
                <a:ea typeface="ＭＳ Ｐゴシック" charset="0"/>
              </a:rPr>
              <a:t>questioning</a:t>
            </a:r>
          </a:p>
        </p:txBody>
      </p:sp>
      <p:sp>
        <p:nvSpPr>
          <p:cNvPr id="2" name="Slide Number Placeholder 1"/>
          <p:cNvSpPr>
            <a:spLocks noGrp="1"/>
          </p:cNvSpPr>
          <p:nvPr>
            <p:ph type="sldNum" sz="quarter" idx="12"/>
          </p:nvPr>
        </p:nvSpPr>
        <p:spPr/>
        <p:txBody>
          <a:bodyPr/>
          <a:lstStyle/>
          <a:p>
            <a:fld id="{9C0F6FC3-3F0F-484D-B7AD-35414CAF3DD6}" type="slidenum">
              <a:rPr lang="en-US" smtClean="0"/>
              <a:t>30</a:t>
            </a:fld>
            <a:endParaRPr lang="en-US"/>
          </a:p>
        </p:txBody>
      </p:sp>
    </p:spTree>
    <p:extLst>
      <p:ext uri="{BB962C8B-B14F-4D97-AF65-F5344CB8AC3E}">
        <p14:creationId xmlns:p14="http://schemas.microsoft.com/office/powerpoint/2010/main" val="30566130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7550" y="233886"/>
            <a:ext cx="8426450" cy="621877"/>
          </a:xfrm>
        </p:spPr>
        <p:txBody>
          <a:bodyPr/>
          <a:lstStyle/>
          <a:p>
            <a:pPr algn="l"/>
            <a:r>
              <a:rPr lang="en-US" dirty="0" smtClean="0"/>
              <a:t>Principles of diagnostic questioning</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A response from every student</a:t>
            </a:r>
          </a:p>
          <a:p>
            <a:pPr marL="914400" lvl="1" indent="-514350">
              <a:buFont typeface="Arial"/>
              <a:buChar char="•"/>
            </a:pPr>
            <a:r>
              <a:rPr lang="en-US" dirty="0" smtClean="0"/>
              <a:t>ABCD cards, mini-white boards, exit passes</a:t>
            </a:r>
          </a:p>
          <a:p>
            <a:pPr marL="514350" indent="-514350">
              <a:buFont typeface="+mj-lt"/>
              <a:buAutoNum type="arabicPeriod"/>
            </a:pPr>
            <a:r>
              <a:rPr lang="en-US" dirty="0" smtClean="0"/>
              <a:t>Quick checks on understanding, not extended discussions</a:t>
            </a:r>
          </a:p>
          <a:p>
            <a:pPr marL="514350" indent="-514350">
              <a:buFont typeface="+mj-lt"/>
              <a:buAutoNum type="arabicPeriod"/>
            </a:pPr>
            <a:r>
              <a:rPr lang="en-US" dirty="0" smtClean="0"/>
              <a:t>Decision-driven data-collection</a:t>
            </a:r>
          </a:p>
          <a:p>
            <a:pPr marL="514350" indent="-514350">
              <a:buFont typeface="+mj-lt"/>
              <a:buAutoNum type="arabicPeriod"/>
            </a:pPr>
            <a:r>
              <a:rPr lang="en-US" dirty="0" smtClean="0"/>
              <a:t>The right response means the right thinking</a:t>
            </a:r>
          </a:p>
          <a:p>
            <a:pPr marL="914400" lvl="1" indent="-514350">
              <a:buFont typeface="Arial"/>
              <a:buChar char="•"/>
            </a:pPr>
            <a:r>
              <a:rPr lang="en-US" dirty="0" smtClean="0"/>
              <a:t>Distractor-driven multiple-choice questions</a:t>
            </a:r>
          </a:p>
          <a:p>
            <a:pPr marL="914400" lvl="1" indent="-514350">
              <a:buFont typeface="Arial"/>
              <a:buChar char="•"/>
            </a:pPr>
            <a:r>
              <a:rPr lang="en-US" dirty="0" smtClean="0"/>
              <a:t>Multiple correct responses</a:t>
            </a:r>
          </a:p>
        </p:txBody>
      </p:sp>
      <p:sp>
        <p:nvSpPr>
          <p:cNvPr id="4" name="Slide Number Placeholder 3"/>
          <p:cNvSpPr>
            <a:spLocks noGrp="1"/>
          </p:cNvSpPr>
          <p:nvPr>
            <p:ph type="sldNum" sz="quarter" idx="12"/>
          </p:nvPr>
        </p:nvSpPr>
        <p:spPr/>
        <p:txBody>
          <a:bodyPr/>
          <a:lstStyle/>
          <a:p>
            <a:fld id="{9C0F6FC3-3F0F-484D-B7AD-35414CAF3DD6}" type="slidenum">
              <a:rPr lang="en-US" smtClean="0"/>
              <a:t>31</a:t>
            </a:fld>
            <a:endParaRPr lang="en-US"/>
          </a:p>
        </p:txBody>
      </p:sp>
    </p:spTree>
    <p:extLst>
      <p:ext uri="{BB962C8B-B14F-4D97-AF65-F5344CB8AC3E}">
        <p14:creationId xmlns:p14="http://schemas.microsoft.com/office/powerpoint/2010/main" val="138679404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7442" name="Rectangle 2"/>
          <p:cNvSpPr>
            <a:spLocks noGrp="1" noChangeArrowheads="1"/>
          </p:cNvSpPr>
          <p:nvPr>
            <p:ph type="title"/>
          </p:nvPr>
        </p:nvSpPr>
        <p:spPr>
          <a:xfrm>
            <a:off x="717550" y="233886"/>
            <a:ext cx="8426450" cy="621877"/>
          </a:xfrm>
        </p:spPr>
        <p:txBody>
          <a:bodyPr/>
          <a:lstStyle/>
          <a:p>
            <a:r>
              <a:rPr lang="en-US" dirty="0" smtClean="0">
                <a:latin typeface="Calibri" charset="0"/>
                <a:ea typeface="ＭＳ Ｐゴシック" charset="0"/>
                <a:cs typeface="ＭＳ Ｐゴシック" charset="0"/>
              </a:rPr>
              <a:t>Distractor-driven multiple-choice questions (1)</a:t>
            </a:r>
            <a:endParaRPr lang="en-US" dirty="0"/>
          </a:p>
        </p:txBody>
      </p:sp>
      <p:sp>
        <p:nvSpPr>
          <p:cNvPr id="957443" name="Rectangle 3"/>
          <p:cNvSpPr>
            <a:spLocks noGrp="1" noChangeArrowheads="1"/>
          </p:cNvSpPr>
          <p:nvPr>
            <p:ph type="body" idx="1"/>
          </p:nvPr>
        </p:nvSpPr>
        <p:spPr/>
        <p:txBody>
          <a:bodyPr/>
          <a:lstStyle/>
          <a:p>
            <a:pPr marL="0" indent="0">
              <a:buNone/>
            </a:pPr>
            <a:r>
              <a:rPr lang="en-US" dirty="0"/>
              <a:t>What can you say about the means of the following two data sets?</a:t>
            </a:r>
            <a:br>
              <a:rPr lang="en-US" dirty="0"/>
            </a:br>
            <a:endParaRPr lang="en-US" dirty="0"/>
          </a:p>
          <a:p>
            <a:pPr marL="0" indent="0">
              <a:buNone/>
            </a:pPr>
            <a:r>
              <a:rPr lang="en-US" dirty="0"/>
              <a:t>Set 1: 	</a:t>
            </a:r>
            <a:r>
              <a:rPr lang="en-US" dirty="0" smtClean="0"/>
              <a:t>{10, 12, 13, 15}</a:t>
            </a:r>
            <a:endParaRPr lang="en-US" dirty="0"/>
          </a:p>
          <a:p>
            <a:pPr marL="0" indent="0">
              <a:buNone/>
            </a:pPr>
            <a:r>
              <a:rPr lang="en-US" dirty="0"/>
              <a:t>Set 2: {10, 12, 13, </a:t>
            </a:r>
            <a:r>
              <a:rPr lang="en-US" dirty="0" smtClean="0"/>
              <a:t>15, 0}</a:t>
            </a:r>
            <a:endParaRPr lang="en-US" dirty="0"/>
          </a:p>
          <a:p>
            <a:pPr marL="361950" indent="-361950"/>
            <a:endParaRPr lang="en-US" dirty="0"/>
          </a:p>
          <a:p>
            <a:pPr marL="355600" lvl="1" indent="-355600">
              <a:buSzPct val="100000"/>
              <a:buFont typeface="Arial" charset="0"/>
              <a:buAutoNum type="alphaUcPeriod"/>
            </a:pPr>
            <a:r>
              <a:rPr lang="en-US" dirty="0"/>
              <a:t>The two sets have the same mean.</a:t>
            </a:r>
          </a:p>
          <a:p>
            <a:pPr marL="355600" lvl="1" indent="-355600">
              <a:buSzPct val="100000"/>
              <a:buFont typeface="Arial" charset="0"/>
              <a:buAutoNum type="alphaUcPeriod"/>
            </a:pPr>
            <a:r>
              <a:rPr lang="en-US" dirty="0"/>
              <a:t>The two sets have different means.</a:t>
            </a:r>
          </a:p>
          <a:p>
            <a:pPr marL="355600" lvl="1" indent="-355600">
              <a:buSzPct val="100000"/>
              <a:buFont typeface="Arial" charset="0"/>
              <a:buAutoNum type="alphaUcPeriod"/>
            </a:pPr>
            <a:r>
              <a:rPr lang="en-US" dirty="0"/>
              <a:t>It depends on whether you choose to count the zero.</a:t>
            </a:r>
          </a:p>
        </p:txBody>
      </p:sp>
      <p:sp>
        <p:nvSpPr>
          <p:cNvPr id="2" name="Slide Number Placeholder 1"/>
          <p:cNvSpPr>
            <a:spLocks noGrp="1"/>
          </p:cNvSpPr>
          <p:nvPr>
            <p:ph type="sldNum" sz="quarter" idx="12"/>
          </p:nvPr>
        </p:nvSpPr>
        <p:spPr/>
        <p:txBody>
          <a:bodyPr/>
          <a:lstStyle/>
          <a:p>
            <a:fld id="{9C0F6FC3-3F0F-484D-B7AD-35414CAF3DD6}" type="slidenum">
              <a:rPr lang="en-US" smtClean="0"/>
              <a:t>32</a:t>
            </a:fld>
            <a:endParaRPr lang="en-US"/>
          </a:p>
        </p:txBody>
      </p:sp>
    </p:spTree>
    <p:extLst>
      <p:ext uri="{BB962C8B-B14F-4D97-AF65-F5344CB8AC3E}">
        <p14:creationId xmlns:p14="http://schemas.microsoft.com/office/powerpoint/2010/main" val="349345056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3346" name="Rectangle 2"/>
          <p:cNvSpPr>
            <a:spLocks noGrp="1" noChangeArrowheads="1"/>
          </p:cNvSpPr>
          <p:nvPr>
            <p:ph type="title"/>
          </p:nvPr>
        </p:nvSpPr>
        <p:spPr>
          <a:xfrm>
            <a:off x="717550" y="233886"/>
            <a:ext cx="8426450" cy="621877"/>
          </a:xfrm>
        </p:spPr>
        <p:txBody>
          <a:bodyPr/>
          <a:lstStyle/>
          <a:p>
            <a:r>
              <a:rPr lang="en-US" dirty="0" smtClean="0">
                <a:latin typeface="Calibri" charset="0"/>
                <a:ea typeface="ＭＳ Ｐゴシック" charset="0"/>
                <a:cs typeface="ＭＳ Ｐゴシック" charset="0"/>
              </a:rPr>
              <a:t>Distractor-driven multiple-choice questions (2)</a:t>
            </a:r>
            <a:endParaRPr lang="en-US" dirty="0"/>
          </a:p>
        </p:txBody>
      </p:sp>
      <p:sp>
        <p:nvSpPr>
          <p:cNvPr id="953347" name="Rectangle 3"/>
          <p:cNvSpPr>
            <a:spLocks noGrp="1" noChangeArrowheads="1"/>
          </p:cNvSpPr>
          <p:nvPr>
            <p:ph type="body" idx="1"/>
          </p:nvPr>
        </p:nvSpPr>
        <p:spPr/>
        <p:txBody>
          <a:bodyPr>
            <a:normAutofit/>
          </a:bodyPr>
          <a:lstStyle/>
          <a:p>
            <a:pPr marL="0" indent="0">
              <a:buNone/>
            </a:pPr>
            <a:r>
              <a:rPr lang="en-US" dirty="0" smtClean="0"/>
              <a:t>What is the median for the following data set?</a:t>
            </a:r>
          </a:p>
          <a:p>
            <a:pPr marL="0" indent="0">
              <a:buNone/>
            </a:pPr>
            <a:endParaRPr lang="en-US" dirty="0" smtClean="0"/>
          </a:p>
          <a:p>
            <a:pPr marL="0" indent="0">
              <a:buNone/>
            </a:pPr>
            <a:r>
              <a:rPr lang="en-US" dirty="0" smtClean="0"/>
              <a:t>38      74      22      44      96      22      19      53</a:t>
            </a:r>
          </a:p>
          <a:p>
            <a:pPr lvl="1"/>
            <a:endParaRPr lang="en-US" dirty="0" smtClean="0"/>
          </a:p>
          <a:p>
            <a:pPr marL="880110" lvl="1" indent="-514350">
              <a:buSzPct val="100000"/>
              <a:buFont typeface="+mj-lt"/>
              <a:buAutoNum type="alphaUcPeriod"/>
            </a:pPr>
            <a:r>
              <a:rPr lang="en-US" dirty="0" smtClean="0"/>
              <a:t>22</a:t>
            </a:r>
          </a:p>
          <a:p>
            <a:pPr marL="880110" lvl="1" indent="-514350">
              <a:buSzPct val="100000"/>
              <a:buFont typeface="+mj-lt"/>
              <a:buAutoNum type="alphaUcPeriod"/>
            </a:pPr>
            <a:r>
              <a:rPr lang="en-US" dirty="0" smtClean="0"/>
              <a:t>38 and 44</a:t>
            </a:r>
          </a:p>
          <a:p>
            <a:pPr marL="880110" lvl="1" indent="-514350">
              <a:buSzPct val="100000"/>
              <a:buFont typeface="+mj-lt"/>
              <a:buAutoNum type="alphaUcPeriod"/>
            </a:pPr>
            <a:r>
              <a:rPr lang="en-US" dirty="0" smtClean="0"/>
              <a:t>41</a:t>
            </a:r>
          </a:p>
          <a:p>
            <a:pPr marL="880110" lvl="1" indent="-514350">
              <a:buSzPct val="100000"/>
              <a:buFont typeface="+mj-lt"/>
              <a:buAutoNum type="alphaUcPeriod"/>
            </a:pPr>
            <a:r>
              <a:rPr lang="en-US" dirty="0" smtClean="0"/>
              <a:t>46</a:t>
            </a:r>
          </a:p>
          <a:p>
            <a:pPr marL="880110" lvl="1" indent="-514350">
              <a:buSzPct val="100000"/>
              <a:buFont typeface="+mj-lt"/>
              <a:buAutoNum type="alphaUcPeriod"/>
            </a:pPr>
            <a:r>
              <a:rPr lang="en-US" dirty="0" smtClean="0"/>
              <a:t>77</a:t>
            </a:r>
          </a:p>
          <a:p>
            <a:pPr marL="880110" lvl="1" indent="-514350">
              <a:buSzPct val="100000"/>
              <a:buFont typeface="+mj-lt"/>
              <a:buAutoNum type="alphaUcPeriod"/>
            </a:pPr>
            <a:r>
              <a:rPr lang="en-US" dirty="0" smtClean="0"/>
              <a:t>This data set has no median</a:t>
            </a:r>
            <a:endParaRPr lang="en-US" dirty="0"/>
          </a:p>
        </p:txBody>
      </p:sp>
      <p:sp>
        <p:nvSpPr>
          <p:cNvPr id="2" name="Slide Number Placeholder 1"/>
          <p:cNvSpPr>
            <a:spLocks noGrp="1"/>
          </p:cNvSpPr>
          <p:nvPr>
            <p:ph type="sldNum" sz="quarter" idx="12"/>
          </p:nvPr>
        </p:nvSpPr>
        <p:spPr/>
        <p:txBody>
          <a:bodyPr/>
          <a:lstStyle/>
          <a:p>
            <a:fld id="{9C0F6FC3-3F0F-484D-B7AD-35414CAF3DD6}" type="slidenum">
              <a:rPr lang="en-US" smtClean="0"/>
              <a:t>33</a:t>
            </a:fld>
            <a:endParaRPr lang="en-US"/>
          </a:p>
        </p:txBody>
      </p:sp>
    </p:spTree>
    <p:extLst>
      <p:ext uri="{BB962C8B-B14F-4D97-AF65-F5344CB8AC3E}">
        <p14:creationId xmlns:p14="http://schemas.microsoft.com/office/powerpoint/2010/main" val="16882995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ChangeArrowheads="1"/>
          </p:cNvSpPr>
          <p:nvPr>
            <p:ph type="title"/>
          </p:nvPr>
        </p:nvSpPr>
        <p:spPr>
          <a:xfrm>
            <a:off x="717550" y="233886"/>
            <a:ext cx="8426450" cy="621877"/>
          </a:xfrm>
        </p:spPr>
        <p:txBody>
          <a:bodyPr/>
          <a:lstStyle/>
          <a:p>
            <a:pPr eaLnBrk="1" hangingPunct="1"/>
            <a:r>
              <a:rPr lang="en-US" dirty="0" smtClean="0">
                <a:latin typeface="Calibri" charset="0"/>
                <a:ea typeface="ＭＳ Ｐゴシック" charset="0"/>
                <a:cs typeface="ＭＳ Ｐゴシック" charset="0"/>
              </a:rPr>
              <a:t>Multiple correct responses (1)</a:t>
            </a:r>
            <a:endParaRPr lang="en-US" dirty="0">
              <a:latin typeface="Calibri" charset="0"/>
              <a:ea typeface="ＭＳ Ｐゴシック" charset="0"/>
              <a:cs typeface="ＭＳ Ｐゴシック" charset="0"/>
            </a:endParaRPr>
          </a:p>
        </p:txBody>
      </p:sp>
      <p:sp>
        <p:nvSpPr>
          <p:cNvPr id="94210" name="Rectangle 3"/>
          <p:cNvSpPr>
            <a:spLocks noGrp="1" noChangeArrowheads="1"/>
          </p:cNvSpPr>
          <p:nvPr>
            <p:ph idx="1"/>
          </p:nvPr>
        </p:nvSpPr>
        <p:spPr>
          <a:xfrm>
            <a:off x="717550" y="1355725"/>
            <a:ext cx="8426450" cy="558800"/>
          </a:xfrm>
        </p:spPr>
        <p:txBody>
          <a:bodyPr/>
          <a:lstStyle/>
          <a:p>
            <a:pPr eaLnBrk="1" hangingPunct="1">
              <a:buFont typeface="Wingdings" charset="0"/>
              <a:buNone/>
            </a:pPr>
            <a:r>
              <a:rPr lang="en-US" sz="3000" dirty="0">
                <a:latin typeface="Calibri" charset="0"/>
                <a:ea typeface="ＭＳ Ｐゴシック" charset="0"/>
                <a:cs typeface="ＭＳ Ｐゴシック" charset="0"/>
              </a:rPr>
              <a:t>In which of these </a:t>
            </a:r>
            <a:r>
              <a:rPr lang="en-US" sz="3000" dirty="0" smtClean="0">
                <a:latin typeface="Calibri" charset="0"/>
                <a:ea typeface="ＭＳ Ｐゴシック" charset="0"/>
                <a:cs typeface="ＭＳ Ｐゴシック" charset="0"/>
              </a:rPr>
              <a:t>right </a:t>
            </a:r>
            <a:r>
              <a:rPr lang="en-US" sz="3000" dirty="0">
                <a:latin typeface="Calibri" charset="0"/>
                <a:ea typeface="ＭＳ Ｐゴシック" charset="0"/>
                <a:cs typeface="ＭＳ Ｐゴシック" charset="0"/>
              </a:rPr>
              <a:t>triangles is a</a:t>
            </a:r>
            <a:r>
              <a:rPr lang="en-US" sz="3000" baseline="30000" dirty="0">
                <a:latin typeface="Calibri" charset="0"/>
                <a:ea typeface="ＭＳ Ｐゴシック" charset="0"/>
                <a:cs typeface="ＭＳ Ｐゴシック" charset="0"/>
              </a:rPr>
              <a:t>2</a:t>
            </a:r>
            <a:r>
              <a:rPr lang="en-US" sz="3000" dirty="0">
                <a:latin typeface="Calibri" charset="0"/>
                <a:ea typeface="ＭＳ Ｐゴシック" charset="0"/>
                <a:cs typeface="ＭＳ Ｐゴシック" charset="0"/>
              </a:rPr>
              <a:t> + b</a:t>
            </a:r>
            <a:r>
              <a:rPr lang="en-US" sz="3000" baseline="30000" dirty="0">
                <a:latin typeface="Calibri" charset="0"/>
                <a:ea typeface="ＭＳ Ｐゴシック" charset="0"/>
                <a:cs typeface="ＭＳ Ｐゴシック" charset="0"/>
              </a:rPr>
              <a:t>2</a:t>
            </a:r>
            <a:r>
              <a:rPr lang="en-US" sz="3000" dirty="0">
                <a:latin typeface="Calibri" charset="0"/>
                <a:ea typeface="ＭＳ Ｐゴシック" charset="0"/>
                <a:cs typeface="ＭＳ Ｐゴシック" charset="0"/>
              </a:rPr>
              <a:t> = c</a:t>
            </a:r>
            <a:r>
              <a:rPr lang="en-US" sz="3000" baseline="30000" dirty="0">
                <a:latin typeface="Calibri" charset="0"/>
                <a:ea typeface="ＭＳ Ｐゴシック" charset="0"/>
                <a:cs typeface="ＭＳ Ｐゴシック" charset="0"/>
              </a:rPr>
              <a:t>2 </a:t>
            </a:r>
            <a:r>
              <a:rPr lang="en-US" sz="3000" dirty="0">
                <a:latin typeface="Calibri" charset="0"/>
                <a:ea typeface="ＭＳ Ｐゴシック" charset="0"/>
                <a:cs typeface="ＭＳ Ｐゴシック" charset="0"/>
              </a:rPr>
              <a:t>?</a:t>
            </a:r>
          </a:p>
        </p:txBody>
      </p:sp>
      <p:grpSp>
        <p:nvGrpSpPr>
          <p:cNvPr id="2" name="Group 1"/>
          <p:cNvGrpSpPr/>
          <p:nvPr/>
        </p:nvGrpSpPr>
        <p:grpSpPr>
          <a:xfrm>
            <a:off x="1778006" y="2156629"/>
            <a:ext cx="5616575" cy="3814465"/>
            <a:chOff x="1778006" y="2156629"/>
            <a:chExt cx="5616575" cy="3814465"/>
          </a:xfrm>
        </p:grpSpPr>
        <p:sp>
          <p:nvSpPr>
            <p:cNvPr id="94212" name="AutoShape 5"/>
            <p:cNvSpPr>
              <a:spLocks noChangeArrowheads="1"/>
            </p:cNvSpPr>
            <p:nvPr/>
          </p:nvSpPr>
          <p:spPr bwMode="auto">
            <a:xfrm>
              <a:off x="2670181" y="2156629"/>
              <a:ext cx="1371600" cy="762000"/>
            </a:xfrm>
            <a:prstGeom prst="rtTriangle">
              <a:avLst/>
            </a:prstGeom>
            <a:solidFill>
              <a:srgbClr val="1691D0"/>
            </a:solidFill>
            <a:ln w="9525">
              <a:solidFill>
                <a:srgbClr val="1691D0"/>
              </a:solidFill>
              <a:miter lim="800000"/>
              <a:headEnd/>
              <a:tailEnd/>
            </a:ln>
          </p:spPr>
          <p:txBody>
            <a:bodyPr wrap="none" anchor="ctr"/>
            <a:lstStyle/>
            <a:p>
              <a:endParaRPr lang="en-US" dirty="0"/>
            </a:p>
          </p:txBody>
        </p:sp>
        <p:sp>
          <p:nvSpPr>
            <p:cNvPr id="94213" name="Text Box 6"/>
            <p:cNvSpPr txBox="1">
              <a:spLocks noChangeArrowheads="1"/>
            </p:cNvSpPr>
            <p:nvPr/>
          </p:nvSpPr>
          <p:spPr bwMode="auto">
            <a:xfrm>
              <a:off x="1778006" y="2224892"/>
              <a:ext cx="4349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Geneva" charset="0"/>
                  <a:ea typeface="ＭＳ Ｐゴシック" charset="0"/>
                  <a:cs typeface="ＭＳ Ｐゴシック" charset="0"/>
                </a:defRPr>
              </a:lvl1pPr>
              <a:lvl2pPr marL="742950" indent="-285750" eaLnBrk="0" hangingPunct="0">
                <a:defRPr sz="2400">
                  <a:solidFill>
                    <a:schemeClr val="tx1"/>
                  </a:solidFill>
                  <a:latin typeface="Geneva" charset="0"/>
                  <a:ea typeface="ＭＳ Ｐゴシック" charset="0"/>
                </a:defRPr>
              </a:lvl2pPr>
              <a:lvl3pPr marL="1143000" indent="-228600" eaLnBrk="0" hangingPunct="0">
                <a:defRPr sz="2400">
                  <a:solidFill>
                    <a:schemeClr val="tx1"/>
                  </a:solidFill>
                  <a:latin typeface="Geneva" charset="0"/>
                  <a:ea typeface="ＭＳ Ｐゴシック" charset="0"/>
                </a:defRPr>
              </a:lvl3pPr>
              <a:lvl4pPr marL="1600200" indent="-228600" eaLnBrk="0" hangingPunct="0">
                <a:defRPr sz="2400">
                  <a:solidFill>
                    <a:schemeClr val="tx1"/>
                  </a:solidFill>
                  <a:latin typeface="Geneva" charset="0"/>
                  <a:ea typeface="ＭＳ Ｐゴシック" charset="0"/>
                </a:defRPr>
              </a:lvl4pPr>
              <a:lvl5pPr marL="2057400" indent="-228600" eaLnBrk="0" hangingPunct="0">
                <a:defRPr sz="2400">
                  <a:solidFill>
                    <a:schemeClr val="tx1"/>
                  </a:solidFill>
                  <a:latin typeface="Geneva" charset="0"/>
                  <a:ea typeface="ＭＳ Ｐゴシック" charset="0"/>
                </a:defRPr>
              </a:lvl5pPr>
              <a:lvl6pPr marL="2514600" indent="-228600" eaLnBrk="0" fontAlgn="base" hangingPunct="0">
                <a:spcBef>
                  <a:spcPct val="0"/>
                </a:spcBef>
                <a:spcAft>
                  <a:spcPct val="0"/>
                </a:spcAft>
                <a:defRPr sz="2400">
                  <a:solidFill>
                    <a:schemeClr val="tx1"/>
                  </a:solidFill>
                  <a:latin typeface="Geneva" charset="0"/>
                  <a:ea typeface="ＭＳ Ｐゴシック" charset="0"/>
                </a:defRPr>
              </a:lvl6pPr>
              <a:lvl7pPr marL="2971800" indent="-228600" eaLnBrk="0" fontAlgn="base" hangingPunct="0">
                <a:spcBef>
                  <a:spcPct val="0"/>
                </a:spcBef>
                <a:spcAft>
                  <a:spcPct val="0"/>
                </a:spcAft>
                <a:defRPr sz="2400">
                  <a:solidFill>
                    <a:schemeClr val="tx1"/>
                  </a:solidFill>
                  <a:latin typeface="Geneva" charset="0"/>
                  <a:ea typeface="ＭＳ Ｐゴシック" charset="0"/>
                </a:defRPr>
              </a:lvl7pPr>
              <a:lvl8pPr marL="3429000" indent="-228600" eaLnBrk="0" fontAlgn="base" hangingPunct="0">
                <a:spcBef>
                  <a:spcPct val="0"/>
                </a:spcBef>
                <a:spcAft>
                  <a:spcPct val="0"/>
                </a:spcAft>
                <a:defRPr sz="2400">
                  <a:solidFill>
                    <a:schemeClr val="tx1"/>
                  </a:solidFill>
                  <a:latin typeface="Geneva" charset="0"/>
                  <a:ea typeface="ＭＳ Ｐゴシック" charset="0"/>
                </a:defRPr>
              </a:lvl8pPr>
              <a:lvl9pPr marL="3886200" indent="-228600" eaLnBrk="0" fontAlgn="base" hangingPunct="0">
                <a:spcBef>
                  <a:spcPct val="0"/>
                </a:spcBef>
                <a:spcAft>
                  <a:spcPct val="0"/>
                </a:spcAft>
                <a:defRPr sz="2400">
                  <a:solidFill>
                    <a:schemeClr val="tx1"/>
                  </a:solidFill>
                  <a:latin typeface="Geneva" charset="0"/>
                  <a:ea typeface="ＭＳ Ｐゴシック" charset="0"/>
                </a:defRPr>
              </a:lvl9pPr>
            </a:lstStyle>
            <a:p>
              <a:pPr>
                <a:spcBef>
                  <a:spcPct val="50000"/>
                </a:spcBef>
              </a:pPr>
              <a:r>
                <a:rPr lang="en-US" dirty="0">
                  <a:solidFill>
                    <a:srgbClr val="000000"/>
                  </a:solidFill>
                  <a:latin typeface="Times" charset="0"/>
                </a:rPr>
                <a:t>A</a:t>
              </a:r>
              <a:endParaRPr lang="en-US" dirty="0">
                <a:latin typeface="Times" charset="0"/>
              </a:endParaRPr>
            </a:p>
          </p:txBody>
        </p:sp>
        <p:sp>
          <p:nvSpPr>
            <p:cNvPr id="94214" name="Text Box 7"/>
            <p:cNvSpPr txBox="1">
              <a:spLocks noChangeArrowheads="1"/>
            </p:cNvSpPr>
            <p:nvPr/>
          </p:nvSpPr>
          <p:spPr bwMode="auto">
            <a:xfrm>
              <a:off x="2343156" y="2385229"/>
              <a:ext cx="533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Geneva" charset="0"/>
                  <a:ea typeface="ＭＳ Ｐゴシック" charset="0"/>
                  <a:cs typeface="ＭＳ Ｐゴシック" charset="0"/>
                </a:defRPr>
              </a:lvl1pPr>
              <a:lvl2pPr marL="742950" indent="-285750" eaLnBrk="0" hangingPunct="0">
                <a:defRPr sz="2400">
                  <a:solidFill>
                    <a:schemeClr val="tx1"/>
                  </a:solidFill>
                  <a:latin typeface="Geneva" charset="0"/>
                  <a:ea typeface="ＭＳ Ｐゴシック" charset="0"/>
                </a:defRPr>
              </a:lvl2pPr>
              <a:lvl3pPr marL="1143000" indent="-228600" eaLnBrk="0" hangingPunct="0">
                <a:defRPr sz="2400">
                  <a:solidFill>
                    <a:schemeClr val="tx1"/>
                  </a:solidFill>
                  <a:latin typeface="Geneva" charset="0"/>
                  <a:ea typeface="ＭＳ Ｐゴシック" charset="0"/>
                </a:defRPr>
              </a:lvl3pPr>
              <a:lvl4pPr marL="1600200" indent="-228600" eaLnBrk="0" hangingPunct="0">
                <a:defRPr sz="2400">
                  <a:solidFill>
                    <a:schemeClr val="tx1"/>
                  </a:solidFill>
                  <a:latin typeface="Geneva" charset="0"/>
                  <a:ea typeface="ＭＳ Ｐゴシック" charset="0"/>
                </a:defRPr>
              </a:lvl4pPr>
              <a:lvl5pPr marL="2057400" indent="-228600" eaLnBrk="0" hangingPunct="0">
                <a:defRPr sz="2400">
                  <a:solidFill>
                    <a:schemeClr val="tx1"/>
                  </a:solidFill>
                  <a:latin typeface="Geneva" charset="0"/>
                  <a:ea typeface="ＭＳ Ｐゴシック" charset="0"/>
                </a:defRPr>
              </a:lvl5pPr>
              <a:lvl6pPr marL="2514600" indent="-228600" eaLnBrk="0" fontAlgn="base" hangingPunct="0">
                <a:spcBef>
                  <a:spcPct val="0"/>
                </a:spcBef>
                <a:spcAft>
                  <a:spcPct val="0"/>
                </a:spcAft>
                <a:defRPr sz="2400">
                  <a:solidFill>
                    <a:schemeClr val="tx1"/>
                  </a:solidFill>
                  <a:latin typeface="Geneva" charset="0"/>
                  <a:ea typeface="ＭＳ Ｐゴシック" charset="0"/>
                </a:defRPr>
              </a:lvl6pPr>
              <a:lvl7pPr marL="2971800" indent="-228600" eaLnBrk="0" fontAlgn="base" hangingPunct="0">
                <a:spcBef>
                  <a:spcPct val="0"/>
                </a:spcBef>
                <a:spcAft>
                  <a:spcPct val="0"/>
                </a:spcAft>
                <a:defRPr sz="2400">
                  <a:solidFill>
                    <a:schemeClr val="tx1"/>
                  </a:solidFill>
                  <a:latin typeface="Geneva" charset="0"/>
                  <a:ea typeface="ＭＳ Ｐゴシック" charset="0"/>
                </a:defRPr>
              </a:lvl7pPr>
              <a:lvl8pPr marL="3429000" indent="-228600" eaLnBrk="0" fontAlgn="base" hangingPunct="0">
                <a:spcBef>
                  <a:spcPct val="0"/>
                </a:spcBef>
                <a:spcAft>
                  <a:spcPct val="0"/>
                </a:spcAft>
                <a:defRPr sz="2400">
                  <a:solidFill>
                    <a:schemeClr val="tx1"/>
                  </a:solidFill>
                  <a:latin typeface="Geneva" charset="0"/>
                  <a:ea typeface="ＭＳ Ｐゴシック" charset="0"/>
                </a:defRPr>
              </a:lvl8pPr>
              <a:lvl9pPr marL="3886200" indent="-228600" eaLnBrk="0" fontAlgn="base" hangingPunct="0">
                <a:spcBef>
                  <a:spcPct val="0"/>
                </a:spcBef>
                <a:spcAft>
                  <a:spcPct val="0"/>
                </a:spcAft>
                <a:defRPr sz="2400">
                  <a:solidFill>
                    <a:schemeClr val="tx1"/>
                  </a:solidFill>
                  <a:latin typeface="Geneva" charset="0"/>
                  <a:ea typeface="ＭＳ Ｐゴシック" charset="0"/>
                </a:defRPr>
              </a:lvl9pPr>
            </a:lstStyle>
            <a:p>
              <a:pPr>
                <a:spcBef>
                  <a:spcPct val="50000"/>
                </a:spcBef>
              </a:pPr>
              <a:r>
                <a:rPr lang="en-US" dirty="0">
                  <a:solidFill>
                    <a:srgbClr val="000000"/>
                  </a:solidFill>
                  <a:latin typeface="Times" charset="0"/>
                </a:rPr>
                <a:t>a</a:t>
              </a:r>
            </a:p>
          </p:txBody>
        </p:sp>
        <p:sp>
          <p:nvSpPr>
            <p:cNvPr id="94215" name="Rectangle 8"/>
            <p:cNvSpPr>
              <a:spLocks noChangeArrowheads="1"/>
            </p:cNvSpPr>
            <p:nvPr/>
          </p:nvSpPr>
          <p:spPr bwMode="auto">
            <a:xfrm>
              <a:off x="3105156" y="2918629"/>
              <a:ext cx="3212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spcBef>
                  <a:spcPct val="50000"/>
                </a:spcBef>
              </a:pPr>
              <a:r>
                <a:rPr lang="en-US" sz="2400" dirty="0">
                  <a:solidFill>
                    <a:srgbClr val="000000"/>
                  </a:solidFill>
                  <a:latin typeface="Times" charset="0"/>
                </a:rPr>
                <a:t>c</a:t>
              </a:r>
            </a:p>
          </p:txBody>
        </p:sp>
        <p:sp>
          <p:nvSpPr>
            <p:cNvPr id="94216" name="Rectangle 9"/>
            <p:cNvSpPr>
              <a:spLocks noChangeArrowheads="1"/>
            </p:cNvSpPr>
            <p:nvPr/>
          </p:nvSpPr>
          <p:spPr bwMode="auto">
            <a:xfrm>
              <a:off x="3257556" y="2156629"/>
              <a:ext cx="3381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spcBef>
                  <a:spcPct val="50000"/>
                </a:spcBef>
              </a:pPr>
              <a:r>
                <a:rPr lang="en-US" sz="2400" dirty="0">
                  <a:solidFill>
                    <a:srgbClr val="000000"/>
                  </a:solidFill>
                  <a:latin typeface="Times" charset="0"/>
                </a:rPr>
                <a:t>b</a:t>
              </a:r>
            </a:p>
          </p:txBody>
        </p:sp>
        <p:sp>
          <p:nvSpPr>
            <p:cNvPr id="94217" name="AutoShape 10"/>
            <p:cNvSpPr>
              <a:spLocks noChangeArrowheads="1"/>
            </p:cNvSpPr>
            <p:nvPr/>
          </p:nvSpPr>
          <p:spPr bwMode="auto">
            <a:xfrm>
              <a:off x="2670181" y="3452029"/>
              <a:ext cx="1371600" cy="762000"/>
            </a:xfrm>
            <a:prstGeom prst="rtTriangle">
              <a:avLst/>
            </a:prstGeom>
            <a:solidFill>
              <a:srgbClr val="1691D0"/>
            </a:solidFill>
            <a:ln w="9525">
              <a:solidFill>
                <a:srgbClr val="1691D0"/>
              </a:solidFill>
              <a:miter lim="800000"/>
              <a:headEnd/>
              <a:tailEnd/>
            </a:ln>
          </p:spPr>
          <p:txBody>
            <a:bodyPr wrap="none" anchor="ctr"/>
            <a:lstStyle/>
            <a:p>
              <a:endParaRPr lang="en-US" dirty="0"/>
            </a:p>
          </p:txBody>
        </p:sp>
        <p:sp>
          <p:nvSpPr>
            <p:cNvPr id="94218" name="Text Box 11"/>
            <p:cNvSpPr txBox="1">
              <a:spLocks noChangeArrowheads="1"/>
            </p:cNvSpPr>
            <p:nvPr/>
          </p:nvSpPr>
          <p:spPr bwMode="auto">
            <a:xfrm>
              <a:off x="1778006" y="3520292"/>
              <a:ext cx="4349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Geneva" charset="0"/>
                  <a:ea typeface="ＭＳ Ｐゴシック" charset="0"/>
                  <a:cs typeface="ＭＳ Ｐゴシック" charset="0"/>
                </a:defRPr>
              </a:lvl1pPr>
              <a:lvl2pPr marL="742950" indent="-285750" eaLnBrk="0" hangingPunct="0">
                <a:defRPr sz="2400">
                  <a:solidFill>
                    <a:schemeClr val="tx1"/>
                  </a:solidFill>
                  <a:latin typeface="Geneva" charset="0"/>
                  <a:ea typeface="ＭＳ Ｐゴシック" charset="0"/>
                </a:defRPr>
              </a:lvl2pPr>
              <a:lvl3pPr marL="1143000" indent="-228600" eaLnBrk="0" hangingPunct="0">
                <a:defRPr sz="2400">
                  <a:solidFill>
                    <a:schemeClr val="tx1"/>
                  </a:solidFill>
                  <a:latin typeface="Geneva" charset="0"/>
                  <a:ea typeface="ＭＳ Ｐゴシック" charset="0"/>
                </a:defRPr>
              </a:lvl3pPr>
              <a:lvl4pPr marL="1600200" indent="-228600" eaLnBrk="0" hangingPunct="0">
                <a:defRPr sz="2400">
                  <a:solidFill>
                    <a:schemeClr val="tx1"/>
                  </a:solidFill>
                  <a:latin typeface="Geneva" charset="0"/>
                  <a:ea typeface="ＭＳ Ｐゴシック" charset="0"/>
                </a:defRPr>
              </a:lvl4pPr>
              <a:lvl5pPr marL="2057400" indent="-228600" eaLnBrk="0" hangingPunct="0">
                <a:defRPr sz="2400">
                  <a:solidFill>
                    <a:schemeClr val="tx1"/>
                  </a:solidFill>
                  <a:latin typeface="Geneva" charset="0"/>
                  <a:ea typeface="ＭＳ Ｐゴシック" charset="0"/>
                </a:defRPr>
              </a:lvl5pPr>
              <a:lvl6pPr marL="2514600" indent="-228600" eaLnBrk="0" fontAlgn="base" hangingPunct="0">
                <a:spcBef>
                  <a:spcPct val="0"/>
                </a:spcBef>
                <a:spcAft>
                  <a:spcPct val="0"/>
                </a:spcAft>
                <a:defRPr sz="2400">
                  <a:solidFill>
                    <a:schemeClr val="tx1"/>
                  </a:solidFill>
                  <a:latin typeface="Geneva" charset="0"/>
                  <a:ea typeface="ＭＳ Ｐゴシック" charset="0"/>
                </a:defRPr>
              </a:lvl6pPr>
              <a:lvl7pPr marL="2971800" indent="-228600" eaLnBrk="0" fontAlgn="base" hangingPunct="0">
                <a:spcBef>
                  <a:spcPct val="0"/>
                </a:spcBef>
                <a:spcAft>
                  <a:spcPct val="0"/>
                </a:spcAft>
                <a:defRPr sz="2400">
                  <a:solidFill>
                    <a:schemeClr val="tx1"/>
                  </a:solidFill>
                  <a:latin typeface="Geneva" charset="0"/>
                  <a:ea typeface="ＭＳ Ｐゴシック" charset="0"/>
                </a:defRPr>
              </a:lvl7pPr>
              <a:lvl8pPr marL="3429000" indent="-228600" eaLnBrk="0" fontAlgn="base" hangingPunct="0">
                <a:spcBef>
                  <a:spcPct val="0"/>
                </a:spcBef>
                <a:spcAft>
                  <a:spcPct val="0"/>
                </a:spcAft>
                <a:defRPr sz="2400">
                  <a:solidFill>
                    <a:schemeClr val="tx1"/>
                  </a:solidFill>
                  <a:latin typeface="Geneva" charset="0"/>
                  <a:ea typeface="ＭＳ Ｐゴシック" charset="0"/>
                </a:defRPr>
              </a:lvl8pPr>
              <a:lvl9pPr marL="3886200" indent="-228600" eaLnBrk="0" fontAlgn="base" hangingPunct="0">
                <a:spcBef>
                  <a:spcPct val="0"/>
                </a:spcBef>
                <a:spcAft>
                  <a:spcPct val="0"/>
                </a:spcAft>
                <a:defRPr sz="2400">
                  <a:solidFill>
                    <a:schemeClr val="tx1"/>
                  </a:solidFill>
                  <a:latin typeface="Geneva" charset="0"/>
                  <a:ea typeface="ＭＳ Ｐゴシック" charset="0"/>
                </a:defRPr>
              </a:lvl9pPr>
            </a:lstStyle>
            <a:p>
              <a:pPr>
                <a:spcBef>
                  <a:spcPct val="50000"/>
                </a:spcBef>
              </a:pPr>
              <a:r>
                <a:rPr lang="en-US" dirty="0">
                  <a:solidFill>
                    <a:srgbClr val="000000"/>
                  </a:solidFill>
                  <a:latin typeface="Times" charset="0"/>
                </a:rPr>
                <a:t>C</a:t>
              </a:r>
              <a:endParaRPr lang="en-US" dirty="0">
                <a:latin typeface="Times" charset="0"/>
              </a:endParaRPr>
            </a:p>
          </p:txBody>
        </p:sp>
        <p:sp>
          <p:nvSpPr>
            <p:cNvPr id="94219" name="Text Box 12"/>
            <p:cNvSpPr txBox="1">
              <a:spLocks noChangeArrowheads="1"/>
            </p:cNvSpPr>
            <p:nvPr/>
          </p:nvSpPr>
          <p:spPr bwMode="auto">
            <a:xfrm>
              <a:off x="2343156" y="3680629"/>
              <a:ext cx="533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Geneva" charset="0"/>
                  <a:ea typeface="ＭＳ Ｐゴシック" charset="0"/>
                  <a:cs typeface="ＭＳ Ｐゴシック" charset="0"/>
                </a:defRPr>
              </a:lvl1pPr>
              <a:lvl2pPr marL="742950" indent="-285750" eaLnBrk="0" hangingPunct="0">
                <a:defRPr sz="2400">
                  <a:solidFill>
                    <a:schemeClr val="tx1"/>
                  </a:solidFill>
                  <a:latin typeface="Geneva" charset="0"/>
                  <a:ea typeface="ＭＳ Ｐゴシック" charset="0"/>
                </a:defRPr>
              </a:lvl2pPr>
              <a:lvl3pPr marL="1143000" indent="-228600" eaLnBrk="0" hangingPunct="0">
                <a:defRPr sz="2400">
                  <a:solidFill>
                    <a:schemeClr val="tx1"/>
                  </a:solidFill>
                  <a:latin typeface="Geneva" charset="0"/>
                  <a:ea typeface="ＭＳ Ｐゴシック" charset="0"/>
                </a:defRPr>
              </a:lvl3pPr>
              <a:lvl4pPr marL="1600200" indent="-228600" eaLnBrk="0" hangingPunct="0">
                <a:defRPr sz="2400">
                  <a:solidFill>
                    <a:schemeClr val="tx1"/>
                  </a:solidFill>
                  <a:latin typeface="Geneva" charset="0"/>
                  <a:ea typeface="ＭＳ Ｐゴシック" charset="0"/>
                </a:defRPr>
              </a:lvl4pPr>
              <a:lvl5pPr marL="2057400" indent="-228600" eaLnBrk="0" hangingPunct="0">
                <a:defRPr sz="2400">
                  <a:solidFill>
                    <a:schemeClr val="tx1"/>
                  </a:solidFill>
                  <a:latin typeface="Geneva" charset="0"/>
                  <a:ea typeface="ＭＳ Ｐゴシック" charset="0"/>
                </a:defRPr>
              </a:lvl5pPr>
              <a:lvl6pPr marL="2514600" indent="-228600" eaLnBrk="0" fontAlgn="base" hangingPunct="0">
                <a:spcBef>
                  <a:spcPct val="0"/>
                </a:spcBef>
                <a:spcAft>
                  <a:spcPct val="0"/>
                </a:spcAft>
                <a:defRPr sz="2400">
                  <a:solidFill>
                    <a:schemeClr val="tx1"/>
                  </a:solidFill>
                  <a:latin typeface="Geneva" charset="0"/>
                  <a:ea typeface="ＭＳ Ｐゴシック" charset="0"/>
                </a:defRPr>
              </a:lvl6pPr>
              <a:lvl7pPr marL="2971800" indent="-228600" eaLnBrk="0" fontAlgn="base" hangingPunct="0">
                <a:spcBef>
                  <a:spcPct val="0"/>
                </a:spcBef>
                <a:spcAft>
                  <a:spcPct val="0"/>
                </a:spcAft>
                <a:defRPr sz="2400">
                  <a:solidFill>
                    <a:schemeClr val="tx1"/>
                  </a:solidFill>
                  <a:latin typeface="Geneva" charset="0"/>
                  <a:ea typeface="ＭＳ Ｐゴシック" charset="0"/>
                </a:defRPr>
              </a:lvl7pPr>
              <a:lvl8pPr marL="3429000" indent="-228600" eaLnBrk="0" fontAlgn="base" hangingPunct="0">
                <a:spcBef>
                  <a:spcPct val="0"/>
                </a:spcBef>
                <a:spcAft>
                  <a:spcPct val="0"/>
                </a:spcAft>
                <a:defRPr sz="2400">
                  <a:solidFill>
                    <a:schemeClr val="tx1"/>
                  </a:solidFill>
                  <a:latin typeface="Geneva" charset="0"/>
                  <a:ea typeface="ＭＳ Ｐゴシック" charset="0"/>
                </a:defRPr>
              </a:lvl8pPr>
              <a:lvl9pPr marL="3886200" indent="-228600" eaLnBrk="0" fontAlgn="base" hangingPunct="0">
                <a:spcBef>
                  <a:spcPct val="0"/>
                </a:spcBef>
                <a:spcAft>
                  <a:spcPct val="0"/>
                </a:spcAft>
                <a:defRPr sz="2400">
                  <a:solidFill>
                    <a:schemeClr val="tx1"/>
                  </a:solidFill>
                  <a:latin typeface="Geneva" charset="0"/>
                  <a:ea typeface="ＭＳ Ｐゴシック" charset="0"/>
                </a:defRPr>
              </a:lvl9pPr>
            </a:lstStyle>
            <a:p>
              <a:pPr>
                <a:spcBef>
                  <a:spcPct val="50000"/>
                </a:spcBef>
              </a:pPr>
              <a:r>
                <a:rPr lang="en-US" dirty="0">
                  <a:solidFill>
                    <a:srgbClr val="000000"/>
                  </a:solidFill>
                  <a:latin typeface="Times" charset="0"/>
                </a:rPr>
                <a:t>b</a:t>
              </a:r>
            </a:p>
          </p:txBody>
        </p:sp>
        <p:sp>
          <p:nvSpPr>
            <p:cNvPr id="94220" name="Rectangle 13"/>
            <p:cNvSpPr>
              <a:spLocks noChangeArrowheads="1"/>
            </p:cNvSpPr>
            <p:nvPr/>
          </p:nvSpPr>
          <p:spPr bwMode="auto">
            <a:xfrm>
              <a:off x="3105156" y="4214029"/>
              <a:ext cx="3212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spcBef>
                  <a:spcPct val="50000"/>
                </a:spcBef>
              </a:pPr>
              <a:r>
                <a:rPr lang="en-US" sz="2400" dirty="0">
                  <a:solidFill>
                    <a:srgbClr val="000000"/>
                  </a:solidFill>
                  <a:latin typeface="Times" charset="0"/>
                </a:rPr>
                <a:t>c</a:t>
              </a:r>
            </a:p>
          </p:txBody>
        </p:sp>
        <p:sp>
          <p:nvSpPr>
            <p:cNvPr id="94221" name="Rectangle 14"/>
            <p:cNvSpPr>
              <a:spLocks noChangeArrowheads="1"/>
            </p:cNvSpPr>
            <p:nvPr/>
          </p:nvSpPr>
          <p:spPr bwMode="auto">
            <a:xfrm>
              <a:off x="3257556" y="3452029"/>
              <a:ext cx="32573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spcBef>
                  <a:spcPct val="50000"/>
                </a:spcBef>
              </a:pPr>
              <a:r>
                <a:rPr lang="en-US" sz="2400" dirty="0">
                  <a:solidFill>
                    <a:srgbClr val="000000"/>
                  </a:solidFill>
                  <a:latin typeface="Times" charset="0"/>
                </a:rPr>
                <a:t>a</a:t>
              </a:r>
            </a:p>
          </p:txBody>
        </p:sp>
        <p:sp>
          <p:nvSpPr>
            <p:cNvPr id="94222" name="AutoShape 15"/>
            <p:cNvSpPr>
              <a:spLocks noChangeArrowheads="1"/>
            </p:cNvSpPr>
            <p:nvPr/>
          </p:nvSpPr>
          <p:spPr bwMode="auto">
            <a:xfrm>
              <a:off x="2670181" y="4747429"/>
              <a:ext cx="1371600" cy="762000"/>
            </a:xfrm>
            <a:prstGeom prst="rtTriangle">
              <a:avLst/>
            </a:prstGeom>
            <a:solidFill>
              <a:srgbClr val="1691D0"/>
            </a:solidFill>
            <a:ln w="9525">
              <a:solidFill>
                <a:srgbClr val="1691D0"/>
              </a:solidFill>
              <a:miter lim="800000"/>
              <a:headEnd/>
              <a:tailEnd/>
            </a:ln>
          </p:spPr>
          <p:txBody>
            <a:bodyPr wrap="none" anchor="ctr"/>
            <a:lstStyle/>
            <a:p>
              <a:endParaRPr lang="en-US" dirty="0"/>
            </a:p>
          </p:txBody>
        </p:sp>
        <p:sp>
          <p:nvSpPr>
            <p:cNvPr id="94223" name="Text Box 16"/>
            <p:cNvSpPr txBox="1">
              <a:spLocks noChangeArrowheads="1"/>
            </p:cNvSpPr>
            <p:nvPr/>
          </p:nvSpPr>
          <p:spPr bwMode="auto">
            <a:xfrm>
              <a:off x="1778006" y="4815692"/>
              <a:ext cx="4349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Geneva" charset="0"/>
                  <a:ea typeface="ＭＳ Ｐゴシック" charset="0"/>
                  <a:cs typeface="ＭＳ Ｐゴシック" charset="0"/>
                </a:defRPr>
              </a:lvl1pPr>
              <a:lvl2pPr marL="742950" indent="-285750" eaLnBrk="0" hangingPunct="0">
                <a:defRPr sz="2400">
                  <a:solidFill>
                    <a:schemeClr val="tx1"/>
                  </a:solidFill>
                  <a:latin typeface="Geneva" charset="0"/>
                  <a:ea typeface="ＭＳ Ｐゴシック" charset="0"/>
                </a:defRPr>
              </a:lvl2pPr>
              <a:lvl3pPr marL="1143000" indent="-228600" eaLnBrk="0" hangingPunct="0">
                <a:defRPr sz="2400">
                  <a:solidFill>
                    <a:schemeClr val="tx1"/>
                  </a:solidFill>
                  <a:latin typeface="Geneva" charset="0"/>
                  <a:ea typeface="ＭＳ Ｐゴシック" charset="0"/>
                </a:defRPr>
              </a:lvl3pPr>
              <a:lvl4pPr marL="1600200" indent="-228600" eaLnBrk="0" hangingPunct="0">
                <a:defRPr sz="2400">
                  <a:solidFill>
                    <a:schemeClr val="tx1"/>
                  </a:solidFill>
                  <a:latin typeface="Geneva" charset="0"/>
                  <a:ea typeface="ＭＳ Ｐゴシック" charset="0"/>
                </a:defRPr>
              </a:lvl4pPr>
              <a:lvl5pPr marL="2057400" indent="-228600" eaLnBrk="0" hangingPunct="0">
                <a:defRPr sz="2400">
                  <a:solidFill>
                    <a:schemeClr val="tx1"/>
                  </a:solidFill>
                  <a:latin typeface="Geneva" charset="0"/>
                  <a:ea typeface="ＭＳ Ｐゴシック" charset="0"/>
                </a:defRPr>
              </a:lvl5pPr>
              <a:lvl6pPr marL="2514600" indent="-228600" eaLnBrk="0" fontAlgn="base" hangingPunct="0">
                <a:spcBef>
                  <a:spcPct val="0"/>
                </a:spcBef>
                <a:spcAft>
                  <a:spcPct val="0"/>
                </a:spcAft>
                <a:defRPr sz="2400">
                  <a:solidFill>
                    <a:schemeClr val="tx1"/>
                  </a:solidFill>
                  <a:latin typeface="Geneva" charset="0"/>
                  <a:ea typeface="ＭＳ Ｐゴシック" charset="0"/>
                </a:defRPr>
              </a:lvl6pPr>
              <a:lvl7pPr marL="2971800" indent="-228600" eaLnBrk="0" fontAlgn="base" hangingPunct="0">
                <a:spcBef>
                  <a:spcPct val="0"/>
                </a:spcBef>
                <a:spcAft>
                  <a:spcPct val="0"/>
                </a:spcAft>
                <a:defRPr sz="2400">
                  <a:solidFill>
                    <a:schemeClr val="tx1"/>
                  </a:solidFill>
                  <a:latin typeface="Geneva" charset="0"/>
                  <a:ea typeface="ＭＳ Ｐゴシック" charset="0"/>
                </a:defRPr>
              </a:lvl7pPr>
              <a:lvl8pPr marL="3429000" indent="-228600" eaLnBrk="0" fontAlgn="base" hangingPunct="0">
                <a:spcBef>
                  <a:spcPct val="0"/>
                </a:spcBef>
                <a:spcAft>
                  <a:spcPct val="0"/>
                </a:spcAft>
                <a:defRPr sz="2400">
                  <a:solidFill>
                    <a:schemeClr val="tx1"/>
                  </a:solidFill>
                  <a:latin typeface="Geneva" charset="0"/>
                  <a:ea typeface="ＭＳ Ｐゴシック" charset="0"/>
                </a:defRPr>
              </a:lvl8pPr>
              <a:lvl9pPr marL="3886200" indent="-228600" eaLnBrk="0" fontAlgn="base" hangingPunct="0">
                <a:spcBef>
                  <a:spcPct val="0"/>
                </a:spcBef>
                <a:spcAft>
                  <a:spcPct val="0"/>
                </a:spcAft>
                <a:defRPr sz="2400">
                  <a:solidFill>
                    <a:schemeClr val="tx1"/>
                  </a:solidFill>
                  <a:latin typeface="Geneva" charset="0"/>
                  <a:ea typeface="ＭＳ Ｐゴシック" charset="0"/>
                </a:defRPr>
              </a:lvl9pPr>
            </a:lstStyle>
            <a:p>
              <a:pPr>
                <a:spcBef>
                  <a:spcPct val="50000"/>
                </a:spcBef>
              </a:pPr>
              <a:r>
                <a:rPr lang="en-US" dirty="0">
                  <a:solidFill>
                    <a:srgbClr val="000000"/>
                  </a:solidFill>
                  <a:latin typeface="Times" charset="0"/>
                </a:rPr>
                <a:t>E</a:t>
              </a:r>
              <a:endParaRPr lang="en-US" dirty="0">
                <a:latin typeface="Times" charset="0"/>
              </a:endParaRPr>
            </a:p>
          </p:txBody>
        </p:sp>
        <p:sp>
          <p:nvSpPr>
            <p:cNvPr id="94224" name="Text Box 17"/>
            <p:cNvSpPr txBox="1">
              <a:spLocks noChangeArrowheads="1"/>
            </p:cNvSpPr>
            <p:nvPr/>
          </p:nvSpPr>
          <p:spPr bwMode="auto">
            <a:xfrm>
              <a:off x="2343156" y="4976029"/>
              <a:ext cx="533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Geneva" charset="0"/>
                  <a:ea typeface="ＭＳ Ｐゴシック" charset="0"/>
                  <a:cs typeface="ＭＳ Ｐゴシック" charset="0"/>
                </a:defRPr>
              </a:lvl1pPr>
              <a:lvl2pPr marL="742950" indent="-285750" eaLnBrk="0" hangingPunct="0">
                <a:defRPr sz="2400">
                  <a:solidFill>
                    <a:schemeClr val="tx1"/>
                  </a:solidFill>
                  <a:latin typeface="Geneva" charset="0"/>
                  <a:ea typeface="ＭＳ Ｐゴシック" charset="0"/>
                </a:defRPr>
              </a:lvl2pPr>
              <a:lvl3pPr marL="1143000" indent="-228600" eaLnBrk="0" hangingPunct="0">
                <a:defRPr sz="2400">
                  <a:solidFill>
                    <a:schemeClr val="tx1"/>
                  </a:solidFill>
                  <a:latin typeface="Geneva" charset="0"/>
                  <a:ea typeface="ＭＳ Ｐゴシック" charset="0"/>
                </a:defRPr>
              </a:lvl3pPr>
              <a:lvl4pPr marL="1600200" indent="-228600" eaLnBrk="0" hangingPunct="0">
                <a:defRPr sz="2400">
                  <a:solidFill>
                    <a:schemeClr val="tx1"/>
                  </a:solidFill>
                  <a:latin typeface="Geneva" charset="0"/>
                  <a:ea typeface="ＭＳ Ｐゴシック" charset="0"/>
                </a:defRPr>
              </a:lvl4pPr>
              <a:lvl5pPr marL="2057400" indent="-228600" eaLnBrk="0" hangingPunct="0">
                <a:defRPr sz="2400">
                  <a:solidFill>
                    <a:schemeClr val="tx1"/>
                  </a:solidFill>
                  <a:latin typeface="Geneva" charset="0"/>
                  <a:ea typeface="ＭＳ Ｐゴシック" charset="0"/>
                </a:defRPr>
              </a:lvl5pPr>
              <a:lvl6pPr marL="2514600" indent="-228600" eaLnBrk="0" fontAlgn="base" hangingPunct="0">
                <a:spcBef>
                  <a:spcPct val="0"/>
                </a:spcBef>
                <a:spcAft>
                  <a:spcPct val="0"/>
                </a:spcAft>
                <a:defRPr sz="2400">
                  <a:solidFill>
                    <a:schemeClr val="tx1"/>
                  </a:solidFill>
                  <a:latin typeface="Geneva" charset="0"/>
                  <a:ea typeface="ＭＳ Ｐゴシック" charset="0"/>
                </a:defRPr>
              </a:lvl6pPr>
              <a:lvl7pPr marL="2971800" indent="-228600" eaLnBrk="0" fontAlgn="base" hangingPunct="0">
                <a:spcBef>
                  <a:spcPct val="0"/>
                </a:spcBef>
                <a:spcAft>
                  <a:spcPct val="0"/>
                </a:spcAft>
                <a:defRPr sz="2400">
                  <a:solidFill>
                    <a:schemeClr val="tx1"/>
                  </a:solidFill>
                  <a:latin typeface="Geneva" charset="0"/>
                  <a:ea typeface="ＭＳ Ｐゴシック" charset="0"/>
                </a:defRPr>
              </a:lvl7pPr>
              <a:lvl8pPr marL="3429000" indent="-228600" eaLnBrk="0" fontAlgn="base" hangingPunct="0">
                <a:spcBef>
                  <a:spcPct val="0"/>
                </a:spcBef>
                <a:spcAft>
                  <a:spcPct val="0"/>
                </a:spcAft>
                <a:defRPr sz="2400">
                  <a:solidFill>
                    <a:schemeClr val="tx1"/>
                  </a:solidFill>
                  <a:latin typeface="Geneva" charset="0"/>
                  <a:ea typeface="ＭＳ Ｐゴシック" charset="0"/>
                </a:defRPr>
              </a:lvl8pPr>
              <a:lvl9pPr marL="3886200" indent="-228600" eaLnBrk="0" fontAlgn="base" hangingPunct="0">
                <a:spcBef>
                  <a:spcPct val="0"/>
                </a:spcBef>
                <a:spcAft>
                  <a:spcPct val="0"/>
                </a:spcAft>
                <a:defRPr sz="2400">
                  <a:solidFill>
                    <a:schemeClr val="tx1"/>
                  </a:solidFill>
                  <a:latin typeface="Geneva" charset="0"/>
                  <a:ea typeface="ＭＳ Ｐゴシック" charset="0"/>
                </a:defRPr>
              </a:lvl9pPr>
            </a:lstStyle>
            <a:p>
              <a:pPr>
                <a:spcBef>
                  <a:spcPct val="50000"/>
                </a:spcBef>
              </a:pPr>
              <a:r>
                <a:rPr lang="en-US" dirty="0">
                  <a:solidFill>
                    <a:srgbClr val="000000"/>
                  </a:solidFill>
                  <a:latin typeface="Times" charset="0"/>
                </a:rPr>
                <a:t>c</a:t>
              </a:r>
            </a:p>
          </p:txBody>
        </p:sp>
        <p:sp>
          <p:nvSpPr>
            <p:cNvPr id="94225" name="Rectangle 18"/>
            <p:cNvSpPr>
              <a:spLocks noChangeArrowheads="1"/>
            </p:cNvSpPr>
            <p:nvPr/>
          </p:nvSpPr>
          <p:spPr bwMode="auto">
            <a:xfrm>
              <a:off x="3105156" y="5509429"/>
              <a:ext cx="338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spcBef>
                  <a:spcPct val="50000"/>
                </a:spcBef>
              </a:pPr>
              <a:r>
                <a:rPr lang="en-US" sz="2400" dirty="0">
                  <a:solidFill>
                    <a:srgbClr val="000000"/>
                  </a:solidFill>
                  <a:latin typeface="Times" charset="0"/>
                </a:rPr>
                <a:t>b</a:t>
              </a:r>
            </a:p>
          </p:txBody>
        </p:sp>
        <p:sp>
          <p:nvSpPr>
            <p:cNvPr id="94226" name="Rectangle 19"/>
            <p:cNvSpPr>
              <a:spLocks noChangeArrowheads="1"/>
            </p:cNvSpPr>
            <p:nvPr/>
          </p:nvSpPr>
          <p:spPr bwMode="auto">
            <a:xfrm>
              <a:off x="3257556" y="4747429"/>
              <a:ext cx="32573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spcBef>
                  <a:spcPct val="50000"/>
                </a:spcBef>
              </a:pPr>
              <a:r>
                <a:rPr lang="en-US" sz="2400" dirty="0">
                  <a:solidFill>
                    <a:srgbClr val="000000"/>
                  </a:solidFill>
                  <a:latin typeface="Times" charset="0"/>
                </a:rPr>
                <a:t>a</a:t>
              </a:r>
            </a:p>
          </p:txBody>
        </p:sp>
        <p:sp>
          <p:nvSpPr>
            <p:cNvPr id="94227" name="AutoShape 20"/>
            <p:cNvSpPr>
              <a:spLocks noChangeArrowheads="1"/>
            </p:cNvSpPr>
            <p:nvPr/>
          </p:nvSpPr>
          <p:spPr bwMode="auto">
            <a:xfrm>
              <a:off x="6022981" y="2156629"/>
              <a:ext cx="1371600" cy="762000"/>
            </a:xfrm>
            <a:prstGeom prst="rtTriangle">
              <a:avLst/>
            </a:prstGeom>
            <a:solidFill>
              <a:srgbClr val="1691D0"/>
            </a:solidFill>
            <a:ln w="9525">
              <a:solidFill>
                <a:srgbClr val="1691D0"/>
              </a:solidFill>
              <a:miter lim="800000"/>
              <a:headEnd/>
              <a:tailEnd/>
            </a:ln>
          </p:spPr>
          <p:txBody>
            <a:bodyPr wrap="none" anchor="ctr"/>
            <a:lstStyle/>
            <a:p>
              <a:endParaRPr lang="en-US" dirty="0"/>
            </a:p>
          </p:txBody>
        </p:sp>
        <p:sp>
          <p:nvSpPr>
            <p:cNvPr id="94228" name="Text Box 21"/>
            <p:cNvSpPr txBox="1">
              <a:spLocks noChangeArrowheads="1"/>
            </p:cNvSpPr>
            <p:nvPr/>
          </p:nvSpPr>
          <p:spPr bwMode="auto">
            <a:xfrm>
              <a:off x="5130806" y="2224892"/>
              <a:ext cx="4349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Geneva" charset="0"/>
                  <a:ea typeface="ＭＳ Ｐゴシック" charset="0"/>
                  <a:cs typeface="ＭＳ Ｐゴシック" charset="0"/>
                </a:defRPr>
              </a:lvl1pPr>
              <a:lvl2pPr marL="742950" indent="-285750" eaLnBrk="0" hangingPunct="0">
                <a:defRPr sz="2400">
                  <a:solidFill>
                    <a:schemeClr val="tx1"/>
                  </a:solidFill>
                  <a:latin typeface="Geneva" charset="0"/>
                  <a:ea typeface="ＭＳ Ｐゴシック" charset="0"/>
                </a:defRPr>
              </a:lvl2pPr>
              <a:lvl3pPr marL="1143000" indent="-228600" eaLnBrk="0" hangingPunct="0">
                <a:defRPr sz="2400">
                  <a:solidFill>
                    <a:schemeClr val="tx1"/>
                  </a:solidFill>
                  <a:latin typeface="Geneva" charset="0"/>
                  <a:ea typeface="ＭＳ Ｐゴシック" charset="0"/>
                </a:defRPr>
              </a:lvl3pPr>
              <a:lvl4pPr marL="1600200" indent="-228600" eaLnBrk="0" hangingPunct="0">
                <a:defRPr sz="2400">
                  <a:solidFill>
                    <a:schemeClr val="tx1"/>
                  </a:solidFill>
                  <a:latin typeface="Geneva" charset="0"/>
                  <a:ea typeface="ＭＳ Ｐゴシック" charset="0"/>
                </a:defRPr>
              </a:lvl4pPr>
              <a:lvl5pPr marL="2057400" indent="-228600" eaLnBrk="0" hangingPunct="0">
                <a:defRPr sz="2400">
                  <a:solidFill>
                    <a:schemeClr val="tx1"/>
                  </a:solidFill>
                  <a:latin typeface="Geneva" charset="0"/>
                  <a:ea typeface="ＭＳ Ｐゴシック" charset="0"/>
                </a:defRPr>
              </a:lvl5pPr>
              <a:lvl6pPr marL="2514600" indent="-228600" eaLnBrk="0" fontAlgn="base" hangingPunct="0">
                <a:spcBef>
                  <a:spcPct val="0"/>
                </a:spcBef>
                <a:spcAft>
                  <a:spcPct val="0"/>
                </a:spcAft>
                <a:defRPr sz="2400">
                  <a:solidFill>
                    <a:schemeClr val="tx1"/>
                  </a:solidFill>
                  <a:latin typeface="Geneva" charset="0"/>
                  <a:ea typeface="ＭＳ Ｐゴシック" charset="0"/>
                </a:defRPr>
              </a:lvl6pPr>
              <a:lvl7pPr marL="2971800" indent="-228600" eaLnBrk="0" fontAlgn="base" hangingPunct="0">
                <a:spcBef>
                  <a:spcPct val="0"/>
                </a:spcBef>
                <a:spcAft>
                  <a:spcPct val="0"/>
                </a:spcAft>
                <a:defRPr sz="2400">
                  <a:solidFill>
                    <a:schemeClr val="tx1"/>
                  </a:solidFill>
                  <a:latin typeface="Geneva" charset="0"/>
                  <a:ea typeface="ＭＳ Ｐゴシック" charset="0"/>
                </a:defRPr>
              </a:lvl7pPr>
              <a:lvl8pPr marL="3429000" indent="-228600" eaLnBrk="0" fontAlgn="base" hangingPunct="0">
                <a:spcBef>
                  <a:spcPct val="0"/>
                </a:spcBef>
                <a:spcAft>
                  <a:spcPct val="0"/>
                </a:spcAft>
                <a:defRPr sz="2400">
                  <a:solidFill>
                    <a:schemeClr val="tx1"/>
                  </a:solidFill>
                  <a:latin typeface="Geneva" charset="0"/>
                  <a:ea typeface="ＭＳ Ｐゴシック" charset="0"/>
                </a:defRPr>
              </a:lvl8pPr>
              <a:lvl9pPr marL="3886200" indent="-228600" eaLnBrk="0" fontAlgn="base" hangingPunct="0">
                <a:spcBef>
                  <a:spcPct val="0"/>
                </a:spcBef>
                <a:spcAft>
                  <a:spcPct val="0"/>
                </a:spcAft>
                <a:defRPr sz="2400">
                  <a:solidFill>
                    <a:schemeClr val="tx1"/>
                  </a:solidFill>
                  <a:latin typeface="Geneva" charset="0"/>
                  <a:ea typeface="ＭＳ Ｐゴシック" charset="0"/>
                </a:defRPr>
              </a:lvl9pPr>
            </a:lstStyle>
            <a:p>
              <a:pPr>
                <a:spcBef>
                  <a:spcPct val="50000"/>
                </a:spcBef>
              </a:pPr>
              <a:r>
                <a:rPr lang="en-US" dirty="0">
                  <a:solidFill>
                    <a:srgbClr val="000000"/>
                  </a:solidFill>
                  <a:latin typeface="Times" charset="0"/>
                </a:rPr>
                <a:t>B</a:t>
              </a:r>
              <a:endParaRPr lang="en-US" dirty="0">
                <a:latin typeface="Times" charset="0"/>
              </a:endParaRPr>
            </a:p>
          </p:txBody>
        </p:sp>
        <p:sp>
          <p:nvSpPr>
            <p:cNvPr id="94229" name="Text Box 22"/>
            <p:cNvSpPr txBox="1">
              <a:spLocks noChangeArrowheads="1"/>
            </p:cNvSpPr>
            <p:nvPr/>
          </p:nvSpPr>
          <p:spPr bwMode="auto">
            <a:xfrm>
              <a:off x="5695956" y="2385229"/>
              <a:ext cx="533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Geneva" charset="0"/>
                  <a:ea typeface="ＭＳ Ｐゴシック" charset="0"/>
                  <a:cs typeface="ＭＳ Ｐゴシック" charset="0"/>
                </a:defRPr>
              </a:lvl1pPr>
              <a:lvl2pPr marL="742950" indent="-285750" eaLnBrk="0" hangingPunct="0">
                <a:defRPr sz="2400">
                  <a:solidFill>
                    <a:schemeClr val="tx1"/>
                  </a:solidFill>
                  <a:latin typeface="Geneva" charset="0"/>
                  <a:ea typeface="ＭＳ Ｐゴシック" charset="0"/>
                </a:defRPr>
              </a:lvl2pPr>
              <a:lvl3pPr marL="1143000" indent="-228600" eaLnBrk="0" hangingPunct="0">
                <a:defRPr sz="2400">
                  <a:solidFill>
                    <a:schemeClr val="tx1"/>
                  </a:solidFill>
                  <a:latin typeface="Geneva" charset="0"/>
                  <a:ea typeface="ＭＳ Ｐゴシック" charset="0"/>
                </a:defRPr>
              </a:lvl3pPr>
              <a:lvl4pPr marL="1600200" indent="-228600" eaLnBrk="0" hangingPunct="0">
                <a:defRPr sz="2400">
                  <a:solidFill>
                    <a:schemeClr val="tx1"/>
                  </a:solidFill>
                  <a:latin typeface="Geneva" charset="0"/>
                  <a:ea typeface="ＭＳ Ｐゴシック" charset="0"/>
                </a:defRPr>
              </a:lvl4pPr>
              <a:lvl5pPr marL="2057400" indent="-228600" eaLnBrk="0" hangingPunct="0">
                <a:defRPr sz="2400">
                  <a:solidFill>
                    <a:schemeClr val="tx1"/>
                  </a:solidFill>
                  <a:latin typeface="Geneva" charset="0"/>
                  <a:ea typeface="ＭＳ Ｐゴシック" charset="0"/>
                </a:defRPr>
              </a:lvl5pPr>
              <a:lvl6pPr marL="2514600" indent="-228600" eaLnBrk="0" fontAlgn="base" hangingPunct="0">
                <a:spcBef>
                  <a:spcPct val="0"/>
                </a:spcBef>
                <a:spcAft>
                  <a:spcPct val="0"/>
                </a:spcAft>
                <a:defRPr sz="2400">
                  <a:solidFill>
                    <a:schemeClr val="tx1"/>
                  </a:solidFill>
                  <a:latin typeface="Geneva" charset="0"/>
                  <a:ea typeface="ＭＳ Ｐゴシック" charset="0"/>
                </a:defRPr>
              </a:lvl6pPr>
              <a:lvl7pPr marL="2971800" indent="-228600" eaLnBrk="0" fontAlgn="base" hangingPunct="0">
                <a:spcBef>
                  <a:spcPct val="0"/>
                </a:spcBef>
                <a:spcAft>
                  <a:spcPct val="0"/>
                </a:spcAft>
                <a:defRPr sz="2400">
                  <a:solidFill>
                    <a:schemeClr val="tx1"/>
                  </a:solidFill>
                  <a:latin typeface="Geneva" charset="0"/>
                  <a:ea typeface="ＭＳ Ｐゴシック" charset="0"/>
                </a:defRPr>
              </a:lvl7pPr>
              <a:lvl8pPr marL="3429000" indent="-228600" eaLnBrk="0" fontAlgn="base" hangingPunct="0">
                <a:spcBef>
                  <a:spcPct val="0"/>
                </a:spcBef>
                <a:spcAft>
                  <a:spcPct val="0"/>
                </a:spcAft>
                <a:defRPr sz="2400">
                  <a:solidFill>
                    <a:schemeClr val="tx1"/>
                  </a:solidFill>
                  <a:latin typeface="Geneva" charset="0"/>
                  <a:ea typeface="ＭＳ Ｐゴシック" charset="0"/>
                </a:defRPr>
              </a:lvl8pPr>
              <a:lvl9pPr marL="3886200" indent="-228600" eaLnBrk="0" fontAlgn="base" hangingPunct="0">
                <a:spcBef>
                  <a:spcPct val="0"/>
                </a:spcBef>
                <a:spcAft>
                  <a:spcPct val="0"/>
                </a:spcAft>
                <a:defRPr sz="2400">
                  <a:solidFill>
                    <a:schemeClr val="tx1"/>
                  </a:solidFill>
                  <a:latin typeface="Geneva" charset="0"/>
                  <a:ea typeface="ＭＳ Ｐゴシック" charset="0"/>
                </a:defRPr>
              </a:lvl9pPr>
            </a:lstStyle>
            <a:p>
              <a:pPr>
                <a:spcBef>
                  <a:spcPct val="50000"/>
                </a:spcBef>
              </a:pPr>
              <a:r>
                <a:rPr lang="en-US" dirty="0">
                  <a:solidFill>
                    <a:srgbClr val="000000"/>
                  </a:solidFill>
                  <a:latin typeface="Times" charset="0"/>
                </a:rPr>
                <a:t>a</a:t>
              </a:r>
            </a:p>
          </p:txBody>
        </p:sp>
        <p:sp>
          <p:nvSpPr>
            <p:cNvPr id="94230" name="Rectangle 23"/>
            <p:cNvSpPr>
              <a:spLocks noChangeArrowheads="1"/>
            </p:cNvSpPr>
            <p:nvPr/>
          </p:nvSpPr>
          <p:spPr bwMode="auto">
            <a:xfrm>
              <a:off x="6457956" y="2918629"/>
              <a:ext cx="338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spcBef>
                  <a:spcPct val="50000"/>
                </a:spcBef>
              </a:pPr>
              <a:r>
                <a:rPr lang="en-US" sz="2400" dirty="0">
                  <a:solidFill>
                    <a:srgbClr val="000000"/>
                  </a:solidFill>
                  <a:latin typeface="Times" charset="0"/>
                </a:rPr>
                <a:t>b</a:t>
              </a:r>
            </a:p>
          </p:txBody>
        </p:sp>
        <p:sp>
          <p:nvSpPr>
            <p:cNvPr id="94231" name="Rectangle 24"/>
            <p:cNvSpPr>
              <a:spLocks noChangeArrowheads="1"/>
            </p:cNvSpPr>
            <p:nvPr/>
          </p:nvSpPr>
          <p:spPr bwMode="auto">
            <a:xfrm>
              <a:off x="6610356" y="2156629"/>
              <a:ext cx="3212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spcBef>
                  <a:spcPct val="50000"/>
                </a:spcBef>
              </a:pPr>
              <a:r>
                <a:rPr lang="en-US" sz="2400" dirty="0">
                  <a:solidFill>
                    <a:srgbClr val="000000"/>
                  </a:solidFill>
                  <a:latin typeface="Times" charset="0"/>
                </a:rPr>
                <a:t>c</a:t>
              </a:r>
            </a:p>
          </p:txBody>
        </p:sp>
        <p:sp>
          <p:nvSpPr>
            <p:cNvPr id="94232" name="AutoShape 25"/>
            <p:cNvSpPr>
              <a:spLocks noChangeArrowheads="1"/>
            </p:cNvSpPr>
            <p:nvPr/>
          </p:nvSpPr>
          <p:spPr bwMode="auto">
            <a:xfrm>
              <a:off x="6022981" y="3452029"/>
              <a:ext cx="1371600" cy="762000"/>
            </a:xfrm>
            <a:prstGeom prst="rtTriangle">
              <a:avLst/>
            </a:prstGeom>
            <a:solidFill>
              <a:srgbClr val="1691D0"/>
            </a:solidFill>
            <a:ln w="9525">
              <a:solidFill>
                <a:srgbClr val="1691D0"/>
              </a:solidFill>
              <a:miter lim="800000"/>
              <a:headEnd/>
              <a:tailEnd/>
            </a:ln>
          </p:spPr>
          <p:txBody>
            <a:bodyPr wrap="none" anchor="ctr"/>
            <a:lstStyle/>
            <a:p>
              <a:endParaRPr lang="en-US" dirty="0"/>
            </a:p>
          </p:txBody>
        </p:sp>
        <p:sp>
          <p:nvSpPr>
            <p:cNvPr id="94233" name="Text Box 26"/>
            <p:cNvSpPr txBox="1">
              <a:spLocks noChangeArrowheads="1"/>
            </p:cNvSpPr>
            <p:nvPr/>
          </p:nvSpPr>
          <p:spPr bwMode="auto">
            <a:xfrm>
              <a:off x="5130806" y="3520292"/>
              <a:ext cx="4349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Geneva" charset="0"/>
                  <a:ea typeface="ＭＳ Ｐゴシック" charset="0"/>
                  <a:cs typeface="ＭＳ Ｐゴシック" charset="0"/>
                </a:defRPr>
              </a:lvl1pPr>
              <a:lvl2pPr marL="742950" indent="-285750" eaLnBrk="0" hangingPunct="0">
                <a:defRPr sz="2400">
                  <a:solidFill>
                    <a:schemeClr val="tx1"/>
                  </a:solidFill>
                  <a:latin typeface="Geneva" charset="0"/>
                  <a:ea typeface="ＭＳ Ｐゴシック" charset="0"/>
                </a:defRPr>
              </a:lvl2pPr>
              <a:lvl3pPr marL="1143000" indent="-228600" eaLnBrk="0" hangingPunct="0">
                <a:defRPr sz="2400">
                  <a:solidFill>
                    <a:schemeClr val="tx1"/>
                  </a:solidFill>
                  <a:latin typeface="Geneva" charset="0"/>
                  <a:ea typeface="ＭＳ Ｐゴシック" charset="0"/>
                </a:defRPr>
              </a:lvl3pPr>
              <a:lvl4pPr marL="1600200" indent="-228600" eaLnBrk="0" hangingPunct="0">
                <a:defRPr sz="2400">
                  <a:solidFill>
                    <a:schemeClr val="tx1"/>
                  </a:solidFill>
                  <a:latin typeface="Geneva" charset="0"/>
                  <a:ea typeface="ＭＳ Ｐゴシック" charset="0"/>
                </a:defRPr>
              </a:lvl4pPr>
              <a:lvl5pPr marL="2057400" indent="-228600" eaLnBrk="0" hangingPunct="0">
                <a:defRPr sz="2400">
                  <a:solidFill>
                    <a:schemeClr val="tx1"/>
                  </a:solidFill>
                  <a:latin typeface="Geneva" charset="0"/>
                  <a:ea typeface="ＭＳ Ｐゴシック" charset="0"/>
                </a:defRPr>
              </a:lvl5pPr>
              <a:lvl6pPr marL="2514600" indent="-228600" eaLnBrk="0" fontAlgn="base" hangingPunct="0">
                <a:spcBef>
                  <a:spcPct val="0"/>
                </a:spcBef>
                <a:spcAft>
                  <a:spcPct val="0"/>
                </a:spcAft>
                <a:defRPr sz="2400">
                  <a:solidFill>
                    <a:schemeClr val="tx1"/>
                  </a:solidFill>
                  <a:latin typeface="Geneva" charset="0"/>
                  <a:ea typeface="ＭＳ Ｐゴシック" charset="0"/>
                </a:defRPr>
              </a:lvl6pPr>
              <a:lvl7pPr marL="2971800" indent="-228600" eaLnBrk="0" fontAlgn="base" hangingPunct="0">
                <a:spcBef>
                  <a:spcPct val="0"/>
                </a:spcBef>
                <a:spcAft>
                  <a:spcPct val="0"/>
                </a:spcAft>
                <a:defRPr sz="2400">
                  <a:solidFill>
                    <a:schemeClr val="tx1"/>
                  </a:solidFill>
                  <a:latin typeface="Geneva" charset="0"/>
                  <a:ea typeface="ＭＳ Ｐゴシック" charset="0"/>
                </a:defRPr>
              </a:lvl7pPr>
              <a:lvl8pPr marL="3429000" indent="-228600" eaLnBrk="0" fontAlgn="base" hangingPunct="0">
                <a:spcBef>
                  <a:spcPct val="0"/>
                </a:spcBef>
                <a:spcAft>
                  <a:spcPct val="0"/>
                </a:spcAft>
                <a:defRPr sz="2400">
                  <a:solidFill>
                    <a:schemeClr val="tx1"/>
                  </a:solidFill>
                  <a:latin typeface="Geneva" charset="0"/>
                  <a:ea typeface="ＭＳ Ｐゴシック" charset="0"/>
                </a:defRPr>
              </a:lvl8pPr>
              <a:lvl9pPr marL="3886200" indent="-228600" eaLnBrk="0" fontAlgn="base" hangingPunct="0">
                <a:spcBef>
                  <a:spcPct val="0"/>
                </a:spcBef>
                <a:spcAft>
                  <a:spcPct val="0"/>
                </a:spcAft>
                <a:defRPr sz="2400">
                  <a:solidFill>
                    <a:schemeClr val="tx1"/>
                  </a:solidFill>
                  <a:latin typeface="Geneva" charset="0"/>
                  <a:ea typeface="ＭＳ Ｐゴシック" charset="0"/>
                </a:defRPr>
              </a:lvl9pPr>
            </a:lstStyle>
            <a:p>
              <a:pPr>
                <a:spcBef>
                  <a:spcPct val="50000"/>
                </a:spcBef>
              </a:pPr>
              <a:r>
                <a:rPr lang="en-US" dirty="0">
                  <a:solidFill>
                    <a:srgbClr val="000000"/>
                  </a:solidFill>
                  <a:latin typeface="Times" charset="0"/>
                </a:rPr>
                <a:t>D</a:t>
              </a:r>
              <a:endParaRPr lang="en-US" dirty="0">
                <a:latin typeface="Times" charset="0"/>
              </a:endParaRPr>
            </a:p>
          </p:txBody>
        </p:sp>
        <p:sp>
          <p:nvSpPr>
            <p:cNvPr id="94234" name="Text Box 27"/>
            <p:cNvSpPr txBox="1">
              <a:spLocks noChangeArrowheads="1"/>
            </p:cNvSpPr>
            <p:nvPr/>
          </p:nvSpPr>
          <p:spPr bwMode="auto">
            <a:xfrm>
              <a:off x="5695956" y="3680629"/>
              <a:ext cx="533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Geneva" charset="0"/>
                  <a:ea typeface="ＭＳ Ｐゴシック" charset="0"/>
                  <a:cs typeface="ＭＳ Ｐゴシック" charset="0"/>
                </a:defRPr>
              </a:lvl1pPr>
              <a:lvl2pPr marL="742950" indent="-285750" eaLnBrk="0" hangingPunct="0">
                <a:defRPr sz="2400">
                  <a:solidFill>
                    <a:schemeClr val="tx1"/>
                  </a:solidFill>
                  <a:latin typeface="Geneva" charset="0"/>
                  <a:ea typeface="ＭＳ Ｐゴシック" charset="0"/>
                </a:defRPr>
              </a:lvl2pPr>
              <a:lvl3pPr marL="1143000" indent="-228600" eaLnBrk="0" hangingPunct="0">
                <a:defRPr sz="2400">
                  <a:solidFill>
                    <a:schemeClr val="tx1"/>
                  </a:solidFill>
                  <a:latin typeface="Geneva" charset="0"/>
                  <a:ea typeface="ＭＳ Ｐゴシック" charset="0"/>
                </a:defRPr>
              </a:lvl3pPr>
              <a:lvl4pPr marL="1600200" indent="-228600" eaLnBrk="0" hangingPunct="0">
                <a:defRPr sz="2400">
                  <a:solidFill>
                    <a:schemeClr val="tx1"/>
                  </a:solidFill>
                  <a:latin typeface="Geneva" charset="0"/>
                  <a:ea typeface="ＭＳ Ｐゴシック" charset="0"/>
                </a:defRPr>
              </a:lvl4pPr>
              <a:lvl5pPr marL="2057400" indent="-228600" eaLnBrk="0" hangingPunct="0">
                <a:defRPr sz="2400">
                  <a:solidFill>
                    <a:schemeClr val="tx1"/>
                  </a:solidFill>
                  <a:latin typeface="Geneva" charset="0"/>
                  <a:ea typeface="ＭＳ Ｐゴシック" charset="0"/>
                </a:defRPr>
              </a:lvl5pPr>
              <a:lvl6pPr marL="2514600" indent="-228600" eaLnBrk="0" fontAlgn="base" hangingPunct="0">
                <a:spcBef>
                  <a:spcPct val="0"/>
                </a:spcBef>
                <a:spcAft>
                  <a:spcPct val="0"/>
                </a:spcAft>
                <a:defRPr sz="2400">
                  <a:solidFill>
                    <a:schemeClr val="tx1"/>
                  </a:solidFill>
                  <a:latin typeface="Geneva" charset="0"/>
                  <a:ea typeface="ＭＳ Ｐゴシック" charset="0"/>
                </a:defRPr>
              </a:lvl6pPr>
              <a:lvl7pPr marL="2971800" indent="-228600" eaLnBrk="0" fontAlgn="base" hangingPunct="0">
                <a:spcBef>
                  <a:spcPct val="0"/>
                </a:spcBef>
                <a:spcAft>
                  <a:spcPct val="0"/>
                </a:spcAft>
                <a:defRPr sz="2400">
                  <a:solidFill>
                    <a:schemeClr val="tx1"/>
                  </a:solidFill>
                  <a:latin typeface="Geneva" charset="0"/>
                  <a:ea typeface="ＭＳ Ｐゴシック" charset="0"/>
                </a:defRPr>
              </a:lvl7pPr>
              <a:lvl8pPr marL="3429000" indent="-228600" eaLnBrk="0" fontAlgn="base" hangingPunct="0">
                <a:spcBef>
                  <a:spcPct val="0"/>
                </a:spcBef>
                <a:spcAft>
                  <a:spcPct val="0"/>
                </a:spcAft>
                <a:defRPr sz="2400">
                  <a:solidFill>
                    <a:schemeClr val="tx1"/>
                  </a:solidFill>
                  <a:latin typeface="Geneva" charset="0"/>
                  <a:ea typeface="ＭＳ Ｐゴシック" charset="0"/>
                </a:defRPr>
              </a:lvl8pPr>
              <a:lvl9pPr marL="3886200" indent="-228600" eaLnBrk="0" fontAlgn="base" hangingPunct="0">
                <a:spcBef>
                  <a:spcPct val="0"/>
                </a:spcBef>
                <a:spcAft>
                  <a:spcPct val="0"/>
                </a:spcAft>
                <a:defRPr sz="2400">
                  <a:solidFill>
                    <a:schemeClr val="tx1"/>
                  </a:solidFill>
                  <a:latin typeface="Geneva" charset="0"/>
                  <a:ea typeface="ＭＳ Ｐゴシック" charset="0"/>
                </a:defRPr>
              </a:lvl9pPr>
            </a:lstStyle>
            <a:p>
              <a:pPr>
                <a:spcBef>
                  <a:spcPct val="50000"/>
                </a:spcBef>
              </a:pPr>
              <a:r>
                <a:rPr lang="en-US" dirty="0">
                  <a:solidFill>
                    <a:srgbClr val="000000"/>
                  </a:solidFill>
                  <a:latin typeface="Times" charset="0"/>
                </a:rPr>
                <a:t>b</a:t>
              </a:r>
            </a:p>
          </p:txBody>
        </p:sp>
        <p:sp>
          <p:nvSpPr>
            <p:cNvPr id="94235" name="Rectangle 28"/>
            <p:cNvSpPr>
              <a:spLocks noChangeArrowheads="1"/>
            </p:cNvSpPr>
            <p:nvPr/>
          </p:nvSpPr>
          <p:spPr bwMode="auto">
            <a:xfrm>
              <a:off x="6457956" y="4214029"/>
              <a:ext cx="32573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spcBef>
                  <a:spcPct val="50000"/>
                </a:spcBef>
              </a:pPr>
              <a:r>
                <a:rPr lang="en-US" sz="2400" dirty="0">
                  <a:solidFill>
                    <a:srgbClr val="000000"/>
                  </a:solidFill>
                  <a:latin typeface="Times" charset="0"/>
                </a:rPr>
                <a:t>a</a:t>
              </a:r>
            </a:p>
          </p:txBody>
        </p:sp>
        <p:sp>
          <p:nvSpPr>
            <p:cNvPr id="94236" name="Rectangle 29"/>
            <p:cNvSpPr>
              <a:spLocks noChangeArrowheads="1"/>
            </p:cNvSpPr>
            <p:nvPr/>
          </p:nvSpPr>
          <p:spPr bwMode="auto">
            <a:xfrm>
              <a:off x="6610356" y="3452029"/>
              <a:ext cx="3212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spcBef>
                  <a:spcPct val="50000"/>
                </a:spcBef>
              </a:pPr>
              <a:r>
                <a:rPr lang="en-US" sz="2400" dirty="0">
                  <a:solidFill>
                    <a:srgbClr val="000000"/>
                  </a:solidFill>
                  <a:latin typeface="Times" charset="0"/>
                </a:rPr>
                <a:t>c</a:t>
              </a:r>
            </a:p>
          </p:txBody>
        </p:sp>
        <p:sp>
          <p:nvSpPr>
            <p:cNvPr id="94237" name="AutoShape 30"/>
            <p:cNvSpPr>
              <a:spLocks noChangeArrowheads="1"/>
            </p:cNvSpPr>
            <p:nvPr/>
          </p:nvSpPr>
          <p:spPr bwMode="auto">
            <a:xfrm>
              <a:off x="6022981" y="4747429"/>
              <a:ext cx="1371600" cy="762000"/>
            </a:xfrm>
            <a:prstGeom prst="rtTriangle">
              <a:avLst/>
            </a:prstGeom>
            <a:solidFill>
              <a:srgbClr val="1691D0"/>
            </a:solidFill>
            <a:ln w="9525">
              <a:solidFill>
                <a:srgbClr val="1691D0"/>
              </a:solidFill>
              <a:miter lim="800000"/>
              <a:headEnd/>
              <a:tailEnd/>
            </a:ln>
          </p:spPr>
          <p:txBody>
            <a:bodyPr wrap="none" anchor="ctr"/>
            <a:lstStyle/>
            <a:p>
              <a:endParaRPr lang="en-US" dirty="0"/>
            </a:p>
          </p:txBody>
        </p:sp>
        <p:sp>
          <p:nvSpPr>
            <p:cNvPr id="94238" name="Text Box 31"/>
            <p:cNvSpPr txBox="1">
              <a:spLocks noChangeArrowheads="1"/>
            </p:cNvSpPr>
            <p:nvPr/>
          </p:nvSpPr>
          <p:spPr bwMode="auto">
            <a:xfrm>
              <a:off x="5130806" y="4815692"/>
              <a:ext cx="4349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Geneva" charset="0"/>
                  <a:ea typeface="ＭＳ Ｐゴシック" charset="0"/>
                  <a:cs typeface="ＭＳ Ｐゴシック" charset="0"/>
                </a:defRPr>
              </a:lvl1pPr>
              <a:lvl2pPr marL="742950" indent="-285750" eaLnBrk="0" hangingPunct="0">
                <a:defRPr sz="2400">
                  <a:solidFill>
                    <a:schemeClr val="tx1"/>
                  </a:solidFill>
                  <a:latin typeface="Geneva" charset="0"/>
                  <a:ea typeface="ＭＳ Ｐゴシック" charset="0"/>
                </a:defRPr>
              </a:lvl2pPr>
              <a:lvl3pPr marL="1143000" indent="-228600" eaLnBrk="0" hangingPunct="0">
                <a:defRPr sz="2400">
                  <a:solidFill>
                    <a:schemeClr val="tx1"/>
                  </a:solidFill>
                  <a:latin typeface="Geneva" charset="0"/>
                  <a:ea typeface="ＭＳ Ｐゴシック" charset="0"/>
                </a:defRPr>
              </a:lvl3pPr>
              <a:lvl4pPr marL="1600200" indent="-228600" eaLnBrk="0" hangingPunct="0">
                <a:defRPr sz="2400">
                  <a:solidFill>
                    <a:schemeClr val="tx1"/>
                  </a:solidFill>
                  <a:latin typeface="Geneva" charset="0"/>
                  <a:ea typeface="ＭＳ Ｐゴシック" charset="0"/>
                </a:defRPr>
              </a:lvl4pPr>
              <a:lvl5pPr marL="2057400" indent="-228600" eaLnBrk="0" hangingPunct="0">
                <a:defRPr sz="2400">
                  <a:solidFill>
                    <a:schemeClr val="tx1"/>
                  </a:solidFill>
                  <a:latin typeface="Geneva" charset="0"/>
                  <a:ea typeface="ＭＳ Ｐゴシック" charset="0"/>
                </a:defRPr>
              </a:lvl5pPr>
              <a:lvl6pPr marL="2514600" indent="-228600" eaLnBrk="0" fontAlgn="base" hangingPunct="0">
                <a:spcBef>
                  <a:spcPct val="0"/>
                </a:spcBef>
                <a:spcAft>
                  <a:spcPct val="0"/>
                </a:spcAft>
                <a:defRPr sz="2400">
                  <a:solidFill>
                    <a:schemeClr val="tx1"/>
                  </a:solidFill>
                  <a:latin typeface="Geneva" charset="0"/>
                  <a:ea typeface="ＭＳ Ｐゴシック" charset="0"/>
                </a:defRPr>
              </a:lvl6pPr>
              <a:lvl7pPr marL="2971800" indent="-228600" eaLnBrk="0" fontAlgn="base" hangingPunct="0">
                <a:spcBef>
                  <a:spcPct val="0"/>
                </a:spcBef>
                <a:spcAft>
                  <a:spcPct val="0"/>
                </a:spcAft>
                <a:defRPr sz="2400">
                  <a:solidFill>
                    <a:schemeClr val="tx1"/>
                  </a:solidFill>
                  <a:latin typeface="Geneva" charset="0"/>
                  <a:ea typeface="ＭＳ Ｐゴシック" charset="0"/>
                </a:defRPr>
              </a:lvl7pPr>
              <a:lvl8pPr marL="3429000" indent="-228600" eaLnBrk="0" fontAlgn="base" hangingPunct="0">
                <a:spcBef>
                  <a:spcPct val="0"/>
                </a:spcBef>
                <a:spcAft>
                  <a:spcPct val="0"/>
                </a:spcAft>
                <a:defRPr sz="2400">
                  <a:solidFill>
                    <a:schemeClr val="tx1"/>
                  </a:solidFill>
                  <a:latin typeface="Geneva" charset="0"/>
                  <a:ea typeface="ＭＳ Ｐゴシック" charset="0"/>
                </a:defRPr>
              </a:lvl8pPr>
              <a:lvl9pPr marL="3886200" indent="-228600" eaLnBrk="0" fontAlgn="base" hangingPunct="0">
                <a:spcBef>
                  <a:spcPct val="0"/>
                </a:spcBef>
                <a:spcAft>
                  <a:spcPct val="0"/>
                </a:spcAft>
                <a:defRPr sz="2400">
                  <a:solidFill>
                    <a:schemeClr val="tx1"/>
                  </a:solidFill>
                  <a:latin typeface="Geneva" charset="0"/>
                  <a:ea typeface="ＭＳ Ｐゴシック" charset="0"/>
                </a:defRPr>
              </a:lvl9pPr>
            </a:lstStyle>
            <a:p>
              <a:pPr>
                <a:spcBef>
                  <a:spcPct val="50000"/>
                </a:spcBef>
              </a:pPr>
              <a:r>
                <a:rPr lang="en-US" dirty="0">
                  <a:solidFill>
                    <a:srgbClr val="000000"/>
                  </a:solidFill>
                  <a:latin typeface="Times" charset="0"/>
                </a:rPr>
                <a:t>F</a:t>
              </a:r>
              <a:endParaRPr lang="en-US" dirty="0">
                <a:latin typeface="Times" charset="0"/>
              </a:endParaRPr>
            </a:p>
          </p:txBody>
        </p:sp>
        <p:sp>
          <p:nvSpPr>
            <p:cNvPr id="94239" name="Text Box 32"/>
            <p:cNvSpPr txBox="1">
              <a:spLocks noChangeArrowheads="1"/>
            </p:cNvSpPr>
            <p:nvPr/>
          </p:nvSpPr>
          <p:spPr bwMode="auto">
            <a:xfrm>
              <a:off x="5695956" y="4976029"/>
              <a:ext cx="533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Geneva" charset="0"/>
                  <a:ea typeface="ＭＳ Ｐゴシック" charset="0"/>
                  <a:cs typeface="ＭＳ Ｐゴシック" charset="0"/>
                </a:defRPr>
              </a:lvl1pPr>
              <a:lvl2pPr marL="742950" indent="-285750" eaLnBrk="0" hangingPunct="0">
                <a:defRPr sz="2400">
                  <a:solidFill>
                    <a:schemeClr val="tx1"/>
                  </a:solidFill>
                  <a:latin typeface="Geneva" charset="0"/>
                  <a:ea typeface="ＭＳ Ｐゴシック" charset="0"/>
                </a:defRPr>
              </a:lvl2pPr>
              <a:lvl3pPr marL="1143000" indent="-228600" eaLnBrk="0" hangingPunct="0">
                <a:defRPr sz="2400">
                  <a:solidFill>
                    <a:schemeClr val="tx1"/>
                  </a:solidFill>
                  <a:latin typeface="Geneva" charset="0"/>
                  <a:ea typeface="ＭＳ Ｐゴシック" charset="0"/>
                </a:defRPr>
              </a:lvl3pPr>
              <a:lvl4pPr marL="1600200" indent="-228600" eaLnBrk="0" hangingPunct="0">
                <a:defRPr sz="2400">
                  <a:solidFill>
                    <a:schemeClr val="tx1"/>
                  </a:solidFill>
                  <a:latin typeface="Geneva" charset="0"/>
                  <a:ea typeface="ＭＳ Ｐゴシック" charset="0"/>
                </a:defRPr>
              </a:lvl4pPr>
              <a:lvl5pPr marL="2057400" indent="-228600" eaLnBrk="0" hangingPunct="0">
                <a:defRPr sz="2400">
                  <a:solidFill>
                    <a:schemeClr val="tx1"/>
                  </a:solidFill>
                  <a:latin typeface="Geneva" charset="0"/>
                  <a:ea typeface="ＭＳ Ｐゴシック" charset="0"/>
                </a:defRPr>
              </a:lvl5pPr>
              <a:lvl6pPr marL="2514600" indent="-228600" eaLnBrk="0" fontAlgn="base" hangingPunct="0">
                <a:spcBef>
                  <a:spcPct val="0"/>
                </a:spcBef>
                <a:spcAft>
                  <a:spcPct val="0"/>
                </a:spcAft>
                <a:defRPr sz="2400">
                  <a:solidFill>
                    <a:schemeClr val="tx1"/>
                  </a:solidFill>
                  <a:latin typeface="Geneva" charset="0"/>
                  <a:ea typeface="ＭＳ Ｐゴシック" charset="0"/>
                </a:defRPr>
              </a:lvl6pPr>
              <a:lvl7pPr marL="2971800" indent="-228600" eaLnBrk="0" fontAlgn="base" hangingPunct="0">
                <a:spcBef>
                  <a:spcPct val="0"/>
                </a:spcBef>
                <a:spcAft>
                  <a:spcPct val="0"/>
                </a:spcAft>
                <a:defRPr sz="2400">
                  <a:solidFill>
                    <a:schemeClr val="tx1"/>
                  </a:solidFill>
                  <a:latin typeface="Geneva" charset="0"/>
                  <a:ea typeface="ＭＳ Ｐゴシック" charset="0"/>
                </a:defRPr>
              </a:lvl7pPr>
              <a:lvl8pPr marL="3429000" indent="-228600" eaLnBrk="0" fontAlgn="base" hangingPunct="0">
                <a:spcBef>
                  <a:spcPct val="0"/>
                </a:spcBef>
                <a:spcAft>
                  <a:spcPct val="0"/>
                </a:spcAft>
                <a:defRPr sz="2400">
                  <a:solidFill>
                    <a:schemeClr val="tx1"/>
                  </a:solidFill>
                  <a:latin typeface="Geneva" charset="0"/>
                  <a:ea typeface="ＭＳ Ｐゴシック" charset="0"/>
                </a:defRPr>
              </a:lvl8pPr>
              <a:lvl9pPr marL="3886200" indent="-228600" eaLnBrk="0" fontAlgn="base" hangingPunct="0">
                <a:spcBef>
                  <a:spcPct val="0"/>
                </a:spcBef>
                <a:spcAft>
                  <a:spcPct val="0"/>
                </a:spcAft>
                <a:defRPr sz="2400">
                  <a:solidFill>
                    <a:schemeClr val="tx1"/>
                  </a:solidFill>
                  <a:latin typeface="Geneva" charset="0"/>
                  <a:ea typeface="ＭＳ Ｐゴシック" charset="0"/>
                </a:defRPr>
              </a:lvl9pPr>
            </a:lstStyle>
            <a:p>
              <a:pPr>
                <a:spcBef>
                  <a:spcPct val="50000"/>
                </a:spcBef>
              </a:pPr>
              <a:r>
                <a:rPr lang="en-US" dirty="0">
                  <a:solidFill>
                    <a:srgbClr val="000000"/>
                  </a:solidFill>
                  <a:latin typeface="Times" charset="0"/>
                </a:rPr>
                <a:t>c</a:t>
              </a:r>
            </a:p>
          </p:txBody>
        </p:sp>
        <p:sp>
          <p:nvSpPr>
            <p:cNvPr id="94240" name="Rectangle 33"/>
            <p:cNvSpPr>
              <a:spLocks noChangeArrowheads="1"/>
            </p:cNvSpPr>
            <p:nvPr/>
          </p:nvSpPr>
          <p:spPr bwMode="auto">
            <a:xfrm>
              <a:off x="6457956" y="5509429"/>
              <a:ext cx="32573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spcBef>
                  <a:spcPct val="50000"/>
                </a:spcBef>
              </a:pPr>
              <a:r>
                <a:rPr lang="en-US" sz="2400" dirty="0">
                  <a:solidFill>
                    <a:srgbClr val="000000"/>
                  </a:solidFill>
                  <a:latin typeface="Times" charset="0"/>
                </a:rPr>
                <a:t>a</a:t>
              </a:r>
            </a:p>
          </p:txBody>
        </p:sp>
        <p:sp>
          <p:nvSpPr>
            <p:cNvPr id="94241" name="Rectangle 34"/>
            <p:cNvSpPr>
              <a:spLocks noChangeArrowheads="1"/>
            </p:cNvSpPr>
            <p:nvPr/>
          </p:nvSpPr>
          <p:spPr bwMode="auto">
            <a:xfrm>
              <a:off x="6610356" y="4747429"/>
              <a:ext cx="338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spcBef>
                  <a:spcPct val="50000"/>
                </a:spcBef>
              </a:pPr>
              <a:r>
                <a:rPr lang="en-US" sz="2400" dirty="0">
                  <a:solidFill>
                    <a:srgbClr val="000000"/>
                  </a:solidFill>
                  <a:latin typeface="Times" charset="0"/>
                </a:rPr>
                <a:t>b</a:t>
              </a:r>
            </a:p>
          </p:txBody>
        </p:sp>
      </p:grpSp>
      <p:sp>
        <p:nvSpPr>
          <p:cNvPr id="3" name="Slide Number Placeholder 2"/>
          <p:cNvSpPr>
            <a:spLocks noGrp="1"/>
          </p:cNvSpPr>
          <p:nvPr>
            <p:ph type="sldNum" sz="quarter" idx="12"/>
          </p:nvPr>
        </p:nvSpPr>
        <p:spPr/>
        <p:txBody>
          <a:bodyPr/>
          <a:lstStyle/>
          <a:p>
            <a:fld id="{9C0F6FC3-3F0F-484D-B7AD-35414CAF3DD6}" type="slidenum">
              <a:rPr lang="en-US" smtClean="0"/>
              <a:t>34</a:t>
            </a:fld>
            <a:endParaRPr lang="en-US"/>
          </a:p>
        </p:txBody>
      </p:sp>
    </p:spTree>
    <p:extLst>
      <p:ext uri="{BB962C8B-B14F-4D97-AF65-F5344CB8AC3E}">
        <p14:creationId xmlns:p14="http://schemas.microsoft.com/office/powerpoint/2010/main" val="406183485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Multiple correct responses (2)</a:t>
            </a:r>
            <a:endParaRPr lang="en-US" dirty="0"/>
          </a:p>
        </p:txBody>
      </p:sp>
      <p:sp>
        <p:nvSpPr>
          <p:cNvPr id="5" name="Content Placeholder 4"/>
          <p:cNvSpPr>
            <a:spLocks noGrp="1"/>
          </p:cNvSpPr>
          <p:nvPr>
            <p:ph idx="1"/>
          </p:nvPr>
        </p:nvSpPr>
        <p:spPr>
          <a:xfrm>
            <a:off x="1149350" y="3611045"/>
            <a:ext cx="7994650" cy="3294063"/>
          </a:xfrm>
        </p:spPr>
        <p:txBody>
          <a:bodyPr/>
          <a:lstStyle/>
          <a:p>
            <a:pPr marL="0" indent="0">
              <a:buNone/>
            </a:pPr>
            <a:r>
              <a:rPr lang="en-US" dirty="0" smtClean="0"/>
              <a:t>What is the area of the semi-circle?</a:t>
            </a:r>
            <a:br>
              <a:rPr lang="en-US" dirty="0" smtClean="0"/>
            </a:br>
            <a:endParaRPr lang="en-US" sz="1600" dirty="0"/>
          </a:p>
          <a:p>
            <a:pPr marL="0" indent="0">
              <a:buNone/>
              <a:tabLst>
                <a:tab pos="1435100" algn="l"/>
                <a:tab pos="3314700" algn="l"/>
                <a:tab pos="4483100" algn="l"/>
                <a:tab pos="6362700" algn="l"/>
              </a:tabLst>
            </a:pPr>
            <a:r>
              <a:rPr lang="en-US" dirty="0" smtClean="0">
                <a:solidFill>
                  <a:srgbClr val="1691D0"/>
                </a:solidFill>
              </a:rPr>
              <a:t>A.	B.	C.	D.	E.</a:t>
            </a:r>
          </a:p>
        </p:txBody>
      </p:sp>
      <p:sp>
        <p:nvSpPr>
          <p:cNvPr id="7" name="Chord 6"/>
          <p:cNvSpPr/>
          <p:nvPr/>
        </p:nvSpPr>
        <p:spPr>
          <a:xfrm rot="5400000">
            <a:off x="3003549" y="1663700"/>
            <a:ext cx="2908300" cy="2717800"/>
          </a:xfrm>
          <a:prstGeom prst="chord">
            <a:avLst>
              <a:gd name="adj1" fmla="val 5427673"/>
              <a:gd name="adj2" fmla="val 16200000"/>
            </a:avLst>
          </a:prstGeom>
          <a:solidFill>
            <a:srgbClr val="1691D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a:off x="3098799" y="3175000"/>
            <a:ext cx="2717800"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4152900" y="3221076"/>
            <a:ext cx="752843" cy="369332"/>
          </a:xfrm>
          <a:prstGeom prst="rect">
            <a:avLst/>
          </a:prstGeom>
          <a:noFill/>
        </p:spPr>
        <p:txBody>
          <a:bodyPr wrap="none" rtlCol="0">
            <a:spAutoFit/>
          </a:bodyPr>
          <a:lstStyle/>
          <a:p>
            <a:r>
              <a:rPr lang="en-US" dirty="0" smtClean="0"/>
              <a:t>20 cm</a:t>
            </a:r>
            <a:endParaRPr lang="en-US" dirty="0"/>
          </a:p>
        </p:txBody>
      </p:sp>
      <p:graphicFrame>
        <p:nvGraphicFramePr>
          <p:cNvPr id="2" name="Object 1"/>
          <p:cNvGraphicFramePr>
            <a:graphicFrameLocks noChangeAspect="1"/>
          </p:cNvGraphicFramePr>
          <p:nvPr>
            <p:extLst>
              <p:ext uri="{D42A27DB-BD31-4B8C-83A1-F6EECF244321}">
                <p14:modId xmlns:p14="http://schemas.microsoft.com/office/powerpoint/2010/main" val="3245756176"/>
              </p:ext>
            </p:extLst>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spid="_x0000_s3166" name="Equation" r:id="rId3" imgW="114300" imgH="165100" progId="Equation.3">
                  <p:embed/>
                </p:oleObj>
              </mc:Choice>
              <mc:Fallback>
                <p:oleObj name="Equation" r:id="rId3" imgW="114300" imgH="165100" progId="Equation.3">
                  <p:embed/>
                  <p:pic>
                    <p:nvPicPr>
                      <p:cNvPr id="0" name=""/>
                      <p:cNvPicPr/>
                      <p:nvPr/>
                    </p:nvPicPr>
                    <p:blipFill>
                      <a:blip r:embed="rId4"/>
                      <a:stretch>
                        <a:fillRect/>
                      </a:stretch>
                    </p:blipFill>
                    <p:spPr>
                      <a:xfrm>
                        <a:off x="4514850" y="3346450"/>
                        <a:ext cx="114300" cy="16510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103205688"/>
              </p:ext>
            </p:extLst>
          </p:nvPr>
        </p:nvGraphicFramePr>
        <p:xfrm>
          <a:off x="1543049" y="4312594"/>
          <a:ext cx="927099" cy="798335"/>
        </p:xfrm>
        <a:graphic>
          <a:graphicData uri="http://schemas.openxmlformats.org/presentationml/2006/ole">
            <mc:AlternateContent xmlns:mc="http://schemas.openxmlformats.org/markup-compatibility/2006">
              <mc:Choice xmlns:v="urn:schemas-microsoft-com:vml" Requires="v">
                <p:oleObj spid="_x0000_s3167" name="Equation" r:id="rId5" imgW="457200" imgH="393700" progId="Equation.3">
                  <p:embed/>
                </p:oleObj>
              </mc:Choice>
              <mc:Fallback>
                <p:oleObj name="Equation" r:id="rId5" imgW="457200" imgH="393700" progId="Equation.3">
                  <p:embed/>
                  <p:pic>
                    <p:nvPicPr>
                      <p:cNvPr id="0" name=""/>
                      <p:cNvPicPr/>
                      <p:nvPr/>
                    </p:nvPicPr>
                    <p:blipFill>
                      <a:blip r:embed="rId6"/>
                      <a:stretch>
                        <a:fillRect/>
                      </a:stretch>
                    </p:blipFill>
                    <p:spPr>
                      <a:xfrm>
                        <a:off x="1543049" y="4312594"/>
                        <a:ext cx="927099" cy="798335"/>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97933364"/>
              </p:ext>
            </p:extLst>
          </p:nvPr>
        </p:nvGraphicFramePr>
        <p:xfrm>
          <a:off x="2938639" y="4318943"/>
          <a:ext cx="1493661" cy="798336"/>
        </p:xfrm>
        <a:graphic>
          <a:graphicData uri="http://schemas.openxmlformats.org/presentationml/2006/ole">
            <mc:AlternateContent xmlns:mc="http://schemas.openxmlformats.org/markup-compatibility/2006">
              <mc:Choice xmlns:v="urn:schemas-microsoft-com:vml" Requires="v">
                <p:oleObj spid="_x0000_s3168" name="Equation" r:id="rId7" imgW="736600" imgH="393700" progId="Equation.3">
                  <p:embed/>
                </p:oleObj>
              </mc:Choice>
              <mc:Fallback>
                <p:oleObj name="Equation" r:id="rId7" imgW="736600" imgH="393700" progId="Equation.3">
                  <p:embed/>
                  <p:pic>
                    <p:nvPicPr>
                      <p:cNvPr id="0" name=""/>
                      <p:cNvPicPr/>
                      <p:nvPr/>
                    </p:nvPicPr>
                    <p:blipFill>
                      <a:blip r:embed="rId8"/>
                      <a:stretch>
                        <a:fillRect/>
                      </a:stretch>
                    </p:blipFill>
                    <p:spPr>
                      <a:xfrm>
                        <a:off x="2938639" y="4318943"/>
                        <a:ext cx="1493661" cy="798336"/>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65880455"/>
              </p:ext>
            </p:extLst>
          </p:nvPr>
        </p:nvGraphicFramePr>
        <p:xfrm>
          <a:off x="6026150" y="4319886"/>
          <a:ext cx="1365250" cy="769504"/>
        </p:xfrm>
        <a:graphic>
          <a:graphicData uri="http://schemas.openxmlformats.org/presentationml/2006/ole">
            <mc:AlternateContent xmlns:mc="http://schemas.openxmlformats.org/markup-compatibility/2006">
              <mc:Choice xmlns:v="urn:schemas-microsoft-com:vml" Requires="v">
                <p:oleObj spid="_x0000_s3169" name="Equation" r:id="rId9" imgW="698500" imgH="393700" progId="Equation.3">
                  <p:embed/>
                </p:oleObj>
              </mc:Choice>
              <mc:Fallback>
                <p:oleObj name="Equation" r:id="rId9" imgW="698500" imgH="393700" progId="Equation.3">
                  <p:embed/>
                  <p:pic>
                    <p:nvPicPr>
                      <p:cNvPr id="0" name=""/>
                      <p:cNvPicPr/>
                      <p:nvPr/>
                    </p:nvPicPr>
                    <p:blipFill>
                      <a:blip r:embed="rId10"/>
                      <a:stretch>
                        <a:fillRect/>
                      </a:stretch>
                    </p:blipFill>
                    <p:spPr>
                      <a:xfrm>
                        <a:off x="6026150" y="4319886"/>
                        <a:ext cx="1365250" cy="769504"/>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126809657"/>
              </p:ext>
            </p:extLst>
          </p:nvPr>
        </p:nvGraphicFramePr>
        <p:xfrm>
          <a:off x="7890172" y="4204413"/>
          <a:ext cx="1196678" cy="1001870"/>
        </p:xfrm>
        <a:graphic>
          <a:graphicData uri="http://schemas.openxmlformats.org/presentationml/2006/ole">
            <mc:AlternateContent xmlns:mc="http://schemas.openxmlformats.org/markup-compatibility/2006">
              <mc:Choice xmlns:v="urn:schemas-microsoft-com:vml" Requires="v">
                <p:oleObj spid="_x0000_s3170" name="Equation" r:id="rId11" imgW="546100" imgH="457200" progId="Equation.3">
                  <p:embed/>
                </p:oleObj>
              </mc:Choice>
              <mc:Fallback>
                <p:oleObj name="Equation" r:id="rId11" imgW="546100" imgH="457200" progId="Equation.3">
                  <p:embed/>
                  <p:pic>
                    <p:nvPicPr>
                      <p:cNvPr id="0" name=""/>
                      <p:cNvPicPr/>
                      <p:nvPr/>
                    </p:nvPicPr>
                    <p:blipFill>
                      <a:blip r:embed="rId12"/>
                      <a:stretch>
                        <a:fillRect/>
                      </a:stretch>
                    </p:blipFill>
                    <p:spPr>
                      <a:xfrm>
                        <a:off x="7890172" y="4204413"/>
                        <a:ext cx="1196678" cy="1001870"/>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576511305"/>
              </p:ext>
            </p:extLst>
          </p:nvPr>
        </p:nvGraphicFramePr>
        <p:xfrm>
          <a:off x="4905743" y="4419600"/>
          <a:ext cx="696686" cy="406400"/>
        </p:xfrm>
        <a:graphic>
          <a:graphicData uri="http://schemas.openxmlformats.org/presentationml/2006/ole">
            <mc:AlternateContent xmlns:mc="http://schemas.openxmlformats.org/markup-compatibility/2006">
              <mc:Choice xmlns:v="urn:schemas-microsoft-com:vml" Requires="v">
                <p:oleObj spid="_x0000_s3171" name="Equation" r:id="rId13" imgW="304800" imgH="177800" progId="Equation.3">
                  <p:embed/>
                </p:oleObj>
              </mc:Choice>
              <mc:Fallback>
                <p:oleObj name="Equation" r:id="rId13" imgW="304800" imgH="177800" progId="Equation.3">
                  <p:embed/>
                  <p:pic>
                    <p:nvPicPr>
                      <p:cNvPr id="0" name=""/>
                      <p:cNvPicPr/>
                      <p:nvPr/>
                    </p:nvPicPr>
                    <p:blipFill>
                      <a:blip r:embed="rId14"/>
                      <a:stretch>
                        <a:fillRect/>
                      </a:stretch>
                    </p:blipFill>
                    <p:spPr>
                      <a:xfrm>
                        <a:off x="4905743" y="4419600"/>
                        <a:ext cx="696686" cy="406400"/>
                      </a:xfrm>
                      <a:prstGeom prst="rect">
                        <a:avLst/>
                      </a:prstGeom>
                    </p:spPr>
                  </p:pic>
                </p:oleObj>
              </mc:Fallback>
            </mc:AlternateContent>
          </a:graphicData>
        </a:graphic>
      </p:graphicFrame>
      <p:sp>
        <p:nvSpPr>
          <p:cNvPr id="14" name="Slide Number Placeholder 13"/>
          <p:cNvSpPr>
            <a:spLocks noGrp="1"/>
          </p:cNvSpPr>
          <p:nvPr>
            <p:ph type="sldNum" sz="quarter" idx="12"/>
          </p:nvPr>
        </p:nvSpPr>
        <p:spPr/>
        <p:txBody>
          <a:bodyPr/>
          <a:lstStyle/>
          <a:p>
            <a:fld id="{9C0F6FC3-3F0F-484D-B7AD-35414CAF3DD6}" type="slidenum">
              <a:rPr lang="en-US" smtClean="0"/>
              <a:t>35</a:t>
            </a:fld>
            <a:endParaRPr lang="en-US"/>
          </a:p>
        </p:txBody>
      </p:sp>
    </p:spTree>
    <p:extLst>
      <p:ext uri="{BB962C8B-B14F-4D97-AF65-F5344CB8AC3E}">
        <p14:creationId xmlns:p14="http://schemas.microsoft.com/office/powerpoint/2010/main" val="29868961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Developing good questions</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Start by identifying a “hinge-point” in a lesson plan—a point where you need to collect evidence from students in order to decide what to do next</a:t>
            </a:r>
          </a:p>
          <a:p>
            <a:pPr marL="514350" indent="-514350">
              <a:buFont typeface="+mj-lt"/>
              <a:buAutoNum type="arabicPeriod"/>
            </a:pPr>
            <a:r>
              <a:rPr lang="en-US" dirty="0" smtClean="0"/>
              <a:t>Identify any relevant misconceptions</a:t>
            </a:r>
          </a:p>
          <a:p>
            <a:pPr marL="914400" lvl="1" indent="-457200">
              <a:buFont typeface="+mj-lt"/>
              <a:buAutoNum type="alphaLcPeriod"/>
            </a:pPr>
            <a:r>
              <a:rPr lang="en-US" dirty="0" smtClean="0"/>
              <a:t>by discussion with colleagues</a:t>
            </a:r>
          </a:p>
          <a:p>
            <a:pPr marL="914400" lvl="1" indent="-457200">
              <a:buFont typeface="+mj-lt"/>
              <a:buAutoNum type="alphaLcPeriod"/>
            </a:pPr>
            <a:r>
              <a:rPr lang="en-US" dirty="0" smtClean="0"/>
              <a:t>by asking the question as an “exit-pass”</a:t>
            </a:r>
          </a:p>
          <a:p>
            <a:pPr marL="514350" indent="-514350">
              <a:buFont typeface="+mj-lt"/>
              <a:buAutoNum type="arabicPeriod"/>
            </a:pPr>
            <a:r>
              <a:rPr lang="en-US" dirty="0" smtClean="0"/>
              <a:t>Develop the question</a:t>
            </a:r>
          </a:p>
          <a:p>
            <a:pPr marL="514350" indent="-514350">
              <a:buFont typeface="+mj-lt"/>
              <a:buAutoNum type="arabicPeriod"/>
            </a:pPr>
            <a:r>
              <a:rPr lang="en-US" dirty="0" smtClean="0"/>
              <a:t>Ask colleagues to look for possible false-positives</a:t>
            </a:r>
          </a:p>
          <a:p>
            <a:pPr marL="514350" indent="-514350">
              <a:buFont typeface="+mj-lt"/>
              <a:buAutoNum type="arabicPeriod"/>
            </a:pPr>
            <a:r>
              <a:rPr lang="en-US" dirty="0" smtClean="0"/>
              <a:t>Trial the question with students, asking them to explain their choices</a:t>
            </a:r>
          </a:p>
          <a:p>
            <a:endParaRPr lang="en-US" dirty="0"/>
          </a:p>
        </p:txBody>
      </p:sp>
      <p:sp>
        <p:nvSpPr>
          <p:cNvPr id="5" name="Slide Number Placeholder 4"/>
          <p:cNvSpPr>
            <a:spLocks noGrp="1"/>
          </p:cNvSpPr>
          <p:nvPr>
            <p:ph type="sldNum" sz="quarter" idx="12"/>
          </p:nvPr>
        </p:nvSpPr>
        <p:spPr/>
        <p:txBody>
          <a:bodyPr/>
          <a:lstStyle/>
          <a:p>
            <a:fld id="{9C0F6FC3-3F0F-484D-B7AD-35414CAF3DD6}" type="slidenum">
              <a:rPr lang="en-US" smtClean="0"/>
              <a:pPr/>
              <a:t>36</a:t>
            </a:fld>
            <a:endParaRPr lang="en-US"/>
          </a:p>
        </p:txBody>
      </p:sp>
    </p:spTree>
    <p:extLst>
      <p:ext uri="{BB962C8B-B14F-4D97-AF65-F5344CB8AC3E}">
        <p14:creationId xmlns:p14="http://schemas.microsoft.com/office/powerpoint/2010/main" val="294496111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2"/>
          <p:cNvSpPr>
            <a:spLocks noGrp="1" noChangeArrowheads="1"/>
          </p:cNvSpPr>
          <p:nvPr>
            <p:ph type="ctrTitle"/>
          </p:nvPr>
        </p:nvSpPr>
        <p:spPr/>
        <p:txBody>
          <a:bodyPr/>
          <a:lstStyle/>
          <a:p>
            <a:pPr eaLnBrk="1" hangingPunct="1"/>
            <a:r>
              <a:rPr lang="en-US" dirty="0">
                <a:latin typeface="Calibri" charset="0"/>
                <a:ea typeface="ＭＳ Ｐゴシック" charset="0"/>
                <a:cs typeface="ＭＳ Ｐゴシック" charset="0"/>
              </a:rPr>
              <a:t>Providing feedback that moves learners forward</a:t>
            </a:r>
          </a:p>
        </p:txBody>
      </p:sp>
      <p:sp>
        <p:nvSpPr>
          <p:cNvPr id="2" name="Slide Number Placeholder 1"/>
          <p:cNvSpPr>
            <a:spLocks noGrp="1"/>
          </p:cNvSpPr>
          <p:nvPr>
            <p:ph type="sldNum" sz="quarter" idx="12"/>
          </p:nvPr>
        </p:nvSpPr>
        <p:spPr/>
        <p:txBody>
          <a:bodyPr/>
          <a:lstStyle/>
          <a:p>
            <a:fld id="{9C0F6FC3-3F0F-484D-B7AD-35414CAF3DD6}" type="slidenum">
              <a:rPr lang="en-US" smtClean="0"/>
              <a:t>37</a:t>
            </a:fld>
            <a:endParaRPr lang="en-US" dirty="0"/>
          </a:p>
        </p:txBody>
      </p:sp>
    </p:spTree>
    <p:extLst>
      <p:ext uri="{BB962C8B-B14F-4D97-AF65-F5344CB8AC3E}">
        <p14:creationId xmlns:p14="http://schemas.microsoft.com/office/powerpoint/2010/main" val="26591676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5"/>
          <p:cNvSpPr>
            <a:spLocks noGrp="1" noChangeArrowheads="1"/>
          </p:cNvSpPr>
          <p:nvPr>
            <p:ph type="title"/>
          </p:nvPr>
        </p:nvSpPr>
        <p:spPr/>
        <p:txBody>
          <a:bodyPr/>
          <a:lstStyle/>
          <a:p>
            <a:pPr eaLnBrk="1" hangingPunct="1"/>
            <a:r>
              <a:rPr lang="en-GB" dirty="0">
                <a:latin typeface="Calibri" charset="0"/>
                <a:ea typeface="ＭＳ Ｐゴシック" charset="0"/>
                <a:cs typeface="ＭＳ Ｐゴシック" charset="0"/>
              </a:rPr>
              <a:t>Kinds of feedback: Israel</a:t>
            </a:r>
          </a:p>
        </p:txBody>
      </p:sp>
      <p:sp>
        <p:nvSpPr>
          <p:cNvPr id="131074" name="Rectangle 2"/>
          <p:cNvSpPr>
            <a:spLocks noGrp="1" noChangeArrowheads="1"/>
          </p:cNvSpPr>
          <p:nvPr>
            <p:ph idx="1"/>
          </p:nvPr>
        </p:nvSpPr>
        <p:spPr>
          <a:xfrm>
            <a:off x="717550" y="1625605"/>
            <a:ext cx="8426450" cy="1800225"/>
          </a:xfrm>
        </p:spPr>
        <p:txBody>
          <a:bodyPr>
            <a:noAutofit/>
          </a:bodyPr>
          <a:lstStyle/>
          <a:p>
            <a:pPr eaLnBrk="1" hangingPunct="1">
              <a:lnSpc>
                <a:spcPct val="80000"/>
              </a:lnSpc>
            </a:pPr>
            <a:r>
              <a:rPr lang="en-GB" sz="2400" dirty="0">
                <a:latin typeface="Calibri" charset="0"/>
                <a:ea typeface="ＭＳ Ｐゴシック" charset="0"/>
                <a:cs typeface="ＭＳ Ｐゴシック" charset="0"/>
              </a:rPr>
              <a:t>264 low and high ability grade 6 students in 12 classes in 4 schools; analysis of 132 students at top and bottom of each class</a:t>
            </a:r>
          </a:p>
          <a:p>
            <a:pPr eaLnBrk="1" hangingPunct="1">
              <a:lnSpc>
                <a:spcPct val="80000"/>
              </a:lnSpc>
            </a:pPr>
            <a:r>
              <a:rPr lang="en-GB" sz="2400" dirty="0">
                <a:latin typeface="Calibri" charset="0"/>
                <a:ea typeface="ＭＳ Ｐゴシック" charset="0"/>
                <a:cs typeface="ＭＳ Ｐゴシック" charset="0"/>
              </a:rPr>
              <a:t>Same teaching, same aims, same teachers, same classwork</a:t>
            </a:r>
          </a:p>
          <a:p>
            <a:pPr eaLnBrk="1" hangingPunct="1">
              <a:lnSpc>
                <a:spcPct val="80000"/>
              </a:lnSpc>
            </a:pPr>
            <a:r>
              <a:rPr lang="en-GB" sz="2400" dirty="0">
                <a:latin typeface="Calibri" charset="0"/>
                <a:ea typeface="ＭＳ Ｐゴシック" charset="0"/>
                <a:cs typeface="ＭＳ Ｐゴシック" charset="0"/>
              </a:rPr>
              <a:t>Three kinds of feedback: </a:t>
            </a:r>
            <a:r>
              <a:rPr lang="en-GB" sz="2400" dirty="0" smtClean="0">
                <a:latin typeface="Calibri" charset="0"/>
                <a:ea typeface="ＭＳ Ｐゴシック" charset="0"/>
                <a:cs typeface="ＭＳ Ｐゴシック" charset="0"/>
              </a:rPr>
              <a:t>grades, </a:t>
            </a:r>
            <a:r>
              <a:rPr lang="en-GB" sz="2400" dirty="0">
                <a:latin typeface="Calibri" charset="0"/>
                <a:ea typeface="ＭＳ Ｐゴシック" charset="0"/>
                <a:cs typeface="ＭＳ Ｐゴシック" charset="0"/>
              </a:rPr>
              <a:t>comments, </a:t>
            </a:r>
            <a:r>
              <a:rPr lang="en-GB" sz="2400" dirty="0" smtClean="0">
                <a:latin typeface="Calibri" charset="0"/>
                <a:ea typeface="ＭＳ Ｐゴシック" charset="0"/>
                <a:cs typeface="ＭＳ Ｐゴシック" charset="0"/>
              </a:rPr>
              <a:t>grades+</a:t>
            </a:r>
            <a:r>
              <a:rPr lang="en-GB" sz="2400" dirty="0">
                <a:latin typeface="Calibri" charset="0"/>
                <a:ea typeface="ＭＳ Ｐゴシック" charset="0"/>
                <a:cs typeface="ＭＳ Ｐゴシック" charset="0"/>
              </a:rPr>
              <a:t>comments</a:t>
            </a:r>
          </a:p>
        </p:txBody>
      </p:sp>
      <p:sp>
        <p:nvSpPr>
          <p:cNvPr id="131075" name="Rectangle 3"/>
          <p:cNvSpPr>
            <a:spLocks noChangeArrowheads="1"/>
          </p:cNvSpPr>
          <p:nvPr/>
        </p:nvSpPr>
        <p:spPr bwMode="auto">
          <a:xfrm>
            <a:off x="807758" y="5971528"/>
            <a:ext cx="1415352"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en-GB" sz="1800" dirty="0" smtClean="0">
                <a:solidFill>
                  <a:srgbClr val="525A93"/>
                </a:solidFill>
                <a:latin typeface="Calibri"/>
                <a:cs typeface="Calibri"/>
              </a:rPr>
              <a:t>Butler (</a:t>
            </a:r>
            <a:r>
              <a:rPr lang="en-GB" sz="1800" dirty="0">
                <a:solidFill>
                  <a:srgbClr val="525A93"/>
                </a:solidFill>
                <a:latin typeface="Calibri"/>
                <a:cs typeface="Calibri"/>
              </a:rPr>
              <a:t>1988) </a:t>
            </a:r>
          </a:p>
        </p:txBody>
      </p:sp>
      <p:sp>
        <p:nvSpPr>
          <p:cNvPr id="131076" name="Rectangle 4"/>
          <p:cNvSpPr>
            <a:spLocks noChangeArrowheads="1"/>
          </p:cNvSpPr>
          <p:nvPr/>
        </p:nvSpPr>
        <p:spPr bwMode="auto">
          <a:xfrm>
            <a:off x="7326313" y="5334005"/>
            <a:ext cx="1846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pPr defTabSz="762000"/>
            <a:endParaRPr lang="en-US" dirty="0"/>
          </a:p>
        </p:txBody>
      </p:sp>
      <p:graphicFrame>
        <p:nvGraphicFramePr>
          <p:cNvPr id="8" name="Group 5"/>
          <p:cNvGraphicFramePr>
            <a:graphicFrameLocks noGrp="1"/>
          </p:cNvGraphicFramePr>
          <p:nvPr>
            <p:extLst>
              <p:ext uri="{D42A27DB-BD31-4B8C-83A1-F6EECF244321}">
                <p14:modId xmlns:p14="http://schemas.microsoft.com/office/powerpoint/2010/main" val="2797597031"/>
              </p:ext>
            </p:extLst>
          </p:nvPr>
        </p:nvGraphicFramePr>
        <p:xfrm>
          <a:off x="812803" y="3425831"/>
          <a:ext cx="7339013" cy="2163763"/>
        </p:xfrm>
        <a:graphic>
          <a:graphicData uri="http://schemas.openxmlformats.org/drawingml/2006/table">
            <a:tbl>
              <a:tblPr firstRow="1" bandRow="1">
                <a:tableStyleId>{5C22544A-7EE6-4342-B048-85BDC9FD1C3A}</a:tableStyleId>
              </a:tblPr>
              <a:tblGrid>
                <a:gridCol w="2445757"/>
                <a:gridCol w="2135682"/>
                <a:gridCol w="2757574"/>
              </a:tblGrid>
              <a:tr h="6397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FFFFFF"/>
                        </a:solidFill>
                        <a:effectLst/>
                        <a:latin typeface="Calibri"/>
                        <a:cs typeface="Calibri"/>
                      </a:endParaRPr>
                    </a:p>
                  </a:txBody>
                  <a:tcPr marL="91433" marR="91433" horzOverflow="overflow">
                    <a:solidFill>
                      <a:srgbClr val="1691D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latin typeface="Calibri"/>
                          <a:cs typeface="Calibri"/>
                        </a:rPr>
                        <a:t>Achievement</a:t>
                      </a:r>
                      <a:endParaRPr kumimoji="0" lang="en-US" sz="2000" b="1" i="0" u="none" strike="noStrike" cap="none" normalizeH="0" baseline="0" dirty="0">
                        <a:ln>
                          <a:noFill/>
                        </a:ln>
                        <a:solidFill>
                          <a:srgbClr val="FFFFFF"/>
                        </a:solidFill>
                        <a:effectLst/>
                        <a:latin typeface="Calibri"/>
                        <a:cs typeface="Calibri"/>
                      </a:endParaRPr>
                    </a:p>
                  </a:txBody>
                  <a:tcPr marL="91433" marR="91433" horzOverflow="overflow">
                    <a:solidFill>
                      <a:srgbClr val="1691D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latin typeface="Calibri"/>
                          <a:cs typeface="Calibri"/>
                        </a:rPr>
                        <a:t>Attitude</a:t>
                      </a:r>
                      <a:endParaRPr kumimoji="0" lang="en-US" sz="2000" b="1" i="0" u="none" strike="noStrike" cap="none" normalizeH="0" baseline="0" dirty="0">
                        <a:ln>
                          <a:noFill/>
                        </a:ln>
                        <a:solidFill>
                          <a:srgbClr val="FFFFFF"/>
                        </a:solidFill>
                        <a:effectLst/>
                        <a:latin typeface="Calibri"/>
                        <a:cs typeface="Calibri"/>
                      </a:endParaRPr>
                    </a:p>
                  </a:txBody>
                  <a:tcPr marL="91433" marR="91433" horzOverflow="overflow">
                    <a:solidFill>
                      <a:srgbClr val="1691D0"/>
                    </a:solidFill>
                  </a:tcPr>
                </a:tc>
              </a:tr>
              <a:tr h="7493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smtClean="0">
                          <a:ln>
                            <a:noFill/>
                          </a:ln>
                          <a:effectLst/>
                          <a:latin typeface="Calibri"/>
                          <a:cs typeface="Calibri"/>
                        </a:rPr>
                        <a:t>Grades</a:t>
                      </a:r>
                      <a:endParaRPr kumimoji="0" lang="en-US" sz="2000" b="1" i="0" u="none" strike="noStrike" cap="none" normalizeH="0" baseline="0" dirty="0">
                        <a:ln>
                          <a:noFill/>
                        </a:ln>
                        <a:solidFill>
                          <a:schemeClr val="tx1"/>
                        </a:solidFill>
                        <a:effectLst/>
                        <a:latin typeface="Calibri"/>
                        <a:cs typeface="Calibri"/>
                      </a:endParaRPr>
                    </a:p>
                  </a:txBody>
                  <a:tcPr marL="91433" marR="91433"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latin typeface="Calibri"/>
                          <a:cs typeface="Calibri"/>
                        </a:rPr>
                        <a:t> no gain</a:t>
                      </a:r>
                      <a:endParaRPr kumimoji="0" lang="en-US" sz="2000" b="1" i="0" u="none" strike="noStrike" cap="none" normalizeH="0" baseline="0" dirty="0">
                        <a:ln>
                          <a:noFill/>
                        </a:ln>
                        <a:solidFill>
                          <a:schemeClr val="tx1"/>
                        </a:solidFill>
                        <a:effectLst/>
                        <a:latin typeface="Calibri"/>
                        <a:cs typeface="Calibri"/>
                      </a:endParaRPr>
                    </a:p>
                  </a:txBody>
                  <a:tcPr marL="91433" marR="91433"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latin typeface="Calibri"/>
                          <a:cs typeface="Calibri"/>
                        </a:rPr>
                        <a:t>High </a:t>
                      </a:r>
                      <a:r>
                        <a:rPr kumimoji="0" lang="en-US" sz="2000" u="none" strike="noStrike" cap="none" normalizeH="0" baseline="0" dirty="0" smtClean="0">
                          <a:ln>
                            <a:noFill/>
                          </a:ln>
                          <a:effectLst/>
                          <a:latin typeface="Calibri"/>
                          <a:cs typeface="Calibri"/>
                        </a:rPr>
                        <a:t>scorers: </a:t>
                      </a:r>
                      <a:r>
                        <a:rPr kumimoji="0" lang="en-US" sz="2000" u="none" strike="noStrike" cap="none" normalizeH="0" baseline="0" dirty="0">
                          <a:ln>
                            <a:noFill/>
                          </a:ln>
                          <a:effectLst/>
                          <a:latin typeface="Calibri"/>
                          <a:cs typeface="Calibri"/>
                        </a:rPr>
                        <a:t>positive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latin typeface="Calibri"/>
                          <a:cs typeface="Calibri"/>
                        </a:rPr>
                        <a:t>Low scorers: negative</a:t>
                      </a:r>
                      <a:endParaRPr kumimoji="0" lang="en-US" sz="2000" b="1" i="0" u="none" strike="noStrike" cap="none" normalizeH="0" baseline="0" dirty="0">
                        <a:ln>
                          <a:noFill/>
                        </a:ln>
                        <a:solidFill>
                          <a:schemeClr val="tx1"/>
                        </a:solidFill>
                        <a:effectLst/>
                        <a:latin typeface="Calibri"/>
                        <a:cs typeface="Calibri"/>
                      </a:endParaRPr>
                    </a:p>
                  </a:txBody>
                  <a:tcPr marL="91433" marR="91433" horzOverflow="overflow"/>
                </a:tc>
              </a:tr>
              <a:tr h="7493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latin typeface="Calibri"/>
                          <a:cs typeface="Calibri"/>
                        </a:rPr>
                        <a:t>Comments</a:t>
                      </a:r>
                      <a:endParaRPr kumimoji="0" lang="en-US" sz="2000" b="1" i="0" u="none" strike="noStrike" cap="none" normalizeH="0" baseline="0" dirty="0">
                        <a:ln>
                          <a:noFill/>
                        </a:ln>
                        <a:solidFill>
                          <a:schemeClr val="tx1"/>
                        </a:solidFill>
                        <a:effectLst/>
                        <a:latin typeface="Calibri"/>
                        <a:cs typeface="Calibri"/>
                      </a:endParaRPr>
                    </a:p>
                  </a:txBody>
                  <a:tcPr marL="91433" marR="91433"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latin typeface="Calibri"/>
                          <a:cs typeface="Calibri"/>
                        </a:rPr>
                        <a:t>30% gain</a:t>
                      </a:r>
                      <a:endParaRPr kumimoji="0" lang="en-US" sz="2000" b="1" i="0" u="none" strike="noStrike" cap="none" normalizeH="0" baseline="0" dirty="0">
                        <a:ln>
                          <a:noFill/>
                        </a:ln>
                        <a:solidFill>
                          <a:schemeClr val="tx1"/>
                        </a:solidFill>
                        <a:effectLst/>
                        <a:latin typeface="Calibri"/>
                        <a:cs typeface="Calibri"/>
                      </a:endParaRPr>
                    </a:p>
                  </a:txBody>
                  <a:tcPr marL="91433" marR="91433"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latin typeface="Calibri"/>
                          <a:cs typeface="Calibri"/>
                        </a:rPr>
                        <a:t>High </a:t>
                      </a:r>
                      <a:r>
                        <a:rPr kumimoji="0" lang="en-US" sz="2000" u="none" strike="noStrike" cap="none" normalizeH="0" baseline="0" dirty="0" smtClean="0">
                          <a:ln>
                            <a:noFill/>
                          </a:ln>
                          <a:effectLst/>
                          <a:latin typeface="Calibri"/>
                          <a:cs typeface="Calibri"/>
                        </a:rPr>
                        <a:t>scorers: </a:t>
                      </a:r>
                      <a:r>
                        <a:rPr kumimoji="0" lang="en-US" sz="2000" u="none" strike="noStrike" cap="none" normalizeH="0" baseline="0" dirty="0">
                          <a:ln>
                            <a:noFill/>
                          </a:ln>
                          <a:effectLst/>
                          <a:latin typeface="Calibri"/>
                          <a:cs typeface="Calibri"/>
                        </a:rPr>
                        <a:t>positive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latin typeface="Calibri"/>
                          <a:cs typeface="Calibri"/>
                        </a:rPr>
                        <a:t>Low </a:t>
                      </a:r>
                      <a:r>
                        <a:rPr kumimoji="0" lang="en-US" sz="2000" u="none" strike="noStrike" cap="none" normalizeH="0" baseline="0" dirty="0" smtClean="0">
                          <a:ln>
                            <a:noFill/>
                          </a:ln>
                          <a:effectLst/>
                          <a:latin typeface="Calibri"/>
                          <a:cs typeface="Calibri"/>
                        </a:rPr>
                        <a:t>scorers: </a:t>
                      </a:r>
                      <a:r>
                        <a:rPr kumimoji="0" lang="en-US" sz="2000" u="none" strike="noStrike" cap="none" normalizeH="0" baseline="0" dirty="0">
                          <a:ln>
                            <a:noFill/>
                          </a:ln>
                          <a:effectLst/>
                          <a:latin typeface="Calibri"/>
                          <a:cs typeface="Calibri"/>
                        </a:rPr>
                        <a:t>positive</a:t>
                      </a:r>
                      <a:endParaRPr kumimoji="0" lang="en-US" sz="2000" b="1" i="0" u="none" strike="noStrike" cap="none" normalizeH="0" baseline="0" dirty="0">
                        <a:ln>
                          <a:noFill/>
                        </a:ln>
                        <a:solidFill>
                          <a:schemeClr val="tx1"/>
                        </a:solidFill>
                        <a:effectLst/>
                        <a:latin typeface="Calibri"/>
                        <a:cs typeface="Calibri"/>
                      </a:endParaRPr>
                    </a:p>
                  </a:txBody>
                  <a:tcPr marL="91433" marR="91433" horzOverflow="overflow"/>
                </a:tc>
              </a:tr>
            </a:tbl>
          </a:graphicData>
        </a:graphic>
      </p:graphicFrame>
      <p:sp>
        <p:nvSpPr>
          <p:cNvPr id="2" name="Slide Number Placeholder 1"/>
          <p:cNvSpPr>
            <a:spLocks noGrp="1"/>
          </p:cNvSpPr>
          <p:nvPr>
            <p:ph type="sldNum" sz="quarter" idx="12"/>
          </p:nvPr>
        </p:nvSpPr>
        <p:spPr/>
        <p:txBody>
          <a:bodyPr/>
          <a:lstStyle/>
          <a:p>
            <a:fld id="{9C0F6FC3-3F0F-484D-B7AD-35414CAF3DD6}" type="slidenum">
              <a:rPr lang="en-US" smtClean="0"/>
              <a:t>38</a:t>
            </a:fld>
            <a:endParaRPr lang="en-US"/>
          </a:p>
        </p:txBody>
      </p:sp>
    </p:spTree>
    <p:extLst>
      <p:ext uri="{BB962C8B-B14F-4D97-AF65-F5344CB8AC3E}">
        <p14:creationId xmlns:p14="http://schemas.microsoft.com/office/powerpoint/2010/main" val="348538948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Rectangle 4"/>
          <p:cNvSpPr>
            <a:spLocks noGrp="1" noChangeArrowheads="1"/>
          </p:cNvSpPr>
          <p:nvPr>
            <p:ph sz="quarter" idx="1"/>
          </p:nvPr>
        </p:nvSpPr>
        <p:spPr>
          <a:xfrm>
            <a:off x="612648" y="4049060"/>
            <a:ext cx="8531352" cy="2808940"/>
          </a:xfrm>
        </p:spPr>
        <p:txBody>
          <a:bodyPr>
            <a:normAutofit/>
          </a:bodyPr>
          <a:lstStyle/>
          <a:p>
            <a:pPr marL="4763" indent="-4763" eaLnBrk="1" hangingPunct="1">
              <a:buFont typeface="Wingdings" charset="0"/>
              <a:buNone/>
            </a:pPr>
            <a:r>
              <a:rPr lang="en-US" sz="2500" dirty="0" smtClean="0">
                <a:latin typeface="Calibri" charset="0"/>
                <a:ea typeface="ＭＳ Ｐゴシック" charset="0"/>
                <a:cs typeface="ＭＳ Ｐゴシック" charset="0"/>
              </a:rPr>
              <a:t>What happened for students given both grades and comments?</a:t>
            </a:r>
          </a:p>
          <a:p>
            <a:pPr marL="358775" lvl="1" indent="-358775" eaLnBrk="1" hangingPunct="1">
              <a:buSzPct val="100000"/>
              <a:buFont typeface="Arial" charset="0"/>
              <a:buAutoNum type="alphaUcPeriod"/>
            </a:pPr>
            <a:r>
              <a:rPr lang="en-US" sz="2400" dirty="0" smtClean="0">
                <a:latin typeface="Calibri" charset="0"/>
                <a:ea typeface="ＭＳ Ｐゴシック" charset="0"/>
              </a:rPr>
              <a:t>Gain: 30%; Attitude: all positive</a:t>
            </a:r>
          </a:p>
          <a:p>
            <a:pPr marL="358775" lvl="1" indent="-358775" eaLnBrk="1" hangingPunct="1">
              <a:buSzPct val="100000"/>
              <a:buFont typeface="Arial" charset="0"/>
              <a:buAutoNum type="alphaUcPeriod"/>
            </a:pPr>
            <a:r>
              <a:rPr lang="en-US" sz="2400" dirty="0" smtClean="0">
                <a:latin typeface="Calibri" charset="0"/>
                <a:ea typeface="ＭＳ Ｐゴシック" charset="0"/>
              </a:rPr>
              <a:t>Gain: 30%; Attitude: high scorers positive, low scorers negative</a:t>
            </a:r>
          </a:p>
          <a:p>
            <a:pPr marL="358775" lvl="1" indent="-358775" eaLnBrk="1" hangingPunct="1">
              <a:buSzPct val="100000"/>
              <a:buFont typeface="Arial" charset="0"/>
              <a:buAutoNum type="alphaUcPeriod"/>
            </a:pPr>
            <a:r>
              <a:rPr lang="en-US" sz="2400" dirty="0" smtClean="0">
                <a:latin typeface="Calibri" charset="0"/>
                <a:ea typeface="ＭＳ Ｐゴシック" charset="0"/>
              </a:rPr>
              <a:t>Gain: 0%; Attitude: all positive</a:t>
            </a:r>
          </a:p>
          <a:p>
            <a:pPr marL="358775" lvl="1" indent="-358775" eaLnBrk="1" hangingPunct="1">
              <a:buSzPct val="100000"/>
              <a:buFont typeface="Arial" charset="0"/>
              <a:buAutoNum type="alphaUcPeriod"/>
            </a:pPr>
            <a:r>
              <a:rPr lang="en-US" sz="2400" dirty="0" smtClean="0">
                <a:latin typeface="Calibri" charset="0"/>
                <a:ea typeface="ＭＳ Ｐゴシック" charset="0"/>
              </a:rPr>
              <a:t>Gain: 0%; Attitude: high scorers positive, low scorers negative</a:t>
            </a:r>
          </a:p>
          <a:p>
            <a:pPr marL="358775" lvl="1" indent="-358775" eaLnBrk="1" hangingPunct="1">
              <a:buSzPct val="100000"/>
              <a:buFont typeface="Arial" charset="0"/>
              <a:buAutoNum type="alphaUcPeriod"/>
            </a:pPr>
            <a:r>
              <a:rPr lang="en-US" sz="2400" dirty="0" smtClean="0">
                <a:latin typeface="Calibri" charset="0"/>
                <a:ea typeface="ＭＳ Ｐゴシック" charset="0"/>
              </a:rPr>
              <a:t>Something else</a:t>
            </a:r>
          </a:p>
          <a:p>
            <a:pPr marL="4763" indent="-4763" eaLnBrk="1" hangingPunct="1">
              <a:lnSpc>
                <a:spcPct val="70000"/>
              </a:lnSpc>
            </a:pPr>
            <a:endParaRPr lang="en-US" sz="2500" dirty="0">
              <a:latin typeface="Calibri" charset="0"/>
              <a:ea typeface="ＭＳ Ｐゴシック" charset="0"/>
              <a:cs typeface="ＭＳ Ｐゴシック" charset="0"/>
            </a:endParaRPr>
          </a:p>
        </p:txBody>
      </p:sp>
      <p:sp>
        <p:nvSpPr>
          <p:cNvPr id="133122" name="Rectangle 3"/>
          <p:cNvSpPr>
            <a:spLocks noGrp="1" noChangeArrowheads="1"/>
          </p:cNvSpPr>
          <p:nvPr>
            <p:ph type="title"/>
          </p:nvPr>
        </p:nvSpPr>
        <p:spPr/>
        <p:txBody>
          <a:bodyPr/>
          <a:lstStyle/>
          <a:p>
            <a:pPr eaLnBrk="1" hangingPunct="1"/>
            <a:r>
              <a:rPr lang="en-GB" dirty="0" smtClean="0">
                <a:latin typeface="Calibri" charset="0"/>
                <a:ea typeface="ＭＳ Ｐゴシック" charset="0"/>
                <a:cs typeface="ＭＳ Ｐゴシック" charset="0"/>
              </a:rPr>
              <a:t>Responses</a:t>
            </a:r>
            <a:endParaRPr lang="en-GB" dirty="0">
              <a:latin typeface="Calibri" charset="0"/>
              <a:ea typeface="ＭＳ Ｐゴシック" charset="0"/>
              <a:cs typeface="ＭＳ Ｐゴシック" charset="0"/>
            </a:endParaRPr>
          </a:p>
        </p:txBody>
      </p:sp>
      <p:graphicFrame>
        <p:nvGraphicFramePr>
          <p:cNvPr id="6" name="Group 5"/>
          <p:cNvGraphicFramePr>
            <a:graphicFrameLocks noGrp="1"/>
          </p:cNvGraphicFramePr>
          <p:nvPr>
            <p:extLst>
              <p:ext uri="{D42A27DB-BD31-4B8C-83A1-F6EECF244321}">
                <p14:modId xmlns:p14="http://schemas.microsoft.com/office/powerpoint/2010/main" val="2688468179"/>
              </p:ext>
            </p:extLst>
          </p:nvPr>
        </p:nvGraphicFramePr>
        <p:xfrm>
          <a:off x="717550" y="1467790"/>
          <a:ext cx="7231067" cy="2163763"/>
        </p:xfrm>
        <a:graphic>
          <a:graphicData uri="http://schemas.openxmlformats.org/drawingml/2006/table">
            <a:tbl>
              <a:tblPr firstRow="1" bandRow="1">
                <a:tableStyleId>{5C22544A-7EE6-4342-B048-85BDC9FD1C3A}</a:tableStyleId>
              </a:tblPr>
              <a:tblGrid>
                <a:gridCol w="2409784"/>
                <a:gridCol w="2104269"/>
                <a:gridCol w="2717014"/>
              </a:tblGrid>
              <a:tr h="6397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FFFFFF"/>
                        </a:solidFill>
                        <a:effectLst/>
                        <a:latin typeface="Calibri"/>
                        <a:cs typeface="Calibri"/>
                      </a:endParaRPr>
                    </a:p>
                  </a:txBody>
                  <a:tcPr marL="91433" marR="91433" horzOverflow="overflow">
                    <a:solidFill>
                      <a:srgbClr val="1691D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latin typeface="Calibri"/>
                          <a:cs typeface="Calibri"/>
                        </a:rPr>
                        <a:t>Achievement</a:t>
                      </a:r>
                      <a:endParaRPr kumimoji="0" lang="en-US" sz="2000" b="1" i="0" u="none" strike="noStrike" cap="none" normalizeH="0" baseline="0" dirty="0">
                        <a:ln>
                          <a:noFill/>
                        </a:ln>
                        <a:solidFill>
                          <a:srgbClr val="FFFFFF"/>
                        </a:solidFill>
                        <a:effectLst/>
                        <a:latin typeface="Calibri"/>
                        <a:cs typeface="Calibri"/>
                      </a:endParaRPr>
                    </a:p>
                  </a:txBody>
                  <a:tcPr marL="91433" marR="91433" horzOverflow="overflow">
                    <a:solidFill>
                      <a:srgbClr val="1691D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latin typeface="Calibri"/>
                          <a:cs typeface="Calibri"/>
                        </a:rPr>
                        <a:t>Attitude</a:t>
                      </a:r>
                      <a:endParaRPr kumimoji="0" lang="en-US" sz="2000" b="1" i="0" u="none" strike="noStrike" cap="none" normalizeH="0" baseline="0" dirty="0">
                        <a:ln>
                          <a:noFill/>
                        </a:ln>
                        <a:solidFill>
                          <a:srgbClr val="FFFFFF"/>
                        </a:solidFill>
                        <a:effectLst/>
                        <a:latin typeface="Calibri"/>
                        <a:cs typeface="Calibri"/>
                      </a:endParaRPr>
                    </a:p>
                  </a:txBody>
                  <a:tcPr marL="91433" marR="91433" horzOverflow="overflow">
                    <a:solidFill>
                      <a:srgbClr val="1691D0"/>
                    </a:solidFill>
                  </a:tcPr>
                </a:tc>
              </a:tr>
              <a:tr h="7493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smtClean="0">
                          <a:ln>
                            <a:noFill/>
                          </a:ln>
                          <a:effectLst/>
                          <a:latin typeface="Calibri"/>
                          <a:cs typeface="Calibri"/>
                        </a:rPr>
                        <a:t>Grades</a:t>
                      </a:r>
                      <a:endParaRPr kumimoji="0" lang="en-US" sz="2000" b="1" i="0" u="none" strike="noStrike" cap="none" normalizeH="0" baseline="0" dirty="0">
                        <a:ln>
                          <a:noFill/>
                        </a:ln>
                        <a:solidFill>
                          <a:schemeClr val="tx1"/>
                        </a:solidFill>
                        <a:effectLst/>
                        <a:latin typeface="Calibri"/>
                        <a:cs typeface="Calibri"/>
                      </a:endParaRPr>
                    </a:p>
                  </a:txBody>
                  <a:tcPr marL="91433" marR="91433"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latin typeface="Calibri"/>
                          <a:cs typeface="Calibri"/>
                        </a:rPr>
                        <a:t> no gain</a:t>
                      </a:r>
                      <a:endParaRPr kumimoji="0" lang="en-US" sz="2000" b="1" i="0" u="none" strike="noStrike" cap="none" normalizeH="0" baseline="0" dirty="0">
                        <a:ln>
                          <a:noFill/>
                        </a:ln>
                        <a:solidFill>
                          <a:schemeClr val="tx1"/>
                        </a:solidFill>
                        <a:effectLst/>
                        <a:latin typeface="Calibri"/>
                        <a:cs typeface="Calibri"/>
                      </a:endParaRPr>
                    </a:p>
                  </a:txBody>
                  <a:tcPr marL="91433" marR="91433"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latin typeface="Calibri"/>
                          <a:cs typeface="Calibri"/>
                        </a:rPr>
                        <a:t>High </a:t>
                      </a:r>
                      <a:r>
                        <a:rPr kumimoji="0" lang="en-US" sz="2000" u="none" strike="noStrike" cap="none" normalizeH="0" baseline="0" dirty="0" smtClean="0">
                          <a:ln>
                            <a:noFill/>
                          </a:ln>
                          <a:effectLst/>
                          <a:latin typeface="Calibri"/>
                          <a:cs typeface="Calibri"/>
                        </a:rPr>
                        <a:t>scorers: </a:t>
                      </a:r>
                      <a:r>
                        <a:rPr kumimoji="0" lang="en-US" sz="2000" u="none" strike="noStrike" cap="none" normalizeH="0" baseline="0" dirty="0">
                          <a:ln>
                            <a:noFill/>
                          </a:ln>
                          <a:effectLst/>
                          <a:latin typeface="Calibri"/>
                          <a:cs typeface="Calibri"/>
                        </a:rPr>
                        <a:t>positive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latin typeface="Calibri"/>
                          <a:cs typeface="Calibri"/>
                        </a:rPr>
                        <a:t>Low scorers: negative</a:t>
                      </a:r>
                      <a:endParaRPr kumimoji="0" lang="en-US" sz="2000" b="1" i="0" u="none" strike="noStrike" cap="none" normalizeH="0" baseline="0" dirty="0">
                        <a:ln>
                          <a:noFill/>
                        </a:ln>
                        <a:solidFill>
                          <a:schemeClr val="tx1"/>
                        </a:solidFill>
                        <a:effectLst/>
                        <a:latin typeface="Calibri"/>
                        <a:cs typeface="Calibri"/>
                      </a:endParaRPr>
                    </a:p>
                  </a:txBody>
                  <a:tcPr marL="91433" marR="91433" horzOverflow="overflow"/>
                </a:tc>
              </a:tr>
              <a:tr h="7493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latin typeface="Calibri"/>
                          <a:cs typeface="Calibri"/>
                        </a:rPr>
                        <a:t>Comments</a:t>
                      </a:r>
                      <a:endParaRPr kumimoji="0" lang="en-US" sz="2000" b="1" i="0" u="none" strike="noStrike" cap="none" normalizeH="0" baseline="0" dirty="0">
                        <a:ln>
                          <a:noFill/>
                        </a:ln>
                        <a:solidFill>
                          <a:schemeClr val="tx1"/>
                        </a:solidFill>
                        <a:effectLst/>
                        <a:latin typeface="Calibri"/>
                        <a:cs typeface="Calibri"/>
                      </a:endParaRPr>
                    </a:p>
                  </a:txBody>
                  <a:tcPr marL="91433" marR="91433"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latin typeface="Calibri"/>
                          <a:cs typeface="Calibri"/>
                        </a:rPr>
                        <a:t>30% gain</a:t>
                      </a:r>
                      <a:endParaRPr kumimoji="0" lang="en-US" sz="2000" b="1" i="0" u="none" strike="noStrike" cap="none" normalizeH="0" baseline="0" dirty="0">
                        <a:ln>
                          <a:noFill/>
                        </a:ln>
                        <a:solidFill>
                          <a:schemeClr val="tx1"/>
                        </a:solidFill>
                        <a:effectLst/>
                        <a:latin typeface="Calibri"/>
                        <a:cs typeface="Calibri"/>
                      </a:endParaRPr>
                    </a:p>
                  </a:txBody>
                  <a:tcPr marL="91433" marR="91433"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latin typeface="Calibri"/>
                          <a:cs typeface="Calibri"/>
                        </a:rPr>
                        <a:t>High </a:t>
                      </a:r>
                      <a:r>
                        <a:rPr kumimoji="0" lang="en-US" sz="2000" u="none" strike="noStrike" cap="none" normalizeH="0" baseline="0" dirty="0" smtClean="0">
                          <a:ln>
                            <a:noFill/>
                          </a:ln>
                          <a:effectLst/>
                          <a:latin typeface="Calibri"/>
                          <a:cs typeface="Calibri"/>
                        </a:rPr>
                        <a:t>scorers: </a:t>
                      </a:r>
                      <a:r>
                        <a:rPr kumimoji="0" lang="en-US" sz="2000" u="none" strike="noStrike" cap="none" normalizeH="0" baseline="0" dirty="0">
                          <a:ln>
                            <a:noFill/>
                          </a:ln>
                          <a:effectLst/>
                          <a:latin typeface="Calibri"/>
                          <a:cs typeface="Calibri"/>
                        </a:rPr>
                        <a:t>positive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latin typeface="Calibri"/>
                          <a:cs typeface="Calibri"/>
                        </a:rPr>
                        <a:t>Low </a:t>
                      </a:r>
                      <a:r>
                        <a:rPr kumimoji="0" lang="en-US" sz="2000" u="none" strike="noStrike" cap="none" normalizeH="0" baseline="0" dirty="0" smtClean="0">
                          <a:ln>
                            <a:noFill/>
                          </a:ln>
                          <a:effectLst/>
                          <a:latin typeface="Calibri"/>
                          <a:cs typeface="Calibri"/>
                        </a:rPr>
                        <a:t>scorers: </a:t>
                      </a:r>
                      <a:r>
                        <a:rPr kumimoji="0" lang="en-US" sz="2000" u="none" strike="noStrike" cap="none" normalizeH="0" baseline="0" dirty="0">
                          <a:ln>
                            <a:noFill/>
                          </a:ln>
                          <a:effectLst/>
                          <a:latin typeface="Calibri"/>
                          <a:cs typeface="Calibri"/>
                        </a:rPr>
                        <a:t>positive</a:t>
                      </a:r>
                      <a:endParaRPr kumimoji="0" lang="en-US" sz="2000" b="1" i="0" u="none" strike="noStrike" cap="none" normalizeH="0" baseline="0" dirty="0">
                        <a:ln>
                          <a:noFill/>
                        </a:ln>
                        <a:solidFill>
                          <a:schemeClr val="tx1"/>
                        </a:solidFill>
                        <a:effectLst/>
                        <a:latin typeface="Calibri"/>
                        <a:cs typeface="Calibri"/>
                      </a:endParaRPr>
                    </a:p>
                  </a:txBody>
                  <a:tcPr marL="91433" marR="91433" horzOverflow="overflow"/>
                </a:tc>
              </a:tr>
            </a:tbl>
          </a:graphicData>
        </a:graphic>
      </p:graphicFrame>
      <p:sp>
        <p:nvSpPr>
          <p:cNvPr id="2" name="Slide Number Placeholder 1"/>
          <p:cNvSpPr>
            <a:spLocks noGrp="1"/>
          </p:cNvSpPr>
          <p:nvPr>
            <p:ph type="sldNum" sz="quarter" idx="12"/>
          </p:nvPr>
        </p:nvSpPr>
        <p:spPr/>
        <p:txBody>
          <a:bodyPr/>
          <a:lstStyle/>
          <a:p>
            <a:fld id="{9C0F6FC3-3F0F-484D-B7AD-35414CAF3DD6}" type="slidenum">
              <a:rPr lang="en-US" smtClean="0"/>
              <a:t>39</a:t>
            </a:fld>
            <a:endParaRPr lang="en-US"/>
          </a:p>
        </p:txBody>
      </p:sp>
    </p:spTree>
    <p:extLst>
      <p:ext uri="{BB962C8B-B14F-4D97-AF65-F5344CB8AC3E}">
        <p14:creationId xmlns:p14="http://schemas.microsoft.com/office/powerpoint/2010/main" val="338861308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sz="quarter" idx="4294967295"/>
            <p:extLst>
              <p:ext uri="{D42A27DB-BD31-4B8C-83A1-F6EECF244321}">
                <p14:modId xmlns:p14="http://schemas.microsoft.com/office/powerpoint/2010/main" val="2003096909"/>
              </p:ext>
            </p:extLst>
          </p:nvPr>
        </p:nvGraphicFramePr>
        <p:xfrm>
          <a:off x="0" y="49318"/>
          <a:ext cx="9144000" cy="6808683"/>
        </p:xfrm>
        <a:graphic>
          <a:graphicData uri="http://schemas.openxmlformats.org/drawingml/2006/table">
            <a:tbl>
              <a:tblPr bandRow="1">
                <a:tableStyleId>{5C22544A-7EE6-4342-B048-85BDC9FD1C3A}</a:tableStyleId>
              </a:tblPr>
              <a:tblGrid>
                <a:gridCol w="2821294"/>
                <a:gridCol w="6322706"/>
              </a:tblGrid>
              <a:tr h="782610">
                <a:tc>
                  <a:txBody>
                    <a:bodyPr/>
                    <a:lstStyle/>
                    <a:p>
                      <a:pPr>
                        <a:lnSpc>
                          <a:spcPct val="100000"/>
                        </a:lnSpc>
                        <a:spcAft>
                          <a:spcPts val="0"/>
                        </a:spcAft>
                      </a:pPr>
                      <a:r>
                        <a:rPr lang="en-US" sz="1800" dirty="0">
                          <a:effectLst/>
                          <a:latin typeface="+mn-lt"/>
                          <a:ea typeface="ＭＳ 明朝"/>
                          <a:cs typeface="Times New Roman"/>
                        </a:rPr>
                        <a:t>1. Elaborative interrogation</a:t>
                      </a:r>
                    </a:p>
                  </a:txBody>
                  <a:tcPr marL="68580" marR="68580" marT="0" marB="0"/>
                </a:tc>
                <a:tc>
                  <a:txBody>
                    <a:bodyPr/>
                    <a:lstStyle/>
                    <a:p>
                      <a:pPr>
                        <a:lnSpc>
                          <a:spcPct val="100000"/>
                        </a:lnSpc>
                        <a:spcAft>
                          <a:spcPts val="0"/>
                        </a:spcAft>
                      </a:pPr>
                      <a:r>
                        <a:rPr lang="en-US" sz="1800" dirty="0">
                          <a:effectLst/>
                          <a:latin typeface="+mn-lt"/>
                          <a:ea typeface="ＭＳ 明朝"/>
                          <a:cs typeface="Times New Roman"/>
                        </a:rPr>
                        <a:t>Generating an explanation for why an explicitly stated fact or concept is true</a:t>
                      </a:r>
                    </a:p>
                  </a:txBody>
                  <a:tcPr marL="68580" marR="68580" marT="0" marB="0"/>
                </a:tc>
              </a:tr>
              <a:tr h="782610">
                <a:tc>
                  <a:txBody>
                    <a:bodyPr/>
                    <a:lstStyle/>
                    <a:p>
                      <a:pPr>
                        <a:lnSpc>
                          <a:spcPct val="100000"/>
                        </a:lnSpc>
                        <a:spcAft>
                          <a:spcPts val="0"/>
                        </a:spcAft>
                      </a:pPr>
                      <a:r>
                        <a:rPr lang="en-US" sz="1800" dirty="0">
                          <a:effectLst/>
                          <a:latin typeface="+mn-lt"/>
                          <a:ea typeface="ＭＳ 明朝"/>
                          <a:cs typeface="Times New Roman"/>
                        </a:rPr>
                        <a:t>2. Self-explanation </a:t>
                      </a:r>
                    </a:p>
                  </a:txBody>
                  <a:tcPr marL="68580" marR="68580" marT="0" marB="0"/>
                </a:tc>
                <a:tc>
                  <a:txBody>
                    <a:bodyPr/>
                    <a:lstStyle/>
                    <a:p>
                      <a:pPr>
                        <a:lnSpc>
                          <a:spcPct val="100000"/>
                        </a:lnSpc>
                        <a:spcAft>
                          <a:spcPts val="0"/>
                        </a:spcAft>
                      </a:pPr>
                      <a:r>
                        <a:rPr lang="en-US" sz="1800" dirty="0" smtClean="0">
                          <a:effectLst/>
                          <a:latin typeface="+mn-lt"/>
                          <a:ea typeface="ＭＳ 明朝"/>
                          <a:cs typeface="Times New Roman"/>
                        </a:rPr>
                        <a:t>Explaining </a:t>
                      </a:r>
                      <a:r>
                        <a:rPr lang="en-US" sz="1800" dirty="0">
                          <a:effectLst/>
                          <a:latin typeface="+mn-lt"/>
                          <a:ea typeface="ＭＳ 明朝"/>
                          <a:cs typeface="Times New Roman"/>
                        </a:rPr>
                        <a:t>how new information is related to known information, or explaining steps taken during problem solving</a:t>
                      </a:r>
                    </a:p>
                  </a:txBody>
                  <a:tcPr marL="68580" marR="68580" marT="0" marB="0"/>
                </a:tc>
              </a:tr>
              <a:tr h="536738">
                <a:tc>
                  <a:txBody>
                    <a:bodyPr/>
                    <a:lstStyle/>
                    <a:p>
                      <a:pPr>
                        <a:lnSpc>
                          <a:spcPct val="100000"/>
                        </a:lnSpc>
                        <a:spcAft>
                          <a:spcPts val="0"/>
                        </a:spcAft>
                      </a:pPr>
                      <a:r>
                        <a:rPr lang="en-US" sz="1800" dirty="0">
                          <a:effectLst/>
                          <a:latin typeface="+mn-lt"/>
                          <a:ea typeface="ＭＳ 明朝"/>
                          <a:cs typeface="Times New Roman"/>
                        </a:rPr>
                        <a:t>3. Summarization</a:t>
                      </a:r>
                    </a:p>
                  </a:txBody>
                  <a:tcPr marL="68580" marR="68580" marT="0" marB="0"/>
                </a:tc>
                <a:tc>
                  <a:txBody>
                    <a:bodyPr/>
                    <a:lstStyle/>
                    <a:p>
                      <a:pPr>
                        <a:lnSpc>
                          <a:spcPct val="100000"/>
                        </a:lnSpc>
                        <a:spcAft>
                          <a:spcPts val="0"/>
                        </a:spcAft>
                      </a:pPr>
                      <a:r>
                        <a:rPr lang="en-US" sz="1800" dirty="0" smtClean="0">
                          <a:effectLst/>
                          <a:latin typeface="+mn-lt"/>
                          <a:ea typeface="ＭＳ 明朝"/>
                          <a:cs typeface="Times New Roman"/>
                        </a:rPr>
                        <a:t>Writing </a:t>
                      </a:r>
                      <a:r>
                        <a:rPr lang="en-US" sz="1800" dirty="0">
                          <a:effectLst/>
                          <a:latin typeface="+mn-lt"/>
                          <a:ea typeface="ＭＳ 明朝"/>
                          <a:cs typeface="Times New Roman"/>
                        </a:rPr>
                        <a:t>summaries (of various lengths) of to-be-learned texts</a:t>
                      </a:r>
                    </a:p>
                  </a:txBody>
                  <a:tcPr marL="68580" marR="68580" marT="0" marB="0"/>
                </a:tc>
              </a:tr>
              <a:tr h="696104">
                <a:tc>
                  <a:txBody>
                    <a:bodyPr/>
                    <a:lstStyle/>
                    <a:p>
                      <a:pPr>
                        <a:lnSpc>
                          <a:spcPct val="100000"/>
                        </a:lnSpc>
                        <a:spcAft>
                          <a:spcPts val="0"/>
                        </a:spcAft>
                      </a:pPr>
                      <a:r>
                        <a:rPr lang="en-US" sz="1800" dirty="0" smtClean="0">
                          <a:effectLst/>
                          <a:latin typeface="+mn-lt"/>
                          <a:ea typeface="ＭＳ 明朝"/>
                          <a:cs typeface="Times New Roman"/>
                        </a:rPr>
                        <a:t>4</a:t>
                      </a:r>
                      <a:r>
                        <a:rPr lang="en-US" sz="1800" dirty="0">
                          <a:effectLst/>
                          <a:latin typeface="+mn-lt"/>
                          <a:ea typeface="ＭＳ 明朝"/>
                          <a:cs typeface="Times New Roman"/>
                        </a:rPr>
                        <a:t>. Highlighting/underlining</a:t>
                      </a:r>
                    </a:p>
                  </a:txBody>
                  <a:tcPr marL="68580" marR="68580" marT="0" marB="0"/>
                </a:tc>
                <a:tc>
                  <a:txBody>
                    <a:bodyPr/>
                    <a:lstStyle/>
                    <a:p>
                      <a:pPr>
                        <a:lnSpc>
                          <a:spcPct val="100000"/>
                        </a:lnSpc>
                        <a:spcAft>
                          <a:spcPts val="0"/>
                        </a:spcAft>
                      </a:pPr>
                      <a:r>
                        <a:rPr lang="en-US" sz="1800" dirty="0" smtClean="0">
                          <a:effectLst/>
                          <a:latin typeface="+mn-lt"/>
                          <a:ea typeface="ＭＳ 明朝"/>
                          <a:cs typeface="Times New Roman"/>
                        </a:rPr>
                        <a:t>Marking </a:t>
                      </a:r>
                      <a:r>
                        <a:rPr lang="en-US" sz="1800" dirty="0">
                          <a:effectLst/>
                          <a:latin typeface="+mn-lt"/>
                          <a:ea typeface="ＭＳ 明朝"/>
                          <a:cs typeface="Times New Roman"/>
                        </a:rPr>
                        <a:t>potentially important portions of to-be-learned materials while reading</a:t>
                      </a:r>
                    </a:p>
                  </a:txBody>
                  <a:tcPr marL="68580" marR="68580" marT="0" marB="0"/>
                </a:tc>
              </a:tr>
              <a:tr h="607385">
                <a:tc>
                  <a:txBody>
                    <a:bodyPr/>
                    <a:lstStyle/>
                    <a:p>
                      <a:pPr>
                        <a:lnSpc>
                          <a:spcPct val="100000"/>
                        </a:lnSpc>
                        <a:spcAft>
                          <a:spcPts val="0"/>
                        </a:spcAft>
                      </a:pPr>
                      <a:r>
                        <a:rPr lang="en-US" sz="1800" dirty="0">
                          <a:effectLst/>
                          <a:latin typeface="+mn-lt"/>
                          <a:ea typeface="ＭＳ 明朝"/>
                          <a:cs typeface="Times New Roman"/>
                        </a:rPr>
                        <a:t>5. Keyword mnemonic </a:t>
                      </a:r>
                    </a:p>
                  </a:txBody>
                  <a:tcPr marL="68580" marR="68580" marT="0" marB="0"/>
                </a:tc>
                <a:tc>
                  <a:txBody>
                    <a:bodyPr/>
                    <a:lstStyle/>
                    <a:p>
                      <a:pPr>
                        <a:lnSpc>
                          <a:spcPct val="100000"/>
                        </a:lnSpc>
                        <a:spcAft>
                          <a:spcPts val="0"/>
                        </a:spcAft>
                      </a:pPr>
                      <a:r>
                        <a:rPr lang="en-US" sz="1800" dirty="0" smtClean="0">
                          <a:effectLst/>
                          <a:latin typeface="+mn-lt"/>
                          <a:ea typeface="ＭＳ 明朝"/>
                          <a:cs typeface="Times New Roman"/>
                        </a:rPr>
                        <a:t>Using </a:t>
                      </a:r>
                      <a:r>
                        <a:rPr lang="en-US" sz="1800" dirty="0">
                          <a:effectLst/>
                          <a:latin typeface="+mn-lt"/>
                          <a:ea typeface="ＭＳ 明朝"/>
                          <a:cs typeface="Times New Roman"/>
                        </a:rPr>
                        <a:t>keywords and mental imagery to associate verbal </a:t>
                      </a:r>
                      <a:r>
                        <a:rPr lang="en-US" sz="1800" dirty="0" smtClean="0">
                          <a:effectLst/>
                          <a:latin typeface="+mn-lt"/>
                          <a:ea typeface="ＭＳ 明朝"/>
                          <a:cs typeface="Times New Roman"/>
                        </a:rPr>
                        <a:t>materials</a:t>
                      </a:r>
                      <a:endParaRPr lang="en-US" sz="1800" dirty="0">
                        <a:effectLst/>
                        <a:latin typeface="+mn-lt"/>
                        <a:ea typeface="ＭＳ 明朝"/>
                        <a:cs typeface="Times New Roman"/>
                      </a:endParaRPr>
                    </a:p>
                  </a:txBody>
                  <a:tcPr marL="68580" marR="68580" marT="0" marB="0"/>
                </a:tc>
              </a:tr>
              <a:tr h="782610">
                <a:tc>
                  <a:txBody>
                    <a:bodyPr/>
                    <a:lstStyle/>
                    <a:p>
                      <a:pPr>
                        <a:lnSpc>
                          <a:spcPct val="100000"/>
                        </a:lnSpc>
                        <a:spcAft>
                          <a:spcPts val="0"/>
                        </a:spcAft>
                      </a:pPr>
                      <a:r>
                        <a:rPr lang="en-US" sz="1800" dirty="0">
                          <a:effectLst/>
                          <a:latin typeface="+mn-lt"/>
                          <a:ea typeface="ＭＳ 明朝"/>
                          <a:cs typeface="Times New Roman"/>
                        </a:rPr>
                        <a:t>6. Imagery for text </a:t>
                      </a:r>
                    </a:p>
                  </a:txBody>
                  <a:tcPr marL="68580" marR="68580" marT="0" marB="0"/>
                </a:tc>
                <a:tc>
                  <a:txBody>
                    <a:bodyPr/>
                    <a:lstStyle/>
                    <a:p>
                      <a:pPr>
                        <a:lnSpc>
                          <a:spcPct val="100000"/>
                        </a:lnSpc>
                        <a:spcAft>
                          <a:spcPts val="0"/>
                        </a:spcAft>
                      </a:pPr>
                      <a:r>
                        <a:rPr lang="en-US" sz="1800" dirty="0">
                          <a:effectLst/>
                          <a:latin typeface="+mn-lt"/>
                          <a:ea typeface="ＭＳ 明朝"/>
                          <a:cs typeface="Times New Roman"/>
                        </a:rPr>
                        <a:t>Attempting to form mental images of text materials while reading or listening</a:t>
                      </a:r>
                    </a:p>
                  </a:txBody>
                  <a:tcPr marL="68580" marR="68580" marT="0" marB="0"/>
                </a:tc>
              </a:tr>
              <a:tr h="448021">
                <a:tc>
                  <a:txBody>
                    <a:bodyPr/>
                    <a:lstStyle/>
                    <a:p>
                      <a:pPr>
                        <a:lnSpc>
                          <a:spcPct val="100000"/>
                        </a:lnSpc>
                        <a:spcAft>
                          <a:spcPts val="0"/>
                        </a:spcAft>
                      </a:pPr>
                      <a:r>
                        <a:rPr lang="en-US" sz="1800" dirty="0">
                          <a:effectLst/>
                          <a:latin typeface="+mn-lt"/>
                          <a:ea typeface="ＭＳ 明朝"/>
                          <a:cs typeface="Times New Roman"/>
                        </a:rPr>
                        <a:t>7. Rereading</a:t>
                      </a:r>
                    </a:p>
                  </a:txBody>
                  <a:tcPr marL="68580" marR="68580" marT="0" marB="0"/>
                </a:tc>
                <a:tc>
                  <a:txBody>
                    <a:bodyPr/>
                    <a:lstStyle/>
                    <a:p>
                      <a:pPr>
                        <a:lnSpc>
                          <a:spcPct val="100000"/>
                        </a:lnSpc>
                        <a:spcAft>
                          <a:spcPts val="0"/>
                        </a:spcAft>
                      </a:pPr>
                      <a:r>
                        <a:rPr lang="en-US" sz="1800" dirty="0" smtClean="0">
                          <a:effectLst/>
                          <a:latin typeface="+mn-lt"/>
                          <a:ea typeface="ＭＳ 明朝"/>
                          <a:cs typeface="Times New Roman"/>
                        </a:rPr>
                        <a:t>Restudying </a:t>
                      </a:r>
                      <a:r>
                        <a:rPr lang="en-US" sz="1800" dirty="0">
                          <a:effectLst/>
                          <a:latin typeface="+mn-lt"/>
                          <a:ea typeface="ＭＳ 明朝"/>
                          <a:cs typeface="Times New Roman"/>
                        </a:rPr>
                        <a:t>text material again after an initial </a:t>
                      </a:r>
                      <a:r>
                        <a:rPr lang="en-US" sz="1800" dirty="0" smtClean="0">
                          <a:effectLst/>
                          <a:latin typeface="+mn-lt"/>
                          <a:ea typeface="ＭＳ 明朝"/>
                          <a:cs typeface="Times New Roman"/>
                        </a:rPr>
                        <a:t>reading</a:t>
                      </a:r>
                      <a:endParaRPr lang="en-US" sz="1800" dirty="0">
                        <a:effectLst/>
                        <a:latin typeface="+mn-lt"/>
                        <a:ea typeface="ＭＳ 明朝"/>
                        <a:cs typeface="Times New Roman"/>
                      </a:endParaRPr>
                    </a:p>
                  </a:txBody>
                  <a:tcPr marL="68580" marR="68580" marT="0" marB="0"/>
                </a:tc>
              </a:tr>
              <a:tr h="607385">
                <a:tc>
                  <a:txBody>
                    <a:bodyPr/>
                    <a:lstStyle/>
                    <a:p>
                      <a:pPr>
                        <a:lnSpc>
                          <a:spcPct val="100000"/>
                        </a:lnSpc>
                        <a:spcAft>
                          <a:spcPts val="0"/>
                        </a:spcAft>
                      </a:pPr>
                      <a:r>
                        <a:rPr lang="en-US" sz="1800" dirty="0" smtClean="0">
                          <a:effectLst/>
                          <a:latin typeface="+mn-lt"/>
                          <a:ea typeface="ＭＳ 明朝"/>
                          <a:cs typeface="Times New Roman"/>
                        </a:rPr>
                        <a:t>8</a:t>
                      </a:r>
                      <a:r>
                        <a:rPr lang="en-US" sz="1800" dirty="0">
                          <a:effectLst/>
                          <a:latin typeface="+mn-lt"/>
                          <a:ea typeface="ＭＳ 明朝"/>
                          <a:cs typeface="Times New Roman"/>
                        </a:rPr>
                        <a:t>. Practice testing </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effectLst/>
                          <a:latin typeface="+mn-lt"/>
                          <a:ea typeface="ＭＳ 明朝"/>
                          <a:cs typeface="Times New Roman"/>
                        </a:rPr>
                        <a:t>Self-testing or taking practice tests over to-be-learned material</a:t>
                      </a:r>
                    </a:p>
                  </a:txBody>
                  <a:tcPr marL="68580" marR="68580" marT="0" marB="0"/>
                </a:tc>
              </a:tr>
              <a:tr h="782610">
                <a:tc>
                  <a:txBody>
                    <a:bodyPr/>
                    <a:lstStyle/>
                    <a:p>
                      <a:pPr>
                        <a:lnSpc>
                          <a:spcPct val="100000"/>
                        </a:lnSpc>
                        <a:spcAft>
                          <a:spcPts val="0"/>
                        </a:spcAft>
                      </a:pPr>
                      <a:r>
                        <a:rPr lang="en-US" sz="1800" dirty="0">
                          <a:effectLst/>
                          <a:latin typeface="+mn-lt"/>
                          <a:ea typeface="ＭＳ 明朝"/>
                          <a:cs typeface="Times New Roman"/>
                        </a:rPr>
                        <a:t>9. Distributed practice</a:t>
                      </a:r>
                    </a:p>
                  </a:txBody>
                  <a:tcPr marL="68580" marR="68580" marT="0" marB="0"/>
                </a:tc>
                <a:tc>
                  <a:txBody>
                    <a:bodyPr/>
                    <a:lstStyle/>
                    <a:p>
                      <a:pPr>
                        <a:lnSpc>
                          <a:spcPct val="100000"/>
                        </a:lnSpc>
                        <a:spcAft>
                          <a:spcPts val="0"/>
                        </a:spcAft>
                      </a:pPr>
                      <a:r>
                        <a:rPr lang="en-US" sz="1800" dirty="0" smtClean="0">
                          <a:effectLst/>
                          <a:latin typeface="+mn-lt"/>
                          <a:ea typeface="ＭＳ 明朝"/>
                          <a:cs typeface="Times New Roman"/>
                        </a:rPr>
                        <a:t>Implementing </a:t>
                      </a:r>
                      <a:r>
                        <a:rPr lang="en-US" sz="1800" dirty="0">
                          <a:effectLst/>
                          <a:latin typeface="+mn-lt"/>
                          <a:ea typeface="ＭＳ 明朝"/>
                          <a:cs typeface="Times New Roman"/>
                        </a:rPr>
                        <a:t>a schedule of practice that spreads out study activities over time</a:t>
                      </a:r>
                    </a:p>
                  </a:txBody>
                  <a:tcPr marL="68580" marR="68580" marT="0" marB="0"/>
                </a:tc>
              </a:tr>
              <a:tr h="782610">
                <a:tc>
                  <a:txBody>
                    <a:bodyPr/>
                    <a:lstStyle/>
                    <a:p>
                      <a:pPr>
                        <a:lnSpc>
                          <a:spcPct val="100000"/>
                        </a:lnSpc>
                        <a:spcAft>
                          <a:spcPts val="0"/>
                        </a:spcAft>
                      </a:pPr>
                      <a:r>
                        <a:rPr lang="en-US" sz="1800" dirty="0">
                          <a:effectLst/>
                          <a:latin typeface="+mn-lt"/>
                          <a:ea typeface="ＭＳ 明朝"/>
                          <a:cs typeface="Times New Roman"/>
                        </a:rPr>
                        <a:t>10. Interleaved practice </a:t>
                      </a:r>
                    </a:p>
                  </a:txBody>
                  <a:tcPr marL="68580" marR="68580" marT="0" marB="0"/>
                </a:tc>
                <a:tc>
                  <a:txBody>
                    <a:bodyPr/>
                    <a:lstStyle/>
                    <a:p>
                      <a:pPr>
                        <a:lnSpc>
                          <a:spcPct val="100000"/>
                        </a:lnSpc>
                        <a:spcAft>
                          <a:spcPts val="0"/>
                        </a:spcAft>
                      </a:pPr>
                      <a:r>
                        <a:rPr lang="en-US" sz="1800" dirty="0" smtClean="0">
                          <a:effectLst/>
                          <a:latin typeface="+mn-lt"/>
                          <a:ea typeface="ＭＳ 明朝"/>
                          <a:cs typeface="Times New Roman"/>
                        </a:rPr>
                        <a:t>Practice </a:t>
                      </a:r>
                      <a:r>
                        <a:rPr lang="en-US" sz="1800" dirty="0">
                          <a:effectLst/>
                          <a:latin typeface="+mn-lt"/>
                          <a:ea typeface="ＭＳ 明朝"/>
                          <a:cs typeface="Times New Roman"/>
                        </a:rPr>
                        <a:t>that mixes different kinds of problems, </a:t>
                      </a:r>
                      <a:r>
                        <a:rPr lang="en-US" sz="1800" dirty="0" smtClean="0">
                          <a:effectLst/>
                          <a:latin typeface="+mn-lt"/>
                          <a:ea typeface="ＭＳ 明朝"/>
                          <a:cs typeface="Times New Roman"/>
                        </a:rPr>
                        <a:t>or </a:t>
                      </a:r>
                      <a:r>
                        <a:rPr lang="en-US" sz="1800" dirty="0">
                          <a:effectLst/>
                          <a:latin typeface="+mn-lt"/>
                          <a:ea typeface="ＭＳ 明朝"/>
                          <a:cs typeface="Times New Roman"/>
                        </a:rPr>
                        <a:t>study that mixes different kinds of material, within a single study session</a:t>
                      </a:r>
                    </a:p>
                  </a:txBody>
                  <a:tcPr marL="68580" marR="68580" marT="0" marB="0"/>
                </a:tc>
              </a:tr>
            </a:tbl>
          </a:graphicData>
        </a:graphic>
      </p:graphicFrame>
    </p:spTree>
    <p:extLst>
      <p:ext uri="{BB962C8B-B14F-4D97-AF65-F5344CB8AC3E}">
        <p14:creationId xmlns:p14="http://schemas.microsoft.com/office/powerpoint/2010/main" val="234152771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Grp="1" noChangeArrowheads="1"/>
          </p:cNvSpPr>
          <p:nvPr>
            <p:ph type="title"/>
          </p:nvPr>
        </p:nvSpPr>
        <p:spPr/>
        <p:txBody>
          <a:bodyPr/>
          <a:lstStyle/>
          <a:p>
            <a:r>
              <a:rPr lang="en-GB" dirty="0" smtClean="0"/>
              <a:t>Effects of feedback</a:t>
            </a:r>
            <a:endParaRPr lang="en-GB" dirty="0"/>
          </a:p>
        </p:txBody>
      </p:sp>
      <p:sp>
        <p:nvSpPr>
          <p:cNvPr id="137218" name="Rectangle 3"/>
          <p:cNvSpPr>
            <a:spLocks noGrp="1" noChangeArrowheads="1"/>
          </p:cNvSpPr>
          <p:nvPr>
            <p:ph idx="1"/>
          </p:nvPr>
        </p:nvSpPr>
        <p:spPr>
          <a:xfrm>
            <a:off x="612648" y="1600200"/>
            <a:ext cx="8153400" cy="5048624"/>
          </a:xfrm>
        </p:spPr>
        <p:txBody>
          <a:bodyPr>
            <a:normAutofit fontScale="85000" lnSpcReduction="20000"/>
          </a:bodyPr>
          <a:lstStyle/>
          <a:p>
            <a:pPr>
              <a:lnSpc>
                <a:spcPct val="120000"/>
              </a:lnSpc>
            </a:pPr>
            <a:r>
              <a:rPr lang="en-GB" dirty="0" smtClean="0"/>
              <a:t>Kluger &amp; DeNisi (1996) review of 3000 research reports</a:t>
            </a:r>
          </a:p>
          <a:p>
            <a:pPr>
              <a:lnSpc>
                <a:spcPct val="120000"/>
              </a:lnSpc>
            </a:pPr>
            <a:r>
              <a:rPr lang="en-GB" dirty="0" smtClean="0"/>
              <a:t>Excluding those:</a:t>
            </a:r>
          </a:p>
          <a:p>
            <a:pPr lvl="1">
              <a:lnSpc>
                <a:spcPct val="120000"/>
              </a:lnSpc>
            </a:pPr>
            <a:r>
              <a:rPr lang="en-GB" dirty="0" smtClean="0"/>
              <a:t>without adequate controls</a:t>
            </a:r>
          </a:p>
          <a:p>
            <a:pPr lvl="1">
              <a:lnSpc>
                <a:spcPct val="120000"/>
              </a:lnSpc>
            </a:pPr>
            <a:r>
              <a:rPr lang="en-GB" dirty="0" smtClean="0"/>
              <a:t>with poor design</a:t>
            </a:r>
          </a:p>
          <a:p>
            <a:pPr lvl="1">
              <a:lnSpc>
                <a:spcPct val="120000"/>
              </a:lnSpc>
            </a:pPr>
            <a:r>
              <a:rPr lang="en-GB" dirty="0" smtClean="0"/>
              <a:t>with fewer than 10 participants</a:t>
            </a:r>
          </a:p>
          <a:p>
            <a:pPr lvl="1">
              <a:lnSpc>
                <a:spcPct val="120000"/>
              </a:lnSpc>
            </a:pPr>
            <a:r>
              <a:rPr lang="en-GB" dirty="0" smtClean="0"/>
              <a:t>where performance was not measured</a:t>
            </a:r>
          </a:p>
          <a:p>
            <a:pPr lvl="1">
              <a:lnSpc>
                <a:spcPct val="120000"/>
              </a:lnSpc>
            </a:pPr>
            <a:r>
              <a:rPr lang="en-GB" dirty="0" smtClean="0"/>
              <a:t>without details of effect sizes</a:t>
            </a:r>
          </a:p>
          <a:p>
            <a:pPr>
              <a:lnSpc>
                <a:spcPct val="120000"/>
              </a:lnSpc>
            </a:pPr>
            <a:r>
              <a:rPr lang="en-GB" dirty="0" smtClean="0"/>
              <a:t>left 131 reports, 607 effect sizes, involving 12652 individuals</a:t>
            </a:r>
          </a:p>
          <a:p>
            <a:pPr>
              <a:lnSpc>
                <a:spcPct val="120000"/>
              </a:lnSpc>
            </a:pPr>
            <a:endParaRPr lang="en-GB" dirty="0" smtClean="0"/>
          </a:p>
          <a:p>
            <a:pPr>
              <a:lnSpc>
                <a:spcPct val="120000"/>
              </a:lnSpc>
            </a:pPr>
            <a:r>
              <a:rPr lang="en-GB" dirty="0" smtClean="0"/>
              <a:t>On average, feedback increases achievement</a:t>
            </a:r>
          </a:p>
          <a:p>
            <a:pPr lvl="1">
              <a:lnSpc>
                <a:spcPct val="120000"/>
              </a:lnSpc>
            </a:pPr>
            <a:r>
              <a:rPr lang="en-GB" dirty="0" smtClean="0"/>
              <a:t>Effect sizes highly variable</a:t>
            </a:r>
          </a:p>
          <a:p>
            <a:pPr lvl="1">
              <a:lnSpc>
                <a:spcPct val="120000"/>
              </a:lnSpc>
            </a:pPr>
            <a:r>
              <a:rPr lang="en-GB" dirty="0" smtClean="0"/>
              <a:t>38% (231 out of 607) of effect sizes were negative</a:t>
            </a:r>
            <a:endParaRPr lang="en-GB" dirty="0"/>
          </a:p>
        </p:txBody>
      </p:sp>
      <p:sp>
        <p:nvSpPr>
          <p:cNvPr id="2" name="Slide Number Placeholder 1"/>
          <p:cNvSpPr>
            <a:spLocks noGrp="1"/>
          </p:cNvSpPr>
          <p:nvPr>
            <p:ph type="sldNum" sz="quarter" idx="12"/>
          </p:nvPr>
        </p:nvSpPr>
        <p:spPr/>
        <p:txBody>
          <a:bodyPr/>
          <a:lstStyle/>
          <a:p>
            <a:fld id="{9C0F6FC3-3F0F-484D-B7AD-35414CAF3DD6}" type="slidenum">
              <a:rPr lang="en-US" smtClean="0"/>
              <a:t>40</a:t>
            </a:fld>
            <a:endParaRPr lang="en-US"/>
          </a:p>
        </p:txBody>
      </p:sp>
    </p:spTree>
    <p:extLst>
      <p:ext uri="{BB962C8B-B14F-4D97-AF65-F5344CB8AC3E}">
        <p14:creationId xmlns:p14="http://schemas.microsoft.com/office/powerpoint/2010/main" val="212952209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72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72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721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721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721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721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721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721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7218">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7218">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7218">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18" grpId="0" build="p" bldLvl="2"/>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p:cNvSpPr>
            <a:spLocks noGrp="1"/>
          </p:cNvSpPr>
          <p:nvPr>
            <p:ph type="title"/>
          </p:nvPr>
        </p:nvSpPr>
        <p:spPr/>
        <p:txBody>
          <a:bodyPr/>
          <a:lstStyle/>
          <a:p>
            <a:pPr eaLnBrk="1" hangingPunct="1"/>
            <a:r>
              <a:rPr lang="en-US" dirty="0">
                <a:latin typeface="Calibri" charset="0"/>
                <a:ea typeface="ＭＳ Ｐゴシック" charset="0"/>
                <a:cs typeface="ＭＳ Ｐゴシック" charset="0"/>
              </a:rPr>
              <a:t>Getting feedback right is hard</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78434606"/>
              </p:ext>
            </p:extLst>
          </p:nvPr>
        </p:nvGraphicFramePr>
        <p:xfrm>
          <a:off x="717549" y="1676400"/>
          <a:ext cx="8223252" cy="4168774"/>
        </p:xfrm>
        <a:graphic>
          <a:graphicData uri="http://schemas.openxmlformats.org/drawingml/2006/table">
            <a:tbl>
              <a:tblPr firstRow="1" bandRow="1">
                <a:tableStyleId>{5C22544A-7EE6-4342-B048-85BDC9FD1C3A}</a:tableStyleId>
              </a:tblPr>
              <a:tblGrid>
                <a:gridCol w="2233476"/>
                <a:gridCol w="2910286"/>
                <a:gridCol w="3079490"/>
              </a:tblGrid>
              <a:tr h="711144">
                <a:tc>
                  <a:txBody>
                    <a:bodyPr/>
                    <a:lstStyle/>
                    <a:p>
                      <a:pPr marL="0" indent="0">
                        <a:spcAft>
                          <a:spcPts val="400"/>
                        </a:spcAft>
                      </a:pPr>
                      <a:r>
                        <a:rPr lang="en-US" sz="2000" dirty="0"/>
                        <a:t>Response type</a:t>
                      </a:r>
                      <a:endParaRPr lang="en-GB" sz="2000" dirty="0">
                        <a:latin typeface="Palatino"/>
                        <a:ea typeface="Times New Roman"/>
                        <a:cs typeface="Palatino"/>
                      </a:endParaRPr>
                    </a:p>
                  </a:txBody>
                  <a:tcPr marL="0" marR="0" marT="0" marB="0">
                    <a:solidFill>
                      <a:srgbClr val="1691D0"/>
                    </a:solidFill>
                  </a:tcPr>
                </a:tc>
                <a:tc gridSpan="2">
                  <a:txBody>
                    <a:bodyPr/>
                    <a:lstStyle/>
                    <a:p>
                      <a:pPr marL="84138" indent="0" algn="ctr">
                        <a:spcAft>
                          <a:spcPts val="400"/>
                        </a:spcAft>
                      </a:pPr>
                      <a:r>
                        <a:rPr lang="en-US" sz="2000" dirty="0"/>
                        <a:t>Feedback</a:t>
                      </a:r>
                      <a:r>
                        <a:rPr lang="en-US" sz="2000" dirty="0" smtClean="0"/>
                        <a:t> indicates performance…</a:t>
                      </a:r>
                      <a:endParaRPr lang="en-GB" sz="2000" dirty="0">
                        <a:latin typeface="Palatino"/>
                        <a:ea typeface="Times New Roman"/>
                        <a:cs typeface="Palatino"/>
                      </a:endParaRPr>
                    </a:p>
                  </a:txBody>
                  <a:tcPr marL="0" marR="0" marT="0" marB="0">
                    <a:solidFill>
                      <a:srgbClr val="1691D0"/>
                    </a:solidFill>
                  </a:tcPr>
                </a:tc>
                <a:tc hMerge="1">
                  <a:txBody>
                    <a:bodyPr/>
                    <a:lstStyle/>
                    <a:p>
                      <a:pPr marL="84138" indent="0">
                        <a:spcAft>
                          <a:spcPts val="400"/>
                        </a:spcAft>
                      </a:pPr>
                      <a:endParaRPr lang="en-GB" sz="2400" dirty="0">
                        <a:latin typeface="Palatino"/>
                        <a:ea typeface="Times New Roman"/>
                        <a:cs typeface="Palatino"/>
                      </a:endParaRPr>
                    </a:p>
                  </a:txBody>
                  <a:tcPr marL="0" marR="0" marT="0" marB="0"/>
                </a:tc>
              </a:tr>
              <a:tr h="691526">
                <a:tc>
                  <a:txBody>
                    <a:bodyPr/>
                    <a:lstStyle/>
                    <a:p>
                      <a:pPr marL="0" indent="0">
                        <a:spcAft>
                          <a:spcPts val="400"/>
                        </a:spcAft>
                      </a:pPr>
                      <a:endParaRPr lang="en-GB" sz="2000" dirty="0">
                        <a:solidFill>
                          <a:schemeClr val="bg1"/>
                        </a:solidFill>
                        <a:latin typeface="Palatino"/>
                        <a:ea typeface="Times New Roman"/>
                        <a:cs typeface="Palatino"/>
                      </a:endParaRPr>
                    </a:p>
                  </a:txBody>
                  <a:tcPr marL="0" marR="0" marT="0" marB="0">
                    <a:solidFill>
                      <a:srgbClr val="1691D0"/>
                    </a:solidFill>
                  </a:tcPr>
                </a:tc>
                <a:tc>
                  <a:txBody>
                    <a:bodyPr/>
                    <a:lstStyle/>
                    <a:p>
                      <a:pPr marL="84138" indent="0">
                        <a:spcAft>
                          <a:spcPts val="400"/>
                        </a:spcAft>
                      </a:pPr>
                      <a:r>
                        <a:rPr lang="en-US" sz="2000" dirty="0" smtClean="0">
                          <a:solidFill>
                            <a:schemeClr val="bg1"/>
                          </a:solidFill>
                        </a:rPr>
                        <a:t>falls short of goal</a:t>
                      </a:r>
                      <a:endParaRPr lang="en-GB" sz="2000" dirty="0">
                        <a:solidFill>
                          <a:schemeClr val="bg1"/>
                        </a:solidFill>
                        <a:latin typeface="Palatino"/>
                        <a:ea typeface="Times New Roman"/>
                        <a:cs typeface="Palatino"/>
                      </a:endParaRPr>
                    </a:p>
                  </a:txBody>
                  <a:tcPr marL="0" marR="0" marT="0" marB="0">
                    <a:solidFill>
                      <a:srgbClr val="1691D0"/>
                    </a:solidFill>
                  </a:tcPr>
                </a:tc>
                <a:tc>
                  <a:txBody>
                    <a:bodyPr/>
                    <a:lstStyle/>
                    <a:p>
                      <a:pPr marL="84138" indent="0">
                        <a:spcAft>
                          <a:spcPts val="400"/>
                        </a:spcAft>
                      </a:pPr>
                      <a:r>
                        <a:rPr lang="en-US" sz="2000" dirty="0" smtClean="0">
                          <a:solidFill>
                            <a:schemeClr val="bg1"/>
                          </a:solidFill>
                        </a:rPr>
                        <a:t>exceeds goal</a:t>
                      </a:r>
                      <a:endParaRPr lang="en-GB" sz="2000" dirty="0">
                        <a:solidFill>
                          <a:schemeClr val="bg1"/>
                        </a:solidFill>
                        <a:latin typeface="Palatino"/>
                        <a:ea typeface="Times New Roman"/>
                        <a:cs typeface="Palatino"/>
                      </a:endParaRPr>
                    </a:p>
                  </a:txBody>
                  <a:tcPr marL="0" marR="0" marT="0" marB="0">
                    <a:solidFill>
                      <a:srgbClr val="1691D0"/>
                    </a:solidFill>
                  </a:tcPr>
                </a:tc>
              </a:tr>
              <a:tr h="691526">
                <a:tc>
                  <a:txBody>
                    <a:bodyPr/>
                    <a:lstStyle/>
                    <a:p>
                      <a:pPr marL="0" indent="0">
                        <a:spcAft>
                          <a:spcPts val="400"/>
                        </a:spcAft>
                      </a:pPr>
                      <a:r>
                        <a:rPr lang="en-US" sz="2000" dirty="0" smtClean="0"/>
                        <a:t>Change </a:t>
                      </a:r>
                      <a:r>
                        <a:rPr lang="en-US" sz="2000" dirty="0"/>
                        <a:t>behavior</a:t>
                      </a:r>
                      <a:endParaRPr lang="en-GB" sz="2000" dirty="0">
                        <a:latin typeface="Palatino"/>
                        <a:ea typeface="Times New Roman"/>
                        <a:cs typeface="Palatino"/>
                      </a:endParaRPr>
                    </a:p>
                  </a:txBody>
                  <a:tcPr marL="0" marR="0" marT="0" marB="0"/>
                </a:tc>
                <a:tc>
                  <a:txBody>
                    <a:bodyPr/>
                    <a:lstStyle/>
                    <a:p>
                      <a:pPr marL="84138" indent="0">
                        <a:spcAft>
                          <a:spcPts val="400"/>
                        </a:spcAft>
                      </a:pPr>
                      <a:r>
                        <a:rPr lang="en-US" sz="2000" b="1" dirty="0"/>
                        <a:t>Increase effort</a:t>
                      </a:r>
                      <a:endParaRPr lang="en-GB" sz="2000" b="1" dirty="0">
                        <a:latin typeface="Palatino"/>
                        <a:ea typeface="Times New Roman"/>
                        <a:cs typeface="Palatino"/>
                      </a:endParaRPr>
                    </a:p>
                  </a:txBody>
                  <a:tcPr marL="0" marR="0" marT="0" marB="0"/>
                </a:tc>
                <a:tc>
                  <a:txBody>
                    <a:bodyPr/>
                    <a:lstStyle/>
                    <a:p>
                      <a:pPr marL="84138" indent="0">
                        <a:spcAft>
                          <a:spcPts val="400"/>
                        </a:spcAft>
                      </a:pPr>
                      <a:r>
                        <a:rPr lang="en-US" sz="2000" dirty="0"/>
                        <a:t>Exert less effort</a:t>
                      </a:r>
                      <a:endParaRPr lang="en-GB" sz="2000" dirty="0">
                        <a:latin typeface="Palatino"/>
                        <a:ea typeface="Times New Roman"/>
                        <a:cs typeface="Palatino"/>
                      </a:endParaRPr>
                    </a:p>
                  </a:txBody>
                  <a:tcPr marL="0" marR="0" marT="0" marB="0"/>
                </a:tc>
              </a:tr>
              <a:tr h="691526">
                <a:tc>
                  <a:txBody>
                    <a:bodyPr/>
                    <a:lstStyle/>
                    <a:p>
                      <a:pPr marL="0" indent="0">
                        <a:spcAft>
                          <a:spcPts val="400"/>
                        </a:spcAft>
                      </a:pPr>
                      <a:r>
                        <a:rPr lang="en-US" sz="2000" dirty="0"/>
                        <a:t>Change goal</a:t>
                      </a:r>
                      <a:endParaRPr lang="en-GB" sz="2000" dirty="0">
                        <a:latin typeface="Palatino"/>
                        <a:ea typeface="Times New Roman"/>
                        <a:cs typeface="Palatino"/>
                      </a:endParaRPr>
                    </a:p>
                  </a:txBody>
                  <a:tcPr marL="0" marR="0" marT="0" marB="0"/>
                </a:tc>
                <a:tc>
                  <a:txBody>
                    <a:bodyPr/>
                    <a:lstStyle/>
                    <a:p>
                      <a:pPr marL="84138" indent="0">
                        <a:spcAft>
                          <a:spcPts val="400"/>
                        </a:spcAft>
                      </a:pPr>
                      <a:r>
                        <a:rPr lang="en-US" sz="2000" dirty="0"/>
                        <a:t>Reduce aspiration</a:t>
                      </a:r>
                      <a:endParaRPr lang="en-GB" sz="2000" dirty="0">
                        <a:latin typeface="Palatino"/>
                        <a:ea typeface="Times New Roman"/>
                        <a:cs typeface="Palatino"/>
                      </a:endParaRPr>
                    </a:p>
                  </a:txBody>
                  <a:tcPr marL="0" marR="0" marT="0" marB="0"/>
                </a:tc>
                <a:tc>
                  <a:txBody>
                    <a:bodyPr/>
                    <a:lstStyle/>
                    <a:p>
                      <a:pPr marL="84138" indent="0">
                        <a:spcAft>
                          <a:spcPts val="400"/>
                        </a:spcAft>
                      </a:pPr>
                      <a:r>
                        <a:rPr lang="en-US" sz="2000" b="1" dirty="0"/>
                        <a:t>Increase aspiration</a:t>
                      </a:r>
                      <a:endParaRPr lang="en-GB" sz="2000" b="1" dirty="0">
                        <a:latin typeface="Palatino"/>
                        <a:ea typeface="Times New Roman"/>
                        <a:cs typeface="Palatino"/>
                      </a:endParaRPr>
                    </a:p>
                  </a:txBody>
                  <a:tcPr marL="0" marR="0" marT="0" marB="0"/>
                </a:tc>
              </a:tr>
              <a:tr h="691526">
                <a:tc>
                  <a:txBody>
                    <a:bodyPr/>
                    <a:lstStyle/>
                    <a:p>
                      <a:pPr marL="0" indent="0">
                        <a:spcAft>
                          <a:spcPts val="400"/>
                        </a:spcAft>
                      </a:pPr>
                      <a:r>
                        <a:rPr lang="en-US" sz="2000" dirty="0"/>
                        <a:t>Abandon goal</a:t>
                      </a:r>
                      <a:endParaRPr lang="en-GB" sz="2000" dirty="0">
                        <a:latin typeface="Palatino"/>
                        <a:ea typeface="Times New Roman"/>
                        <a:cs typeface="Palatino"/>
                      </a:endParaRPr>
                    </a:p>
                  </a:txBody>
                  <a:tcPr marL="0" marR="0" marT="0" marB="0"/>
                </a:tc>
                <a:tc>
                  <a:txBody>
                    <a:bodyPr/>
                    <a:lstStyle/>
                    <a:p>
                      <a:pPr marL="84138" indent="0">
                        <a:spcAft>
                          <a:spcPts val="400"/>
                        </a:spcAft>
                      </a:pPr>
                      <a:r>
                        <a:rPr lang="en-US" sz="2000" dirty="0"/>
                        <a:t>Decide goal is too hard</a:t>
                      </a:r>
                      <a:endParaRPr lang="en-GB" sz="2000" dirty="0">
                        <a:latin typeface="Palatino"/>
                        <a:ea typeface="Times New Roman"/>
                        <a:cs typeface="Palatino"/>
                      </a:endParaRPr>
                    </a:p>
                  </a:txBody>
                  <a:tcPr marL="0" marR="0" marT="0" marB="0"/>
                </a:tc>
                <a:tc>
                  <a:txBody>
                    <a:bodyPr/>
                    <a:lstStyle/>
                    <a:p>
                      <a:pPr marL="84138" indent="0">
                        <a:spcAft>
                          <a:spcPts val="400"/>
                        </a:spcAft>
                      </a:pPr>
                      <a:r>
                        <a:rPr lang="en-US" sz="2000" dirty="0"/>
                        <a:t>Decide goal is too easy</a:t>
                      </a:r>
                      <a:endParaRPr lang="en-GB" sz="2000" dirty="0">
                        <a:latin typeface="Palatino"/>
                        <a:ea typeface="Times New Roman"/>
                        <a:cs typeface="Palatino"/>
                      </a:endParaRPr>
                    </a:p>
                  </a:txBody>
                  <a:tcPr marL="0" marR="0" marT="0" marB="0"/>
                </a:tc>
              </a:tr>
              <a:tr h="691526">
                <a:tc>
                  <a:txBody>
                    <a:bodyPr/>
                    <a:lstStyle/>
                    <a:p>
                      <a:pPr>
                        <a:spcAft>
                          <a:spcPts val="400"/>
                        </a:spcAft>
                      </a:pPr>
                      <a:r>
                        <a:rPr lang="en-US" sz="2000" dirty="0"/>
                        <a:t>Reject feedback</a:t>
                      </a:r>
                      <a:endParaRPr lang="en-GB" sz="2000" dirty="0">
                        <a:latin typeface="Palatino"/>
                        <a:ea typeface="Times New Roman"/>
                        <a:cs typeface="Palatino"/>
                      </a:endParaRPr>
                    </a:p>
                  </a:txBody>
                  <a:tcPr marL="0" marR="0" marT="0" marB="0"/>
                </a:tc>
                <a:tc>
                  <a:txBody>
                    <a:bodyPr/>
                    <a:lstStyle/>
                    <a:p>
                      <a:pPr marL="84138" indent="0">
                        <a:spcAft>
                          <a:spcPts val="400"/>
                        </a:spcAft>
                      </a:pPr>
                      <a:r>
                        <a:rPr lang="en-US" sz="2000" dirty="0"/>
                        <a:t>Feedback is ignored</a:t>
                      </a:r>
                      <a:endParaRPr lang="en-GB" sz="2000" dirty="0">
                        <a:latin typeface="Palatino"/>
                        <a:ea typeface="Times New Roman"/>
                        <a:cs typeface="Palatino"/>
                      </a:endParaRPr>
                    </a:p>
                  </a:txBody>
                  <a:tcPr marL="0" marR="0" marT="0" marB="0"/>
                </a:tc>
                <a:tc>
                  <a:txBody>
                    <a:bodyPr/>
                    <a:lstStyle/>
                    <a:p>
                      <a:pPr marL="84138" indent="0">
                        <a:spcAft>
                          <a:spcPts val="400"/>
                        </a:spcAft>
                      </a:pPr>
                      <a:r>
                        <a:rPr lang="en-US" sz="2000" dirty="0"/>
                        <a:t>Feedback is ignored</a:t>
                      </a:r>
                      <a:endParaRPr lang="en-GB" sz="2000" dirty="0">
                        <a:latin typeface="Palatino"/>
                        <a:ea typeface="Times New Roman"/>
                        <a:cs typeface="Palatino"/>
                      </a:endParaRPr>
                    </a:p>
                  </a:txBody>
                  <a:tcPr marL="0" marR="0" marT="0" marB="0"/>
                </a:tc>
              </a:tr>
            </a:tbl>
          </a:graphicData>
        </a:graphic>
      </p:graphicFrame>
      <p:sp>
        <p:nvSpPr>
          <p:cNvPr id="2" name="Slide Number Placeholder 1"/>
          <p:cNvSpPr>
            <a:spLocks noGrp="1"/>
          </p:cNvSpPr>
          <p:nvPr>
            <p:ph type="sldNum" sz="quarter" idx="12"/>
          </p:nvPr>
        </p:nvSpPr>
        <p:spPr/>
        <p:txBody>
          <a:bodyPr/>
          <a:lstStyle/>
          <a:p>
            <a:fld id="{9C0F6FC3-3F0F-484D-B7AD-35414CAF3DD6}" type="slidenum">
              <a:rPr lang="en-US" smtClean="0"/>
              <a:t>41</a:t>
            </a:fld>
            <a:endParaRPr lang="en-US"/>
          </a:p>
        </p:txBody>
      </p:sp>
    </p:spTree>
    <p:extLst>
      <p:ext uri="{BB962C8B-B14F-4D97-AF65-F5344CB8AC3E}">
        <p14:creationId xmlns:p14="http://schemas.microsoft.com/office/powerpoint/2010/main" val="57607977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What is the purpose of feedback?</a:t>
            </a:r>
            <a:endParaRPr lang="en-US" dirty="0"/>
          </a:p>
        </p:txBody>
      </p:sp>
      <p:sp>
        <p:nvSpPr>
          <p:cNvPr id="3" name="Content Placeholder 2"/>
          <p:cNvSpPr>
            <a:spLocks noGrp="1"/>
          </p:cNvSpPr>
          <p:nvPr>
            <p:ph idx="1"/>
          </p:nvPr>
        </p:nvSpPr>
        <p:spPr>
          <a:xfrm>
            <a:off x="717550" y="1384300"/>
            <a:ext cx="8426450" cy="4840890"/>
          </a:xfrm>
        </p:spPr>
        <p:txBody>
          <a:bodyPr/>
          <a:lstStyle/>
          <a:p>
            <a:r>
              <a:rPr lang="en-US" dirty="0" smtClean="0"/>
              <a:t>In general, the purpose of feedback is to improve the work of students </a:t>
            </a:r>
            <a:r>
              <a:rPr lang="en-US" i="1" dirty="0" smtClean="0"/>
              <a:t>on tasks they have not yet attempted</a:t>
            </a:r>
            <a:r>
              <a:rPr lang="en-US" dirty="0" smtClean="0"/>
              <a:t>.</a:t>
            </a:r>
          </a:p>
          <a:p>
            <a:pPr lvl="1"/>
            <a:r>
              <a:rPr lang="en-US" dirty="0" smtClean="0"/>
              <a:t>Focus on the reactions of the students, not the feedback</a:t>
            </a:r>
          </a:p>
          <a:p>
            <a:pPr lvl="1"/>
            <a:r>
              <a:rPr lang="en-US" dirty="0" smtClean="0"/>
              <a:t>Focus your students on growth, not preserving well-being</a:t>
            </a:r>
          </a:p>
          <a:p>
            <a:pPr lvl="1"/>
            <a:r>
              <a:rPr lang="en-US" dirty="0" smtClean="0"/>
              <a:t>Design feedback as part of a system</a:t>
            </a:r>
          </a:p>
          <a:p>
            <a:pPr lvl="1"/>
            <a:r>
              <a:rPr lang="en-US" dirty="0" smtClean="0"/>
              <a:t>Make feedback into detective work</a:t>
            </a:r>
          </a:p>
          <a:p>
            <a:endParaRPr lang="en-US" dirty="0"/>
          </a:p>
        </p:txBody>
      </p:sp>
      <p:sp>
        <p:nvSpPr>
          <p:cNvPr id="4" name="Slide Number Placeholder 3"/>
          <p:cNvSpPr>
            <a:spLocks noGrp="1"/>
          </p:cNvSpPr>
          <p:nvPr>
            <p:ph type="sldNum" sz="quarter" idx="12"/>
          </p:nvPr>
        </p:nvSpPr>
        <p:spPr/>
        <p:txBody>
          <a:bodyPr/>
          <a:lstStyle/>
          <a:p>
            <a:fld id="{9C0F6FC3-3F0F-484D-B7AD-35414CAF3DD6}" type="slidenum">
              <a:rPr lang="en-US" smtClean="0"/>
              <a:pPr/>
              <a:t>42</a:t>
            </a:fld>
            <a:endParaRPr lang="en-US"/>
          </a:p>
        </p:txBody>
      </p:sp>
    </p:spTree>
    <p:extLst>
      <p:ext uri="{BB962C8B-B14F-4D97-AF65-F5344CB8AC3E}">
        <p14:creationId xmlns:p14="http://schemas.microsoft.com/office/powerpoint/2010/main" val="25344665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2"/>
          <p:cNvSpPr>
            <a:spLocks noGrp="1" noChangeArrowheads="1"/>
          </p:cNvSpPr>
          <p:nvPr>
            <p:ph type="ctrTitle"/>
          </p:nvPr>
        </p:nvSpPr>
        <p:spPr/>
        <p:txBody>
          <a:bodyPr lIns="121871" tIns="60936" rIns="121871" bIns="60936"/>
          <a:lstStyle/>
          <a:p>
            <a:pPr eaLnBrk="1" hangingPunct="1"/>
            <a:r>
              <a:rPr lang="en-US" sz="4000" dirty="0">
                <a:latin typeface="Calibri" charset="0"/>
                <a:ea typeface="ＭＳ Ｐゴシック" charset="0"/>
                <a:cs typeface="ＭＳ Ｐゴシック" charset="0"/>
              </a:rPr>
              <a:t>Activating students as </a:t>
            </a:r>
            <a:r>
              <a:rPr lang="en-US" sz="4000" dirty="0" smtClean="0">
                <a:latin typeface="Calibri" charset="0"/>
                <a:ea typeface="ＭＳ Ｐゴシック" charset="0"/>
                <a:cs typeface="ＭＳ Ｐゴシック" charset="0"/>
              </a:rPr>
              <a:t>learning resources for one another</a:t>
            </a:r>
            <a:endParaRPr lang="en-US" sz="4000" dirty="0">
              <a:latin typeface="Calibri" charset="0"/>
              <a:ea typeface="ＭＳ Ｐゴシック" charset="0"/>
              <a:cs typeface="ＭＳ Ｐゴシック" charset="0"/>
            </a:endParaRPr>
          </a:p>
        </p:txBody>
      </p:sp>
      <p:sp>
        <p:nvSpPr>
          <p:cNvPr id="2" name="Slide Number Placeholder 1"/>
          <p:cNvSpPr>
            <a:spLocks noGrp="1"/>
          </p:cNvSpPr>
          <p:nvPr>
            <p:ph type="sldNum" sz="quarter" idx="12"/>
          </p:nvPr>
        </p:nvSpPr>
        <p:spPr/>
        <p:txBody>
          <a:bodyPr/>
          <a:lstStyle/>
          <a:p>
            <a:pPr>
              <a:defRPr/>
            </a:pPr>
            <a:fld id="{D52799CE-711A-FA44-BA4E-E463DA170A36}" type="slidenum">
              <a:rPr lang="en-US" smtClean="0"/>
              <a:pPr>
                <a:defRPr/>
              </a:pPr>
              <a:t>43</a:t>
            </a:fld>
            <a:endParaRPr lang="en-US" dirty="0"/>
          </a:p>
        </p:txBody>
      </p:sp>
    </p:spTree>
    <p:extLst>
      <p:ext uri="{BB962C8B-B14F-4D97-AF65-F5344CB8AC3E}">
        <p14:creationId xmlns:p14="http://schemas.microsoft.com/office/powerpoint/2010/main" val="356130157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xmlns:p14="http://schemas.microsoft.com/office/powerpoint/2010/main" spd="slow" advClick="0" advTm="7000"/>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noChangeArrowheads="1"/>
          </p:cNvSpPr>
          <p:nvPr>
            <p:ph type="title"/>
          </p:nvPr>
        </p:nvSpPr>
        <p:spPr/>
        <p:txBody>
          <a:bodyPr>
            <a:normAutofit/>
          </a:bodyPr>
          <a:lstStyle/>
          <a:p>
            <a:r>
              <a:rPr lang="en-GB" dirty="0" smtClean="0"/>
              <a:t>Help students be learning resources</a:t>
            </a:r>
            <a:endParaRPr lang="en-GB" dirty="0"/>
          </a:p>
        </p:txBody>
      </p:sp>
      <p:sp>
        <p:nvSpPr>
          <p:cNvPr id="1029123" name="Rectangle 3"/>
          <p:cNvSpPr>
            <a:spLocks noGrp="1" noChangeArrowheads="1"/>
          </p:cNvSpPr>
          <p:nvPr>
            <p:ph sz="quarter" idx="1"/>
          </p:nvPr>
        </p:nvSpPr>
        <p:spPr/>
        <p:txBody>
          <a:bodyPr/>
          <a:lstStyle/>
          <a:p>
            <a:r>
              <a:rPr lang="en-GB" dirty="0" smtClean="0"/>
              <a:t>Students assessing their peers</a:t>
            </a:r>
            <a:r>
              <a:rPr lang="ja-JP" altLang="en-GB" dirty="0" smtClean="0"/>
              <a:t>’</a:t>
            </a:r>
            <a:r>
              <a:rPr lang="en-GB" altLang="ja-JP" dirty="0" smtClean="0"/>
              <a:t> work:</a:t>
            </a:r>
          </a:p>
          <a:p>
            <a:pPr lvl="1"/>
            <a:r>
              <a:rPr lang="en-GB" dirty="0" smtClean="0"/>
              <a:t>“Pre-flight checklist”</a:t>
            </a:r>
          </a:p>
          <a:p>
            <a:pPr lvl="1"/>
            <a:r>
              <a:rPr lang="ja-JP" altLang="en-GB" dirty="0" smtClean="0"/>
              <a:t>“</a:t>
            </a:r>
            <a:r>
              <a:rPr lang="en-GB" altLang="ja-JP" dirty="0" smtClean="0"/>
              <a:t>Two stars and a wish</a:t>
            </a:r>
            <a:r>
              <a:rPr lang="ja-JP" altLang="en-GB" dirty="0" smtClean="0"/>
              <a:t>”</a:t>
            </a:r>
            <a:endParaRPr lang="en-GB" altLang="ja-JP" dirty="0" smtClean="0"/>
          </a:p>
          <a:p>
            <a:pPr lvl="1"/>
            <a:r>
              <a:rPr lang="en-GB" dirty="0"/>
              <a:t>Choose-swap-choose</a:t>
            </a:r>
          </a:p>
          <a:p>
            <a:pPr lvl="1"/>
            <a:r>
              <a:rPr lang="en-GB" dirty="0"/>
              <a:t>Daily sign-</a:t>
            </a:r>
            <a:r>
              <a:rPr lang="en-GB" dirty="0" smtClean="0"/>
              <a:t>in</a:t>
            </a:r>
            <a:endParaRPr lang="en-GB" altLang="ja-JP" dirty="0" smtClean="0"/>
          </a:p>
          <a:p>
            <a:r>
              <a:rPr lang="en-GB" dirty="0" smtClean="0"/>
              <a:t>Training students to pose questions/identifying group weaknesses</a:t>
            </a:r>
          </a:p>
          <a:p>
            <a:r>
              <a:rPr lang="en-GB" dirty="0" smtClean="0"/>
              <a:t>End-of-lesson students</a:t>
            </a:r>
            <a:r>
              <a:rPr lang="ja-JP" altLang="en-GB" dirty="0" smtClean="0"/>
              <a:t>’</a:t>
            </a:r>
            <a:r>
              <a:rPr lang="en-GB" altLang="ja-JP" dirty="0" smtClean="0"/>
              <a:t> review</a:t>
            </a:r>
            <a:endParaRPr lang="en-GB" dirty="0"/>
          </a:p>
        </p:txBody>
      </p:sp>
      <p:sp>
        <p:nvSpPr>
          <p:cNvPr id="2" name="Slide Number Placeholder 1"/>
          <p:cNvSpPr>
            <a:spLocks noGrp="1"/>
          </p:cNvSpPr>
          <p:nvPr>
            <p:ph type="sldNum" sz="quarter" idx="12"/>
          </p:nvPr>
        </p:nvSpPr>
        <p:spPr/>
        <p:txBody>
          <a:bodyPr/>
          <a:lstStyle/>
          <a:p>
            <a:fld id="{9C0F6FC3-3F0F-484D-B7AD-35414CAF3DD6}" type="slidenum">
              <a:rPr lang="en-US" smtClean="0"/>
              <a:t>44</a:t>
            </a:fld>
            <a:endParaRPr lang="en-US"/>
          </a:p>
        </p:txBody>
      </p:sp>
    </p:spTree>
    <p:extLst>
      <p:ext uri="{BB962C8B-B14F-4D97-AF65-F5344CB8AC3E}">
        <p14:creationId xmlns:p14="http://schemas.microsoft.com/office/powerpoint/2010/main" val="354202483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2912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02912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02912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102912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02912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029123">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02912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9123" grpId="0" build="p"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2"/>
          <p:cNvSpPr>
            <a:spLocks noGrp="1" noChangeArrowheads="1"/>
          </p:cNvSpPr>
          <p:nvPr>
            <p:ph type="ctrTitle"/>
          </p:nvPr>
        </p:nvSpPr>
        <p:spPr/>
        <p:txBody>
          <a:bodyPr lIns="121871" tIns="60936" rIns="121871" bIns="60936"/>
          <a:lstStyle/>
          <a:p>
            <a:pPr eaLnBrk="1" hangingPunct="1"/>
            <a:r>
              <a:rPr lang="en-US" sz="4000" dirty="0">
                <a:latin typeface="Calibri" charset="0"/>
                <a:ea typeface="ＭＳ Ｐゴシック" charset="0"/>
                <a:cs typeface="ＭＳ Ｐゴシック" charset="0"/>
              </a:rPr>
              <a:t>Activating students as owners of their own learning</a:t>
            </a:r>
          </a:p>
        </p:txBody>
      </p:sp>
      <p:sp>
        <p:nvSpPr>
          <p:cNvPr id="2" name="Slide Number Placeholder 1"/>
          <p:cNvSpPr>
            <a:spLocks noGrp="1"/>
          </p:cNvSpPr>
          <p:nvPr>
            <p:ph type="sldNum" sz="quarter" idx="12"/>
          </p:nvPr>
        </p:nvSpPr>
        <p:spPr/>
        <p:txBody>
          <a:bodyPr/>
          <a:lstStyle/>
          <a:p>
            <a:pPr>
              <a:defRPr/>
            </a:pPr>
            <a:fld id="{D52799CE-711A-FA44-BA4E-E463DA170A36}" type="slidenum">
              <a:rPr lang="en-US" smtClean="0"/>
              <a:pPr>
                <a:defRPr/>
              </a:pPr>
              <a:t>45</a:t>
            </a:fld>
            <a:endParaRPr lang="en-US" dirty="0"/>
          </a:p>
        </p:txBody>
      </p:sp>
    </p:spTree>
    <p:extLst>
      <p:ext uri="{BB962C8B-B14F-4D97-AF65-F5344CB8AC3E}">
        <p14:creationId xmlns:p14="http://schemas.microsoft.com/office/powerpoint/2010/main" val="355014654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xmlns:p14="http://schemas.microsoft.com/office/powerpoint/2010/main" spd="slow" advClick="0" advTm="7000"/>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noChangeArrowheads="1"/>
          </p:cNvSpPr>
          <p:nvPr>
            <p:ph type="title"/>
          </p:nvPr>
        </p:nvSpPr>
        <p:spPr/>
        <p:txBody>
          <a:bodyPr/>
          <a:lstStyle/>
          <a:p>
            <a:r>
              <a:rPr lang="en-GB" dirty="0" smtClean="0"/>
              <a:t>Help students own their own learning</a:t>
            </a:r>
            <a:endParaRPr lang="en-GB" dirty="0"/>
          </a:p>
        </p:txBody>
      </p:sp>
      <p:sp>
        <p:nvSpPr>
          <p:cNvPr id="1029123" name="Rectangle 3"/>
          <p:cNvSpPr>
            <a:spLocks noGrp="1" noChangeArrowheads="1"/>
          </p:cNvSpPr>
          <p:nvPr>
            <p:ph sz="quarter" idx="1"/>
          </p:nvPr>
        </p:nvSpPr>
        <p:spPr/>
        <p:txBody>
          <a:bodyPr>
            <a:normAutofit/>
          </a:bodyPr>
          <a:lstStyle/>
          <a:p>
            <a:r>
              <a:rPr lang="en-GB" dirty="0" smtClean="0"/>
              <a:t>Students assessing their own</a:t>
            </a:r>
            <a:r>
              <a:rPr lang="en-GB" altLang="ja-JP" dirty="0" smtClean="0"/>
              <a:t> work: </a:t>
            </a:r>
          </a:p>
          <a:p>
            <a:pPr lvl="1"/>
            <a:r>
              <a:rPr lang="en-GB" dirty="0" smtClean="0"/>
              <a:t>With rubrics</a:t>
            </a:r>
          </a:p>
          <a:p>
            <a:pPr lvl="1"/>
            <a:r>
              <a:rPr lang="en-GB" dirty="0" smtClean="0"/>
              <a:t>With exemplars</a:t>
            </a:r>
          </a:p>
          <a:p>
            <a:r>
              <a:rPr lang="en-GB" dirty="0" smtClean="0"/>
              <a:t>Self-assessment of understanding:</a:t>
            </a:r>
          </a:p>
          <a:p>
            <a:pPr lvl="1"/>
            <a:r>
              <a:rPr lang="en-GB" dirty="0" smtClean="0"/>
              <a:t>Learning portfolio</a:t>
            </a:r>
          </a:p>
          <a:p>
            <a:pPr lvl="1"/>
            <a:r>
              <a:rPr lang="en-GB" dirty="0" smtClean="0"/>
              <a:t>Traffic lights</a:t>
            </a:r>
          </a:p>
          <a:p>
            <a:pPr lvl="1"/>
            <a:r>
              <a:rPr lang="en-GB" dirty="0" smtClean="0"/>
              <a:t>Red/green discs</a:t>
            </a:r>
          </a:p>
          <a:p>
            <a:pPr lvl="1"/>
            <a:r>
              <a:rPr lang="en-GB" dirty="0" smtClean="0"/>
              <a:t>Coloured cups</a:t>
            </a:r>
          </a:p>
          <a:p>
            <a:pPr lvl="1"/>
            <a:r>
              <a:rPr lang="en-GB" dirty="0" smtClean="0"/>
              <a:t>Plus/minus/</a:t>
            </a:r>
            <a:r>
              <a:rPr lang="en-GB" dirty="0" smtClean="0"/>
              <a:t>interesting</a:t>
            </a:r>
          </a:p>
          <a:p>
            <a:pPr lvl="1"/>
            <a:endParaRPr lang="en-GB" dirty="0" smtClean="0"/>
          </a:p>
        </p:txBody>
      </p:sp>
      <p:sp>
        <p:nvSpPr>
          <p:cNvPr id="2" name="Slide Number Placeholder 1"/>
          <p:cNvSpPr>
            <a:spLocks noGrp="1"/>
          </p:cNvSpPr>
          <p:nvPr>
            <p:ph type="sldNum" sz="quarter" idx="12"/>
          </p:nvPr>
        </p:nvSpPr>
        <p:spPr/>
        <p:txBody>
          <a:bodyPr/>
          <a:lstStyle/>
          <a:p>
            <a:fld id="{9C0F6FC3-3F0F-484D-B7AD-35414CAF3DD6}" type="slidenum">
              <a:rPr lang="en-US" smtClean="0"/>
              <a:t>46</a:t>
            </a:fld>
            <a:endParaRPr lang="en-US"/>
          </a:p>
        </p:txBody>
      </p:sp>
    </p:spTree>
    <p:extLst>
      <p:ext uri="{BB962C8B-B14F-4D97-AF65-F5344CB8AC3E}">
        <p14:creationId xmlns:p14="http://schemas.microsoft.com/office/powerpoint/2010/main" val="358732628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2912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02912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02912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2912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02912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02912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102912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102912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102912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9123" grpId="0" build="p"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0" y="6248400"/>
            <a:ext cx="533400" cy="381000"/>
          </a:xfrm>
          <a:prstGeom prst="rect">
            <a:avLst/>
          </a:prstGeom>
        </p:spPr>
        <p:txBody>
          <a:bodyPr/>
          <a:lstStyle/>
          <a:p>
            <a:pPr>
              <a:defRPr/>
            </a:pPr>
            <a:fld id="{D52799CE-711A-FA44-BA4E-E463DA170A36}" type="slidenum">
              <a:rPr lang="en-US" smtClean="0"/>
              <a:pPr>
                <a:defRPr/>
              </a:pPr>
              <a:t>47</a:t>
            </a:fld>
            <a:endParaRPr lang="en-US" dirty="0"/>
          </a:p>
        </p:txBody>
      </p:sp>
      <p:pic>
        <p:nvPicPr>
          <p:cNvPr id="5" name="Picture 4"/>
          <p:cNvPicPr>
            <a:picLocks noChangeAspect="1"/>
          </p:cNvPicPr>
          <p:nvPr/>
        </p:nvPicPr>
        <p:blipFill>
          <a:blip r:embed="rId2"/>
          <a:stretch>
            <a:fillRect/>
          </a:stretch>
        </p:blipFill>
        <p:spPr>
          <a:xfrm>
            <a:off x="1549400" y="0"/>
            <a:ext cx="6033977" cy="6858000"/>
          </a:xfrm>
          <a:prstGeom prst="rect">
            <a:avLst/>
          </a:prstGeom>
        </p:spPr>
      </p:pic>
    </p:spTree>
    <p:extLst>
      <p:ext uri="{BB962C8B-B14F-4D97-AF65-F5344CB8AC3E}">
        <p14:creationId xmlns:p14="http://schemas.microsoft.com/office/powerpoint/2010/main" val="611179358"/>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0" y="6248400"/>
            <a:ext cx="533400" cy="381000"/>
          </a:xfrm>
          <a:prstGeom prst="rect">
            <a:avLst/>
          </a:prstGeom>
        </p:spPr>
        <p:txBody>
          <a:bodyPr/>
          <a:lstStyle/>
          <a:p>
            <a:pPr>
              <a:defRPr/>
            </a:pPr>
            <a:fld id="{D52799CE-711A-FA44-BA4E-E463DA170A36}" type="slidenum">
              <a:rPr lang="en-US" smtClean="0"/>
              <a:pPr>
                <a:defRPr/>
              </a:pPr>
              <a:t>48</a:t>
            </a:fld>
            <a:endParaRPr lang="en-US" dirty="0"/>
          </a:p>
        </p:txBody>
      </p:sp>
      <p:pic>
        <p:nvPicPr>
          <p:cNvPr id="2" name="Picture 1"/>
          <p:cNvPicPr>
            <a:picLocks noChangeAspect="1"/>
          </p:cNvPicPr>
          <p:nvPr/>
        </p:nvPicPr>
        <p:blipFill>
          <a:blip r:embed="rId2"/>
          <a:stretch>
            <a:fillRect/>
          </a:stretch>
        </p:blipFill>
        <p:spPr>
          <a:xfrm>
            <a:off x="1905006" y="0"/>
            <a:ext cx="5320585" cy="6858000"/>
          </a:xfrm>
          <a:prstGeom prst="rect">
            <a:avLst/>
          </a:prstGeom>
        </p:spPr>
      </p:pic>
    </p:spTree>
    <p:extLst>
      <p:ext uri="{BB962C8B-B14F-4D97-AF65-F5344CB8AC3E}">
        <p14:creationId xmlns:p14="http://schemas.microsoft.com/office/powerpoint/2010/main" val="3811496248"/>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0" y="6248400"/>
            <a:ext cx="533400" cy="381000"/>
          </a:xfrm>
          <a:prstGeom prst="rect">
            <a:avLst/>
          </a:prstGeom>
        </p:spPr>
        <p:txBody>
          <a:bodyPr/>
          <a:lstStyle/>
          <a:p>
            <a:pPr>
              <a:defRPr/>
            </a:pPr>
            <a:fld id="{D52799CE-711A-FA44-BA4E-E463DA170A36}" type="slidenum">
              <a:rPr lang="en-US" smtClean="0"/>
              <a:pPr>
                <a:defRPr/>
              </a:pPr>
              <a:t>49</a:t>
            </a:fld>
            <a:endParaRPr lang="en-US" dirty="0"/>
          </a:p>
        </p:txBody>
      </p:sp>
      <p:pic>
        <p:nvPicPr>
          <p:cNvPr id="3" name="Picture 2"/>
          <p:cNvPicPr>
            <a:picLocks noChangeAspect="1"/>
          </p:cNvPicPr>
          <p:nvPr/>
        </p:nvPicPr>
        <p:blipFill>
          <a:blip r:embed="rId2"/>
          <a:stretch>
            <a:fillRect/>
          </a:stretch>
        </p:blipFill>
        <p:spPr>
          <a:xfrm>
            <a:off x="1346200" y="0"/>
            <a:ext cx="6449082" cy="6858000"/>
          </a:xfrm>
          <a:prstGeom prst="rect">
            <a:avLst/>
          </a:prstGeom>
        </p:spPr>
      </p:pic>
    </p:spTree>
    <p:extLst>
      <p:ext uri="{BB962C8B-B14F-4D97-AF65-F5344CB8AC3E}">
        <p14:creationId xmlns:p14="http://schemas.microsoft.com/office/powerpoint/2010/main" val="180838654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7550" y="233886"/>
            <a:ext cx="8426450" cy="621877"/>
          </a:xfrm>
        </p:spPr>
        <p:txBody>
          <a:bodyPr/>
          <a:lstStyle/>
          <a:p>
            <a:r>
              <a:rPr lang="en-US" dirty="0" smtClean="0"/>
              <a:t>Which of these </a:t>
            </a:r>
            <a:r>
              <a:rPr lang="en-US" dirty="0" smtClean="0"/>
              <a:t>consistently improves </a:t>
            </a:r>
            <a:r>
              <a:rPr lang="en-US" dirty="0" smtClean="0"/>
              <a:t>learning?</a:t>
            </a:r>
            <a:endParaRPr lang="en-US" dirty="0"/>
          </a:p>
        </p:txBody>
      </p:sp>
      <p:sp>
        <p:nvSpPr>
          <p:cNvPr id="3" name="Slide Number Placeholder 2"/>
          <p:cNvSpPr>
            <a:spLocks noGrp="1"/>
          </p:cNvSpPr>
          <p:nvPr>
            <p:ph type="sldNum" sz="quarter" idx="12"/>
          </p:nvPr>
        </p:nvSpPr>
        <p:spPr/>
        <p:txBody>
          <a:bodyPr>
            <a:normAutofit fontScale="92500" lnSpcReduction="20000"/>
          </a:bodyPr>
          <a:lstStyle/>
          <a:p>
            <a:pPr>
              <a:defRPr/>
            </a:pPr>
            <a:fld id="{2D6238C2-C284-AD4D-8FB8-9663937FCA09}" type="slidenum">
              <a:rPr lang="en-GB" smtClean="0"/>
              <a:pPr>
                <a:defRPr/>
              </a:pPr>
              <a:t>5</a:t>
            </a:fld>
            <a:endParaRPr lang="en-GB" dirty="0"/>
          </a:p>
        </p:txBody>
      </p:sp>
      <p:sp>
        <p:nvSpPr>
          <p:cNvPr id="4" name="Content Placeholder 3"/>
          <p:cNvSpPr>
            <a:spLocks noGrp="1"/>
          </p:cNvSpPr>
          <p:nvPr>
            <p:ph sz="quarter" idx="1"/>
          </p:nvPr>
        </p:nvSpPr>
        <p:spPr>
          <a:xfrm>
            <a:off x="612648" y="1600199"/>
            <a:ext cx="8153400" cy="4953765"/>
          </a:xfrm>
        </p:spPr>
        <p:txBody>
          <a:bodyPr>
            <a:normAutofit lnSpcReduction="10000"/>
          </a:bodyPr>
          <a:lstStyle/>
          <a:p>
            <a:pPr marL="898525" indent="-898525" fontAlgn="t">
              <a:buClr>
                <a:schemeClr val="accent1"/>
              </a:buClr>
              <a:buSzPct val="100000"/>
              <a:buFont typeface="+mj-lt"/>
              <a:buAutoNum type="arabicPeriod"/>
              <a:tabLst>
                <a:tab pos="442913" algn="dec"/>
              </a:tabLst>
            </a:pPr>
            <a:r>
              <a:rPr lang="en-US" dirty="0" smtClean="0"/>
              <a:t>Elaborative </a:t>
            </a:r>
            <a:r>
              <a:rPr lang="en-US" dirty="0"/>
              <a:t>interrogation</a:t>
            </a:r>
          </a:p>
          <a:p>
            <a:pPr marL="898525" indent="-898525" fontAlgn="t">
              <a:buClr>
                <a:schemeClr val="accent1"/>
              </a:buClr>
              <a:buSzPct val="100000"/>
              <a:buFont typeface="+mj-lt"/>
              <a:buAutoNum type="arabicPeriod"/>
              <a:tabLst>
                <a:tab pos="442913" algn="dec"/>
              </a:tabLst>
            </a:pPr>
            <a:r>
              <a:rPr lang="en-US" dirty="0" smtClean="0"/>
              <a:t>Self</a:t>
            </a:r>
            <a:r>
              <a:rPr lang="en-US" dirty="0"/>
              <a:t>-explanation </a:t>
            </a:r>
          </a:p>
          <a:p>
            <a:pPr marL="898525" indent="-898525" fontAlgn="t">
              <a:buClr>
                <a:schemeClr val="accent1"/>
              </a:buClr>
              <a:buSzPct val="100000"/>
              <a:buFont typeface="+mj-lt"/>
              <a:buAutoNum type="arabicPeriod"/>
              <a:tabLst>
                <a:tab pos="442913" algn="dec"/>
              </a:tabLst>
            </a:pPr>
            <a:r>
              <a:rPr lang="en-US" dirty="0" smtClean="0"/>
              <a:t>Summarization</a:t>
            </a:r>
            <a:endParaRPr lang="en-US" dirty="0"/>
          </a:p>
          <a:p>
            <a:pPr marL="898525" indent="-898525" fontAlgn="t">
              <a:buClr>
                <a:schemeClr val="accent1"/>
              </a:buClr>
              <a:buSzPct val="100000"/>
              <a:buFont typeface="+mj-lt"/>
              <a:buAutoNum type="arabicPeriod"/>
              <a:tabLst>
                <a:tab pos="442913" algn="dec"/>
              </a:tabLst>
            </a:pPr>
            <a:r>
              <a:rPr lang="en-US" dirty="0" smtClean="0"/>
              <a:t>Highlighting</a:t>
            </a:r>
            <a:r>
              <a:rPr lang="en-US" dirty="0"/>
              <a:t>/underlining</a:t>
            </a:r>
          </a:p>
          <a:p>
            <a:pPr marL="898525" indent="-898525" fontAlgn="t">
              <a:buClr>
                <a:schemeClr val="accent1"/>
              </a:buClr>
              <a:buSzPct val="100000"/>
              <a:buFont typeface="+mj-lt"/>
              <a:buAutoNum type="arabicPeriod"/>
              <a:tabLst>
                <a:tab pos="442913" algn="dec"/>
              </a:tabLst>
            </a:pPr>
            <a:r>
              <a:rPr lang="en-US" dirty="0" smtClean="0"/>
              <a:t>Keyword mnemonic</a:t>
            </a:r>
            <a:endParaRPr lang="en-US" dirty="0"/>
          </a:p>
          <a:p>
            <a:pPr marL="898525" indent="-898525" fontAlgn="t">
              <a:buClr>
                <a:schemeClr val="accent1"/>
              </a:buClr>
              <a:buSzPct val="100000"/>
              <a:buFont typeface="+mj-lt"/>
              <a:buAutoNum type="arabicPeriod"/>
              <a:tabLst>
                <a:tab pos="442913" algn="dec"/>
              </a:tabLst>
            </a:pPr>
            <a:r>
              <a:rPr lang="en-US" dirty="0" smtClean="0"/>
              <a:t>Imagery </a:t>
            </a:r>
            <a:r>
              <a:rPr lang="en-US" dirty="0"/>
              <a:t>for </a:t>
            </a:r>
            <a:r>
              <a:rPr lang="en-US" dirty="0" smtClean="0"/>
              <a:t>text</a:t>
            </a:r>
            <a:endParaRPr lang="en-US" dirty="0"/>
          </a:p>
          <a:p>
            <a:pPr marL="898525" indent="-898525" fontAlgn="t">
              <a:buClr>
                <a:schemeClr val="accent1"/>
              </a:buClr>
              <a:buSzPct val="100000"/>
              <a:buFont typeface="+mj-lt"/>
              <a:buAutoNum type="arabicPeriod"/>
              <a:tabLst>
                <a:tab pos="442913" algn="dec"/>
              </a:tabLst>
            </a:pPr>
            <a:r>
              <a:rPr lang="en-US" dirty="0" smtClean="0">
                <a:solidFill>
                  <a:srgbClr val="000000"/>
                </a:solidFill>
              </a:rPr>
              <a:t>Rereading</a:t>
            </a:r>
            <a:endParaRPr lang="en-US" dirty="0">
              <a:solidFill>
                <a:srgbClr val="000000"/>
              </a:solidFill>
            </a:endParaRPr>
          </a:p>
          <a:p>
            <a:pPr marL="898525" indent="-898525" fontAlgn="t">
              <a:buClr>
                <a:schemeClr val="accent1"/>
              </a:buClr>
              <a:buSzPct val="100000"/>
              <a:buFont typeface="+mj-lt"/>
              <a:buAutoNum type="arabicPeriod"/>
              <a:tabLst>
                <a:tab pos="442913" algn="dec"/>
              </a:tabLst>
            </a:pPr>
            <a:r>
              <a:rPr lang="en-US" dirty="0" smtClean="0"/>
              <a:t>Practice testing</a:t>
            </a:r>
            <a:endParaRPr lang="en-US" dirty="0"/>
          </a:p>
          <a:p>
            <a:pPr marL="898525" indent="-898525" fontAlgn="t">
              <a:buClr>
                <a:schemeClr val="accent1"/>
              </a:buClr>
              <a:buSzPct val="100000"/>
              <a:buFont typeface="+mj-lt"/>
              <a:buAutoNum type="arabicPeriod"/>
              <a:tabLst>
                <a:tab pos="442913" algn="dec"/>
              </a:tabLst>
            </a:pPr>
            <a:r>
              <a:rPr lang="en-US" dirty="0" smtClean="0"/>
              <a:t>Distributed </a:t>
            </a:r>
            <a:r>
              <a:rPr lang="en-US" dirty="0"/>
              <a:t>practice</a:t>
            </a:r>
          </a:p>
          <a:p>
            <a:pPr marL="898525" indent="-898525" fontAlgn="t">
              <a:buClr>
                <a:schemeClr val="accent1"/>
              </a:buClr>
              <a:buSzPct val="100000"/>
              <a:buFont typeface="+mj-lt"/>
              <a:buAutoNum type="arabicPeriod"/>
              <a:tabLst>
                <a:tab pos="442913" algn="dec"/>
              </a:tabLst>
            </a:pPr>
            <a:r>
              <a:rPr lang="en-US" dirty="0" smtClean="0"/>
              <a:t>Interleaved </a:t>
            </a:r>
            <a:r>
              <a:rPr lang="en-US" dirty="0"/>
              <a:t>practice </a:t>
            </a:r>
          </a:p>
          <a:p>
            <a:endParaRPr lang="en-US" dirty="0"/>
          </a:p>
        </p:txBody>
      </p:sp>
      <p:sp>
        <p:nvSpPr>
          <p:cNvPr id="5" name="Rectangle 4"/>
          <p:cNvSpPr/>
          <p:nvPr/>
        </p:nvSpPr>
        <p:spPr>
          <a:xfrm>
            <a:off x="317500" y="4749800"/>
            <a:ext cx="5499100" cy="939800"/>
          </a:xfrm>
          <a:prstGeom prst="rect">
            <a:avLst/>
          </a:prstGeom>
          <a:noFill/>
          <a:ln w="34925">
            <a:solidFill>
              <a:srgbClr val="1691D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67914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+/–/interesting: responses for “+”</a:t>
            </a:r>
            <a:endParaRPr lang="en-US" dirty="0"/>
          </a:p>
        </p:txBody>
      </p:sp>
      <p:sp>
        <p:nvSpPr>
          <p:cNvPr id="4" name="Content Placeholder 3"/>
          <p:cNvSpPr>
            <a:spLocks noGrp="1"/>
          </p:cNvSpPr>
          <p:nvPr>
            <p:ph sz="quarter" idx="1"/>
          </p:nvPr>
        </p:nvSpPr>
        <p:spPr>
          <a:xfrm>
            <a:off x="717550" y="1398964"/>
            <a:ext cx="8153400" cy="5357436"/>
          </a:xfrm>
        </p:spPr>
        <p:txBody>
          <a:bodyPr>
            <a:normAutofit fontScale="92500" lnSpcReduction="10000"/>
          </a:bodyPr>
          <a:lstStyle/>
          <a:p>
            <a:r>
              <a:rPr lang="en-US" sz="2400" dirty="0" smtClean="0"/>
              <a:t>I got that ball-park estimates are supposed to be simple</a:t>
            </a:r>
          </a:p>
          <a:p>
            <a:r>
              <a:rPr lang="en-US" sz="2400" dirty="0" smtClean="0"/>
              <a:t>I know that you have to look at it and say “OK”</a:t>
            </a:r>
          </a:p>
          <a:p>
            <a:r>
              <a:rPr lang="en-US" sz="2400" dirty="0" smtClean="0"/>
              <a:t>I know that when I am adding the number I end up with must be bigger than the one I started at</a:t>
            </a:r>
          </a:p>
          <a:p>
            <a:r>
              <a:rPr lang="en-US" sz="2400" dirty="0" smtClean="0"/>
              <a:t>I get most of the problems</a:t>
            </a:r>
          </a:p>
          <a:p>
            <a:r>
              <a:rPr lang="en-US" sz="2400" dirty="0" smtClean="0"/>
              <a:t>It was easy for me because on the first one it says 328 so I took the 2 and made it a 12</a:t>
            </a:r>
          </a:p>
          <a:p>
            <a:r>
              <a:rPr lang="en-US" sz="2400" dirty="0" smtClean="0"/>
              <a:t>I know that we would have to regroup</a:t>
            </a:r>
          </a:p>
          <a:p>
            <a:r>
              <a:rPr lang="en-US" sz="2400" dirty="0" smtClean="0"/>
              <a:t>I know how to do plus and minus because we have been doing it for a long time</a:t>
            </a:r>
          </a:p>
          <a:p>
            <a:r>
              <a:rPr lang="en-US" sz="2400" dirty="0" smtClean="0"/>
              <a:t>I get it when you cross out a number and make it a new one</a:t>
            </a:r>
          </a:p>
          <a:p>
            <a:r>
              <a:rPr lang="en-US" sz="2400" dirty="0" smtClean="0"/>
              <a:t>I know that when you can’t – from both colomes you go to the third colome and take that from it</a:t>
            </a:r>
          </a:p>
          <a:p>
            <a:r>
              <a:rPr lang="en-US" sz="2400" dirty="0" smtClean="0"/>
              <a:t>I know that when my answer is right the ball park estimate is close to it</a:t>
            </a:r>
          </a:p>
          <a:p>
            <a:endParaRPr lang="en-US" dirty="0" smtClean="0"/>
          </a:p>
          <a:p>
            <a:endParaRPr lang="en-US" dirty="0" smtClean="0"/>
          </a:p>
          <a:p>
            <a:endParaRPr lang="en-US" dirty="0"/>
          </a:p>
        </p:txBody>
      </p:sp>
      <p:sp>
        <p:nvSpPr>
          <p:cNvPr id="2" name="Slide Number Placeholder 1"/>
          <p:cNvSpPr>
            <a:spLocks noGrp="1"/>
          </p:cNvSpPr>
          <p:nvPr>
            <p:ph type="sldNum" sz="quarter" idx="12"/>
          </p:nvPr>
        </p:nvSpPr>
        <p:spPr/>
        <p:txBody>
          <a:bodyPr/>
          <a:lstStyle/>
          <a:p>
            <a:fld id="{9C0F6FC3-3F0F-484D-B7AD-35414CAF3DD6}" type="slidenum">
              <a:rPr lang="en-US" smtClean="0"/>
              <a:t>50</a:t>
            </a:fld>
            <a:endParaRPr lang="en-US"/>
          </a:p>
        </p:txBody>
      </p:sp>
    </p:spTree>
    <p:extLst>
      <p:ext uri="{BB962C8B-B14F-4D97-AF65-F5344CB8AC3E}">
        <p14:creationId xmlns:p14="http://schemas.microsoft.com/office/powerpoint/2010/main" val="220988899"/>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+/–/interesting: responses for “–”</a:t>
            </a:r>
            <a:endParaRPr lang="en-US" dirty="0"/>
          </a:p>
        </p:txBody>
      </p:sp>
      <p:sp>
        <p:nvSpPr>
          <p:cNvPr id="4" name="Content Placeholder 3"/>
          <p:cNvSpPr>
            <a:spLocks noGrp="1"/>
          </p:cNvSpPr>
          <p:nvPr>
            <p:ph sz="quarter" idx="1"/>
          </p:nvPr>
        </p:nvSpPr>
        <p:spPr>
          <a:xfrm>
            <a:off x="717550" y="1386264"/>
            <a:ext cx="8531352" cy="5357436"/>
          </a:xfrm>
        </p:spPr>
        <p:txBody>
          <a:bodyPr>
            <a:normAutofit lnSpcReduction="10000"/>
          </a:bodyPr>
          <a:lstStyle/>
          <a:p>
            <a:r>
              <a:rPr lang="en-US" sz="2400" dirty="0" smtClean="0"/>
              <a:t>I am still a tiny bit confused about subtraction regrouping</a:t>
            </a:r>
          </a:p>
          <a:p>
            <a:r>
              <a:rPr lang="en-US" sz="2400" dirty="0" smtClean="0"/>
              <a:t>I am a little bit confused about ball park estimates</a:t>
            </a:r>
          </a:p>
          <a:p>
            <a:r>
              <a:rPr lang="en-US" sz="2400" dirty="0" smtClean="0"/>
              <a:t>I get confused because sometimes I don’t get the problem</a:t>
            </a:r>
          </a:p>
          <a:p>
            <a:r>
              <a:rPr lang="en-US" sz="2400" dirty="0" smtClean="0"/>
              <a:t>I am confused when you subtract really big numbers like 1,000 something</a:t>
            </a:r>
          </a:p>
          <a:p>
            <a:r>
              <a:rPr lang="en-US" sz="2400" dirty="0" smtClean="0"/>
              <a:t>I’m still a little bit confused about regrouping</a:t>
            </a:r>
            <a:endParaRPr lang="en-US" sz="2400" dirty="0"/>
          </a:p>
          <a:p>
            <a:r>
              <a:rPr lang="en-US" sz="2400" dirty="0" smtClean="0"/>
              <a:t>Minus is confusing when you have to regroup twice</a:t>
            </a:r>
          </a:p>
          <a:p>
            <a:r>
              <a:rPr lang="en-US" sz="2400" dirty="0" smtClean="0"/>
              <a:t>Minus is a little bit hard when you have to regroup</a:t>
            </a:r>
          </a:p>
          <a:p>
            <a:r>
              <a:rPr lang="en-US" sz="2400" dirty="0" smtClean="0"/>
              <a:t>I don’t understand when you borrow which colome you borrow from when both are 0</a:t>
            </a:r>
          </a:p>
          <a:p>
            <a:r>
              <a:rPr lang="en-US" sz="2400" dirty="0" smtClean="0"/>
              <a:t>I am a little confused about when you need to subtract</a:t>
            </a:r>
          </a:p>
          <a:p>
            <a:r>
              <a:rPr lang="en-US" sz="2400" dirty="0" smtClean="0"/>
              <a:t>I am still confused about showing what I did to solve the problem</a:t>
            </a:r>
          </a:p>
          <a:p>
            <a:endParaRPr lang="en-US" sz="2400" dirty="0" smtClean="0"/>
          </a:p>
          <a:p>
            <a:endParaRPr lang="en-US" sz="2400" dirty="0" smtClean="0"/>
          </a:p>
          <a:p>
            <a:endParaRPr lang="en-US" sz="2400" dirty="0" smtClean="0"/>
          </a:p>
          <a:p>
            <a:endParaRPr lang="en-US" sz="2400" dirty="0" smtClean="0"/>
          </a:p>
          <a:p>
            <a:endParaRPr lang="en-US" sz="2400" dirty="0" smtClean="0"/>
          </a:p>
          <a:p>
            <a:endParaRPr lang="en-US" sz="2400" dirty="0" smtClean="0"/>
          </a:p>
          <a:p>
            <a:endParaRPr lang="en-US" sz="2400" dirty="0" smtClean="0"/>
          </a:p>
          <a:p>
            <a:endParaRPr lang="en-US" dirty="0" smtClean="0"/>
          </a:p>
          <a:p>
            <a:endParaRPr lang="en-US" dirty="0" smtClean="0"/>
          </a:p>
          <a:p>
            <a:endParaRPr lang="en-US" dirty="0"/>
          </a:p>
        </p:txBody>
      </p:sp>
      <p:sp>
        <p:nvSpPr>
          <p:cNvPr id="2" name="Slide Number Placeholder 1"/>
          <p:cNvSpPr>
            <a:spLocks noGrp="1"/>
          </p:cNvSpPr>
          <p:nvPr>
            <p:ph type="sldNum" sz="quarter" idx="12"/>
          </p:nvPr>
        </p:nvSpPr>
        <p:spPr/>
        <p:txBody>
          <a:bodyPr/>
          <a:lstStyle/>
          <a:p>
            <a:fld id="{9C0F6FC3-3F0F-484D-B7AD-35414CAF3DD6}" type="slidenum">
              <a:rPr lang="en-US" smtClean="0"/>
              <a:t>51</a:t>
            </a:fld>
            <a:endParaRPr lang="en-US"/>
          </a:p>
        </p:txBody>
      </p:sp>
    </p:spTree>
    <p:extLst>
      <p:ext uri="{BB962C8B-B14F-4D97-AF65-F5344CB8AC3E}">
        <p14:creationId xmlns:p14="http://schemas.microsoft.com/office/powerpoint/2010/main" val="1470416289"/>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12648" y="228600"/>
            <a:ext cx="8531352" cy="990600"/>
          </a:xfrm>
        </p:spPr>
        <p:txBody>
          <a:bodyPr>
            <a:normAutofit/>
          </a:bodyPr>
          <a:lstStyle/>
          <a:p>
            <a:r>
              <a:rPr lang="en-US" dirty="0" smtClean="0"/>
              <a:t>+/–/interesting: responses for “interesting”</a:t>
            </a:r>
            <a:endParaRPr lang="en-US" dirty="0"/>
          </a:p>
        </p:txBody>
      </p:sp>
      <p:sp>
        <p:nvSpPr>
          <p:cNvPr id="4" name="Content Placeholder 3"/>
          <p:cNvSpPr>
            <a:spLocks noGrp="1"/>
          </p:cNvSpPr>
          <p:nvPr>
            <p:ph sz="quarter" idx="1"/>
          </p:nvPr>
        </p:nvSpPr>
        <p:spPr>
          <a:xfrm>
            <a:off x="755396" y="1409700"/>
            <a:ext cx="8153400" cy="5357436"/>
          </a:xfrm>
        </p:spPr>
        <p:txBody>
          <a:bodyPr>
            <a:normAutofit lnSpcReduction="10000"/>
          </a:bodyPr>
          <a:lstStyle/>
          <a:p>
            <a:r>
              <a:rPr lang="en-US" sz="2400" dirty="0" smtClean="0"/>
              <a:t>Carrying the number over to the next number</a:t>
            </a:r>
          </a:p>
          <a:p>
            <a:r>
              <a:rPr lang="en-US" sz="2400" dirty="0" smtClean="0"/>
              <a:t>It’s interesting how some people go to the nearest hundred while some go to the nearest ten</a:t>
            </a:r>
          </a:p>
          <a:p>
            <a:r>
              <a:rPr lang="en-US" sz="2400" dirty="0" smtClean="0"/>
              <a:t>It’s interesting how some have to regroup twice</a:t>
            </a:r>
          </a:p>
          <a:p>
            <a:r>
              <a:rPr lang="en-US" sz="2400" dirty="0" smtClean="0"/>
              <a:t>It’s pretty interesting about how you have to work really hard</a:t>
            </a:r>
          </a:p>
          <a:p>
            <a:r>
              <a:rPr lang="en-US" sz="2400" dirty="0" smtClean="0"/>
              <a:t>I am interested in borrowing because I didn’t just get it yet. I want to really get to know it</a:t>
            </a:r>
          </a:p>
          <a:p>
            <a:r>
              <a:rPr lang="en-US" sz="2400" dirty="0" smtClean="0"/>
              <a:t>I find it weird that you could just keep going from colome to colome when you need to borrow</a:t>
            </a:r>
          </a:p>
          <a:p>
            <a:r>
              <a:rPr lang="en-US" sz="2400" dirty="0" smtClean="0"/>
              <a:t>On the ball park estimate it is easy but sometimes hard</a:t>
            </a:r>
          </a:p>
          <a:p>
            <a:r>
              <a:rPr lang="en-US" sz="2400" dirty="0" smtClean="0"/>
              <a:t>I really think that regrouping is pretty amazing</a:t>
            </a:r>
          </a:p>
          <a:p>
            <a:r>
              <a:rPr lang="en-US" sz="2400" dirty="0" smtClean="0"/>
              <a:t>It is cool how addition and subtraction regrouping is just moving numbers and you could get it right easily</a:t>
            </a:r>
          </a:p>
          <a:p>
            <a:endParaRPr lang="en-US" sz="2400" dirty="0" smtClean="0"/>
          </a:p>
          <a:p>
            <a:endParaRPr lang="en-US" sz="2400" dirty="0" smtClean="0"/>
          </a:p>
          <a:p>
            <a:endParaRPr lang="en-US" sz="2400" dirty="0" smtClean="0"/>
          </a:p>
          <a:p>
            <a:endParaRPr lang="en-US" sz="2400" dirty="0" smtClean="0"/>
          </a:p>
          <a:p>
            <a:endParaRPr lang="en-US" sz="2400" dirty="0" smtClean="0"/>
          </a:p>
          <a:p>
            <a:endParaRPr lang="en-US" sz="2400" dirty="0" smtClean="0"/>
          </a:p>
          <a:p>
            <a:endParaRPr lang="en-US" sz="2400" dirty="0" smtClean="0"/>
          </a:p>
          <a:p>
            <a:endParaRPr lang="en-US" sz="2400" dirty="0" smtClean="0"/>
          </a:p>
          <a:p>
            <a:endParaRPr lang="en-US" sz="2400" dirty="0" smtClean="0"/>
          </a:p>
          <a:p>
            <a:endParaRPr lang="en-US" sz="2400" dirty="0" smtClean="0"/>
          </a:p>
          <a:p>
            <a:endParaRPr lang="en-US" sz="2400" dirty="0" smtClean="0"/>
          </a:p>
          <a:p>
            <a:endParaRPr lang="en-US" dirty="0" smtClean="0"/>
          </a:p>
          <a:p>
            <a:endParaRPr lang="en-US" dirty="0" smtClean="0"/>
          </a:p>
          <a:p>
            <a:endParaRPr lang="en-US" dirty="0"/>
          </a:p>
        </p:txBody>
      </p:sp>
      <p:sp>
        <p:nvSpPr>
          <p:cNvPr id="2" name="Slide Number Placeholder 1"/>
          <p:cNvSpPr>
            <a:spLocks noGrp="1"/>
          </p:cNvSpPr>
          <p:nvPr>
            <p:ph type="sldNum" sz="quarter" idx="12"/>
          </p:nvPr>
        </p:nvSpPr>
        <p:spPr/>
        <p:txBody>
          <a:bodyPr/>
          <a:lstStyle/>
          <a:p>
            <a:fld id="{9C0F6FC3-3F0F-484D-B7AD-35414CAF3DD6}" type="slidenum">
              <a:rPr lang="en-US" smtClean="0"/>
              <a:t>52</a:t>
            </a:fld>
            <a:endParaRPr lang="en-US"/>
          </a:p>
        </p:txBody>
      </p:sp>
    </p:spTree>
    <p:extLst>
      <p:ext uri="{BB962C8B-B14F-4D97-AF65-F5344CB8AC3E}">
        <p14:creationId xmlns:p14="http://schemas.microsoft.com/office/powerpoint/2010/main" val="869747286"/>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noChangeArrowheads="1"/>
          </p:cNvSpPr>
          <p:nvPr>
            <p:ph type="title"/>
          </p:nvPr>
        </p:nvSpPr>
        <p:spPr/>
        <p:txBody>
          <a:bodyPr/>
          <a:lstStyle/>
          <a:p>
            <a:r>
              <a:rPr lang="en-GB" dirty="0" smtClean="0"/>
              <a:t>Help students own their own learning</a:t>
            </a:r>
            <a:endParaRPr lang="en-GB" dirty="0"/>
          </a:p>
        </p:txBody>
      </p:sp>
      <p:sp>
        <p:nvSpPr>
          <p:cNvPr id="1029123" name="Rectangle 3"/>
          <p:cNvSpPr>
            <a:spLocks noGrp="1" noChangeArrowheads="1"/>
          </p:cNvSpPr>
          <p:nvPr>
            <p:ph sz="quarter" idx="1"/>
          </p:nvPr>
        </p:nvSpPr>
        <p:spPr/>
        <p:txBody>
          <a:bodyPr>
            <a:normAutofit/>
          </a:bodyPr>
          <a:lstStyle/>
          <a:p>
            <a:r>
              <a:rPr lang="en-GB" dirty="0" smtClean="0"/>
              <a:t>Students assessing their own</a:t>
            </a:r>
            <a:r>
              <a:rPr lang="en-GB" altLang="ja-JP" dirty="0" smtClean="0"/>
              <a:t> work: </a:t>
            </a:r>
          </a:p>
          <a:p>
            <a:pPr lvl="1"/>
            <a:r>
              <a:rPr lang="en-GB" dirty="0" smtClean="0"/>
              <a:t>With rubrics</a:t>
            </a:r>
          </a:p>
          <a:p>
            <a:pPr lvl="1"/>
            <a:r>
              <a:rPr lang="en-GB" dirty="0" smtClean="0"/>
              <a:t>With exemplars</a:t>
            </a:r>
          </a:p>
          <a:p>
            <a:r>
              <a:rPr lang="en-GB" dirty="0" smtClean="0"/>
              <a:t>Self-assessment of understanding:</a:t>
            </a:r>
          </a:p>
          <a:p>
            <a:pPr lvl="1"/>
            <a:r>
              <a:rPr lang="en-GB" dirty="0" smtClean="0"/>
              <a:t>Learning portfolio</a:t>
            </a:r>
          </a:p>
          <a:p>
            <a:pPr lvl="1"/>
            <a:r>
              <a:rPr lang="en-GB" dirty="0" smtClean="0"/>
              <a:t>Traffic lights</a:t>
            </a:r>
          </a:p>
          <a:p>
            <a:pPr lvl="1"/>
            <a:r>
              <a:rPr lang="en-GB" dirty="0" smtClean="0"/>
              <a:t>Red/green discs</a:t>
            </a:r>
          </a:p>
          <a:p>
            <a:pPr lvl="1"/>
            <a:r>
              <a:rPr lang="en-GB" dirty="0" smtClean="0"/>
              <a:t>Coloured cups</a:t>
            </a:r>
          </a:p>
          <a:p>
            <a:pPr lvl="1"/>
            <a:r>
              <a:rPr lang="en-GB" dirty="0" smtClean="0"/>
              <a:t>Plus/minus/</a:t>
            </a:r>
            <a:r>
              <a:rPr lang="en-GB" dirty="0" smtClean="0"/>
              <a:t>interesting</a:t>
            </a:r>
          </a:p>
          <a:p>
            <a:r>
              <a:rPr lang="en-GB" dirty="0" smtClean="0"/>
              <a:t>Practice self-testing</a:t>
            </a:r>
            <a:endParaRPr lang="en-GB" dirty="0"/>
          </a:p>
          <a:p>
            <a:pPr lvl="1"/>
            <a:endParaRPr lang="en-GB" dirty="0" smtClean="0"/>
          </a:p>
        </p:txBody>
      </p:sp>
      <p:sp>
        <p:nvSpPr>
          <p:cNvPr id="2" name="Slide Number Placeholder 1"/>
          <p:cNvSpPr>
            <a:spLocks noGrp="1"/>
          </p:cNvSpPr>
          <p:nvPr>
            <p:ph type="sldNum" sz="quarter" idx="12"/>
          </p:nvPr>
        </p:nvSpPr>
        <p:spPr/>
        <p:txBody>
          <a:bodyPr/>
          <a:lstStyle/>
          <a:p>
            <a:fld id="{9C0F6FC3-3F0F-484D-B7AD-35414CAF3DD6}" type="slidenum">
              <a:rPr lang="en-US" smtClean="0"/>
              <a:t>53</a:t>
            </a:fld>
            <a:endParaRPr lang="en-US"/>
          </a:p>
        </p:txBody>
      </p:sp>
    </p:spTree>
    <p:extLst>
      <p:ext uri="{BB962C8B-B14F-4D97-AF65-F5344CB8AC3E}">
        <p14:creationId xmlns:p14="http://schemas.microsoft.com/office/powerpoint/2010/main" val="340310686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2912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02912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02912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2912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02912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02912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102912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102912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102912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102912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9123" grpId="0" build="p"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ChangeArrowheads="1"/>
          </p:cNvSpPr>
          <p:nvPr>
            <p:ph type="ctrTitle"/>
          </p:nvPr>
        </p:nvSpPr>
        <p:spPr>
          <a:xfrm>
            <a:off x="1371600" y="1677187"/>
            <a:ext cx="5334000" cy="1923264"/>
          </a:xfrm>
        </p:spPr>
        <p:txBody>
          <a:bodyPr>
            <a:normAutofit fontScale="90000"/>
          </a:bodyPr>
          <a:lstStyle/>
          <a:p>
            <a:r>
              <a:rPr lang="en-US" sz="5000" cap="none" dirty="0" smtClean="0"/>
              <a:t>Supporting teachers in changing practice</a:t>
            </a:r>
            <a:r>
              <a:rPr lang="en-US" sz="5000" dirty="0" smtClean="0"/>
              <a:t/>
            </a:r>
            <a:br>
              <a:rPr lang="en-US" sz="5000" dirty="0" smtClean="0"/>
            </a:br>
            <a:endParaRPr lang="en-GB" sz="5000" dirty="0"/>
          </a:p>
        </p:txBody>
      </p:sp>
      <p:sp>
        <p:nvSpPr>
          <p:cNvPr id="2" name="Subtitle 1"/>
          <p:cNvSpPr>
            <a:spLocks noGrp="1"/>
          </p:cNvSpPr>
          <p:nvPr>
            <p:ph type="subTitle" idx="1"/>
          </p:nvPr>
        </p:nvSpPr>
        <p:spPr/>
        <p:txBody>
          <a:bodyPr/>
          <a:lstStyle/>
          <a:p>
            <a:endParaRPr lang="en-US"/>
          </a:p>
        </p:txBody>
      </p:sp>
      <p:sp>
        <p:nvSpPr>
          <p:cNvPr id="3" name="Slide Number Placeholder 2"/>
          <p:cNvSpPr>
            <a:spLocks noGrp="1"/>
          </p:cNvSpPr>
          <p:nvPr>
            <p:ph type="sldNum" sz="quarter" idx="12"/>
          </p:nvPr>
        </p:nvSpPr>
        <p:spPr/>
        <p:txBody>
          <a:bodyPr/>
          <a:lstStyle/>
          <a:p>
            <a:fld id="{9C0F6FC3-3F0F-484D-B7AD-35414CAF3DD6}" type="slidenum">
              <a:rPr lang="en-US" smtClean="0"/>
              <a:t>54</a:t>
            </a:fld>
            <a:endParaRPr lang="en-US" dirty="0"/>
          </a:p>
        </p:txBody>
      </p:sp>
    </p:spTree>
    <p:extLst>
      <p:ext uri="{BB962C8B-B14F-4D97-AF65-F5344CB8AC3E}">
        <p14:creationId xmlns:p14="http://schemas.microsoft.com/office/powerpoint/2010/main" val="11860623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p:cNvSpPr>
            <a:spLocks noGrp="1" noChangeArrowheads="1"/>
          </p:cNvSpPr>
          <p:nvPr>
            <p:ph type="title"/>
          </p:nvPr>
        </p:nvSpPr>
        <p:spPr/>
        <p:txBody>
          <a:bodyPr/>
          <a:lstStyle/>
          <a:p>
            <a:r>
              <a:rPr lang="en-US" dirty="0" smtClean="0"/>
              <a:t>A model for teacher learning</a:t>
            </a:r>
            <a:endParaRPr lang="en-US" dirty="0"/>
          </a:p>
        </p:txBody>
      </p:sp>
      <p:sp>
        <p:nvSpPr>
          <p:cNvPr id="113666" name="Rectangle 3"/>
          <p:cNvSpPr>
            <a:spLocks noGrp="1" noChangeArrowheads="1"/>
          </p:cNvSpPr>
          <p:nvPr>
            <p:ph sz="quarter" idx="1"/>
          </p:nvPr>
        </p:nvSpPr>
        <p:spPr/>
        <p:txBody>
          <a:bodyPr>
            <a:normAutofit/>
          </a:bodyPr>
          <a:lstStyle/>
          <a:p>
            <a:r>
              <a:rPr lang="en-US" dirty="0" smtClean="0"/>
              <a:t>Content, then process</a:t>
            </a:r>
          </a:p>
          <a:p>
            <a:r>
              <a:rPr lang="en-US" dirty="0" smtClean="0"/>
              <a:t>Content (what we want teachers to change):</a:t>
            </a:r>
          </a:p>
          <a:p>
            <a:pPr lvl="1"/>
            <a:r>
              <a:rPr lang="en-US" dirty="0" smtClean="0"/>
              <a:t>Evidence</a:t>
            </a:r>
          </a:p>
          <a:p>
            <a:pPr lvl="1"/>
            <a:r>
              <a:rPr lang="en-US" dirty="0" smtClean="0"/>
              <a:t>Ideas (strategies and techniques)</a:t>
            </a:r>
          </a:p>
          <a:p>
            <a:r>
              <a:rPr lang="en-US" dirty="0" smtClean="0"/>
              <a:t>Process (how to go about change):</a:t>
            </a:r>
          </a:p>
          <a:p>
            <a:pPr lvl="1"/>
            <a:r>
              <a:rPr lang="en-US" dirty="0" smtClean="0"/>
              <a:t>Choice</a:t>
            </a:r>
          </a:p>
          <a:p>
            <a:pPr lvl="1"/>
            <a:r>
              <a:rPr lang="en-US" dirty="0" smtClean="0"/>
              <a:t>Flexibility</a:t>
            </a:r>
          </a:p>
          <a:p>
            <a:pPr lvl="1"/>
            <a:r>
              <a:rPr lang="en-US" dirty="0" smtClean="0"/>
              <a:t>Small steps</a:t>
            </a:r>
          </a:p>
          <a:p>
            <a:pPr lvl="1"/>
            <a:r>
              <a:rPr lang="en-US" dirty="0" smtClean="0"/>
              <a:t>Accountability</a:t>
            </a:r>
          </a:p>
          <a:p>
            <a:pPr lvl="1"/>
            <a:r>
              <a:rPr lang="en-US" dirty="0" smtClean="0"/>
              <a:t>Support</a:t>
            </a:r>
            <a:endParaRPr lang="en-US" dirty="0"/>
          </a:p>
        </p:txBody>
      </p:sp>
      <p:sp>
        <p:nvSpPr>
          <p:cNvPr id="3" name="Slide Number Placeholder 2"/>
          <p:cNvSpPr>
            <a:spLocks noGrp="1"/>
          </p:cNvSpPr>
          <p:nvPr>
            <p:ph type="sldNum" sz="quarter" idx="12"/>
          </p:nvPr>
        </p:nvSpPr>
        <p:spPr/>
        <p:txBody>
          <a:bodyPr>
            <a:normAutofit fontScale="92500" lnSpcReduction="20000"/>
          </a:bodyPr>
          <a:lstStyle/>
          <a:p>
            <a:pPr>
              <a:defRPr/>
            </a:pPr>
            <a:fld id="{2D6238C2-C284-AD4D-8FB8-9663937FCA09}" type="slidenum">
              <a:rPr lang="en-GB" smtClean="0"/>
              <a:pPr>
                <a:defRPr/>
              </a:pPr>
              <a:t>55</a:t>
            </a:fld>
            <a:endParaRPr lang="en-GB" dirty="0"/>
          </a:p>
        </p:txBody>
      </p:sp>
    </p:spTree>
    <p:extLst>
      <p:ext uri="{BB962C8B-B14F-4D97-AF65-F5344CB8AC3E}">
        <p14:creationId xmlns:p14="http://schemas.microsoft.com/office/powerpoint/2010/main" val="1835224137"/>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4"/>
          <p:cNvSpPr>
            <a:spLocks noGrp="1" noChangeArrowheads="1"/>
          </p:cNvSpPr>
          <p:nvPr>
            <p:ph type="title"/>
          </p:nvPr>
        </p:nvSpPr>
        <p:spPr/>
        <p:txBody>
          <a:bodyPr/>
          <a:lstStyle/>
          <a:p>
            <a:r>
              <a:rPr lang="en-US" smtClean="0"/>
              <a:t>Supportive accountability</a:t>
            </a:r>
            <a:endParaRPr lang="en-US" dirty="0"/>
          </a:p>
        </p:txBody>
      </p:sp>
      <p:sp>
        <p:nvSpPr>
          <p:cNvPr id="137218" name="Rectangle 5"/>
          <p:cNvSpPr>
            <a:spLocks noGrp="1" noChangeArrowheads="1"/>
          </p:cNvSpPr>
          <p:nvPr>
            <p:ph sz="quarter" idx="1"/>
          </p:nvPr>
        </p:nvSpPr>
        <p:spPr/>
        <p:txBody>
          <a:bodyPr/>
          <a:lstStyle/>
          <a:p>
            <a:r>
              <a:rPr lang="en-US" smtClean="0"/>
              <a:t>What is needed from teachers:</a:t>
            </a:r>
          </a:p>
          <a:p>
            <a:pPr lvl="1"/>
            <a:r>
              <a:rPr lang="en-US" smtClean="0"/>
              <a:t>A commitment to:</a:t>
            </a:r>
          </a:p>
          <a:p>
            <a:pPr lvl="2"/>
            <a:r>
              <a:rPr lang="en-US" smtClean="0"/>
              <a:t>The continual improvement of practice</a:t>
            </a:r>
          </a:p>
          <a:p>
            <a:pPr lvl="2"/>
            <a:r>
              <a:rPr lang="en-US" smtClean="0"/>
              <a:t>Focus on those things that make a difference to students</a:t>
            </a:r>
          </a:p>
          <a:p>
            <a:r>
              <a:rPr lang="en-US" smtClean="0"/>
              <a:t>What is needed from leaders:</a:t>
            </a:r>
          </a:p>
          <a:p>
            <a:pPr lvl="1"/>
            <a:r>
              <a:rPr lang="en-US" smtClean="0"/>
              <a:t>A commitment to engineer effective learning environments for teachers by:</a:t>
            </a:r>
          </a:p>
          <a:p>
            <a:pPr lvl="2"/>
            <a:r>
              <a:rPr lang="en-US" smtClean="0"/>
              <a:t>Creating expectations for continually improving practice</a:t>
            </a:r>
          </a:p>
          <a:p>
            <a:pPr lvl="2"/>
            <a:r>
              <a:rPr lang="en-US" smtClean="0"/>
              <a:t>Keeping the focus on the things that make a difference to students</a:t>
            </a:r>
          </a:p>
          <a:p>
            <a:pPr lvl="2"/>
            <a:r>
              <a:rPr lang="en-US" smtClean="0"/>
              <a:t>Providing the time, space, dispensation, and support for innovation</a:t>
            </a:r>
          </a:p>
          <a:p>
            <a:pPr lvl="2"/>
            <a:r>
              <a:rPr lang="en-US" smtClean="0"/>
              <a:t>Supporting risk-taking</a:t>
            </a:r>
            <a:endParaRPr lang="en-US" dirty="0"/>
          </a:p>
        </p:txBody>
      </p:sp>
      <p:sp>
        <p:nvSpPr>
          <p:cNvPr id="3" name="Slide Number Placeholder 2"/>
          <p:cNvSpPr>
            <a:spLocks noGrp="1"/>
          </p:cNvSpPr>
          <p:nvPr>
            <p:ph type="sldNum" sz="quarter" idx="12"/>
          </p:nvPr>
        </p:nvSpPr>
        <p:spPr/>
        <p:txBody>
          <a:bodyPr/>
          <a:lstStyle/>
          <a:p>
            <a:fld id="{2D6238C2-C284-AD4D-8FB8-9663937FCA09}" type="slidenum">
              <a:rPr lang="en-GB" smtClean="0"/>
              <a:pPr/>
              <a:t>56</a:t>
            </a:fld>
            <a:endParaRPr lang="en-GB" dirty="0"/>
          </a:p>
        </p:txBody>
      </p:sp>
    </p:spTree>
    <p:extLst>
      <p:ext uri="{BB962C8B-B14F-4D97-AF65-F5344CB8AC3E}">
        <p14:creationId xmlns:p14="http://schemas.microsoft.com/office/powerpoint/2010/main" val="3489298842"/>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 find out more…</a:t>
            </a:r>
          </a:p>
        </p:txBody>
      </p:sp>
      <p:sp>
        <p:nvSpPr>
          <p:cNvPr id="6" name="TextBox 5"/>
          <p:cNvSpPr txBox="1"/>
          <p:nvPr/>
        </p:nvSpPr>
        <p:spPr>
          <a:xfrm>
            <a:off x="745067" y="4889345"/>
            <a:ext cx="7653866" cy="1107996"/>
          </a:xfrm>
          <a:prstGeom prst="rect">
            <a:avLst/>
          </a:prstGeom>
          <a:noFill/>
        </p:spPr>
        <p:txBody>
          <a:bodyPr wrap="square" rtlCol="0">
            <a:spAutoFit/>
          </a:bodyPr>
          <a:lstStyle/>
          <a:p>
            <a:pPr algn="ctr" defTabSz="457200"/>
            <a:r>
              <a:rPr lang="en-US" sz="2400" dirty="0">
                <a:solidFill>
                  <a:srgbClr val="4F81BD"/>
                </a:solidFill>
                <a:hlinkClick r:id="rId3"/>
              </a:rPr>
              <a:t>www.dylanwiliamcenter.com</a:t>
            </a:r>
            <a:endParaRPr lang="en-US" sz="2400" dirty="0">
              <a:solidFill>
                <a:srgbClr val="4F81BD"/>
              </a:solidFill>
            </a:endParaRPr>
          </a:p>
          <a:p>
            <a:pPr algn="ctr" defTabSz="457200"/>
            <a:r>
              <a:rPr lang="en-US" sz="2400" dirty="0">
                <a:solidFill>
                  <a:srgbClr val="4F81BD"/>
                </a:solidFill>
                <a:hlinkClick r:id="rId4"/>
              </a:rPr>
              <a:t>www.dylanwiliam.net</a:t>
            </a:r>
            <a:r>
              <a:rPr lang="en-US" sz="2400" dirty="0">
                <a:solidFill>
                  <a:srgbClr val="4F81BD"/>
                </a:solidFill>
              </a:rPr>
              <a:t>	</a:t>
            </a:r>
          </a:p>
          <a:p>
            <a:pPr algn="ctr" defTabSz="457200"/>
            <a:endParaRPr lang="en-US" dirty="0">
              <a:solidFill>
                <a:srgbClr val="4F81BD"/>
              </a:solidFill>
            </a:endParaRPr>
          </a:p>
        </p:txBody>
      </p:sp>
      <p:pic>
        <p:nvPicPr>
          <p:cNvPr id="8" name="Picture 7" descr="EmbeddedFormativeAssessment.jpg"/>
          <p:cNvPicPr>
            <a:picLocks noChangeAspect="1"/>
          </p:cNvPicPr>
          <p:nvPr/>
        </p:nvPicPr>
        <p:blipFill>
          <a:blip r:embed="rId5">
            <a:alphaModFix/>
          </a:blip>
          <a:stretch>
            <a:fillRect/>
          </a:stretch>
        </p:blipFill>
        <p:spPr>
          <a:xfrm>
            <a:off x="431168" y="1665467"/>
            <a:ext cx="1684235" cy="2406050"/>
          </a:xfrm>
          <a:prstGeom prst="rect">
            <a:avLst/>
          </a:prstGeom>
        </p:spPr>
      </p:pic>
      <p:pic>
        <p:nvPicPr>
          <p:cNvPr id="7" name="Picture 6"/>
          <p:cNvPicPr>
            <a:picLocks noChangeAspect="1"/>
          </p:cNvPicPr>
          <p:nvPr/>
        </p:nvPicPr>
        <p:blipFill>
          <a:blip r:embed="rId6"/>
          <a:stretch>
            <a:fillRect/>
          </a:stretch>
        </p:blipFill>
        <p:spPr>
          <a:xfrm>
            <a:off x="2618668" y="1665469"/>
            <a:ext cx="1684235" cy="2406050"/>
          </a:xfrm>
          <a:prstGeom prst="rect">
            <a:avLst/>
          </a:prstGeom>
        </p:spPr>
      </p:pic>
      <p:sp>
        <p:nvSpPr>
          <p:cNvPr id="3" name="Slide Number Placeholder 2"/>
          <p:cNvSpPr>
            <a:spLocks noGrp="1"/>
          </p:cNvSpPr>
          <p:nvPr>
            <p:ph type="sldNum" sz="quarter" idx="12"/>
          </p:nvPr>
        </p:nvSpPr>
        <p:spPr/>
        <p:txBody>
          <a:bodyPr/>
          <a:lstStyle/>
          <a:p>
            <a:fld id="{9C0F6FC3-3F0F-484D-B7AD-35414CAF3DD6}" type="slidenum">
              <a:rPr lang="en-US" smtClean="0">
                <a:solidFill>
                  <a:prstClr val="black"/>
                </a:solidFill>
              </a:rPr>
              <a:pPr/>
              <a:t>57</a:t>
            </a:fld>
            <a:endParaRPr lang="en-US">
              <a:solidFill>
                <a:prstClr val="black"/>
              </a:solidFill>
            </a:endParaRPr>
          </a:p>
        </p:txBody>
      </p:sp>
      <p:pic>
        <p:nvPicPr>
          <p:cNvPr id="4" name="Picture 3"/>
          <p:cNvPicPr>
            <a:picLocks noChangeAspect="1"/>
          </p:cNvPicPr>
          <p:nvPr/>
        </p:nvPicPr>
        <p:blipFill>
          <a:blip r:embed="rId7"/>
          <a:stretch>
            <a:fillRect/>
          </a:stretch>
        </p:blipFill>
        <p:spPr>
          <a:xfrm>
            <a:off x="4734464" y="1665469"/>
            <a:ext cx="1859221" cy="2406050"/>
          </a:xfrm>
          <a:prstGeom prst="rect">
            <a:avLst/>
          </a:prstGeom>
        </p:spPr>
      </p:pic>
      <p:pic>
        <p:nvPicPr>
          <p:cNvPr id="1026" name="Picture 2" descr="http://cdn3.volusion.com/djwpx.sqsys/v/vspfiles/photos/DLK130001-1.jpg?140732515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23975" y="1681401"/>
            <a:ext cx="2458099" cy="2376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966578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new theory of disuse”</a:t>
            </a:r>
            <a:endParaRPr lang="en-US" dirty="0"/>
          </a:p>
        </p:txBody>
      </p:sp>
      <p:sp>
        <p:nvSpPr>
          <p:cNvPr id="3" name="Content Placeholder 2"/>
          <p:cNvSpPr>
            <a:spLocks noGrp="1"/>
          </p:cNvSpPr>
          <p:nvPr>
            <p:ph idx="1"/>
          </p:nvPr>
        </p:nvSpPr>
        <p:spPr/>
        <p:txBody>
          <a:bodyPr/>
          <a:lstStyle/>
          <a:p>
            <a:r>
              <a:rPr lang="en-US" sz="3200" dirty="0" smtClean="0"/>
              <a:t>An item in memory is characterized by </a:t>
            </a:r>
          </a:p>
          <a:p>
            <a:pPr lvl="1"/>
            <a:r>
              <a:rPr lang="en-US" sz="2800" dirty="0" smtClean="0"/>
              <a:t>Storage strength</a:t>
            </a:r>
          </a:p>
          <a:p>
            <a:pPr lvl="2"/>
            <a:r>
              <a:rPr lang="en-US" sz="2400" dirty="0" smtClean="0"/>
              <a:t>how well learned an item is</a:t>
            </a:r>
          </a:p>
          <a:p>
            <a:pPr lvl="2"/>
            <a:r>
              <a:rPr lang="en-US" sz="2400" dirty="0" smtClean="0"/>
              <a:t>can only increase</a:t>
            </a:r>
          </a:p>
          <a:p>
            <a:pPr lvl="1"/>
            <a:r>
              <a:rPr lang="en-US" sz="2800" dirty="0" smtClean="0"/>
              <a:t>Retrieval strength</a:t>
            </a:r>
          </a:p>
          <a:p>
            <a:pPr lvl="2"/>
            <a:r>
              <a:rPr lang="en-US" sz="2400" dirty="0" smtClean="0"/>
              <a:t>how easy an item is to retrieve at a particular time</a:t>
            </a:r>
          </a:p>
          <a:p>
            <a:pPr lvl="2"/>
            <a:r>
              <a:rPr lang="en-US" sz="2400" dirty="0" smtClean="0"/>
              <a:t>goes up and down</a:t>
            </a:r>
            <a:endParaRPr lang="en-US" sz="2400" dirty="0"/>
          </a:p>
        </p:txBody>
      </p:sp>
      <p:sp>
        <p:nvSpPr>
          <p:cNvPr id="4" name="Slide Number Placeholder 3"/>
          <p:cNvSpPr>
            <a:spLocks noGrp="1"/>
          </p:cNvSpPr>
          <p:nvPr>
            <p:ph type="sldNum" sz="quarter" idx="12"/>
          </p:nvPr>
        </p:nvSpPr>
        <p:spPr/>
        <p:txBody>
          <a:bodyPr/>
          <a:lstStyle/>
          <a:p>
            <a:fld id="{9C0F6FC3-3F0F-484D-B7AD-35414CAF3DD6}" type="slidenum">
              <a:rPr lang="en-US" smtClean="0"/>
              <a:t>6</a:t>
            </a:fld>
            <a:endParaRPr lang="en-US"/>
          </a:p>
        </p:txBody>
      </p:sp>
      <p:sp>
        <p:nvSpPr>
          <p:cNvPr id="5" name="TextBox 4"/>
          <p:cNvSpPr txBox="1"/>
          <p:nvPr/>
        </p:nvSpPr>
        <p:spPr>
          <a:xfrm>
            <a:off x="717550" y="6250590"/>
            <a:ext cx="2838450" cy="369332"/>
          </a:xfrm>
          <a:prstGeom prst="rect">
            <a:avLst/>
          </a:prstGeom>
          <a:noFill/>
        </p:spPr>
        <p:txBody>
          <a:bodyPr wrap="square" rtlCol="0">
            <a:spAutoFit/>
          </a:bodyPr>
          <a:lstStyle/>
          <a:p>
            <a:r>
              <a:rPr lang="en-US" dirty="0" smtClean="0">
                <a:solidFill>
                  <a:srgbClr val="1691D0"/>
                </a:solidFill>
              </a:rPr>
              <a:t>Bjork (1992)</a:t>
            </a:r>
            <a:endParaRPr lang="en-US" dirty="0">
              <a:solidFill>
                <a:srgbClr val="1691D0"/>
              </a:solidFill>
            </a:endParaRPr>
          </a:p>
        </p:txBody>
      </p:sp>
    </p:spTree>
    <p:extLst>
      <p:ext uri="{BB962C8B-B14F-4D97-AF65-F5344CB8AC3E}">
        <p14:creationId xmlns:p14="http://schemas.microsoft.com/office/powerpoint/2010/main" val="10941976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Storage strength and retrieval strength</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038357244"/>
              </p:ext>
            </p:extLst>
          </p:nvPr>
        </p:nvGraphicFramePr>
        <p:xfrm>
          <a:off x="717550" y="1384300"/>
          <a:ext cx="7969252" cy="4673601"/>
        </p:xfrm>
        <a:graphic>
          <a:graphicData uri="http://schemas.openxmlformats.org/drawingml/2006/table">
            <a:tbl>
              <a:tblPr firstRow="1" bandRow="1">
                <a:tableStyleId>{5C22544A-7EE6-4342-B048-85BDC9FD1C3A}</a:tableStyleId>
              </a:tblPr>
              <a:tblGrid>
                <a:gridCol w="1992313"/>
                <a:gridCol w="1023937"/>
                <a:gridCol w="2476501"/>
                <a:gridCol w="2476501"/>
              </a:tblGrid>
              <a:tr h="629776">
                <a:tc>
                  <a:txBody>
                    <a:bodyPr/>
                    <a:lstStyle/>
                    <a:p>
                      <a:endParaRPr lang="en-US" sz="2800" dirty="0"/>
                    </a:p>
                  </a:txBody>
                  <a:tcPr>
                    <a:solidFill>
                      <a:srgbClr val="1691D0"/>
                    </a:solidFill>
                  </a:tcPr>
                </a:tc>
                <a:tc>
                  <a:txBody>
                    <a:bodyPr/>
                    <a:lstStyle/>
                    <a:p>
                      <a:endParaRPr lang="en-US" sz="2800" dirty="0"/>
                    </a:p>
                  </a:txBody>
                  <a:tcPr>
                    <a:solidFill>
                      <a:srgbClr val="1691D0"/>
                    </a:solidFill>
                  </a:tcPr>
                </a:tc>
                <a:tc gridSpan="2">
                  <a:txBody>
                    <a:bodyPr/>
                    <a:lstStyle/>
                    <a:p>
                      <a:pPr algn="ctr"/>
                      <a:r>
                        <a:rPr lang="en-US" sz="2800" dirty="0" smtClean="0"/>
                        <a:t>Storage strength</a:t>
                      </a:r>
                      <a:endParaRPr lang="en-US" sz="2800" dirty="0"/>
                    </a:p>
                  </a:txBody>
                  <a:tcPr>
                    <a:solidFill>
                      <a:srgbClr val="1691D0"/>
                    </a:solidFill>
                  </a:tcPr>
                </a:tc>
                <a:tc hMerge="1">
                  <a:txBody>
                    <a:bodyPr/>
                    <a:lstStyle/>
                    <a:p>
                      <a:endParaRPr lang="en-US" dirty="0"/>
                    </a:p>
                  </a:txBody>
                  <a:tcPr/>
                </a:tc>
              </a:tr>
              <a:tr h="585581">
                <a:tc>
                  <a:txBody>
                    <a:bodyPr/>
                    <a:lstStyle/>
                    <a:p>
                      <a:endParaRPr lang="en-US" sz="2800" dirty="0"/>
                    </a:p>
                  </a:txBody>
                  <a:tcPr>
                    <a:solidFill>
                      <a:srgbClr val="1691D0"/>
                    </a:solidFill>
                  </a:tcPr>
                </a:tc>
                <a:tc>
                  <a:txBody>
                    <a:bodyPr/>
                    <a:lstStyle/>
                    <a:p>
                      <a:endParaRPr lang="en-US" sz="2800"/>
                    </a:p>
                  </a:txBody>
                  <a:tcPr/>
                </a:tc>
                <a:tc>
                  <a:txBody>
                    <a:bodyPr/>
                    <a:lstStyle/>
                    <a:p>
                      <a:pPr algn="ctr"/>
                      <a:r>
                        <a:rPr lang="en-US" sz="2800" dirty="0" smtClean="0"/>
                        <a:t>Low</a:t>
                      </a:r>
                      <a:endParaRPr lang="en-US" sz="2800" dirty="0"/>
                    </a:p>
                  </a:txBody>
                  <a:tcPr/>
                </a:tc>
                <a:tc>
                  <a:txBody>
                    <a:bodyPr/>
                    <a:lstStyle/>
                    <a:p>
                      <a:pPr algn="ctr"/>
                      <a:r>
                        <a:rPr lang="en-US" sz="2800" dirty="0" smtClean="0"/>
                        <a:t>High</a:t>
                      </a:r>
                      <a:endParaRPr lang="en-US" sz="2800" dirty="0"/>
                    </a:p>
                  </a:txBody>
                  <a:tcPr/>
                </a:tc>
              </a:tr>
              <a:tr h="1729122">
                <a:tc rowSpan="2">
                  <a:txBody>
                    <a:bodyPr/>
                    <a:lstStyle/>
                    <a:p>
                      <a:r>
                        <a:rPr lang="en-US" sz="2800" b="1" dirty="0" smtClean="0">
                          <a:solidFill>
                            <a:schemeClr val="bg1"/>
                          </a:solidFill>
                        </a:rPr>
                        <a:t>Retrieval strength</a:t>
                      </a:r>
                      <a:endParaRPr lang="en-US" sz="2800" b="1" dirty="0">
                        <a:solidFill>
                          <a:schemeClr val="bg1"/>
                        </a:solidFill>
                      </a:endParaRPr>
                    </a:p>
                  </a:txBody>
                  <a:tcPr anchor="ctr">
                    <a:solidFill>
                      <a:srgbClr val="1691D0"/>
                    </a:solidFill>
                  </a:tcPr>
                </a:tc>
                <a:tc>
                  <a:txBody>
                    <a:bodyPr/>
                    <a:lstStyle/>
                    <a:p>
                      <a:r>
                        <a:rPr lang="en-US" sz="2800" dirty="0" smtClean="0"/>
                        <a:t>Low</a:t>
                      </a:r>
                      <a:endParaRPr lang="en-US" sz="2800" dirty="0"/>
                    </a:p>
                  </a:txBody>
                  <a:tcPr anchor="ctr"/>
                </a:tc>
                <a:tc>
                  <a:txBody>
                    <a:bodyPr/>
                    <a:lstStyle/>
                    <a:p>
                      <a:endParaRPr lang="en-US" sz="2800" dirty="0"/>
                    </a:p>
                  </a:txBody>
                  <a:tcPr/>
                </a:tc>
                <a:tc>
                  <a:txBody>
                    <a:bodyPr/>
                    <a:lstStyle/>
                    <a:p>
                      <a:endParaRPr lang="en-US" sz="2800" dirty="0"/>
                    </a:p>
                  </a:txBody>
                  <a:tcPr/>
                </a:tc>
              </a:tr>
              <a:tr h="1729122">
                <a:tc vMerge="1">
                  <a:txBody>
                    <a:bodyPr/>
                    <a:lstStyle/>
                    <a:p>
                      <a:endParaRPr lang="en-US" dirty="0"/>
                    </a:p>
                  </a:txBody>
                  <a:tcPr/>
                </a:tc>
                <a:tc>
                  <a:txBody>
                    <a:bodyPr/>
                    <a:lstStyle/>
                    <a:p>
                      <a:r>
                        <a:rPr lang="en-US" sz="2800" dirty="0" smtClean="0"/>
                        <a:t>High</a:t>
                      </a:r>
                      <a:endParaRPr lang="en-US" sz="2800" dirty="0"/>
                    </a:p>
                  </a:txBody>
                  <a:tcPr anchor="ctr"/>
                </a:tc>
                <a:tc>
                  <a:txBody>
                    <a:bodyPr/>
                    <a:lstStyle/>
                    <a:p>
                      <a:endParaRPr lang="en-US" sz="2800" dirty="0"/>
                    </a:p>
                  </a:txBody>
                  <a:tcPr/>
                </a:tc>
                <a:tc>
                  <a:txBody>
                    <a:bodyPr/>
                    <a:lstStyle/>
                    <a:p>
                      <a:endParaRPr lang="en-US" sz="2800" dirty="0"/>
                    </a:p>
                  </a:txBody>
                  <a:tcPr/>
                </a:tc>
              </a:tr>
            </a:tbl>
          </a:graphicData>
        </a:graphic>
      </p:graphicFrame>
      <p:sp>
        <p:nvSpPr>
          <p:cNvPr id="4" name="Slide Number Placeholder 3"/>
          <p:cNvSpPr>
            <a:spLocks noGrp="1"/>
          </p:cNvSpPr>
          <p:nvPr>
            <p:ph type="sldNum" sz="quarter" idx="12"/>
          </p:nvPr>
        </p:nvSpPr>
        <p:spPr/>
        <p:txBody>
          <a:bodyPr/>
          <a:lstStyle/>
          <a:p>
            <a:fld id="{9C0F6FC3-3F0F-484D-B7AD-35414CAF3DD6}" type="slidenum">
              <a:rPr lang="en-US" smtClean="0"/>
              <a:t>7</a:t>
            </a:fld>
            <a:endParaRPr lang="en-US"/>
          </a:p>
        </p:txBody>
      </p:sp>
      <p:sp>
        <p:nvSpPr>
          <p:cNvPr id="6" name="TextBox 5"/>
          <p:cNvSpPr txBox="1"/>
          <p:nvPr/>
        </p:nvSpPr>
        <p:spPr>
          <a:xfrm>
            <a:off x="3771900" y="2985868"/>
            <a:ext cx="2400300" cy="954107"/>
          </a:xfrm>
          <a:prstGeom prst="rect">
            <a:avLst/>
          </a:prstGeom>
          <a:noFill/>
        </p:spPr>
        <p:txBody>
          <a:bodyPr wrap="square" rtlCol="0">
            <a:spAutoFit/>
          </a:bodyPr>
          <a:lstStyle/>
          <a:p>
            <a:pPr algn="ctr"/>
            <a:r>
              <a:rPr lang="en-US" sz="2800" dirty="0" smtClean="0"/>
              <a:t>Credit card number</a:t>
            </a:r>
            <a:endParaRPr lang="en-US" sz="2800" dirty="0"/>
          </a:p>
        </p:txBody>
      </p:sp>
      <p:sp>
        <p:nvSpPr>
          <p:cNvPr id="7" name="TextBox 6"/>
          <p:cNvSpPr txBox="1"/>
          <p:nvPr/>
        </p:nvSpPr>
        <p:spPr>
          <a:xfrm>
            <a:off x="6238577" y="4738468"/>
            <a:ext cx="2400300" cy="954107"/>
          </a:xfrm>
          <a:prstGeom prst="rect">
            <a:avLst/>
          </a:prstGeom>
          <a:noFill/>
        </p:spPr>
        <p:txBody>
          <a:bodyPr wrap="square" rtlCol="0">
            <a:spAutoFit/>
          </a:bodyPr>
          <a:lstStyle/>
          <a:p>
            <a:pPr algn="ctr"/>
            <a:r>
              <a:rPr lang="en-US" sz="2800" dirty="0" smtClean="0"/>
              <a:t>Social security number</a:t>
            </a:r>
            <a:endParaRPr lang="en-US" sz="2800" dirty="0"/>
          </a:p>
        </p:txBody>
      </p:sp>
      <p:sp>
        <p:nvSpPr>
          <p:cNvPr id="8" name="TextBox 7"/>
          <p:cNvSpPr txBox="1"/>
          <p:nvPr/>
        </p:nvSpPr>
        <p:spPr>
          <a:xfrm>
            <a:off x="3771900" y="4738468"/>
            <a:ext cx="2400300" cy="954107"/>
          </a:xfrm>
          <a:prstGeom prst="rect">
            <a:avLst/>
          </a:prstGeom>
          <a:noFill/>
        </p:spPr>
        <p:txBody>
          <a:bodyPr wrap="square" rtlCol="0">
            <a:spAutoFit/>
          </a:bodyPr>
          <a:lstStyle/>
          <a:p>
            <a:pPr algn="ctr"/>
            <a:r>
              <a:rPr lang="en-US" sz="2800" dirty="0" smtClean="0"/>
              <a:t>Current hotel room number</a:t>
            </a:r>
            <a:endParaRPr lang="en-US" sz="2800" dirty="0"/>
          </a:p>
        </p:txBody>
      </p:sp>
      <p:sp>
        <p:nvSpPr>
          <p:cNvPr id="9" name="TextBox 8"/>
          <p:cNvSpPr txBox="1"/>
          <p:nvPr/>
        </p:nvSpPr>
        <p:spPr>
          <a:xfrm>
            <a:off x="6238577" y="2987236"/>
            <a:ext cx="2400300" cy="954107"/>
          </a:xfrm>
          <a:prstGeom prst="rect">
            <a:avLst/>
          </a:prstGeom>
          <a:noFill/>
        </p:spPr>
        <p:txBody>
          <a:bodyPr wrap="square" rtlCol="0">
            <a:spAutoFit/>
          </a:bodyPr>
          <a:lstStyle/>
          <a:p>
            <a:pPr algn="ctr"/>
            <a:r>
              <a:rPr lang="en-US" sz="2800" dirty="0" smtClean="0"/>
              <a:t>First license plate number</a:t>
            </a:r>
            <a:endParaRPr lang="en-US" sz="2800" dirty="0"/>
          </a:p>
        </p:txBody>
      </p:sp>
    </p:spTree>
    <p:extLst>
      <p:ext uri="{BB962C8B-B14F-4D97-AF65-F5344CB8AC3E}">
        <p14:creationId xmlns:p14="http://schemas.microsoft.com/office/powerpoint/2010/main" val="23976151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What </a:t>
            </a:r>
            <a:endParaRPr lang="en-US" dirty="0"/>
          </a:p>
        </p:txBody>
      </p:sp>
      <p:sp>
        <p:nvSpPr>
          <p:cNvPr id="5" name="Content Placeholder 4"/>
          <p:cNvSpPr>
            <a:spLocks noGrp="1"/>
          </p:cNvSpPr>
          <p:nvPr>
            <p:ph idx="1"/>
          </p:nvPr>
        </p:nvSpPr>
        <p:spPr>
          <a:xfrm>
            <a:off x="717550" y="1384300"/>
            <a:ext cx="7969250" cy="5473700"/>
          </a:xfrm>
        </p:spPr>
        <p:txBody>
          <a:bodyPr/>
          <a:lstStyle/>
          <a:p>
            <a:r>
              <a:rPr lang="en-US" dirty="0" smtClean="0"/>
              <a:t>Storage strength and retrieval strength are increased by</a:t>
            </a:r>
          </a:p>
          <a:p>
            <a:pPr lvl="1"/>
            <a:r>
              <a:rPr lang="en-US" dirty="0" smtClean="0"/>
              <a:t>Re-studying an item</a:t>
            </a:r>
          </a:p>
          <a:p>
            <a:pPr lvl="1"/>
            <a:r>
              <a:rPr lang="en-US" dirty="0" smtClean="0"/>
              <a:t>Retrieving it from memory</a:t>
            </a:r>
          </a:p>
          <a:p>
            <a:pPr lvl="1"/>
            <a:r>
              <a:rPr lang="en-US" dirty="0" smtClean="0"/>
              <a:t>Retrieval has a greater impact than re-study</a:t>
            </a:r>
          </a:p>
          <a:p>
            <a:r>
              <a:rPr lang="en-US" dirty="0" smtClean="0"/>
              <a:t>Retrieval and re-study increase:</a:t>
            </a:r>
          </a:p>
          <a:p>
            <a:pPr lvl="1"/>
            <a:r>
              <a:rPr lang="en-US" dirty="0" smtClean="0"/>
              <a:t>storage strength more when retrieval strength is </a:t>
            </a:r>
            <a:r>
              <a:rPr lang="en-US" i="1" dirty="0" smtClean="0"/>
              <a:t>low</a:t>
            </a:r>
          </a:p>
          <a:p>
            <a:pPr lvl="1"/>
            <a:r>
              <a:rPr lang="en-US" dirty="0" smtClean="0"/>
              <a:t>retrieval strength more when</a:t>
            </a:r>
          </a:p>
          <a:p>
            <a:pPr lvl="2"/>
            <a:r>
              <a:rPr lang="en-US" dirty="0" smtClean="0"/>
              <a:t>retrieval strength is low</a:t>
            </a:r>
          </a:p>
          <a:p>
            <a:pPr lvl="2"/>
            <a:r>
              <a:rPr lang="en-US" dirty="0" smtClean="0"/>
              <a:t>storage strength is high</a:t>
            </a:r>
          </a:p>
          <a:p>
            <a:r>
              <a:rPr lang="en-US" dirty="0" smtClean="0"/>
              <a:t>Learners need “desirable difficulties” in learning</a:t>
            </a:r>
            <a:endParaRPr lang="en-US" dirty="0"/>
          </a:p>
        </p:txBody>
      </p:sp>
      <p:sp>
        <p:nvSpPr>
          <p:cNvPr id="3" name="Slide Number Placeholder 2"/>
          <p:cNvSpPr>
            <a:spLocks noGrp="1"/>
          </p:cNvSpPr>
          <p:nvPr>
            <p:ph type="sldNum" sz="quarter" idx="12"/>
          </p:nvPr>
        </p:nvSpPr>
        <p:spPr/>
        <p:txBody>
          <a:bodyPr/>
          <a:lstStyle/>
          <a:p>
            <a:fld id="{9C0F6FC3-3F0F-484D-B7AD-35414CAF3DD6}" type="slidenum">
              <a:rPr lang="en-US" smtClean="0"/>
              <a:pPr/>
              <a:t>8</a:t>
            </a:fld>
            <a:endParaRPr lang="en-US" dirty="0"/>
          </a:p>
        </p:txBody>
      </p:sp>
    </p:spTree>
    <p:extLst>
      <p:ext uri="{BB962C8B-B14F-4D97-AF65-F5344CB8AC3E}">
        <p14:creationId xmlns:p14="http://schemas.microsoft.com/office/powerpoint/2010/main" val="27773323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xEl>
                                              <p:pRg st="7" end="7"/>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677187"/>
            <a:ext cx="5524500" cy="1923264"/>
          </a:xfrm>
        </p:spPr>
        <p:txBody>
          <a:bodyPr/>
          <a:lstStyle/>
          <a:p>
            <a:r>
              <a:rPr lang="en-US" dirty="0" smtClean="0"/>
              <a:t>Why </a:t>
            </a:r>
            <a:r>
              <a:rPr lang="en-US" dirty="0" smtClean="0"/>
              <a:t>(classroom) formative </a:t>
            </a:r>
            <a:r>
              <a:rPr lang="en-US" dirty="0" smtClean="0"/>
              <a:t>assessment needs to be a priority</a:t>
            </a:r>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9C0F6FC3-3F0F-484D-B7AD-35414CAF3DD6}" type="slidenum">
              <a:rPr lang="en-US" smtClean="0"/>
              <a:t>9</a:t>
            </a:fld>
            <a:endParaRPr lang="en-US" dirty="0"/>
          </a:p>
        </p:txBody>
      </p:sp>
    </p:spTree>
    <p:extLst>
      <p:ext uri="{BB962C8B-B14F-4D97-AF65-F5344CB8AC3E}">
        <p14:creationId xmlns:p14="http://schemas.microsoft.com/office/powerpoint/2010/main" val="57888407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ylan Wiliam Template 201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Dylan Wiliam Template 2014.potx</Template>
  <TotalTime>10248</TotalTime>
  <Words>2808</Words>
  <Application>Microsoft Macintosh PowerPoint</Application>
  <PresentationFormat>On-screen Show (4:3)</PresentationFormat>
  <Paragraphs>553</Paragraphs>
  <Slides>57</Slides>
  <Notes>26</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57</vt:i4>
      </vt:variant>
    </vt:vector>
  </HeadingPairs>
  <TitlesOfParts>
    <vt:vector size="59" baseType="lpstr">
      <vt:lpstr>Dylan Wiliam Template 2014</vt:lpstr>
      <vt:lpstr>Equation</vt:lpstr>
      <vt:lpstr>Why (classroom) formative assessment should be a priority for every school</vt:lpstr>
      <vt:lpstr>Outline</vt:lpstr>
      <vt:lpstr>What psychology tells us about learning</vt:lpstr>
      <vt:lpstr>PowerPoint Presentation</vt:lpstr>
      <vt:lpstr>Which of these consistently improves learning?</vt:lpstr>
      <vt:lpstr>“The new theory of disuse”</vt:lpstr>
      <vt:lpstr>Storage strength and retrieval strength</vt:lpstr>
      <vt:lpstr>What </vt:lpstr>
      <vt:lpstr>Why (classroom) formative assessment needs to be a priority</vt:lpstr>
      <vt:lpstr>Why Strategic Formative Assessment?</vt:lpstr>
      <vt:lpstr>Building Plan “B” into Plan “A”</vt:lpstr>
      <vt:lpstr>Relevant studies</vt:lpstr>
      <vt:lpstr>Recent meta-analytic findings </vt:lpstr>
      <vt:lpstr>Formative assessment: what it is and what it isn’t</vt:lpstr>
      <vt:lpstr>Formative Assessment: A contested term</vt:lpstr>
      <vt:lpstr>What does formative assessment form?</vt:lpstr>
      <vt:lpstr>Strategies of formative assessment</vt:lpstr>
      <vt:lpstr>Unpacking Formative Assessment</vt:lpstr>
      <vt:lpstr>Unpacking Formative Assessment</vt:lpstr>
      <vt:lpstr>Practical techniques for classroom formative assessment</vt:lpstr>
      <vt:lpstr>Clarifying, sharing and understanding learning intentions and criteria for success</vt:lpstr>
      <vt:lpstr>Learning intentions and success criteria</vt:lpstr>
      <vt:lpstr>Goals and horizons</vt:lpstr>
      <vt:lpstr>A standard middle school math problem…</vt:lpstr>
      <vt:lpstr>PowerPoint Presentation</vt:lpstr>
      <vt:lpstr>PowerPoint Presentation</vt:lpstr>
      <vt:lpstr>How many rectangles?</vt:lpstr>
      <vt:lpstr>Engineering effective discussions, activities, and classroom tasks that elicit evidence of learning</vt:lpstr>
      <vt:lpstr>Kinds of questions: Israel</vt:lpstr>
      <vt:lpstr>Eliciting evidence</vt:lpstr>
      <vt:lpstr>Principles of diagnostic questioning</vt:lpstr>
      <vt:lpstr>Distractor-driven multiple-choice questions (1)</vt:lpstr>
      <vt:lpstr>Distractor-driven multiple-choice questions (2)</vt:lpstr>
      <vt:lpstr>Multiple correct responses (1)</vt:lpstr>
      <vt:lpstr>Multiple correct responses (2)</vt:lpstr>
      <vt:lpstr>Developing good questions</vt:lpstr>
      <vt:lpstr>Providing feedback that moves learners forward</vt:lpstr>
      <vt:lpstr>Kinds of feedback: Israel</vt:lpstr>
      <vt:lpstr>Responses</vt:lpstr>
      <vt:lpstr>Effects of feedback</vt:lpstr>
      <vt:lpstr>Getting feedback right is hard</vt:lpstr>
      <vt:lpstr>What is the purpose of feedback?</vt:lpstr>
      <vt:lpstr>Activating students as learning resources for one another</vt:lpstr>
      <vt:lpstr>Help students be learning resources</vt:lpstr>
      <vt:lpstr>Activating students as owners of their own learning</vt:lpstr>
      <vt:lpstr>Help students own their own learning</vt:lpstr>
      <vt:lpstr>PowerPoint Presentation</vt:lpstr>
      <vt:lpstr>PowerPoint Presentation</vt:lpstr>
      <vt:lpstr>PowerPoint Presentation</vt:lpstr>
      <vt:lpstr>+/–/interesting: responses for “+”</vt:lpstr>
      <vt:lpstr>+/–/interesting: responses for “–”</vt:lpstr>
      <vt:lpstr>+/–/interesting: responses for “interesting”</vt:lpstr>
      <vt:lpstr>Help students own their own learning</vt:lpstr>
      <vt:lpstr>Supporting teachers in changing practice </vt:lpstr>
      <vt:lpstr>A model for teacher learning</vt:lpstr>
      <vt:lpstr>Supportive accountability</vt:lpstr>
      <vt:lpstr>To find out more…</vt:lpstr>
    </vt:vector>
  </TitlesOfParts>
  <Company>Learning Sciences International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Sylvia Karlson</dc:creator>
  <cp:lastModifiedBy>Dylan Wiliam</cp:lastModifiedBy>
  <cp:revision>119</cp:revision>
  <dcterms:created xsi:type="dcterms:W3CDTF">2014-10-09T19:30:01Z</dcterms:created>
  <dcterms:modified xsi:type="dcterms:W3CDTF">2017-04-07T16:47:11Z</dcterms:modified>
</cp:coreProperties>
</file>