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0" r:id="rId2"/>
    <p:sldId id="626" r:id="rId3"/>
    <p:sldId id="627" r:id="rId4"/>
    <p:sldId id="483" r:id="rId5"/>
    <p:sldId id="484" r:id="rId6"/>
    <p:sldId id="590" r:id="rId7"/>
    <p:sldId id="591" r:id="rId8"/>
    <p:sldId id="592" r:id="rId9"/>
    <p:sldId id="593" r:id="rId10"/>
    <p:sldId id="594" r:id="rId11"/>
    <p:sldId id="595" r:id="rId12"/>
    <p:sldId id="596" r:id="rId13"/>
    <p:sldId id="633" r:id="rId14"/>
    <p:sldId id="632" r:id="rId15"/>
    <p:sldId id="597" r:id="rId16"/>
    <p:sldId id="598" r:id="rId17"/>
    <p:sldId id="599" r:id="rId18"/>
    <p:sldId id="600" r:id="rId19"/>
    <p:sldId id="601" r:id="rId20"/>
    <p:sldId id="602" r:id="rId21"/>
    <p:sldId id="603" r:id="rId22"/>
    <p:sldId id="605" r:id="rId23"/>
    <p:sldId id="606" r:id="rId24"/>
    <p:sldId id="607" r:id="rId25"/>
    <p:sldId id="608" r:id="rId26"/>
    <p:sldId id="609" r:id="rId27"/>
    <p:sldId id="644" r:id="rId28"/>
    <p:sldId id="645" r:id="rId29"/>
    <p:sldId id="624" r:id="rId30"/>
    <p:sldId id="628" r:id="rId31"/>
    <p:sldId id="634" r:id="rId32"/>
    <p:sldId id="636" r:id="rId33"/>
    <p:sldId id="642" r:id="rId34"/>
    <p:sldId id="639" r:id="rId35"/>
    <p:sldId id="640" r:id="rId36"/>
    <p:sldId id="630" r:id="rId37"/>
    <p:sldId id="643" r:id="rId38"/>
    <p:sldId id="635" r:id="rId39"/>
    <p:sldId id="637" r:id="rId40"/>
    <p:sldId id="638" r:id="rId41"/>
    <p:sldId id="625" r:id="rId42"/>
    <p:sldId id="575" r:id="rId43"/>
    <p:sldId id="641" r:id="rId4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152"/>
    <a:srgbClr val="215968"/>
    <a:srgbClr val="FF6600"/>
    <a:srgbClr val="1F497D"/>
    <a:srgbClr val="DD9E00"/>
    <a:srgbClr val="2979C9"/>
    <a:srgbClr val="2171AD"/>
    <a:srgbClr val="16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5617" autoAdjust="0"/>
  </p:normalViewPr>
  <p:slideViewPr>
    <p:cSldViewPr snapToGrid="0" snapToObjects="1" showGuides="1">
      <p:cViewPr>
        <p:scale>
          <a:sx n="100" d="100"/>
          <a:sy n="100" d="100"/>
        </p:scale>
        <p:origin x="-1432" y="-160"/>
      </p:cViewPr>
      <p:guideLst>
        <p:guide orient="horz" pos="4062"/>
        <p:guide pos="2885"/>
      </p:guideLst>
    </p:cSldViewPr>
  </p:slideViewPr>
  <p:outlineViewPr>
    <p:cViewPr>
      <p:scale>
        <a:sx n="33" d="100"/>
        <a:sy n="33" d="100"/>
      </p:scale>
      <p:origin x="0" y="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36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Not%20me%20work:B:Bloom%20HS:Achievement%20Effect-%20Size%20Benchmarks%20for%20Educational%20Interventions%20(2008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growth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Sheet1!$A$2:$A$12</c:f>
              <c:numCache>
                <c:formatCode>General</c:formatCode>
                <c:ptCount val="11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  <c:pt idx="10">
                  <c:v>16.0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1.52</c:v>
                </c:pt>
                <c:pt idx="1">
                  <c:v>0.97</c:v>
                </c:pt>
                <c:pt idx="2">
                  <c:v>0.6</c:v>
                </c:pt>
                <c:pt idx="3">
                  <c:v>0.36</c:v>
                </c:pt>
                <c:pt idx="4">
                  <c:v>0.4</c:v>
                </c:pt>
                <c:pt idx="5">
                  <c:v>0.32</c:v>
                </c:pt>
                <c:pt idx="6">
                  <c:v>0.23</c:v>
                </c:pt>
                <c:pt idx="7">
                  <c:v>0.26</c:v>
                </c:pt>
                <c:pt idx="8">
                  <c:v>0.24</c:v>
                </c:pt>
                <c:pt idx="9">
                  <c:v>0.19</c:v>
                </c:pt>
                <c:pt idx="10">
                  <c:v>0.19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4632456"/>
        <c:axId val="-2064546904"/>
      </c:scatterChart>
      <c:valAx>
        <c:axId val="-2064632456"/>
        <c:scaling>
          <c:orientation val="minMax"/>
          <c:max val="16.0"/>
          <c:min val="5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4546904"/>
        <c:crosses val="autoZero"/>
        <c:crossBetween val="midCat"/>
        <c:majorUnit val="1.0"/>
      </c:valAx>
      <c:valAx>
        <c:axId val="-2064546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growth (SDs)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-20646324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4246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tabLst>
                <a:tab pos="1790700" algn="l"/>
                <a:tab pos="3683000" algn="l"/>
                <a:tab pos="5918200" algn="l"/>
                <a:tab pos="7899400" algn="l"/>
              </a:tabLst>
            </a:pPr>
            <a:r>
              <a:rPr lang="en-US" dirty="0" smtClean="0"/>
              <a:t>© Dylan Wiliam 2015	</a:t>
            </a:r>
            <a:r>
              <a:rPr lang="en-US" dirty="0" err="1" smtClean="0"/>
              <a:t>www.dylanwiliam.org</a:t>
            </a:r>
            <a:r>
              <a:rPr lang="en-US" dirty="0" smtClean="0"/>
              <a:t>	</a:t>
            </a:r>
            <a:r>
              <a:rPr lang="en-US" dirty="0" err="1" smtClean="0"/>
              <a:t>www.dylanwiliamcenter.com</a:t>
            </a:r>
            <a:r>
              <a:rPr lang="en-US" dirty="0" smtClean="0"/>
              <a:t>	</a:t>
            </a:r>
            <a:r>
              <a:rPr lang="en-US" dirty="0" err="1" smtClean="0"/>
              <a:t>dylanwiliam@mac.com</a:t>
            </a:r>
            <a:r>
              <a:rPr lang="en-US" dirty="0" smtClean="0"/>
              <a:t>	(609) 910-1489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1F13FEA-52D1-7A49-9B9F-C01DD675C8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2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286" y="6450624"/>
            <a:ext cx="9180287" cy="190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6286" y="6513911"/>
            <a:ext cx="9180287" cy="256187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14350"/>
            <a:ext cx="3965575" cy="29733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3987" y="3600808"/>
            <a:ext cx="7047487" cy="273331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4141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2947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56AE36E-D2DB-BC41-9EC0-63DF6BAF3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ylan Wiliam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3110111" y="51487"/>
            <a:ext cx="2924317" cy="4054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76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en-US" sz="1200" b="0" kern="1200" dirty="0" smtClean="0">
        <a:ln w="6350" cmpd="sng">
          <a:noFill/>
        </a:ln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1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7038" y="598488"/>
            <a:ext cx="3208337" cy="2405062"/>
          </a:xfrm>
          <a:ln cap="flat"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4891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-20466"/>
            <a:ext cx="9141964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045" y="3149600"/>
            <a:ext cx="7995955" cy="29782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49600"/>
            <a:ext cx="918436" cy="297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6" y="1502229"/>
            <a:ext cx="5629275" cy="164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5" y="4406900"/>
            <a:ext cx="7129608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5" y="2906713"/>
            <a:ext cx="71296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211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8045" y="0"/>
            <a:ext cx="7995955" cy="61278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8" name="Picture 7" descr="circle.png"/>
          <p:cNvPicPr>
            <a:picLocks noChangeAspect="1"/>
          </p:cNvPicPr>
          <p:nvPr userDrawn="1"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8436" cy="6127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7187"/>
            <a:ext cx="4854396" cy="192326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26"/>
            <a:ext cx="918436" cy="231140"/>
          </a:xfrm>
        </p:spPr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600200"/>
            <a:ext cx="38798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35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9" name="Picture 8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535113"/>
            <a:ext cx="37798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2174875"/>
            <a:ext cx="37798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2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588" y="152400"/>
            <a:ext cx="807421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6" y="6248218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601A0-3688-4D07-8CC1-C676D433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233886"/>
            <a:ext cx="7921327" cy="6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0" y="965098"/>
            <a:ext cx="8426451" cy="24396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7926"/>
            <a:ext cx="635000" cy="23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7926"/>
            <a:ext cx="635000" cy="231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1" r:id="rId5"/>
    <p:sldLayoutId id="2147483649" r:id="rId6"/>
    <p:sldLayoutId id="2147483652" r:id="rId7"/>
    <p:sldLayoutId id="2147483653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ylanwiliamcent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xkcd.com/88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05" y="5508359"/>
            <a:ext cx="7129608" cy="522640"/>
          </a:xfrm>
        </p:spPr>
        <p:txBody>
          <a:bodyPr/>
          <a:lstStyle/>
          <a:p>
            <a:r>
              <a:rPr lang="en-US" sz="2800" b="0" cap="none" dirty="0" smtClean="0"/>
              <a:t>Dylan Wiliam (@dylanwiliam)</a:t>
            </a:r>
            <a:endParaRPr lang="en-US" sz="2800" b="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5104" y="3429000"/>
            <a:ext cx="7664595" cy="1818039"/>
          </a:xfrm>
        </p:spPr>
        <p:txBody>
          <a:bodyPr anchor="t">
            <a:noAutofit/>
          </a:bodyPr>
          <a:lstStyle/>
          <a:p>
            <a:r>
              <a:rPr lang="en-US" sz="3600" dirty="0"/>
              <a:t>Why teaching isn’t—and probably never will be—a research-based </a:t>
            </a:r>
            <a:r>
              <a:rPr lang="en-US" sz="3600" dirty="0" smtClean="0"/>
              <a:t>profession (and why that’s a good thing)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6292334"/>
            <a:ext cx="8001000" cy="461665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pPr marL="177800">
              <a:tabLst>
                <a:tab pos="4838700" algn="l"/>
              </a:tabLst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www.dylanwiliamcenter.com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www.dylanwiliam.org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Content Placeholder 4" descr="Significant (XKCD 2011) part 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61" r="-16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299075" y="1289050"/>
            <a:ext cx="1216025" cy="248285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5" name="Content Placeholder 4" descr="Significant (XKCD 2011) part 4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49" r="-59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943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low statistical power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17550" y="1415294"/>
            <a:ext cx="4286250" cy="4935312"/>
          </a:xfrm>
        </p:spPr>
        <p:txBody>
          <a:bodyPr>
            <a:noAutofit/>
          </a:bodyPr>
          <a:lstStyle/>
          <a:p>
            <a:r>
              <a:rPr lang="en-US" sz="2200" dirty="0" smtClean="0"/>
              <a:t>fMRI scan of an Atlantic salmon shown 15 photos of humans in social situations for 10 seconds and asked to determine the emotion being displayed</a:t>
            </a:r>
          </a:p>
          <a:p>
            <a:r>
              <a:rPr lang="en-US" sz="2200" dirty="0" err="1"/>
              <a:t>Voxelwise</a:t>
            </a:r>
            <a:r>
              <a:rPr lang="en-US" sz="2200" dirty="0"/>
              <a:t> statistics on the salmon data were calculated through an ordinary </a:t>
            </a:r>
            <a:r>
              <a:rPr lang="en-US" sz="2200" dirty="0" smtClean="0"/>
              <a:t>least-squares </a:t>
            </a:r>
            <a:r>
              <a:rPr lang="en-US" sz="2200" dirty="0"/>
              <a:t>estimation of the general linear model (GLM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Areas of significant blood oxygen level changes (p&lt;0.001) shown</a:t>
            </a:r>
            <a:endParaRPr lang="en-US" sz="2200" dirty="0"/>
          </a:p>
          <a:p>
            <a:r>
              <a:rPr lang="en-US" sz="2200" dirty="0" smtClean="0"/>
              <a:t>The salmon was not alive at the time of the scanning</a:t>
            </a:r>
            <a:endParaRPr lang="en-US" sz="2200" dirty="0"/>
          </a:p>
        </p:txBody>
      </p:sp>
      <p:pic>
        <p:nvPicPr>
          <p:cNvPr id="8" name="Content Placeholder 7" descr="Screen Shot 2015-06-04 at 6.07.49 AM.png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2314"/>
          <a:stretch/>
        </p:blipFill>
        <p:spPr>
          <a:xfrm>
            <a:off x="5003800" y="1416050"/>
            <a:ext cx="2733675" cy="4934556"/>
          </a:xfrm>
        </p:spPr>
      </p:pic>
      <p:sp>
        <p:nvSpPr>
          <p:cNvPr id="12" name="TextBox 11"/>
          <p:cNvSpPr txBox="1"/>
          <p:nvPr/>
        </p:nvSpPr>
        <p:spPr>
          <a:xfrm>
            <a:off x="7986884" y="1615755"/>
            <a:ext cx="99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t-value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12" y="1893429"/>
            <a:ext cx="47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4.5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8912" y="2847223"/>
            <a:ext cx="47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4.0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8912" y="3801017"/>
            <a:ext cx="47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3</a:t>
            </a:r>
            <a:r>
              <a:rPr lang="en-US" sz="1800" dirty="0" smtClean="0">
                <a:latin typeface="Calibri"/>
                <a:cs typeface="Calibri"/>
              </a:rPr>
              <a:t>.5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8912" y="4754811"/>
            <a:ext cx="47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3.0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8912" y="5708603"/>
            <a:ext cx="47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2.5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6350606"/>
            <a:ext cx="770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Bennett, Baird, Miller, and Wolford (2013)</a:t>
            </a:r>
            <a:endParaRPr lang="en-US" sz="1800" dirty="0">
              <a:solidFill>
                <a:srgbClr val="1691D0"/>
              </a:solidFill>
              <a:latin typeface="Calibri"/>
              <a:cs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258" y="1985087"/>
            <a:ext cx="599713" cy="40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reproducibility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replicate 100 studies published in three leading US psychology journals</a:t>
            </a:r>
          </a:p>
          <a:p>
            <a:pPr lvl="1"/>
            <a:r>
              <a:rPr lang="en-US" sz="2000" dirty="0"/>
              <a:t>Psychological </a:t>
            </a:r>
            <a:r>
              <a:rPr lang="en-US" sz="2000" dirty="0" smtClean="0"/>
              <a:t>Science</a:t>
            </a:r>
          </a:p>
          <a:p>
            <a:pPr lvl="1"/>
            <a:r>
              <a:rPr lang="en-US" sz="2000" dirty="0" smtClean="0"/>
              <a:t>Journal </a:t>
            </a:r>
            <a:r>
              <a:rPr lang="en-US" sz="2000" dirty="0"/>
              <a:t>of Personality and Social </a:t>
            </a:r>
            <a:r>
              <a:rPr lang="en-US" sz="2000" dirty="0" smtClean="0"/>
              <a:t>Psychology</a:t>
            </a:r>
          </a:p>
          <a:p>
            <a:pPr lvl="1"/>
            <a:r>
              <a:rPr lang="en-US" sz="2000" dirty="0" smtClean="0"/>
              <a:t>Journal </a:t>
            </a:r>
            <a:r>
              <a:rPr lang="en-US" sz="2000" dirty="0"/>
              <a:t>of Experimental </a:t>
            </a:r>
            <a:r>
              <a:rPr lang="en-US" sz="2000" dirty="0" smtClean="0"/>
              <a:t>Psychology</a:t>
            </a:r>
            <a:r>
              <a:rPr lang="en-US" sz="2000" dirty="0"/>
              <a:t>: Learning, Memory, </a:t>
            </a:r>
            <a:r>
              <a:rPr lang="en-US" sz="2000" dirty="0" smtClean="0"/>
              <a:t>&amp; Cognition</a:t>
            </a:r>
            <a:endParaRPr lang="en-US" sz="2000" dirty="0"/>
          </a:p>
          <a:p>
            <a:r>
              <a:rPr lang="en-US" dirty="0" smtClean="0"/>
              <a:t>Replications conducted in collaboration with original researchers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47</a:t>
            </a:r>
            <a:r>
              <a:rPr lang="en-US" dirty="0" smtClean="0"/>
              <a:t>% of results significant (97% for original results)</a:t>
            </a:r>
          </a:p>
          <a:p>
            <a:pPr lvl="1"/>
            <a:r>
              <a:rPr lang="en-US" dirty="0" smtClean="0"/>
              <a:t>39% of experiments replicated</a:t>
            </a:r>
          </a:p>
          <a:p>
            <a:pPr lvl="1"/>
            <a:r>
              <a:rPr lang="en-US" dirty="0" smtClean="0"/>
              <a:t>Effect sizes on average half of those in original studies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6409856"/>
            <a:ext cx="410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Open Science Collaboration (2015)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4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5" descr="Screen Shot 2016-10-26 at 9.49.5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2852"/>
          <a:stretch/>
        </p:blipFill>
        <p:spPr>
          <a:xfrm>
            <a:off x="1663700" y="1333500"/>
            <a:ext cx="5994400" cy="4891690"/>
          </a:xfrm>
        </p:spPr>
      </p:pic>
    </p:spTree>
    <p:extLst>
      <p:ext uri="{BB962C8B-B14F-4D97-AF65-F5344CB8AC3E}">
        <p14:creationId xmlns:p14="http://schemas.microsoft.com/office/powerpoint/2010/main" val="173121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Variation in intervention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Interventions vary in their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Intensity</a:t>
            </a:r>
          </a:p>
          <a:p>
            <a:pPr lvl="2"/>
            <a:r>
              <a:rPr lang="en-US" dirty="0" smtClean="0"/>
              <a:t>class size reduction by 20%, 30%, or 50%</a:t>
            </a:r>
          </a:p>
          <a:p>
            <a:pPr lvl="2"/>
            <a:r>
              <a:rPr lang="en-US" dirty="0" smtClean="0"/>
              <a:t>response to intervention</a:t>
            </a:r>
          </a:p>
          <a:p>
            <a:pPr lvl="1"/>
            <a:r>
              <a:rPr lang="en-US" dirty="0" smtClean="0"/>
              <a:t>Collateral effects</a:t>
            </a:r>
          </a:p>
          <a:p>
            <a:pPr lvl="2"/>
            <a:r>
              <a:rPr lang="en-US" dirty="0" smtClean="0"/>
              <a:t>assignment of teachers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Variation in variability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7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growth in achievement, by 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2353" y="6375685"/>
            <a:ext cx="624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err="1">
                <a:solidFill>
                  <a:srgbClr val="1691D0"/>
                </a:solidFill>
                <a:latin typeface="+mj-lt"/>
              </a:rPr>
              <a:t>Bloom</a:t>
            </a:r>
            <a:r>
              <a:rPr lang="nl-NL" sz="18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nl-NL" sz="1800" dirty="0" smtClean="0">
                <a:solidFill>
                  <a:srgbClr val="1691D0"/>
                </a:solidFill>
                <a:latin typeface="+mj-lt"/>
              </a:rPr>
              <a:t>Hill</a:t>
            </a:r>
            <a:r>
              <a:rPr lang="nl-NL" sz="18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nl-NL" sz="1800" dirty="0" smtClean="0">
                <a:solidFill>
                  <a:srgbClr val="1691D0"/>
                </a:solidFill>
                <a:latin typeface="+mj-lt"/>
              </a:rPr>
              <a:t>Black</a:t>
            </a:r>
            <a:r>
              <a:rPr lang="nl-NL" sz="18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nl-NL" sz="1800" dirty="0" err="1" smtClean="0">
                <a:solidFill>
                  <a:srgbClr val="1691D0"/>
                </a:solidFill>
                <a:latin typeface="+mj-lt"/>
              </a:rPr>
              <a:t>and</a:t>
            </a:r>
            <a:r>
              <a:rPr lang="nl-NL" sz="1800" dirty="0" smtClean="0">
                <a:solidFill>
                  <a:srgbClr val="1691D0"/>
                </a:solidFill>
                <a:latin typeface="+mj-lt"/>
              </a:rPr>
              <a:t> </a:t>
            </a:r>
            <a:r>
              <a:rPr lang="nl-NL" sz="1800" dirty="0" err="1" smtClean="0">
                <a:solidFill>
                  <a:srgbClr val="1691D0"/>
                </a:solidFill>
                <a:latin typeface="+mj-lt"/>
              </a:rPr>
              <a:t>Lipsey</a:t>
            </a:r>
            <a:r>
              <a:rPr lang="nl-NL" sz="1800" dirty="0" smtClean="0">
                <a:solidFill>
                  <a:srgbClr val="1691D0"/>
                </a:solidFill>
                <a:latin typeface="+mj-lt"/>
              </a:rPr>
              <a:t> </a:t>
            </a:r>
            <a:r>
              <a:rPr lang="nl-NL" sz="1800" dirty="0">
                <a:solidFill>
                  <a:srgbClr val="1691D0"/>
                </a:solidFill>
                <a:latin typeface="+mj-lt"/>
              </a:rPr>
              <a:t>(2008)</a:t>
            </a:r>
            <a:endParaRPr lang="en-US" sz="1800" dirty="0">
              <a:solidFill>
                <a:srgbClr val="1691D0"/>
              </a:solidFill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174061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3080447" y="1727604"/>
            <a:ext cx="2695578" cy="1389873"/>
          </a:xfrm>
          <a:prstGeom prst="wedgeRoundRectCallout">
            <a:avLst>
              <a:gd name="adj1" fmla="val -76033"/>
              <a:gd name="adj2" fmla="val -30896"/>
              <a:gd name="adj3" fmla="val 16667"/>
            </a:avLst>
          </a:prstGeom>
          <a:solidFill>
            <a:srgbClr val="1691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 50% increase in the rate of learning for six-year-olds is equivalent  to an effect size of 0.76</a:t>
            </a:r>
            <a:endParaRPr lang="en-US" sz="18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070597" y="2590283"/>
            <a:ext cx="2695578" cy="1389873"/>
          </a:xfrm>
          <a:prstGeom prst="wedgeRoundRectCallout">
            <a:avLst>
              <a:gd name="adj1" fmla="val 17745"/>
              <a:gd name="adj2" fmla="val 93242"/>
              <a:gd name="adj3" fmla="val 16667"/>
            </a:avLst>
          </a:prstGeom>
          <a:solidFill>
            <a:srgbClr val="1691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 50% increase in the rate of learning for 15-year-olds is equivalent  to an effect size of 0.1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0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variability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Studies with younger children will produce larger effect size estimates</a:t>
            </a:r>
          </a:p>
          <a:p>
            <a:r>
              <a:rPr lang="en-US" dirty="0" smtClean="0"/>
              <a:t>Studies with restricted populations (e.g., children with special needs, gifted students) will produce larger effect size estimates</a:t>
            </a:r>
          </a:p>
        </p:txBody>
      </p:sp>
    </p:spTree>
    <p:extLst>
      <p:ext uri="{BB962C8B-B14F-4D97-AF65-F5344CB8AC3E}">
        <p14:creationId xmlns:p14="http://schemas.microsoft.com/office/powerpoint/2010/main" val="26139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it mean for a </a:t>
            </a:r>
            <a:r>
              <a:rPr lang="en-US" dirty="0" smtClean="0"/>
              <a:t>profession to </a:t>
            </a:r>
            <a:r>
              <a:rPr lang="en-US" dirty="0" smtClean="0"/>
              <a:t>be “research-based”?</a:t>
            </a:r>
          </a:p>
          <a:p>
            <a:r>
              <a:rPr lang="en-US" dirty="0" smtClean="0"/>
              <a:t>Why educational research falls short</a:t>
            </a:r>
          </a:p>
          <a:p>
            <a:r>
              <a:rPr lang="en-US" dirty="0" smtClean="0"/>
              <a:t>What educational research should do, and how it should do it</a:t>
            </a:r>
          </a:p>
          <a:p>
            <a:r>
              <a:rPr lang="en-US" dirty="0" smtClean="0"/>
              <a:t>The role of teachers </a:t>
            </a:r>
            <a:r>
              <a:rPr lang="en-US" dirty="0" smtClean="0"/>
              <a:t>(and researchers) in </a:t>
            </a:r>
            <a:r>
              <a:rPr lang="en-US" dirty="0" smtClean="0"/>
              <a:t>educational research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5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Selection of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in STEM subjects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9000 papers on feedback in mathematics, science and technology</a:t>
            </a:r>
          </a:p>
          <a:p>
            <a:r>
              <a:rPr lang="en-US" dirty="0" smtClean="0"/>
              <a:t>Only 238 papers retained</a:t>
            </a:r>
          </a:p>
          <a:p>
            <a:pPr lvl="1">
              <a:tabLst>
                <a:tab pos="4838700" algn="dec"/>
              </a:tabLst>
            </a:pPr>
            <a:r>
              <a:rPr lang="en-US" dirty="0" smtClean="0"/>
              <a:t>Background papers	24</a:t>
            </a:r>
          </a:p>
          <a:p>
            <a:pPr lvl="1">
              <a:tabLst>
                <a:tab pos="4838700" algn="dec"/>
              </a:tabLst>
            </a:pPr>
            <a:r>
              <a:rPr lang="en-US" dirty="0" smtClean="0"/>
              <a:t>Descriptive papers	79</a:t>
            </a:r>
          </a:p>
          <a:p>
            <a:pPr lvl="1">
              <a:tabLst>
                <a:tab pos="4838700" algn="dec"/>
              </a:tabLst>
            </a:pPr>
            <a:r>
              <a:rPr lang="en-US" dirty="0" smtClean="0"/>
              <a:t>Qualitative papers	24</a:t>
            </a:r>
          </a:p>
          <a:p>
            <a:pPr lvl="1">
              <a:tabLst>
                <a:tab pos="4838700" algn="dec"/>
              </a:tabLst>
            </a:pPr>
            <a:r>
              <a:rPr lang="en-US" dirty="0" smtClean="0"/>
              <a:t>Quantitative papers	111</a:t>
            </a:r>
          </a:p>
          <a:p>
            <a:pPr lvl="2">
              <a:tabLst>
                <a:tab pos="5207000" algn="dec"/>
              </a:tabLst>
            </a:pPr>
            <a:r>
              <a:rPr lang="en-US" dirty="0" smtClean="0"/>
              <a:t>Mathematics	60</a:t>
            </a:r>
          </a:p>
          <a:p>
            <a:pPr lvl="2">
              <a:tabLst>
                <a:tab pos="5207000" algn="dec"/>
              </a:tabLst>
            </a:pPr>
            <a:r>
              <a:rPr lang="en-US" dirty="0" smtClean="0"/>
              <a:t>Science	35</a:t>
            </a:r>
          </a:p>
          <a:p>
            <a:pPr lvl="2">
              <a:tabLst>
                <a:tab pos="5207000" algn="dec"/>
              </a:tabLst>
            </a:pPr>
            <a:r>
              <a:rPr lang="en-US" dirty="0" smtClean="0"/>
              <a:t>Technology	16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6299200"/>
            <a:ext cx="483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+mn-lt"/>
              </a:rPr>
              <a:t>Ruiz-Primo and Li (2013)</a:t>
            </a:r>
            <a:endParaRPr lang="en-US" sz="1800" dirty="0">
              <a:solidFill>
                <a:srgbClr val="1691D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24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3984934"/>
              </p:ext>
            </p:extLst>
          </p:nvPr>
        </p:nvGraphicFramePr>
        <p:xfrm>
          <a:off x="717549" y="1600200"/>
          <a:ext cx="80486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146"/>
                <a:gridCol w="1444239"/>
                <a:gridCol w="14442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 of studies included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treatment</a:t>
                      </a:r>
                      <a:r>
                        <a:rPr lang="en-US" baseline="0" dirty="0" smtClean="0"/>
                        <a:t> is a single event lasting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 marR="54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 marR="54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 of outcome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 marR="54000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63%</a:t>
                      </a:r>
                    </a:p>
                  </a:txBody>
                  <a:tcPr marR="54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Validity</a:t>
                      </a:r>
                      <a:r>
                        <a:rPr lang="en-US" baseline="0" dirty="0" smtClean="0"/>
                        <a:t> of outcome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 marR="54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 marR="54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Dealing only or mainly</a:t>
                      </a:r>
                      <a:r>
                        <a:rPr lang="en-US" baseline="0" dirty="0" smtClean="0"/>
                        <a:t> with declarative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marR="54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 marR="54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Schematic knowledge (e.g.,</a:t>
                      </a:r>
                      <a:r>
                        <a:rPr lang="en-US" baseline="0" dirty="0" smtClean="0"/>
                        <a:t> knowing why)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marR="54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R="54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feedback events in a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marR="54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marR="540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4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Sensitivity to instruction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4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Sensitivity of outcome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7550" y="1333499"/>
            <a:ext cx="7969250" cy="51295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Distance of assessment from the curriculum</a:t>
            </a:r>
          </a:p>
          <a:p>
            <a:pPr marL="627063" lvl="1" indent="-273050"/>
            <a:r>
              <a:rPr lang="en-US" dirty="0" smtClean="0"/>
              <a:t>Immediate</a:t>
            </a:r>
          </a:p>
          <a:p>
            <a:pPr lvl="2"/>
            <a:r>
              <a:rPr lang="en-US" dirty="0" smtClean="0"/>
              <a:t>e.g., science journals, notebooks, and classroom tests</a:t>
            </a:r>
          </a:p>
          <a:p>
            <a:pPr lvl="1"/>
            <a:r>
              <a:rPr lang="en-US" dirty="0" smtClean="0"/>
              <a:t>Close</a:t>
            </a:r>
          </a:p>
          <a:p>
            <a:pPr lvl="2"/>
            <a:r>
              <a:rPr lang="en-US" dirty="0" smtClean="0"/>
              <a:t> e.g., where an immediate assessment asked about number of pendulum swings in 15 seconds, a close assessment asks about the time taken for 10 swings</a:t>
            </a:r>
          </a:p>
          <a:p>
            <a:pPr lvl="1"/>
            <a:r>
              <a:rPr lang="en-US" dirty="0" smtClean="0"/>
              <a:t>Proximal</a:t>
            </a:r>
          </a:p>
          <a:p>
            <a:pPr lvl="2"/>
            <a:r>
              <a:rPr lang="en-US" dirty="0" smtClean="0"/>
              <a:t>e.g., if an immediate assessment asked students to construct boats out of paper cups, the proximal assessment would ask for an explanation of what makes bottles float</a:t>
            </a:r>
          </a:p>
          <a:p>
            <a:pPr lvl="1"/>
            <a:r>
              <a:rPr lang="en-US" dirty="0" smtClean="0"/>
              <a:t>Distal</a:t>
            </a:r>
          </a:p>
          <a:p>
            <a:pPr lvl="2"/>
            <a:r>
              <a:rPr lang="en-US" dirty="0" smtClean="0"/>
              <a:t>e.g., where the assessment task is sampled from a different domain and where the problem, procedures, materials and measurement methods differed from those used in the original activities</a:t>
            </a:r>
          </a:p>
          <a:p>
            <a:pPr lvl="1"/>
            <a:r>
              <a:rPr lang="en-US" dirty="0" smtClean="0"/>
              <a:t>Remote</a:t>
            </a:r>
          </a:p>
          <a:p>
            <a:pPr lvl="2"/>
            <a:r>
              <a:rPr lang="en-US" dirty="0" smtClean="0"/>
              <a:t>standardized national achievement tests.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6238C2-C284-AD4D-8FB8-9663937FCA09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6371657"/>
            <a:ext cx="513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91D0"/>
                </a:solidFill>
                <a:latin typeface="+mn-lt"/>
              </a:rPr>
              <a:t>Ruiz-Primo, </a:t>
            </a:r>
            <a:r>
              <a:rPr lang="en-US" sz="1800" dirty="0" err="1">
                <a:solidFill>
                  <a:srgbClr val="1691D0"/>
                </a:solidFill>
                <a:latin typeface="+mn-lt"/>
              </a:rPr>
              <a:t>Shavelson</a:t>
            </a:r>
            <a:r>
              <a:rPr lang="en-US" sz="1800" dirty="0">
                <a:solidFill>
                  <a:srgbClr val="1691D0"/>
                </a:solidFill>
                <a:latin typeface="+mn-lt"/>
              </a:rPr>
              <a:t>, Hamilton, and Klein (2002</a:t>
            </a:r>
            <a:r>
              <a:rPr lang="en-US" sz="1800" dirty="0" smtClean="0">
                <a:solidFill>
                  <a:srgbClr val="1691D0"/>
                </a:solidFill>
              </a:rPr>
              <a:t>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9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sensitivity to instruction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956" r="1459" b="9592"/>
          <a:stretch/>
        </p:blipFill>
        <p:spPr>
          <a:xfrm>
            <a:off x="2084579" y="1600200"/>
            <a:ext cx="5360655" cy="4630262"/>
          </a:xfrm>
        </p:spPr>
      </p:pic>
      <p:sp>
        <p:nvSpPr>
          <p:cNvPr id="4" name="TextBox 3"/>
          <p:cNvSpPr txBox="1"/>
          <p:nvPr/>
        </p:nvSpPr>
        <p:spPr>
          <a:xfrm>
            <a:off x="970407" y="3563493"/>
            <a:ext cx="111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+mj-lt"/>
              </a:rPr>
              <a:t>Effect size</a:t>
            </a:r>
            <a:endParaRPr lang="en-US" sz="1800" dirty="0">
              <a:solidFill>
                <a:srgbClr val="1691D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2026" y="6326314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1691D0"/>
                </a:solidFill>
                <a:latin typeface="+mj-lt"/>
              </a:rPr>
              <a:t>Close</a:t>
            </a:r>
            <a:endParaRPr lang="en-US" sz="1800" dirty="0">
              <a:solidFill>
                <a:srgbClr val="1691D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5930" y="6326314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1691D0"/>
                </a:solidFill>
                <a:latin typeface="+mj-lt"/>
              </a:rPr>
              <a:t>Proximal</a:t>
            </a:r>
            <a:endParaRPr lang="en-US" sz="1800" dirty="0">
              <a:solidFill>
                <a:srgbClr val="1691D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440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in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problems are unavoidable:</a:t>
            </a:r>
          </a:p>
          <a:p>
            <a:pPr lvl="1"/>
            <a:r>
              <a:rPr lang="en-US" dirty="0" smtClean="0"/>
              <a:t>Selection of studies</a:t>
            </a:r>
          </a:p>
          <a:p>
            <a:pPr lvl="1"/>
            <a:r>
              <a:rPr lang="en-US" dirty="0" smtClean="0"/>
              <a:t>Sensitivity </a:t>
            </a:r>
            <a:r>
              <a:rPr lang="en-US" dirty="0" smtClean="0"/>
              <a:t>to instruction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problems are avoidable:</a:t>
            </a:r>
          </a:p>
          <a:p>
            <a:pPr lvl="1"/>
            <a:r>
              <a:rPr lang="en-US" dirty="0" smtClean="0"/>
              <a:t>File-drawer problem</a:t>
            </a:r>
          </a:p>
          <a:p>
            <a:pPr lvl="1"/>
            <a:r>
              <a:rPr lang="en-US" dirty="0" smtClean="0"/>
              <a:t>Variation in quality</a:t>
            </a:r>
            <a:endParaRPr lang="en-US" dirty="0" smtClean="0"/>
          </a:p>
          <a:p>
            <a:pPr lvl="1"/>
            <a:r>
              <a:rPr lang="en-US" dirty="0" smtClean="0"/>
              <a:t>Variation in variability</a:t>
            </a:r>
          </a:p>
          <a:p>
            <a:r>
              <a:rPr lang="en-US" dirty="0" smtClean="0"/>
              <a:t>Unfortunately, most of the people doing meta-analysis in education:</a:t>
            </a:r>
          </a:p>
          <a:p>
            <a:pPr lvl="1"/>
            <a:r>
              <a:rPr lang="en-US" dirty="0" smtClean="0"/>
              <a:t>don’t discuss the unavoidable problems, and</a:t>
            </a:r>
          </a:p>
          <a:p>
            <a:pPr lvl="1"/>
            <a:r>
              <a:rPr lang="en-US" dirty="0" smtClean="0"/>
              <a:t>don’t avoid the avoidable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8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Effects of feedback</a:t>
            </a:r>
            <a:endParaRPr lang="en-GB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717550" y="1333500"/>
            <a:ext cx="7969250" cy="51181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Kluger and DeNisi (1996) review of 3000 research reports</a:t>
            </a:r>
          </a:p>
          <a:p>
            <a:r>
              <a:rPr lang="en-GB" dirty="0" smtClean="0"/>
              <a:t>Excluding those:</a:t>
            </a:r>
          </a:p>
          <a:p>
            <a:pPr lvl="1"/>
            <a:r>
              <a:rPr lang="en-GB" dirty="0" smtClean="0"/>
              <a:t>without adequate controls</a:t>
            </a:r>
          </a:p>
          <a:p>
            <a:pPr lvl="1"/>
            <a:r>
              <a:rPr lang="en-GB" dirty="0" smtClean="0"/>
              <a:t>with poor design</a:t>
            </a:r>
          </a:p>
          <a:p>
            <a:pPr lvl="1"/>
            <a:r>
              <a:rPr lang="en-GB" dirty="0" smtClean="0"/>
              <a:t>with fewer than 10 participants</a:t>
            </a:r>
          </a:p>
          <a:p>
            <a:pPr lvl="1"/>
            <a:r>
              <a:rPr lang="en-GB" dirty="0" smtClean="0"/>
              <a:t>where performance was not measured</a:t>
            </a:r>
          </a:p>
          <a:p>
            <a:pPr lvl="1"/>
            <a:r>
              <a:rPr lang="en-GB" dirty="0" smtClean="0"/>
              <a:t>without details of effect sizes</a:t>
            </a:r>
          </a:p>
          <a:p>
            <a:r>
              <a:rPr lang="en-GB" dirty="0" smtClean="0"/>
              <a:t>left 131 reports, 607 effect sizes, involving 23,663 observations on 12,652 individuals</a:t>
            </a:r>
          </a:p>
          <a:p>
            <a:r>
              <a:rPr lang="en-GB" dirty="0" smtClean="0"/>
              <a:t>On average, feedback increases achievement</a:t>
            </a:r>
          </a:p>
          <a:p>
            <a:pPr lvl="1"/>
            <a:r>
              <a:rPr lang="en-GB" dirty="0" smtClean="0"/>
              <a:t>Effect sizes highly variable</a:t>
            </a:r>
          </a:p>
          <a:p>
            <a:pPr lvl="1"/>
            <a:r>
              <a:rPr lang="en-GB" dirty="0" smtClean="0"/>
              <a:t>38% (231 out of 607) of effect sizes were negative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122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Getting feedback right is hard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081079"/>
              </p:ext>
            </p:extLst>
          </p:nvPr>
        </p:nvGraphicFramePr>
        <p:xfrm>
          <a:off x="642470" y="1676400"/>
          <a:ext cx="8298329" cy="416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200"/>
                <a:gridCol w="2990627"/>
                <a:gridCol w="3164502"/>
              </a:tblGrid>
              <a:tr h="711144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Response type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>
                    <a:solidFill>
                      <a:srgbClr val="169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138" indent="0" algn="ctr">
                        <a:spcAft>
                          <a:spcPts val="400"/>
                        </a:spcAft>
                      </a:pPr>
                      <a:r>
                        <a:rPr lang="en-US" sz="2000" dirty="0"/>
                        <a:t>Feedback</a:t>
                      </a:r>
                      <a:r>
                        <a:rPr lang="en-US" sz="2000" dirty="0" smtClean="0"/>
                        <a:t> indicates performance…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endParaRPr lang="en-GB" sz="24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</a:tr>
              <a:tr h="691526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falls short of goal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exceeds goal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>
                    <a:solidFill>
                      <a:srgbClr val="1691D0"/>
                    </a:solidFill>
                  </a:tcPr>
                </a:tc>
              </a:tr>
              <a:tr h="691526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Change </a:t>
                      </a:r>
                      <a:r>
                        <a:rPr lang="en-US" sz="2000" dirty="0"/>
                        <a:t>behavior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b="1" dirty="0"/>
                        <a:t>Increase effort</a:t>
                      </a:r>
                      <a:endParaRPr lang="en-GB" sz="2000" b="1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Exert less effort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</a:tr>
              <a:tr h="691526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Change goal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Reduce aspiration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b="1" dirty="0"/>
                        <a:t>Increase aspiration</a:t>
                      </a:r>
                      <a:endParaRPr lang="en-GB" sz="2000" b="1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</a:tr>
              <a:tr h="691526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Abandon goal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Decide goal is too hard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Decide goal is too easy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</a:tr>
              <a:tr h="691526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2000" dirty="0"/>
                        <a:t>Reject feedback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Feedback is ignored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Feedback is ignored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2469" y="6362662"/>
            <a:ext cx="423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Kluger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 and 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DeNisi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 (1996)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55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educational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5080000"/>
          </a:xfrm>
        </p:spPr>
        <p:txBody>
          <a:bodyPr/>
          <a:lstStyle/>
          <a:p>
            <a:r>
              <a:rPr lang="en-US" dirty="0" smtClean="0"/>
              <a:t>The naturalistic fallacy: “You can’t deduce an ‘ought’ from an ‘is’” (Hume, 1739)</a:t>
            </a:r>
          </a:p>
          <a:p>
            <a:r>
              <a:rPr lang="en-US" dirty="0" smtClean="0"/>
              <a:t>Educational research can only tell you what was, not what might be</a:t>
            </a:r>
          </a:p>
          <a:p>
            <a:pPr lvl="1"/>
            <a:r>
              <a:rPr lang="en-US" dirty="0" smtClean="0"/>
              <a:t>Ability grouping</a:t>
            </a:r>
          </a:p>
          <a:p>
            <a:pPr lvl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Class-size reduction</a:t>
            </a:r>
          </a:p>
          <a:p>
            <a:pPr lvl="1"/>
            <a:r>
              <a:rPr lang="en-US" dirty="0" smtClean="0"/>
              <a:t>Teachers’ aides</a:t>
            </a:r>
          </a:p>
          <a:p>
            <a:pPr lvl="1"/>
            <a:r>
              <a:rPr lang="en-US" dirty="0" smtClean="0"/>
              <a:t>Teacher incentives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8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research-based?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‘research-based’ profession:</a:t>
            </a:r>
          </a:p>
          <a:p>
            <a:pPr lvl="1"/>
            <a:r>
              <a:rPr lang="en-US" dirty="0" smtClean="0"/>
              <a:t>Professionals would,</a:t>
            </a:r>
            <a:br>
              <a:rPr lang="en-US" dirty="0" smtClean="0"/>
            </a:br>
            <a:r>
              <a:rPr lang="en-US" dirty="0" smtClean="0"/>
              <a:t>for the majority of decisions they need to take,</a:t>
            </a:r>
            <a:br>
              <a:rPr lang="en-US" dirty="0" smtClean="0"/>
            </a:br>
            <a:r>
              <a:rPr lang="en-US" dirty="0" smtClean="0"/>
              <a:t>be able to find and access credible research studies</a:t>
            </a:r>
            <a:br>
              <a:rPr lang="en-US" dirty="0" smtClean="0"/>
            </a:br>
            <a:r>
              <a:rPr lang="en-US" dirty="0" smtClean="0"/>
              <a:t>that provided evidence that particular courses of action  would, if implemented as directed,</a:t>
            </a:r>
            <a:br>
              <a:rPr lang="en-US" dirty="0" smtClean="0"/>
            </a:br>
            <a:r>
              <a:rPr lang="en-US" dirty="0" smtClean="0"/>
              <a:t>be substantially more likely to lead to better outcomes.</a:t>
            </a:r>
          </a:p>
          <a:p>
            <a:r>
              <a:rPr lang="en-US" dirty="0" smtClean="0"/>
              <a:t>This may be the case for aspects of medicine</a:t>
            </a:r>
          </a:p>
          <a:p>
            <a:r>
              <a:rPr lang="en-US" dirty="0" smtClean="0"/>
              <a:t>This is certainly </a:t>
            </a:r>
            <a:r>
              <a:rPr lang="en-US" i="1" dirty="0" smtClean="0"/>
              <a:t>not</a:t>
            </a:r>
            <a:r>
              <a:rPr lang="en-US" dirty="0" smtClean="0"/>
              <a:t> the case for teaching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educational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50800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education, “What works?” is rarely the right question, because</a:t>
            </a:r>
          </a:p>
          <a:p>
            <a:pPr lvl="1"/>
            <a:r>
              <a:rPr lang="en-US" dirty="0"/>
              <a:t>everything works somewhere, and</a:t>
            </a:r>
          </a:p>
          <a:p>
            <a:pPr lvl="1"/>
            <a:r>
              <a:rPr lang="en-US" dirty="0"/>
              <a:t>nothing works everywhere, which is why</a:t>
            </a:r>
          </a:p>
          <a:p>
            <a:pPr lvl="1"/>
            <a:r>
              <a:rPr lang="en-US" dirty="0"/>
              <a:t>in education, the right question is, “Under what conditions does this work?”</a:t>
            </a:r>
          </a:p>
          <a:p>
            <a:r>
              <a:rPr lang="en-US" dirty="0" smtClean="0"/>
              <a:t>All teachers and leaders need to be </a:t>
            </a:r>
            <a:r>
              <a:rPr lang="en-US" i="1" dirty="0" smtClean="0"/>
              <a:t>critical consumers</a:t>
            </a:r>
            <a:r>
              <a:rPr lang="en-US" dirty="0" smtClean="0"/>
              <a:t> of educational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8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educational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results may not be reproducible</a:t>
            </a:r>
          </a:p>
          <a:p>
            <a:r>
              <a:rPr lang="en-US" dirty="0" smtClean="0"/>
              <a:t>May not be applicable to your context</a:t>
            </a:r>
          </a:p>
          <a:p>
            <a:pPr lvl="1"/>
            <a:r>
              <a:rPr lang="en-US" dirty="0" smtClean="0"/>
              <a:t>May solve a problem you don’t have</a:t>
            </a:r>
          </a:p>
          <a:p>
            <a:pPr lvl="1"/>
            <a:r>
              <a:rPr lang="en-US" dirty="0" smtClean="0"/>
              <a:t>May require resources you don’t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194300" cy="1923264"/>
          </a:xfrm>
        </p:spPr>
        <p:txBody>
          <a:bodyPr/>
          <a:lstStyle/>
          <a:p>
            <a:r>
              <a:rPr lang="en-US" dirty="0" smtClean="0"/>
              <a:t>What should educational research do?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1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educational research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educational research is </a:t>
            </a:r>
            <a:r>
              <a:rPr lang="en-US" dirty="0"/>
              <a:t>the pursuit of knowledge that causes real, lasting changes not only in the way people think about learning and teaching, but also in how they </a:t>
            </a:r>
            <a:r>
              <a:rPr lang="en-US" dirty="0" smtClean="0"/>
              <a:t>act (Wiliam &amp; Lester, 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22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research (</a:t>
            </a:r>
            <a:r>
              <a:rPr lang="en-US" dirty="0" err="1" smtClean="0"/>
              <a:t>Shotter</a:t>
            </a:r>
            <a:r>
              <a:rPr lang="en-US" dirty="0" smtClean="0"/>
              <a:t>, 1993)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55245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Monological</a:t>
            </a:r>
            <a:r>
              <a:rPr lang="en-US" dirty="0" smtClean="0"/>
              <a:t>) scientific rationalism</a:t>
            </a:r>
          </a:p>
          <a:p>
            <a:pPr lvl="1"/>
            <a:r>
              <a:rPr lang="en-US" dirty="0" smtClean="0"/>
              <a:t>True knowledge begins in doubt and distrust</a:t>
            </a:r>
          </a:p>
          <a:p>
            <a:pPr lvl="1"/>
            <a:r>
              <a:rPr lang="en-US" dirty="0"/>
              <a:t>Proper knowledge is found by following </a:t>
            </a:r>
            <a:r>
              <a:rPr lang="en-US" dirty="0" smtClean="0"/>
              <a:t>rules</a:t>
            </a:r>
          </a:p>
          <a:p>
            <a:pPr lvl="1"/>
            <a:r>
              <a:rPr lang="en-US" dirty="0"/>
              <a:t>Knowledge is a possession and an individual knower is in an ownership relation to that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justifying claims to knowledge there can be no appeal other than to reason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(Dialogical) communicative rationalism</a:t>
            </a:r>
          </a:p>
          <a:p>
            <a:pPr lvl="1"/>
            <a:r>
              <a:rPr lang="en-US" dirty="0" smtClean="0"/>
              <a:t>The world can be studied only from involvement in it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nowledge </a:t>
            </a:r>
            <a:r>
              <a:rPr lang="en-US" dirty="0"/>
              <a:t>of </a:t>
            </a:r>
            <a:r>
              <a:rPr lang="en-US" dirty="0" smtClean="0"/>
              <a:t>world </a:t>
            </a:r>
            <a:r>
              <a:rPr lang="en-US" dirty="0"/>
              <a:t>is practical-moral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We embody, rather than own knowledge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knowledge-</a:t>
            </a:r>
            <a:r>
              <a:rPr lang="en-US" smtClean="0"/>
              <a:t>creating spiral</a:t>
            </a:r>
            <a:endParaRPr lang="en-US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833780"/>
              </p:ext>
            </p:extLst>
          </p:nvPr>
        </p:nvGraphicFramePr>
        <p:xfrm>
          <a:off x="612648" y="1365845"/>
          <a:ext cx="7024099" cy="479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376416" imgH="4349496" progId="Word.Document.8">
                  <p:embed/>
                </p:oleObj>
              </mc:Choice>
              <mc:Fallback>
                <p:oleObj name="Document" r:id="rId3" imgW="6376416" imgH="4349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" y="1365845"/>
                        <a:ext cx="7024099" cy="4791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2648" y="6373663"/>
            <a:ext cx="46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1691D0"/>
                </a:solidFill>
                <a:latin typeface="Calibri"/>
                <a:cs typeface="Calibri"/>
              </a:rPr>
              <a:t>Nonaka</a:t>
            </a:r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 and Takeuchi (1995)</a:t>
            </a:r>
            <a:endParaRPr lang="en-US" sz="1800" dirty="0">
              <a:solidFill>
                <a:srgbClr val="1691D0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41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00956"/>
              </p:ext>
            </p:extLst>
          </p:nvPr>
        </p:nvGraphicFramePr>
        <p:xfrm>
          <a:off x="717550" y="1333500"/>
          <a:ext cx="7969253" cy="487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450"/>
                <a:gridCol w="2235201"/>
                <a:gridCol w="1892301"/>
                <a:gridCol w="1892301"/>
              </a:tblGrid>
              <a:tr h="8219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Intervention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Plausible theory of action?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Evidence of actual</a:t>
                      </a:r>
                      <a:r>
                        <a:rPr lang="en-US" sz="2200" baseline="0" dirty="0" smtClean="0"/>
                        <a:t> impact?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r>
                        <a:rPr lang="en-US" sz="2200" baseline="0" dirty="0" smtClean="0"/>
                        <a:t>vidence likely in the future?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Brain gym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Learning styles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Lesson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Maybe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Educational neuroscience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Formative assessment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983015"/>
              </p:ext>
            </p:extLst>
          </p:nvPr>
        </p:nvGraphicFramePr>
        <p:xfrm>
          <a:off x="717550" y="1333500"/>
          <a:ext cx="7969253" cy="4065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450"/>
                <a:gridCol w="2235201"/>
                <a:gridCol w="1892301"/>
                <a:gridCol w="1892301"/>
              </a:tblGrid>
              <a:tr h="8219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Intervention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Plausible theory of action?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Evidence of actual</a:t>
                      </a:r>
                      <a:r>
                        <a:rPr lang="en-US" sz="2200" baseline="0" dirty="0" smtClean="0"/>
                        <a:t> impact?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r>
                        <a:rPr lang="en-US" sz="2200" baseline="0" dirty="0" smtClean="0"/>
                        <a:t>vidence likely in the future?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Brain gym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Learning styles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Lesson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Maybe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Educational neuroscience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736923"/>
              </p:ext>
            </p:extLst>
          </p:nvPr>
        </p:nvGraphicFramePr>
        <p:xfrm>
          <a:off x="717550" y="1333500"/>
          <a:ext cx="7969253" cy="325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450"/>
                <a:gridCol w="2235201"/>
                <a:gridCol w="1892301"/>
                <a:gridCol w="1892301"/>
              </a:tblGrid>
              <a:tr h="8219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Intervention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Plausible theory of action?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Evidence of actual</a:t>
                      </a:r>
                      <a:r>
                        <a:rPr lang="en-US" sz="2200" baseline="0" dirty="0" smtClean="0"/>
                        <a:t> impact?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r>
                        <a:rPr lang="en-US" sz="2200" baseline="0" dirty="0" smtClean="0"/>
                        <a:t>vidence likely in the future?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Brain gym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Learning styles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Lesson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Maybe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92677"/>
              </p:ext>
            </p:extLst>
          </p:nvPr>
        </p:nvGraphicFramePr>
        <p:xfrm>
          <a:off x="717550" y="1333500"/>
          <a:ext cx="7969253" cy="244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450"/>
                <a:gridCol w="2235201"/>
                <a:gridCol w="1892301"/>
                <a:gridCol w="1892301"/>
              </a:tblGrid>
              <a:tr h="8219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Intervention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Plausible theory of action?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Evidence of actual</a:t>
                      </a:r>
                      <a:r>
                        <a:rPr lang="en-US" sz="2200" baseline="0" dirty="0" smtClean="0"/>
                        <a:t> impact?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r>
                        <a:rPr lang="en-US" sz="2200" baseline="0" dirty="0" smtClean="0"/>
                        <a:t>vidence likely in the future?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Brain gym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Learning styles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869395"/>
              </p:ext>
            </p:extLst>
          </p:nvPr>
        </p:nvGraphicFramePr>
        <p:xfrm>
          <a:off x="717550" y="1333500"/>
          <a:ext cx="7969253" cy="1632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450"/>
                <a:gridCol w="2235201"/>
                <a:gridCol w="1892301"/>
                <a:gridCol w="1892301"/>
              </a:tblGrid>
              <a:tr h="8219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Intervention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Plausible theory of action?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Evidence of actual</a:t>
                      </a:r>
                      <a:r>
                        <a:rPr lang="en-US" sz="2200" baseline="0" dirty="0" smtClean="0"/>
                        <a:t> impact?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r>
                        <a:rPr lang="en-US" sz="2200" baseline="0" dirty="0" smtClean="0"/>
                        <a:t>vidence likely in the future?</a:t>
                      </a:r>
                      <a:endParaRPr lang="en-US" sz="22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81097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Brain gym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</a:t>
            </a:r>
            <a:r>
              <a:rPr lang="en-US" dirty="0" smtClean="0"/>
              <a:t>here should we focus our efforts?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8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054600" cy="1923264"/>
          </a:xfrm>
        </p:spPr>
        <p:txBody>
          <a:bodyPr/>
          <a:lstStyle/>
          <a:p>
            <a:r>
              <a:rPr lang="en-US" dirty="0" smtClean="0"/>
              <a:t>Combining scientific and communicative rationalism: A case study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3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Reviews of research on formative assessment</a:t>
            </a:r>
          </a:p>
          <a:p>
            <a:pPr lvl="2"/>
            <a:r>
              <a:rPr lang="en-US" dirty="0" smtClean="0"/>
              <a:t>Fuchs and Fuchs (1986)</a:t>
            </a:r>
          </a:p>
          <a:p>
            <a:pPr lvl="2"/>
            <a:r>
              <a:rPr lang="en-US" dirty="0" smtClean="0"/>
              <a:t>Natriello (1987)</a:t>
            </a:r>
          </a:p>
          <a:p>
            <a:pPr lvl="2"/>
            <a:r>
              <a:rPr lang="en-US" dirty="0" smtClean="0"/>
              <a:t>Crooks (1988)</a:t>
            </a:r>
          </a:p>
          <a:p>
            <a:pPr lvl="2"/>
            <a:r>
              <a:rPr lang="en-US" dirty="0" smtClean="0"/>
              <a:t>Black and Wiliam (1998a)</a:t>
            </a:r>
          </a:p>
          <a:p>
            <a:pPr lvl="1"/>
            <a:r>
              <a:rPr lang="en-US" dirty="0" smtClean="0"/>
              <a:t>Dissemination in </a:t>
            </a:r>
            <a:r>
              <a:rPr lang="en-US" dirty="0" smtClean="0"/>
              <a:t>professional journals</a:t>
            </a:r>
          </a:p>
          <a:p>
            <a:pPr lvl="2"/>
            <a:r>
              <a:rPr lang="en-US" dirty="0" smtClean="0"/>
              <a:t>Black and Wiliam (1998b)</a:t>
            </a:r>
          </a:p>
          <a:p>
            <a:pPr lvl="1"/>
            <a:r>
              <a:rPr lang="en-US" dirty="0" smtClean="0"/>
              <a:t>Field experiments in implementation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KMOFAP*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(then 36, then 48) teachers working on developing their formative assessment practice</a:t>
            </a:r>
          </a:p>
          <a:p>
            <a:r>
              <a:rPr lang="en-US" dirty="0" smtClean="0"/>
              <a:t>Regular meetings to discuss progress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Polyexperiment</a:t>
            </a:r>
            <a:r>
              <a:rPr lang="en-US" dirty="0" smtClean="0"/>
              <a:t>” design</a:t>
            </a:r>
          </a:p>
          <a:p>
            <a:pPr lvl="1"/>
            <a:r>
              <a:rPr lang="en-US" dirty="0" smtClean="0"/>
              <a:t>Each teacher </a:t>
            </a:r>
            <a:r>
              <a:rPr lang="en-US" dirty="0" smtClean="0"/>
              <a:t>chose </a:t>
            </a:r>
            <a:r>
              <a:rPr lang="en-US" dirty="0" smtClean="0"/>
              <a:t>which class to work with</a:t>
            </a:r>
          </a:p>
          <a:p>
            <a:pPr lvl="1"/>
            <a:r>
              <a:rPr lang="en-US" dirty="0" smtClean="0"/>
              <a:t>Each teacher suggested best possible comparison group</a:t>
            </a:r>
          </a:p>
          <a:p>
            <a:pPr lvl="1"/>
            <a:r>
              <a:rPr lang="en-US" dirty="0" smtClean="0"/>
              <a:t>Effect size calculated for each teacher</a:t>
            </a:r>
          </a:p>
          <a:p>
            <a:pPr lvl="1"/>
            <a:r>
              <a:rPr lang="en-US" dirty="0" smtClean="0"/>
              <a:t>“Jack-knife” estimate of overall effect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6400800"/>
            <a:ext cx="57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*King’s-Medway-Oxfordshire Formative Assessment Project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7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6"/>
            <a:ext cx="5715000" cy="2209013"/>
          </a:xfrm>
        </p:spPr>
        <p:txBody>
          <a:bodyPr/>
          <a:lstStyle/>
          <a:p>
            <a:r>
              <a:rPr lang="en-US" dirty="0"/>
              <a:t>Meta-analysis in education:</a:t>
            </a:r>
            <a:br>
              <a:rPr lang="en-US" dirty="0"/>
            </a:br>
            <a:r>
              <a:rPr lang="en-US" dirty="0"/>
              <a:t>“I think you’ll find it’s a bit more complicated than that” (</a:t>
            </a:r>
            <a:r>
              <a:rPr lang="en-US" dirty="0" err="1"/>
              <a:t>Goldacre</a:t>
            </a:r>
            <a:r>
              <a:rPr lang="en-US" dirty="0"/>
              <a:t>, 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2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 strategy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5524500"/>
          </a:xfrm>
        </p:spPr>
        <p:txBody>
          <a:bodyPr>
            <a:normAutofit/>
          </a:bodyPr>
          <a:lstStyle/>
          <a:p>
            <a:r>
              <a:rPr lang="en-US" dirty="0" smtClean="0"/>
              <a:t>Technical outputs</a:t>
            </a:r>
          </a:p>
          <a:p>
            <a:pPr lvl="1"/>
            <a:r>
              <a:rPr lang="en-US" dirty="0" smtClean="0"/>
              <a:t>Empirical results</a:t>
            </a:r>
          </a:p>
          <a:p>
            <a:pPr lvl="2"/>
            <a:r>
              <a:rPr lang="en-US" dirty="0" smtClean="0"/>
              <a:t>Wiliam, Lee, Harrison and Black (2004)</a:t>
            </a:r>
          </a:p>
          <a:p>
            <a:pPr lvl="1"/>
            <a:r>
              <a:rPr lang="en-US" dirty="0" smtClean="0"/>
              <a:t>Theoretical frameworks</a:t>
            </a:r>
          </a:p>
          <a:p>
            <a:pPr lvl="2"/>
            <a:r>
              <a:rPr lang="en-US" dirty="0" smtClean="0"/>
              <a:t>Wiliam and Thompson (2008)</a:t>
            </a:r>
          </a:p>
          <a:p>
            <a:pPr lvl="2"/>
            <a:r>
              <a:rPr lang="en-US" dirty="0" smtClean="0"/>
              <a:t>Black and Wiliam (2009)</a:t>
            </a:r>
          </a:p>
          <a:p>
            <a:r>
              <a:rPr lang="en-US" dirty="0" smtClean="0"/>
              <a:t>Professional outputs</a:t>
            </a:r>
          </a:p>
          <a:p>
            <a:pPr lvl="1"/>
            <a:r>
              <a:rPr lang="en-US" dirty="0" smtClean="0"/>
              <a:t>Books</a:t>
            </a:r>
          </a:p>
          <a:p>
            <a:pPr lvl="2"/>
            <a:r>
              <a:rPr lang="en-US" dirty="0" smtClean="0"/>
              <a:t>Black, Harrison, Lee, Marshall and Wiliam (2003)</a:t>
            </a:r>
          </a:p>
          <a:p>
            <a:pPr lvl="1"/>
            <a:r>
              <a:rPr lang="en-US" dirty="0" smtClean="0"/>
              <a:t>Journal articles</a:t>
            </a:r>
          </a:p>
          <a:p>
            <a:pPr lvl="2"/>
            <a:r>
              <a:rPr lang="en-US" dirty="0" smtClean="0"/>
              <a:t>Black, Harrison, Lee, Marshall and Wiliam (2004)</a:t>
            </a:r>
          </a:p>
          <a:p>
            <a:pPr lvl="1"/>
            <a:r>
              <a:rPr lang="en-US" dirty="0" smtClean="0"/>
              <a:t>Professional development resources</a:t>
            </a:r>
          </a:p>
          <a:p>
            <a:pPr lvl="2"/>
            <a:r>
              <a:rPr lang="en-US" dirty="0" smtClean="0"/>
              <a:t>Wiliam and Leahy (2013)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roles of teachers and researchers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17550" y="1333500"/>
            <a:ext cx="7969250" cy="5207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role of teachers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 teachers should be seeking to improve their practice through a process of ‘disciplined inquiry,’ focusing on what we already know is </a:t>
            </a:r>
            <a:r>
              <a:rPr lang="en-US" dirty="0" smtClean="0"/>
              <a:t>effective but are not </a:t>
            </a:r>
            <a:r>
              <a:rPr lang="en-US" dirty="0" smtClean="0"/>
              <a:t>doing.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Some may wish to share their work with others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Some may wish to write their work up for publication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Some may wish to pursue research degrees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Some may even wish to undertake research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role of education researchers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Helping teachers, leaders and policymakers identify productive directions for developing practice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Working </a:t>
            </a:r>
            <a:r>
              <a:rPr lang="en-US" dirty="0" smtClean="0"/>
              <a:t>with teachers to make their findings applicable in contexts other than the context of data collection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9CE-711A-FA44-BA4E-E463DA170A3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3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www.dylanwiliam.net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88900" y="1346200"/>
            <a:ext cx="4610100" cy="5511800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US" sz="1000" dirty="0"/>
              <a:t>Bennett, C. M., Baird, A. A., Miller, M. B., &amp; Wolford, G. L. (2014). Neural correlates of interspecies perspective taking in the post-mortem Atlantic Salmon: An argument for multiple comparisons correction. </a:t>
            </a:r>
            <a:r>
              <a:rPr lang="en-US" sz="1000" i="1" dirty="0"/>
              <a:t>Journal of Serendipitous and Unexpected Results, 1</a:t>
            </a:r>
            <a:r>
              <a:rPr lang="en-US" sz="1000" dirty="0"/>
              <a:t>(1), 1-5</a:t>
            </a:r>
            <a:r>
              <a:rPr lang="en-US" sz="1000" dirty="0" smtClean="0"/>
              <a:t>.</a:t>
            </a:r>
          </a:p>
          <a:p>
            <a:pPr marL="177800" indent="-177800">
              <a:buNone/>
            </a:pPr>
            <a:r>
              <a:rPr lang="en-US" sz="1000" dirty="0"/>
              <a:t>Black, P., Harrison, C., Lee, C., Marshall, B., &amp; Wiliam, D. (2003). </a:t>
            </a:r>
            <a:r>
              <a:rPr lang="en-US" sz="1000" i="1" dirty="0"/>
              <a:t>Assessment for learning: Putting it into practice</a:t>
            </a:r>
            <a:r>
              <a:rPr lang="en-US" sz="1000" dirty="0"/>
              <a:t>. Buckingham, UK: Open University Press</a:t>
            </a:r>
            <a:r>
              <a:rPr lang="en-US" sz="1000" dirty="0" smtClean="0"/>
              <a:t>.</a:t>
            </a:r>
          </a:p>
          <a:p>
            <a:pPr marL="177800" indent="-177800">
              <a:buNone/>
            </a:pPr>
            <a:r>
              <a:rPr lang="en-US" sz="1000" dirty="0"/>
              <a:t>Black, P., Harrison, C., Lee, C., Marshall, B., &amp; Wiliam, D. (2004). Working inside the black box: assessment for learning in the classroom. </a:t>
            </a:r>
            <a:r>
              <a:rPr lang="en-US" sz="1000" i="1" dirty="0"/>
              <a:t>Phi Delta </a:t>
            </a:r>
            <a:r>
              <a:rPr lang="en-US" sz="1000" i="1" dirty="0" err="1"/>
              <a:t>Kappan</a:t>
            </a:r>
            <a:r>
              <a:rPr lang="en-US" sz="1000" i="1" dirty="0"/>
              <a:t>, 86</a:t>
            </a:r>
            <a:r>
              <a:rPr lang="en-US" sz="1000" dirty="0"/>
              <a:t>(1), 8-21</a:t>
            </a:r>
            <a:r>
              <a:rPr lang="en-US" sz="1000" dirty="0" smtClean="0"/>
              <a:t>.</a:t>
            </a:r>
            <a:endParaRPr lang="en-US" sz="1000" dirty="0"/>
          </a:p>
          <a:p>
            <a:pPr marL="177800" indent="-177800">
              <a:buNone/>
            </a:pPr>
            <a:r>
              <a:rPr lang="en-US" sz="1000" dirty="0" smtClean="0"/>
              <a:t>Black</a:t>
            </a:r>
            <a:r>
              <a:rPr lang="en-US" sz="1000" dirty="0"/>
              <a:t>, P. J., &amp; Wiliam, D. (</a:t>
            </a:r>
            <a:r>
              <a:rPr lang="en-US" sz="1000" dirty="0" smtClean="0"/>
              <a:t>1998a)</a:t>
            </a:r>
            <a:r>
              <a:rPr lang="en-US" sz="1000" dirty="0"/>
              <a:t>. Assessment and classroom learning. </a:t>
            </a:r>
            <a:r>
              <a:rPr lang="en-US" sz="1000" i="1" dirty="0"/>
              <a:t>Assessment in Education: Principles, Policy and Practice, 5</a:t>
            </a:r>
            <a:r>
              <a:rPr lang="en-US" sz="1000" dirty="0"/>
              <a:t>(1), 7-74. </a:t>
            </a:r>
          </a:p>
          <a:p>
            <a:pPr marL="177800" indent="-177800">
              <a:buNone/>
            </a:pPr>
            <a:r>
              <a:rPr lang="en-US" sz="1000" dirty="0"/>
              <a:t>Black, P. J., &amp; Wiliam, D. (</a:t>
            </a:r>
            <a:r>
              <a:rPr lang="en-US" sz="1000" dirty="0" smtClean="0"/>
              <a:t>1998b)</a:t>
            </a:r>
            <a:r>
              <a:rPr lang="en-US" sz="1000" dirty="0"/>
              <a:t>. Inside the black box: raising standards through classroom assessment. </a:t>
            </a:r>
            <a:r>
              <a:rPr lang="en-US" sz="1000" i="1" dirty="0"/>
              <a:t>Phi Delta </a:t>
            </a:r>
            <a:r>
              <a:rPr lang="en-US" sz="1000" i="1" dirty="0" err="1"/>
              <a:t>Kappan</a:t>
            </a:r>
            <a:r>
              <a:rPr lang="en-US" sz="1000" i="1" dirty="0"/>
              <a:t>, 80</a:t>
            </a:r>
            <a:r>
              <a:rPr lang="en-US" sz="1000" dirty="0"/>
              <a:t>(2), 139-148</a:t>
            </a:r>
            <a:r>
              <a:rPr lang="en-US" sz="1000" dirty="0" smtClean="0"/>
              <a:t>.</a:t>
            </a:r>
          </a:p>
          <a:p>
            <a:pPr marL="177800" indent="-177800">
              <a:buNone/>
            </a:pPr>
            <a:r>
              <a:rPr lang="en-US" sz="1000" dirty="0"/>
              <a:t>Black, P. J., &amp; Wiliam, D. (2009). Developing the theory of formative assessment. </a:t>
            </a:r>
            <a:r>
              <a:rPr lang="en-US" sz="1000" i="1" dirty="0"/>
              <a:t>Educational Assessment, Evaluation and Accountability, 21</a:t>
            </a:r>
            <a:r>
              <a:rPr lang="en-US" sz="1000" dirty="0"/>
              <a:t>(1), 5-31. </a:t>
            </a:r>
            <a:endParaRPr lang="en-US" sz="1000" dirty="0" smtClean="0"/>
          </a:p>
          <a:p>
            <a:pPr marL="177800" indent="-177800">
              <a:buNone/>
            </a:pPr>
            <a:r>
              <a:rPr lang="en-US" sz="1000" dirty="0" smtClean="0"/>
              <a:t>Bloom</a:t>
            </a:r>
            <a:r>
              <a:rPr lang="en-US" sz="1000" dirty="0"/>
              <a:t>, H. S., Hill, C. J., Black, A. R., &amp; </a:t>
            </a:r>
            <a:r>
              <a:rPr lang="en-US" sz="1000" dirty="0" err="1"/>
              <a:t>Lipsey</a:t>
            </a:r>
            <a:r>
              <a:rPr lang="en-US" sz="1000" dirty="0"/>
              <a:t>, M. W. (2008). Performance trajectories and performance gaps as achievement effect-size benchmarks for educational interventions. </a:t>
            </a:r>
            <a:r>
              <a:rPr lang="en-US" sz="1000" i="1" dirty="0"/>
              <a:t>Journal of Research on Educational Effectiveness, 1</a:t>
            </a:r>
            <a:r>
              <a:rPr lang="en-US" sz="1000" dirty="0"/>
              <a:t>(4), 289–328.</a:t>
            </a:r>
          </a:p>
          <a:p>
            <a:pPr marL="177800" indent="-177800">
              <a:buNone/>
            </a:pPr>
            <a:r>
              <a:rPr lang="en-US" sz="1000" dirty="0"/>
              <a:t>Button, K. S., Ioannidis, J. P. A., </a:t>
            </a:r>
            <a:r>
              <a:rPr lang="en-US" sz="1000" dirty="0" err="1"/>
              <a:t>Mokrysz</a:t>
            </a:r>
            <a:r>
              <a:rPr lang="en-US" sz="1000" dirty="0"/>
              <a:t>, C., </a:t>
            </a:r>
            <a:r>
              <a:rPr lang="en-US" sz="1000" dirty="0" err="1"/>
              <a:t>Nosek</a:t>
            </a:r>
            <a:r>
              <a:rPr lang="en-US" sz="1000" dirty="0"/>
              <a:t>, B. A., Flint, J., Robinson, E. S. J., &amp; </a:t>
            </a:r>
            <a:r>
              <a:rPr lang="en-US" sz="1000" dirty="0" err="1"/>
              <a:t>Munafo</a:t>
            </a:r>
            <a:r>
              <a:rPr lang="en-US" sz="1000" dirty="0"/>
              <a:t>, M. R. (2013). Power failure: Why small sample size undermines the reliability of neuroscience. </a:t>
            </a:r>
            <a:r>
              <a:rPr lang="en-US" sz="1000" i="1" dirty="0"/>
              <a:t>Nature Reviews Neuroscience, advance online publication</a:t>
            </a:r>
            <a:r>
              <a:rPr lang="en-US" sz="1000" dirty="0"/>
              <a:t>. </a:t>
            </a:r>
            <a:r>
              <a:rPr lang="en-US" sz="1000" dirty="0" err="1"/>
              <a:t>doi</a:t>
            </a:r>
            <a:r>
              <a:rPr lang="en-US" sz="1000" dirty="0"/>
              <a:t>: 10.1038/</a:t>
            </a:r>
            <a:r>
              <a:rPr lang="en-US" sz="1000" dirty="0" smtClean="0"/>
              <a:t>nrn3475.</a:t>
            </a:r>
          </a:p>
          <a:p>
            <a:pPr marL="177800" indent="-177800">
              <a:buNone/>
            </a:pPr>
            <a:r>
              <a:rPr lang="en-US" sz="1000" dirty="0"/>
              <a:t>Crooks, T. J. (1988). The impact of classroom evaluation practices on students. </a:t>
            </a:r>
            <a:r>
              <a:rPr lang="en-US" sz="1000" i="1" dirty="0"/>
              <a:t>Review of Educational Research, 58</a:t>
            </a:r>
            <a:r>
              <a:rPr lang="en-US" sz="1000" dirty="0"/>
              <a:t>(4), 438-481. </a:t>
            </a:r>
            <a:endParaRPr lang="en-US" sz="1000" dirty="0" smtClean="0"/>
          </a:p>
          <a:p>
            <a:pPr marL="177800" indent="-177800">
              <a:buNone/>
            </a:pPr>
            <a:r>
              <a:rPr lang="en-US" sz="1000" dirty="0"/>
              <a:t>Fuchs, L. S., &amp; Fuchs, D. (1986). Effects of systematic formative evaluation: A meta-analysis. </a:t>
            </a:r>
            <a:r>
              <a:rPr lang="en-US" sz="1000" i="1" dirty="0"/>
              <a:t>Exceptional Children, 53</a:t>
            </a:r>
            <a:r>
              <a:rPr lang="en-US" sz="1000" dirty="0"/>
              <a:t>(3), 199-208. </a:t>
            </a:r>
            <a:endParaRPr lang="en-US" sz="1000" dirty="0"/>
          </a:p>
          <a:p>
            <a:pPr marL="177800" indent="-177800">
              <a:buNone/>
            </a:pPr>
            <a:r>
              <a:rPr lang="en-US" sz="1000" dirty="0" err="1" smtClean="0"/>
              <a:t>Goldacre</a:t>
            </a:r>
            <a:r>
              <a:rPr lang="en-US" sz="1000" dirty="0"/>
              <a:t>, B. (2008). </a:t>
            </a:r>
            <a:r>
              <a:rPr lang="en-US" sz="1000" i="1" dirty="0"/>
              <a:t>Bad science</a:t>
            </a:r>
            <a:r>
              <a:rPr lang="en-US" sz="1000" dirty="0"/>
              <a:t>. London, UK: Fourth Estate</a:t>
            </a:r>
            <a:r>
              <a:rPr lang="en-US" sz="1000" dirty="0" smtClean="0"/>
              <a:t>.</a:t>
            </a:r>
          </a:p>
          <a:p>
            <a:pPr marL="177800" indent="-177800">
              <a:buNone/>
            </a:pPr>
            <a:r>
              <a:rPr lang="en-US" sz="1000" dirty="0"/>
              <a:t>Hume, D. (1748). </a:t>
            </a:r>
            <a:r>
              <a:rPr lang="en-US" sz="1000" i="1" dirty="0"/>
              <a:t>An enquiry concerning human understanding</a:t>
            </a:r>
            <a:r>
              <a:rPr lang="en-US" sz="1000" dirty="0"/>
              <a:t>. London, UK: Andrew Millar.</a:t>
            </a:r>
          </a:p>
          <a:p>
            <a:pPr marL="177800" indent="-177800">
              <a:buNone/>
            </a:pPr>
            <a:r>
              <a:rPr lang="en-US" sz="1000" dirty="0"/>
              <a:t>Ioannidis, J. P. A. (2005). Why most published research findings are false. </a:t>
            </a:r>
            <a:r>
              <a:rPr lang="en-US" sz="1000" i="1" dirty="0" err="1"/>
              <a:t>PLoS</a:t>
            </a:r>
            <a:r>
              <a:rPr lang="en-US" sz="1000" i="1" dirty="0"/>
              <a:t> Medicine, 2</a:t>
            </a:r>
            <a:r>
              <a:rPr lang="en-US" sz="1000" dirty="0"/>
              <a:t>(8), </a:t>
            </a:r>
            <a:r>
              <a:rPr lang="en-US" sz="1000" dirty="0" smtClean="0"/>
              <a:t>e124</a:t>
            </a:r>
          </a:p>
          <a:p>
            <a:pPr marL="177800" indent="-177800">
              <a:buNone/>
            </a:pPr>
            <a:r>
              <a:rPr lang="en-US" sz="1000" dirty="0"/>
              <a:t>Kluger, A. N., &amp; DeNisi, A. (1996). The effects of feedback interventions on performance: a historical review, a meta-analysis, and a preliminary feedback intervention theory. </a:t>
            </a:r>
            <a:r>
              <a:rPr lang="en-US" sz="1000" i="1" dirty="0"/>
              <a:t>Psychological Bulletin, 119</a:t>
            </a:r>
            <a:r>
              <a:rPr lang="en-US" sz="1000" dirty="0"/>
              <a:t>(2), 254-284. </a:t>
            </a:r>
          </a:p>
          <a:p>
            <a:pPr marL="177800" indent="-177800">
              <a:buNone/>
            </a:pPr>
            <a:endParaRPr lang="en-US" sz="1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99000" y="1346200"/>
            <a:ext cx="4445000" cy="4965700"/>
          </a:xfrm>
        </p:spPr>
        <p:txBody>
          <a:bodyPr>
            <a:normAutofit fontScale="25000" lnSpcReduction="20000"/>
          </a:bodyPr>
          <a:lstStyle/>
          <a:p>
            <a:pPr marL="177800" indent="-177800">
              <a:lnSpc>
                <a:spcPct val="120000"/>
              </a:lnSpc>
              <a:buNone/>
            </a:pPr>
            <a:r>
              <a:rPr lang="en-US" sz="4000" dirty="0" smtClean="0"/>
              <a:t>Natriello, G</a:t>
            </a:r>
            <a:r>
              <a:rPr lang="en-US" sz="4000" dirty="0"/>
              <a:t>. (1987). The impact of evaluation processes on students. </a:t>
            </a:r>
            <a:r>
              <a:rPr lang="en-US" sz="4000" i="1" dirty="0"/>
              <a:t>Educational Psychologist, 22</a:t>
            </a:r>
            <a:r>
              <a:rPr lang="en-US" sz="4000" dirty="0"/>
              <a:t>(2), 155-175. </a:t>
            </a:r>
          </a:p>
          <a:p>
            <a:pPr marL="177800" indent="-177800">
              <a:lnSpc>
                <a:spcPct val="120000"/>
              </a:lnSpc>
              <a:buNone/>
            </a:pPr>
            <a:r>
              <a:rPr lang="en-US" sz="4000" dirty="0" err="1" smtClean="0"/>
              <a:t>Nonaka</a:t>
            </a:r>
            <a:r>
              <a:rPr lang="en-US" sz="4000" dirty="0"/>
              <a:t>, I., &amp; Takeuchi, H. (1995). </a:t>
            </a:r>
            <a:r>
              <a:rPr lang="en-US" sz="4000" i="1" dirty="0"/>
              <a:t>The knowledge-creating company: how Japanese companies create the dynamics of innovation</a:t>
            </a:r>
            <a:r>
              <a:rPr lang="en-US" sz="4000" dirty="0"/>
              <a:t>. New York, NY: Oxford University Press.</a:t>
            </a:r>
          </a:p>
          <a:p>
            <a:pPr marL="177800" indent="-177800">
              <a:lnSpc>
                <a:spcPct val="120000"/>
              </a:lnSpc>
              <a:buNone/>
            </a:pPr>
            <a:r>
              <a:rPr lang="en-US" sz="4000" dirty="0"/>
              <a:t>Open Science Collaboration. (2015). Estimating the reproducibility of psychological science. </a:t>
            </a:r>
            <a:r>
              <a:rPr lang="en-US" sz="4000" i="1" dirty="0"/>
              <a:t>Science, 349</a:t>
            </a:r>
            <a:r>
              <a:rPr lang="en-US" sz="4000" dirty="0"/>
              <a:t>(6251), 943, aac4716-4711-aac4716-4718. </a:t>
            </a:r>
            <a:r>
              <a:rPr lang="en-US" sz="4000" dirty="0" err="1"/>
              <a:t>doi</a:t>
            </a:r>
            <a:r>
              <a:rPr lang="en-US" sz="4000" dirty="0"/>
              <a:t>: 10.1126/science.aac4716</a:t>
            </a:r>
          </a:p>
          <a:p>
            <a:pPr marL="177800" indent="-177800">
              <a:lnSpc>
                <a:spcPct val="120000"/>
              </a:lnSpc>
              <a:buNone/>
            </a:pPr>
            <a:r>
              <a:rPr lang="en-US" sz="4000" dirty="0" smtClean="0"/>
              <a:t>Ruiz</a:t>
            </a:r>
            <a:r>
              <a:rPr lang="en-US" sz="4000" dirty="0"/>
              <a:t>-Primo, M. A., &amp; Li, M. (2013). Examining formative feedback in the classroom context: New research perspectives. In J. H. McMillan (Ed.), </a:t>
            </a:r>
            <a:r>
              <a:rPr lang="en-US" sz="4000" i="1" dirty="0"/>
              <a:t>Sage handbook of research on classroom assessment</a:t>
            </a:r>
            <a:r>
              <a:rPr lang="en-US" sz="4000" dirty="0"/>
              <a:t> (2 ed., pp. 215-232). Thousand Oaks, CA: Sage.</a:t>
            </a:r>
          </a:p>
          <a:p>
            <a:pPr marL="177800" indent="-177800">
              <a:lnSpc>
                <a:spcPct val="120000"/>
              </a:lnSpc>
              <a:buNone/>
            </a:pPr>
            <a:r>
              <a:rPr lang="en-US" sz="4000" dirty="0"/>
              <a:t>Ruiz-Primo, M. A., </a:t>
            </a:r>
            <a:r>
              <a:rPr lang="en-US" sz="4000" dirty="0" err="1"/>
              <a:t>Shavelson</a:t>
            </a:r>
            <a:r>
              <a:rPr lang="en-US" sz="4000" dirty="0"/>
              <a:t>, R. J., Hamilton, L., &amp; Klein, S. (2002). On the evaluation of systemic science education reform: searching for instructional sensitivity. </a:t>
            </a:r>
            <a:r>
              <a:rPr lang="en-US" sz="4000" i="1" dirty="0"/>
              <a:t>Journal of Research in Science Teaching, 39</a:t>
            </a:r>
            <a:r>
              <a:rPr lang="en-US" sz="4000" dirty="0"/>
              <a:t>(5), 369-393.</a:t>
            </a:r>
          </a:p>
          <a:p>
            <a:pPr marL="177800" indent="-177800">
              <a:lnSpc>
                <a:spcPct val="120000"/>
              </a:lnSpc>
              <a:buNone/>
            </a:pPr>
            <a:r>
              <a:rPr lang="en-US" sz="4000" dirty="0" err="1"/>
              <a:t>Sedlmeier</a:t>
            </a:r>
            <a:r>
              <a:rPr lang="en-US" sz="4000" dirty="0"/>
              <a:t>, P., &amp; </a:t>
            </a:r>
            <a:r>
              <a:rPr lang="en-US" sz="4000" dirty="0" err="1"/>
              <a:t>Gigerenzer</a:t>
            </a:r>
            <a:r>
              <a:rPr lang="en-US" sz="4000" dirty="0"/>
              <a:t>, G. (1989). Do studies of statistical power have an effect on the power of studies? </a:t>
            </a:r>
            <a:r>
              <a:rPr lang="en-US" sz="4000" i="1" dirty="0"/>
              <a:t>Psychological Bulletin, 105</a:t>
            </a:r>
            <a:r>
              <a:rPr lang="en-US" sz="4000" dirty="0"/>
              <a:t>(2), 309-316. </a:t>
            </a:r>
            <a:r>
              <a:rPr lang="en-US" sz="4000" dirty="0" err="1"/>
              <a:t>doi</a:t>
            </a:r>
            <a:r>
              <a:rPr lang="en-US" sz="4000" dirty="0"/>
              <a:t>: 10.1037/0033-2909.105.2.309</a:t>
            </a:r>
          </a:p>
          <a:p>
            <a:pPr marL="177800" indent="-177800">
              <a:lnSpc>
                <a:spcPct val="120000"/>
              </a:lnSpc>
              <a:buNone/>
            </a:pPr>
            <a:r>
              <a:rPr lang="en-US" sz="4000" dirty="0" smtClean="0"/>
              <a:t>XKCD [Munroe</a:t>
            </a:r>
            <a:r>
              <a:rPr lang="en-US" sz="4000" dirty="0"/>
              <a:t>, R</a:t>
            </a:r>
            <a:r>
              <a:rPr lang="en-US" sz="4000" dirty="0" smtClean="0"/>
              <a:t>.] </a:t>
            </a:r>
            <a:r>
              <a:rPr lang="en-US" sz="4000" dirty="0"/>
              <a:t>(2011, April 6). Significant.   Retrieved December 9, 2014, from </a:t>
            </a:r>
            <a:r>
              <a:rPr lang="en-US" sz="4000" dirty="0">
                <a:hlinkClick r:id="rId2"/>
              </a:rPr>
              <a:t>http://xkcd.com/882</a:t>
            </a:r>
            <a:r>
              <a:rPr lang="en-US" sz="4000" dirty="0" smtClean="0">
                <a:hlinkClick r:id="rId2"/>
              </a:rPr>
              <a:t>/</a:t>
            </a:r>
            <a:endParaRPr lang="en-US" sz="4000" dirty="0" smtClean="0"/>
          </a:p>
          <a:p>
            <a:pPr marL="177800" indent="-177800">
              <a:lnSpc>
                <a:spcPct val="120000"/>
              </a:lnSpc>
              <a:buNone/>
            </a:pPr>
            <a:r>
              <a:rPr lang="en-US" sz="4000" dirty="0"/>
              <a:t>Wiliam, D., Lee, C., Harrison, C., &amp; Black, P. J. (2004). Teachers developing assessment for learning: impact on student achievement. </a:t>
            </a:r>
            <a:r>
              <a:rPr lang="en-US" sz="4000" i="1" dirty="0"/>
              <a:t>Assessment in Education: Principles Policy and Practice, 11</a:t>
            </a:r>
            <a:r>
              <a:rPr lang="en-US" sz="4000" dirty="0"/>
              <a:t>(1), 49-65</a:t>
            </a:r>
            <a:r>
              <a:rPr lang="en-US" sz="4000" dirty="0" smtClean="0"/>
              <a:t>.</a:t>
            </a:r>
          </a:p>
          <a:p>
            <a:pPr marL="177800" indent="-177800">
              <a:lnSpc>
                <a:spcPct val="120000"/>
              </a:lnSpc>
              <a:buNone/>
            </a:pPr>
            <a:r>
              <a:rPr lang="en-US" sz="4000" dirty="0"/>
              <a:t>Wiliam, D., &amp; Thompson, M. (2008). Integrating assessment with instruction: what will it take to make it work? In C. A. Dwyer (Ed.), </a:t>
            </a:r>
            <a:r>
              <a:rPr lang="en-US" sz="4000" i="1" dirty="0"/>
              <a:t>The future of assessment: shaping teaching and learning</a:t>
            </a:r>
            <a:r>
              <a:rPr lang="en-US" sz="4000" dirty="0"/>
              <a:t> (pp. 53-82). Mahwah, NJ: Lawrence Erlbaum Associates</a:t>
            </a:r>
            <a:r>
              <a:rPr lang="en-US" sz="4000" dirty="0" smtClean="0"/>
              <a:t>.</a:t>
            </a:r>
            <a:endParaRPr lang="en-US" sz="4000" dirty="0"/>
          </a:p>
          <a:p>
            <a:pPr marL="177800" indent="-177800">
              <a:lnSpc>
                <a:spcPct val="120000"/>
              </a:lnSpc>
              <a:buNone/>
            </a:pPr>
            <a:r>
              <a:rPr lang="en-US" sz="4000" dirty="0"/>
              <a:t>Wiliam, D., &amp; Leahy, S. (2014). </a:t>
            </a:r>
            <a:r>
              <a:rPr lang="en-US" sz="4000" i="1" dirty="0"/>
              <a:t>Embedding formative assessment professional development pack</a:t>
            </a:r>
            <a:r>
              <a:rPr lang="en-US" sz="4000" dirty="0"/>
              <a:t>. West Palm Beach, FL: Learning Sciences International.</a:t>
            </a:r>
          </a:p>
          <a:p>
            <a:pPr marL="177800" indent="-177800">
              <a:buNone/>
            </a:pPr>
            <a:endParaRPr lang="en-US" sz="4000" dirty="0"/>
          </a:p>
          <a:p>
            <a:pPr marL="177800" indent="-177800">
              <a:buNone/>
            </a:pPr>
            <a:endParaRPr lang="en-US" sz="40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892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meta-analysis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7550" y="1333500"/>
            <a:ext cx="7969250" cy="5524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technique for aggregating results from different studies by converting empirical results to a common measure (usually effect size)</a:t>
            </a:r>
          </a:p>
          <a:p>
            <a:r>
              <a:rPr lang="en-US" dirty="0" smtClean="0"/>
              <a:t>Standardized effect size is defined as: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Problems with meta-analysis</a:t>
            </a:r>
          </a:p>
          <a:p>
            <a:pPr lvl="1"/>
            <a:r>
              <a:rPr lang="en-US" dirty="0" smtClean="0"/>
              <a:t>The “file drawer” problem</a:t>
            </a:r>
          </a:p>
          <a:p>
            <a:pPr lvl="1"/>
            <a:r>
              <a:rPr lang="en-US" dirty="0" smtClean="0"/>
              <a:t>Variations in intervention quality</a:t>
            </a:r>
          </a:p>
          <a:p>
            <a:pPr lvl="1"/>
            <a:r>
              <a:rPr lang="en-US" dirty="0" smtClean="0"/>
              <a:t>Variation in population variability</a:t>
            </a:r>
          </a:p>
          <a:p>
            <a:pPr lvl="1"/>
            <a:r>
              <a:rPr lang="en-US" dirty="0" smtClean="0"/>
              <a:t>Selection of studies</a:t>
            </a:r>
          </a:p>
          <a:p>
            <a:pPr lvl="1"/>
            <a:r>
              <a:rPr lang="en-US" dirty="0" smtClean="0"/>
              <a:t>Sensitivity of outcome measures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257540"/>
              </p:ext>
            </p:extLst>
          </p:nvPr>
        </p:nvGraphicFramePr>
        <p:xfrm>
          <a:off x="1992800" y="3242580"/>
          <a:ext cx="539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Document" r:id="rId3" imgW="5397500" imgH="635000" progId="Word.Document.12">
                  <p:embed/>
                </p:oleObj>
              </mc:Choice>
              <mc:Fallback>
                <p:oleObj name="Document" r:id="rId3" imgW="53975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2800" y="3242580"/>
                        <a:ext cx="5397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03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file-drawer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5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importance of statistical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7550" y="1333500"/>
            <a:ext cx="8147050" cy="5524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statistical power of an experiment is the probability that the experiment will yield an effect that is large enough to be statistically significant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matters because significant results are much more likely to get published</a:t>
            </a:r>
            <a:endParaRPr lang="en-US" dirty="0" smtClean="0"/>
          </a:p>
          <a:p>
            <a:r>
              <a:rPr lang="en-US" dirty="0" smtClean="0"/>
              <a:t>In single-level designs, power depends on</a:t>
            </a:r>
          </a:p>
          <a:p>
            <a:pPr lvl="1"/>
            <a:r>
              <a:rPr lang="en-US" dirty="0" smtClean="0"/>
              <a:t>significance level </a:t>
            </a:r>
            <a:r>
              <a:rPr lang="en-US" dirty="0" smtClean="0"/>
              <a:t>set (e.g., p&lt;0.05)</a:t>
            </a:r>
            <a:endParaRPr lang="en-US" dirty="0" smtClean="0"/>
          </a:p>
          <a:p>
            <a:pPr lvl="1"/>
            <a:r>
              <a:rPr lang="en-US" dirty="0" smtClean="0"/>
              <a:t>magnitude of effect</a:t>
            </a:r>
          </a:p>
          <a:p>
            <a:pPr lvl="1"/>
            <a:r>
              <a:rPr lang="en-US" dirty="0" smtClean="0"/>
              <a:t>size of experiment</a:t>
            </a:r>
          </a:p>
          <a:p>
            <a:r>
              <a:rPr lang="en-US" dirty="0" smtClean="0"/>
              <a:t>The power of most social studies experiments is low</a:t>
            </a:r>
          </a:p>
          <a:p>
            <a:pPr lvl="1">
              <a:tabLst>
                <a:tab pos="2514600" algn="l"/>
              </a:tabLst>
            </a:pPr>
            <a:r>
              <a:rPr lang="en-US" dirty="0" smtClean="0"/>
              <a:t>Psychology:	0.4 (</a:t>
            </a:r>
            <a:r>
              <a:rPr lang="en-US" dirty="0" err="1" smtClean="0"/>
              <a:t>Sedlmeier</a:t>
            </a:r>
            <a:r>
              <a:rPr lang="en-US" dirty="0" smtClean="0"/>
              <a:t> &amp; </a:t>
            </a:r>
            <a:r>
              <a:rPr lang="en-US" dirty="0" err="1" smtClean="0"/>
              <a:t>Gigerenzer</a:t>
            </a:r>
            <a:r>
              <a:rPr lang="en-US" dirty="0" smtClean="0"/>
              <a:t>, 1989)</a:t>
            </a:r>
          </a:p>
          <a:p>
            <a:pPr lvl="1">
              <a:tabLst>
                <a:tab pos="2514600" algn="l"/>
              </a:tabLst>
            </a:pPr>
            <a:r>
              <a:rPr lang="en-US" dirty="0" smtClean="0"/>
              <a:t>Neuroscience:	0.2 (Burton et al., 2013)</a:t>
            </a:r>
          </a:p>
          <a:p>
            <a:pPr lvl="1">
              <a:tabLst>
                <a:tab pos="2514600" algn="l"/>
              </a:tabLst>
            </a:pPr>
            <a:r>
              <a:rPr lang="en-US" dirty="0" smtClean="0"/>
              <a:t>Education:	0.4</a:t>
            </a:r>
          </a:p>
          <a:p>
            <a:r>
              <a:rPr lang="en-US" dirty="0" smtClean="0"/>
              <a:t>Only lucky experiments get published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And that’s “Why </a:t>
            </a:r>
            <a:r>
              <a:rPr lang="en-US" dirty="0"/>
              <a:t>most published research findings are </a:t>
            </a:r>
            <a:r>
              <a:rPr lang="en-US" dirty="0" smtClean="0"/>
              <a:t>false” (Ioannidis, 2005)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5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(XKCD 2011)</a:t>
            </a:r>
            <a:endParaRPr lang="en-US" dirty="0"/>
          </a:p>
        </p:txBody>
      </p:sp>
      <p:pic>
        <p:nvPicPr>
          <p:cNvPr id="6" name="Content Placeholder 5" descr="Significant (XKCD 2011) part 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8" r="-2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071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Content Placeholder 4" descr="Significant (XKCD 2011) part 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93" r="-15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1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lan Wiliam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 Wiliam Template 2014.potx</Template>
  <TotalTime>16031</TotalTime>
  <Words>2879</Words>
  <Application>Microsoft Macintosh PowerPoint</Application>
  <PresentationFormat>On-screen Show (4:3)</PresentationFormat>
  <Paragraphs>403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Dylan Wiliam Template 2014</vt:lpstr>
      <vt:lpstr>Document</vt:lpstr>
      <vt:lpstr>Microsoft Word 97 - 2004 Document</vt:lpstr>
      <vt:lpstr>Dylan Wiliam (@dylanwiliam)</vt:lpstr>
      <vt:lpstr>Outline</vt:lpstr>
      <vt:lpstr>What does it mean to be research-based?</vt:lpstr>
      <vt:lpstr>Meta-analysis in education: “I think you’ll find it’s a bit more complicated than that” (Goldacre, 2008)</vt:lpstr>
      <vt:lpstr>Understanding meta-analysis</vt:lpstr>
      <vt:lpstr>The file-drawer problem</vt:lpstr>
      <vt:lpstr>The importance of statistical power</vt:lpstr>
      <vt:lpstr>Significant (XKCD 2011)</vt:lpstr>
      <vt:lpstr>PowerPoint Presentation</vt:lpstr>
      <vt:lpstr>PowerPoint Presentation</vt:lpstr>
      <vt:lpstr>PowerPoint Presentation</vt:lpstr>
      <vt:lpstr>Consequences of low statistical power</vt:lpstr>
      <vt:lpstr>The reproducibility project</vt:lpstr>
      <vt:lpstr>Effect sizes</vt:lpstr>
      <vt:lpstr>Variation in intervention quality</vt:lpstr>
      <vt:lpstr>Quality</vt:lpstr>
      <vt:lpstr>Variation in variability</vt:lpstr>
      <vt:lpstr>Annual growth in achievement, by age</vt:lpstr>
      <vt:lpstr>Variation in variability</vt:lpstr>
      <vt:lpstr>Selection of studies</vt:lpstr>
      <vt:lpstr>Feedback in STEM subjects</vt:lpstr>
      <vt:lpstr>Main findings</vt:lpstr>
      <vt:lpstr>Sensitivity to instruction</vt:lpstr>
      <vt:lpstr>Sensitivity of outcome measures</vt:lpstr>
      <vt:lpstr>Impact of sensitivity to instruction</vt:lpstr>
      <vt:lpstr>Meta-analysis in education</vt:lpstr>
      <vt:lpstr>Effects of feedback</vt:lpstr>
      <vt:lpstr>Getting feedback right is hard</vt:lpstr>
      <vt:lpstr>Limitations of educational research</vt:lpstr>
      <vt:lpstr>Limitations of educational research</vt:lpstr>
      <vt:lpstr>Looking at educational research</vt:lpstr>
      <vt:lpstr>What should educational research do?</vt:lpstr>
      <vt:lpstr>What should educational research do?</vt:lpstr>
      <vt:lpstr>Approaches to research (Shotter, 1993)</vt:lpstr>
      <vt:lpstr>The knowledge-creating spiral</vt:lpstr>
      <vt:lpstr>So, where should we focus our efforts?</vt:lpstr>
      <vt:lpstr>Combining scientific and communicative rationalism: A case study</vt:lpstr>
      <vt:lpstr>Classroom formative assessment</vt:lpstr>
      <vt:lpstr>The KMOFAP* project</vt:lpstr>
      <vt:lpstr>Publication strategy</vt:lpstr>
      <vt:lpstr>The roles of teachers and researchers</vt:lpstr>
      <vt:lpstr>Thank You</vt:lpstr>
      <vt:lpstr>References</vt:lpstr>
    </vt:vector>
  </TitlesOfParts>
  <Company>Learning Sciences International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Karlson</dc:creator>
  <cp:lastModifiedBy>Dylan Wiliam</cp:lastModifiedBy>
  <cp:revision>144</cp:revision>
  <dcterms:created xsi:type="dcterms:W3CDTF">2014-10-09T19:30:01Z</dcterms:created>
  <dcterms:modified xsi:type="dcterms:W3CDTF">2016-10-29T12:36:14Z</dcterms:modified>
</cp:coreProperties>
</file>