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21" r:id="rId1"/>
  </p:sldMasterIdLst>
  <p:notesMasterIdLst>
    <p:notesMasterId r:id="rId12"/>
  </p:notesMasterIdLst>
  <p:sldIdLst>
    <p:sldId id="256" r:id="rId2"/>
    <p:sldId id="258" r:id="rId3"/>
    <p:sldId id="259" r:id="rId4"/>
    <p:sldId id="260" r:id="rId5"/>
    <p:sldId id="261" r:id="rId6"/>
    <p:sldId id="263" r:id="rId7"/>
    <p:sldId id="264" r:id="rId8"/>
    <p:sldId id="265" r:id="rId9"/>
    <p:sldId id="266" r:id="rId10"/>
    <p:sldId id="267" r:id="rId11"/>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584" autoAdjust="0"/>
  </p:normalViewPr>
  <p:slideViewPr>
    <p:cSldViewPr snapToGrid="0" snapToObjects="1">
      <p:cViewPr varScale="1">
        <p:scale>
          <a:sx n="65" d="100"/>
          <a:sy n="65" d="100"/>
        </p:scale>
        <p:origin x="-196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2935BA-22FA-3A46-9F2C-0A23B993A525}" type="datetimeFigureOut">
              <a:rPr lang="en-US" smtClean="0"/>
              <a:t>10/9/16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73CCBF-8985-D246-9B34-F0280371E57D}" type="slidenum">
              <a:rPr lang="en-US" smtClean="0"/>
              <a:t>‹#›</a:t>
            </a:fld>
            <a:endParaRPr lang="en-US"/>
          </a:p>
        </p:txBody>
      </p:sp>
    </p:spTree>
    <p:extLst>
      <p:ext uri="{BB962C8B-B14F-4D97-AF65-F5344CB8AC3E}">
        <p14:creationId xmlns:p14="http://schemas.microsoft.com/office/powerpoint/2010/main" val="18658797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As the world becomes more complex, young people will need higher and higher levels of educational achievement to take control over their lives, to participate effectively in society, and to find fulfilling work. While there are many things that we can do to improve educational outcomes, research from all over the world now shows clearly that the greatest impact comes from improving the quality of teachers, and when all teachers improve, the effects are transformational. However, to maximize the benefit, teacher improvement has to be focused relentlessly on the things that have the greatest benefit for learners, which means focusing on classroom practice, and, specifically, on classroom formative assessment. This, in turn, requires helping teachers change their classroom practice, which is hard, but when teachers are given time to hold each other accountable for making changes in their practice, significant improvements are possible. There is no limit to what we can achieve if we support our teachers in the right way.</a:t>
            </a:r>
            <a:endParaRPr lang="en-US" dirty="0"/>
          </a:p>
        </p:txBody>
      </p:sp>
      <p:sp>
        <p:nvSpPr>
          <p:cNvPr id="4" name="Slide Number Placeholder 3"/>
          <p:cNvSpPr>
            <a:spLocks noGrp="1"/>
          </p:cNvSpPr>
          <p:nvPr>
            <p:ph type="sldNum" sz="quarter" idx="10"/>
          </p:nvPr>
        </p:nvSpPr>
        <p:spPr/>
        <p:txBody>
          <a:bodyPr/>
          <a:lstStyle/>
          <a:p>
            <a:fld id="{1073CCBF-8985-D246-9B34-F0280371E57D}" type="slidenum">
              <a:rPr lang="en-US" smtClean="0"/>
              <a:t>1</a:t>
            </a:fld>
            <a:endParaRPr lang="en-US"/>
          </a:p>
        </p:txBody>
      </p:sp>
    </p:spTree>
    <p:extLst>
      <p:ext uri="{BB962C8B-B14F-4D97-AF65-F5344CB8AC3E}">
        <p14:creationId xmlns:p14="http://schemas.microsoft.com/office/powerpoint/2010/main" val="2888302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p:cNvSpPr>
          <p:nvPr>
            <p:ph type="sldImg"/>
          </p:nvPr>
        </p:nvSpPr>
        <p:spPr>
          <a:xfrm>
            <a:off x="1144588" y="685800"/>
            <a:ext cx="4570412" cy="3429000"/>
          </a:xfrm>
          <a:solidFill>
            <a:srgbClr val="FFFFFF"/>
          </a:solidFill>
          <a:ln/>
        </p:spPr>
      </p:sp>
      <p:sp>
        <p:nvSpPr>
          <p:cNvPr id="27650"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p:cNvSpPr>
            <a:spLocks noGrp="1" noRot="1" noChangeAspect="1" noChangeArrowheads="1"/>
          </p:cNvSpPr>
          <p:nvPr>
            <p:ph type="sldImg"/>
          </p:nvPr>
        </p:nvSpPr>
        <p:spPr>
          <a:xfrm>
            <a:off x="1292225" y="798513"/>
            <a:ext cx="4275138" cy="3206750"/>
          </a:xfrm>
          <a:solidFill>
            <a:srgbClr val="FFFFFF"/>
          </a:solidFill>
          <a:ln/>
        </p:spPr>
      </p:sp>
      <p:sp>
        <p:nvSpPr>
          <p:cNvPr id="12697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Rot="1" noChangeAspect="1" noChangeArrowheads="1"/>
          </p:cNvSpPr>
          <p:nvPr>
            <p:ph type="sldImg"/>
          </p:nvPr>
        </p:nvSpPr>
        <p:spPr>
          <a:xfrm>
            <a:off x="1292225" y="798513"/>
            <a:ext cx="4275138" cy="3206750"/>
          </a:xfrm>
          <a:solidFill>
            <a:srgbClr val="FFFFFF"/>
          </a:solidFill>
          <a:ln/>
        </p:spPr>
      </p:sp>
      <p:sp>
        <p:nvSpPr>
          <p:cNvPr id="13824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383618" y="595342"/>
            <a:ext cx="8426370" cy="3777092"/>
          </a:xfrm>
        </p:spPr>
        <p:txBody>
          <a:bodyPr anchor="ctr">
            <a:normAutofit/>
          </a:bodyPr>
          <a:lstStyle>
            <a:lvl1pPr>
              <a:defRPr sz="4400" cap="none" baseline="0">
                <a:latin typeface="Calibri"/>
                <a:cs typeface="Calibri"/>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351512" y="4713827"/>
            <a:ext cx="6705600" cy="685800"/>
          </a:xfrm>
        </p:spPr>
        <p:txBody>
          <a:bodyPr anchor="ctr">
            <a:normAutofit/>
          </a:bodyPr>
          <a:lstStyle>
            <a:lvl1pPr marL="0" indent="0" algn="l">
              <a:buNone/>
              <a:defRPr sz="2600">
                <a:solidFill>
                  <a:srgbClr val="FFFFFF"/>
                </a:solidFill>
                <a:latin typeface="Calibri"/>
                <a:cs typeface="Calibri"/>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8" name="Date Placeholder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D52799CE-711A-FA44-BA4E-E463DA170A3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000000"/>
                </a:solidFill>
              </a:defRPr>
            </a:lvl1pPr>
          </a:lstStyle>
          <a:p>
            <a:pPr>
              <a:defRPr/>
            </a:pPr>
            <a:fld id="{2D6238C2-C284-AD4D-8FB8-9663937FCA09}" type="slidenum">
              <a:rPr lang="en-GB" smtClean="0"/>
              <a:pPr>
                <a:defRPr/>
              </a:pPr>
              <a:t>‹#›</a:t>
            </a:fld>
            <a:endParaRPr lang="en-GB"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pic>
        <p:nvPicPr>
          <p:cNvPr id="7" name="Picture 6"/>
          <p:cNvPicPr>
            <a:picLocks noChangeAspect="1"/>
          </p:cNvPicPr>
          <p:nvPr/>
        </p:nvPicPr>
        <p:blipFill>
          <a:blip r:embed="rId2"/>
          <a:stretch>
            <a:fillRect/>
          </a:stretch>
        </p:blipFill>
        <p:spPr>
          <a:xfrm>
            <a:off x="8064500" y="6170740"/>
            <a:ext cx="1079500" cy="6731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dirty="0"/>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0" name="Slide Number Placeholder 9"/>
          <p:cNvSpPr>
            <a:spLocks noGrp="1"/>
          </p:cNvSpPr>
          <p:nvPr>
            <p:ph type="sldNum" sz="quarter" idx="16"/>
          </p:nvPr>
        </p:nvSpPr>
        <p:spPr/>
        <p:txBody>
          <a:bodyPr rtlCol="0"/>
          <a:lstStyle/>
          <a:p>
            <a:pPr>
              <a:defRPr/>
            </a:pPr>
            <a:fld id="{5C50C641-66DE-184E-B016-D253D8CA36FC}" type="slidenum">
              <a:rPr lang="en-GB" smtClean="0"/>
              <a:pPr>
                <a:defRPr/>
              </a:pPr>
              <a:t>‹#›</a:t>
            </a:fld>
            <a:endParaRPr lang="en-GB"/>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2" name="Slide Number Placeholder 11"/>
          <p:cNvSpPr>
            <a:spLocks noGrp="1"/>
          </p:cNvSpPr>
          <p:nvPr>
            <p:ph type="sldNum" sz="quarter" idx="16"/>
          </p:nvPr>
        </p:nvSpPr>
        <p:spPr/>
        <p:txBody>
          <a:bodyPr rtlCol="0"/>
          <a:lstStyle/>
          <a:p>
            <a:pPr>
              <a:defRPr/>
            </a:pPr>
            <a:fld id="{27179BD9-65CB-694A-A2D4-7B548DC60A53}" type="slidenum">
              <a:rPr lang="en-GB" smtClean="0"/>
              <a:pPr>
                <a:defRPr/>
              </a:pPr>
              <a:t>‹#›</a:t>
            </a:fld>
            <a:endParaRPr lang="en-GB"/>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only with logo">
    <p:spTree>
      <p:nvGrpSpPr>
        <p:cNvPr id="1" name=""/>
        <p:cNvGrpSpPr/>
        <p:nvPr/>
      </p:nvGrpSpPr>
      <p:grpSpPr>
        <a:xfrm>
          <a:off x="0" y="0"/>
          <a:ext cx="0" cy="0"/>
          <a:chOff x="0" y="0"/>
          <a:chExt cx="0" cy="0"/>
        </a:xfrm>
      </p:grpSpPr>
      <p:sp>
        <p:nvSpPr>
          <p:cNvPr id="9" name="Rectangle 8"/>
          <p:cNvSpPr/>
          <p:nvPr userDrawn="1"/>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p:nvPicPr>
        <p:blipFill>
          <a:blip r:embed="rId2"/>
          <a:stretch>
            <a:fillRect/>
          </a:stretch>
        </p:blipFill>
        <p:spPr>
          <a:xfrm>
            <a:off x="7862081" y="6036346"/>
            <a:ext cx="1079500" cy="673100"/>
          </a:xfrm>
          <a:prstGeom prst="rect">
            <a:avLst/>
          </a:prstGeom>
        </p:spPr>
      </p:pic>
      <p:sp>
        <p:nvSpPr>
          <p:cNvPr id="6" name="Title 1"/>
          <p:cNvSpPr>
            <a:spLocks noGrp="1"/>
          </p:cNvSpPr>
          <p:nvPr>
            <p:ph type="title"/>
          </p:nvPr>
        </p:nvSpPr>
        <p:spPr>
          <a:xfrm>
            <a:off x="609600" y="228600"/>
            <a:ext cx="8153400" cy="990600"/>
          </a:xfrm>
        </p:spPr>
        <p:txBody>
          <a:bodyPr/>
          <a:lstStyle/>
          <a:p>
            <a:r>
              <a:rPr kumimoji="0" lang="en-US" smtClean="0"/>
              <a:t>Click to edit Master title style</a:t>
            </a:r>
            <a:endParaRPr kumimoji="0" lang="en-US" dirty="0"/>
          </a:p>
        </p:txBody>
      </p:sp>
      <p:sp>
        <p:nvSpPr>
          <p:cNvPr id="7" name="Slide Number Placeholder 4"/>
          <p:cNvSpPr txBox="1">
            <a:spLocks/>
          </p:cNvSpPr>
          <p:nvPr userDrawn="1"/>
        </p:nvSpPr>
        <p:spPr>
          <a:xfrm>
            <a:off x="0" y="1272222"/>
            <a:ext cx="533400" cy="244476"/>
          </a:xfrm>
          <a:prstGeom prst="rect">
            <a:avLst/>
          </a:prstGeom>
        </p:spPr>
        <p:txBody>
          <a:bodyPr vert="horz" anchor="ctr" anchorCtr="0">
            <a:normAutofit fontScale="85000" lnSpcReduction="20000"/>
          </a:bodyPr>
          <a:lstStyle>
            <a:defPPr>
              <a:defRPr lang="en-GB"/>
            </a:defPPr>
            <a:lvl1pPr algn="ctr" rtl="0" eaLnBrk="1" fontAlgn="base" latinLnBrk="0" hangingPunct="1">
              <a:spcBef>
                <a:spcPct val="0"/>
              </a:spcBef>
              <a:spcAft>
                <a:spcPct val="0"/>
              </a:spcAft>
              <a:defRPr kumimoji="0" sz="1400" b="1" kern="1200">
                <a:solidFill>
                  <a:srgbClr val="000000"/>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a:lstStyle>
          <a:p>
            <a:pPr>
              <a:defRPr/>
            </a:pPr>
            <a:fld id="{19ABF79A-F4A3-5E49-A6CE-5B8CF779BC37}" type="slidenum">
              <a:rPr lang="en-GB" smtClean="0"/>
              <a:pPr>
                <a:defRPr/>
              </a:pPr>
              <a:t>‹#›</a:t>
            </a:fld>
            <a:endParaRPr lang="en-GB" dirty="0"/>
          </a:p>
        </p:txBody>
      </p:sp>
      <p:sp>
        <p:nvSpPr>
          <p:cNvPr id="8" name="Rectangle 7"/>
          <p:cNvSpPr/>
          <p:nvPr userDrawn="1"/>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000000"/>
                </a:solidFill>
              </a:defRPr>
            </a:lvl1pPr>
          </a:lstStyle>
          <a:p>
            <a:pPr>
              <a:defRPr/>
            </a:pPr>
            <a:fld id="{19ABF79A-F4A3-5E49-A6CE-5B8CF779BC37}"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p:nvPicPr>
        <p:blipFill>
          <a:blip r:embed="rId2"/>
          <a:stretch>
            <a:fillRect/>
          </a:stretch>
        </p:blipFill>
        <p:spPr>
          <a:xfrm>
            <a:off x="7862081" y="6036346"/>
            <a:ext cx="1079500" cy="673100"/>
          </a:xfrm>
          <a:prstGeom prst="rect">
            <a:avLst/>
          </a:prstGeom>
        </p:spPr>
      </p:pic>
    </p:spTree>
    <p:extLst>
      <p:ext uri="{BB962C8B-B14F-4D97-AF65-F5344CB8AC3E}">
        <p14:creationId xmlns:p14="http://schemas.microsoft.com/office/powerpoint/2010/main" val="3077538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normAutofit/>
          </a:bodyPr>
          <a:lstStyle>
            <a:lvl1pPr algn="l">
              <a:buNone/>
              <a:defRPr sz="3600" b="0"/>
            </a:lvl1pPr>
          </a:lstStyle>
          <a:p>
            <a:r>
              <a:rPr kumimoji="0" lang="en-US" smtClean="0"/>
              <a:t>Click to edit Master title style</a:t>
            </a:r>
            <a:endParaRPr kumimoji="0"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000000"/>
                </a:solidFill>
              </a:defRPr>
            </a:lvl1pPr>
          </a:lstStyle>
          <a:p>
            <a:pPr>
              <a:defRPr/>
            </a:pPr>
            <a:fld id="{50E85CD4-01C3-DE45-A238-CA0781C7043D}" type="slidenum">
              <a:rPr lang="en-GB" smtClean="0"/>
              <a:pPr>
                <a:defRPr/>
              </a:pPr>
              <a:t>‹#›</a:t>
            </a:fld>
            <a:endParaRPr lang="en-GB"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chemeClr val="tx1"/>
                </a:solidFill>
              </a:defRPr>
            </a:lvl1pPr>
          </a:lstStyle>
          <a:p>
            <a:pPr>
              <a:defRPr/>
            </a:pPr>
            <a:fld id="{0BCA7252-6283-0043-95DE-9CBA704BC554}"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7" r:id="rId5"/>
    <p:sldLayoutId id="2147483926" r:id="rId6"/>
    <p:sldLayoutId id="2147483929" r:id="rId7"/>
    <p:sldLayoutId id="2147483928" r:id="rId8"/>
  </p:sldLayoutIdLst>
  <p:hf hdr="0" ftr="0" dt="0"/>
  <p:txStyles>
    <p:titleStyle>
      <a:lvl1pPr algn="l" rtl="0" eaLnBrk="1" latinLnBrk="0" hangingPunct="1">
        <a:spcBef>
          <a:spcPct val="0"/>
        </a:spcBef>
        <a:buNone/>
        <a:defRPr kumimoji="0" sz="3600" kern="1200">
          <a:solidFill>
            <a:schemeClr val="tx2"/>
          </a:solidFill>
          <a:latin typeface="Calibri"/>
          <a:ea typeface="+mj-ea"/>
          <a:cs typeface="Calibri"/>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Calibri"/>
          <a:ea typeface="+mn-ea"/>
          <a:cs typeface="Calibri"/>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Calibri"/>
          <a:ea typeface="+mn-ea"/>
          <a:cs typeface="Calibri"/>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Calibri"/>
          <a:ea typeface="+mn-ea"/>
          <a:cs typeface="Calibri"/>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Calibri"/>
          <a:ea typeface="+mn-ea"/>
          <a:cs typeface="Calibri"/>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Calibri"/>
          <a:ea typeface="+mn-ea"/>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Teacher learning:</a:t>
            </a:r>
            <a:br>
              <a:rPr lang="en-US" dirty="0" smtClean="0"/>
            </a:br>
            <a:r>
              <a:rPr lang="en-US" dirty="0" smtClean="0"/>
              <a:t>The key to improving the world!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97041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4"/>
          <p:cNvSpPr>
            <a:spLocks noGrp="1" noChangeArrowheads="1"/>
          </p:cNvSpPr>
          <p:nvPr>
            <p:ph type="title"/>
          </p:nvPr>
        </p:nvSpPr>
        <p:spPr/>
        <p:txBody>
          <a:bodyPr/>
          <a:lstStyle/>
          <a:p>
            <a:r>
              <a:rPr lang="en-US" smtClean="0"/>
              <a:t>Supportive accountability</a:t>
            </a:r>
            <a:endParaRPr lang="en-US" dirty="0"/>
          </a:p>
        </p:txBody>
      </p:sp>
      <p:sp>
        <p:nvSpPr>
          <p:cNvPr id="2" name="Slide Number Placeholder 1"/>
          <p:cNvSpPr>
            <a:spLocks noGrp="1"/>
          </p:cNvSpPr>
          <p:nvPr>
            <p:ph type="sldNum" sz="quarter" idx="12"/>
          </p:nvPr>
        </p:nvSpPr>
        <p:spPr/>
        <p:txBody>
          <a:bodyPr>
            <a:normAutofit fontScale="85000" lnSpcReduction="20000"/>
          </a:bodyPr>
          <a:lstStyle/>
          <a:p>
            <a:fld id="{2D6238C2-C284-AD4D-8FB8-9663937FCA09}" type="slidenum">
              <a:rPr lang="en-GB" smtClean="0"/>
              <a:pPr/>
              <a:t>10</a:t>
            </a:fld>
            <a:endParaRPr lang="en-GB" dirty="0"/>
          </a:p>
        </p:txBody>
      </p:sp>
      <p:sp>
        <p:nvSpPr>
          <p:cNvPr id="137218" name="Rectangle 5"/>
          <p:cNvSpPr>
            <a:spLocks noGrp="1" noChangeArrowheads="1"/>
          </p:cNvSpPr>
          <p:nvPr>
            <p:ph sz="quarter" idx="1"/>
          </p:nvPr>
        </p:nvSpPr>
        <p:spPr/>
        <p:txBody>
          <a:bodyPr>
            <a:normAutofit fontScale="92500" lnSpcReduction="20000"/>
          </a:bodyPr>
          <a:lstStyle/>
          <a:p>
            <a:r>
              <a:rPr lang="en-US" smtClean="0"/>
              <a:t>What is needed from teachers:</a:t>
            </a:r>
          </a:p>
          <a:p>
            <a:pPr lvl="1"/>
            <a:r>
              <a:rPr lang="en-US" smtClean="0"/>
              <a:t>A commitment to:</a:t>
            </a:r>
          </a:p>
          <a:p>
            <a:pPr lvl="2"/>
            <a:r>
              <a:rPr lang="en-US" smtClean="0"/>
              <a:t>The continual improvement of practice</a:t>
            </a:r>
          </a:p>
          <a:p>
            <a:pPr lvl="2"/>
            <a:r>
              <a:rPr lang="en-US" smtClean="0"/>
              <a:t>Focus on those things that make a difference to students</a:t>
            </a:r>
          </a:p>
          <a:p>
            <a:r>
              <a:rPr lang="en-US" smtClean="0"/>
              <a:t>What is needed from leaders:</a:t>
            </a:r>
          </a:p>
          <a:p>
            <a:pPr lvl="1"/>
            <a:r>
              <a:rPr lang="en-US" smtClean="0"/>
              <a:t>A commitment to engineer effective learning environments for teachers by:</a:t>
            </a:r>
          </a:p>
          <a:p>
            <a:pPr lvl="2"/>
            <a:r>
              <a:rPr lang="en-US" smtClean="0"/>
              <a:t>Creating expectations for continually improving practice</a:t>
            </a:r>
          </a:p>
          <a:p>
            <a:pPr lvl="2"/>
            <a:r>
              <a:rPr lang="en-US" smtClean="0"/>
              <a:t>Keeping the focus on the things that make a difference to students</a:t>
            </a:r>
          </a:p>
          <a:p>
            <a:pPr lvl="2"/>
            <a:r>
              <a:rPr lang="en-US" smtClean="0"/>
              <a:t>Providing the time, space, dispensation, and support for innovation</a:t>
            </a:r>
          </a:p>
          <a:p>
            <a:pPr lvl="2"/>
            <a:r>
              <a:rPr lang="en-US" smtClean="0"/>
              <a:t>Supporting risk-taking</a:t>
            </a:r>
            <a:endParaRPr lang="en-US" dirty="0"/>
          </a:p>
        </p:txBody>
      </p:sp>
    </p:spTree>
    <p:extLst>
      <p:ext uri="{BB962C8B-B14F-4D97-AF65-F5344CB8AC3E}">
        <p14:creationId xmlns:p14="http://schemas.microsoft.com/office/powerpoint/2010/main" val="5019208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is the purpose of education?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19ABF79A-F4A3-5E49-A6CE-5B8CF779BC37}" type="slidenum">
              <a:rPr lang="en-GB" smtClean="0"/>
              <a:pPr/>
              <a:t>2</a:t>
            </a:fld>
            <a:endParaRPr lang="en-GB" dirty="0"/>
          </a:p>
        </p:txBody>
      </p:sp>
      <p:sp>
        <p:nvSpPr>
          <p:cNvPr id="4" name="Content Placeholder 3"/>
          <p:cNvSpPr>
            <a:spLocks noGrp="1"/>
          </p:cNvSpPr>
          <p:nvPr>
            <p:ph sz="quarter" idx="1"/>
          </p:nvPr>
        </p:nvSpPr>
        <p:spPr/>
        <p:txBody>
          <a:bodyPr/>
          <a:lstStyle/>
          <a:p>
            <a:r>
              <a:rPr lang="en-US" smtClean="0"/>
              <a:t>Four main philosophies of education/development</a:t>
            </a:r>
          </a:p>
          <a:p>
            <a:pPr lvl="1"/>
            <a:r>
              <a:rPr lang="en-US" smtClean="0"/>
              <a:t>Personal empowerment</a:t>
            </a:r>
          </a:p>
          <a:p>
            <a:pPr lvl="1"/>
            <a:r>
              <a:rPr lang="en-US" smtClean="0"/>
              <a:t>Cultural transmission</a:t>
            </a:r>
          </a:p>
          <a:p>
            <a:pPr lvl="1"/>
            <a:r>
              <a:rPr lang="en-US" smtClean="0"/>
              <a:t>Preparation for citizenship</a:t>
            </a:r>
          </a:p>
          <a:p>
            <a:pPr lvl="1"/>
            <a:r>
              <a:rPr lang="en-US" smtClean="0"/>
              <a:t>Preparation for work</a:t>
            </a:r>
          </a:p>
          <a:p>
            <a:r>
              <a:rPr lang="en-US" smtClean="0"/>
              <a:t>All are important</a:t>
            </a:r>
          </a:p>
          <a:p>
            <a:r>
              <a:rPr lang="en-US" smtClean="0"/>
              <a:t>Any education system is a (sometimes uneasy) compromise between these four forces</a:t>
            </a:r>
            <a:endParaRPr lang="en-US" dirty="0"/>
          </a:p>
        </p:txBody>
      </p:sp>
    </p:spTree>
    <p:extLst>
      <p:ext uri="{BB962C8B-B14F-4D97-AF65-F5344CB8AC3E}">
        <p14:creationId xmlns:p14="http://schemas.microsoft.com/office/powerpoint/2010/main" val="32118063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What determines how quickly children learn?</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9C0F6FC3-3F0F-484D-B7AD-35414CAF3DD6}" type="slidenum">
              <a:rPr lang="en-US" smtClean="0"/>
              <a:pPr/>
              <a:t>3</a:t>
            </a:fld>
            <a:endParaRPr lang="en-US"/>
          </a:p>
        </p:txBody>
      </p:sp>
      <p:sp>
        <p:nvSpPr>
          <p:cNvPr id="3" name="Content Placeholder 2"/>
          <p:cNvSpPr>
            <a:spLocks noGrp="1"/>
          </p:cNvSpPr>
          <p:nvPr>
            <p:ph idx="1"/>
          </p:nvPr>
        </p:nvSpPr>
        <p:spPr/>
        <p:txBody>
          <a:bodyPr>
            <a:normAutofit lnSpcReduction="10000"/>
          </a:bodyPr>
          <a:lstStyle/>
          <a:p>
            <a:r>
              <a:rPr lang="en-US" smtClean="0"/>
              <a:t>Student characteristics</a:t>
            </a:r>
          </a:p>
          <a:p>
            <a:r>
              <a:rPr lang="en-US" smtClean="0"/>
              <a:t>School organization</a:t>
            </a:r>
          </a:p>
          <a:p>
            <a:r>
              <a:rPr lang="en-US" smtClean="0"/>
              <a:t>Teaching quality</a:t>
            </a:r>
          </a:p>
          <a:p>
            <a:pPr lvl="1"/>
            <a:r>
              <a:rPr lang="en-US" smtClean="0"/>
              <a:t>The quality of the curriculum</a:t>
            </a:r>
          </a:p>
          <a:p>
            <a:pPr lvl="1"/>
            <a:r>
              <a:rPr lang="en-US" smtClean="0"/>
              <a:t>The time teachers have to plan teaching</a:t>
            </a:r>
          </a:p>
          <a:p>
            <a:pPr lvl="1"/>
            <a:r>
              <a:rPr lang="en-US" smtClean="0"/>
              <a:t>The size of classes</a:t>
            </a:r>
          </a:p>
          <a:p>
            <a:pPr lvl="1"/>
            <a:r>
              <a:rPr lang="en-US" smtClean="0"/>
              <a:t>The resources available</a:t>
            </a:r>
          </a:p>
          <a:p>
            <a:pPr lvl="1"/>
            <a:r>
              <a:rPr lang="en-US" smtClean="0"/>
              <a:t>The skills of the teacher</a:t>
            </a:r>
          </a:p>
          <a:p>
            <a:r>
              <a:rPr lang="en-US" smtClean="0"/>
              <a:t>All of these are important, but the quality of the teacher is especially important</a:t>
            </a:r>
            <a:endParaRPr lang="en-US" dirty="0"/>
          </a:p>
        </p:txBody>
      </p:sp>
    </p:spTree>
    <p:extLst>
      <p:ext uri="{BB962C8B-B14F-4D97-AF65-F5344CB8AC3E}">
        <p14:creationId xmlns:p14="http://schemas.microsoft.com/office/powerpoint/2010/main" val="47680513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buClr>
                <a:schemeClr val="tx1"/>
              </a:buClr>
            </a:pPr>
            <a:endParaRPr lang="en-US" dirty="0">
              <a:solidFill>
                <a:schemeClr val="tx2"/>
              </a:solidFill>
              <a:latin typeface="Times" charset="0"/>
            </a:endParaRPr>
          </a:p>
        </p:txBody>
      </p:sp>
      <p:sp>
        <p:nvSpPr>
          <p:cNvPr id="26626" name="Rectangle 7"/>
          <p:cNvSpPr>
            <a:spLocks noGrp="1" noChangeArrowheads="1"/>
          </p:cNvSpPr>
          <p:nvPr>
            <p:ph type="title"/>
          </p:nvPr>
        </p:nvSpPr>
        <p:spPr/>
        <p:txBody>
          <a:bodyPr>
            <a:normAutofit fontScale="90000"/>
          </a:bodyPr>
          <a:lstStyle/>
          <a:p>
            <a:r>
              <a:rPr lang="en-US" smtClean="0"/>
              <a:t>What does this mean for student progress?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19ABF79A-F4A3-5E49-A6CE-5B8CF779BC37}" type="slidenum">
              <a:rPr lang="en-GB" smtClean="0"/>
              <a:pPr/>
              <a:t>4</a:t>
            </a:fld>
            <a:endParaRPr lang="en-GB" dirty="0"/>
          </a:p>
        </p:txBody>
      </p:sp>
      <p:sp>
        <p:nvSpPr>
          <p:cNvPr id="38916" name="Rectangle 8"/>
          <p:cNvSpPr>
            <a:spLocks noGrp="1" noChangeArrowheads="1"/>
          </p:cNvSpPr>
          <p:nvPr>
            <p:ph idx="1"/>
          </p:nvPr>
        </p:nvSpPr>
        <p:spPr/>
        <p:txBody>
          <a:bodyPr>
            <a:normAutofit fontScale="92500" lnSpcReduction="10000"/>
          </a:bodyPr>
          <a:lstStyle/>
          <a:p>
            <a:r>
              <a:rPr lang="en-US" smtClean="0"/>
              <a:t>Take a group of 50 teachers:</a:t>
            </a:r>
          </a:p>
          <a:p>
            <a:pPr lvl="1"/>
            <a:r>
              <a:rPr lang="en-US" smtClean="0"/>
              <a:t>Students taught by the most effective teacher in that group of 50 teachers learn in six months what those taught by the average teacher learn in a year</a:t>
            </a:r>
          </a:p>
          <a:p>
            <a:pPr lvl="1"/>
            <a:r>
              <a:rPr lang="en-US" smtClean="0"/>
              <a:t>Students taught by the least effective teacher in that group of 50 teachers will take two years to achieve the same learning</a:t>
            </a:r>
          </a:p>
          <a:p>
            <a:r>
              <a:rPr lang="en-US" smtClean="0"/>
              <a:t>And furthermore:</a:t>
            </a:r>
          </a:p>
          <a:p>
            <a:pPr lvl="1"/>
            <a:r>
              <a:rPr lang="en-US" smtClean="0"/>
              <a:t>In the classrooms of the most effective teachers, students from disadvantaged backgrounds learn at the same rate as those from advantaged backgrounds (Hamre &amp; Pianta, 2005)</a:t>
            </a:r>
            <a:endParaRPr lang="en-US" dirty="0" smtClean="0"/>
          </a:p>
        </p:txBody>
      </p:sp>
    </p:spTree>
    <p:extLst>
      <p:ext uri="{BB962C8B-B14F-4D97-AF65-F5344CB8AC3E}">
        <p14:creationId xmlns:p14="http://schemas.microsoft.com/office/powerpoint/2010/main" val="1937787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9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Approaches to improving teacher quality</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9C0F6FC3-3F0F-484D-B7AD-35414CAF3DD6}" type="slidenum">
              <a:rPr lang="en-US" smtClean="0"/>
              <a:pPr/>
              <a:t>5</a:t>
            </a:fld>
            <a:endParaRPr lang="en-US"/>
          </a:p>
        </p:txBody>
      </p:sp>
      <p:sp>
        <p:nvSpPr>
          <p:cNvPr id="3" name="Content Placeholder 2"/>
          <p:cNvSpPr>
            <a:spLocks noGrp="1"/>
          </p:cNvSpPr>
          <p:nvPr>
            <p:ph idx="1"/>
          </p:nvPr>
        </p:nvSpPr>
        <p:spPr/>
        <p:txBody>
          <a:bodyPr>
            <a:normAutofit lnSpcReduction="10000"/>
          </a:bodyPr>
          <a:lstStyle/>
          <a:p>
            <a:r>
              <a:rPr lang="en-US" smtClean="0"/>
              <a:t>Replace existing teachers with better ones</a:t>
            </a:r>
          </a:p>
          <a:p>
            <a:pPr lvl="1"/>
            <a:r>
              <a:rPr lang="en-US" smtClean="0"/>
              <a:t>Raise the bar for entry into the profession</a:t>
            </a:r>
          </a:p>
          <a:p>
            <a:pPr lvl="1"/>
            <a:r>
              <a:rPr lang="en-US" smtClean="0"/>
              <a:t>Raise the bar for transfers</a:t>
            </a:r>
          </a:p>
          <a:p>
            <a:pPr lvl="1"/>
            <a:r>
              <a:rPr lang="en-US" smtClean="0"/>
              <a:t>Increase vacancies by removing less effective teachers</a:t>
            </a:r>
          </a:p>
          <a:p>
            <a:pPr lvl="1"/>
            <a:r>
              <a:rPr lang="en-US" smtClean="0"/>
              <a:t>Increase retention of more effective teachers</a:t>
            </a:r>
          </a:p>
          <a:p>
            <a:r>
              <a:rPr lang="en-US" smtClean="0"/>
              <a:t>Help existing teachers improve</a:t>
            </a:r>
          </a:p>
          <a:p>
            <a:pPr lvl="1"/>
            <a:r>
              <a:rPr lang="en-US" smtClean="0"/>
              <a:t>The “love the one you’re with” strategy</a:t>
            </a:r>
          </a:p>
          <a:p>
            <a:pPr lvl="1"/>
            <a:r>
              <a:rPr lang="en-US" smtClean="0"/>
              <a:t>It can be done</a:t>
            </a:r>
          </a:p>
          <a:p>
            <a:pPr lvl="1"/>
            <a:r>
              <a:rPr lang="en-US" smtClean="0"/>
              <a:t>provided we focus rigorously on the things that matter</a:t>
            </a:r>
          </a:p>
          <a:p>
            <a:pPr lvl="1"/>
            <a:r>
              <a:rPr lang="en-US" smtClean="0"/>
              <a:t>even when they’re hard to do</a:t>
            </a:r>
            <a:r>
              <a:rPr lang="is-IS" smtClean="0"/>
              <a:t>…</a:t>
            </a:r>
            <a:endParaRPr lang="en-US" dirty="0" smtClean="0"/>
          </a:p>
        </p:txBody>
      </p:sp>
    </p:spTree>
    <p:extLst>
      <p:ext uri="{BB962C8B-B14F-4D97-AF65-F5344CB8AC3E}">
        <p14:creationId xmlns:p14="http://schemas.microsoft.com/office/powerpoint/2010/main" val="38055984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teachers improve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D6238C2-C284-AD4D-8FB8-9663937FCA09}" type="slidenum">
              <a:rPr lang="en-GB" smtClean="0"/>
              <a:pPr/>
              <a:t>6</a:t>
            </a:fld>
            <a:endParaRPr lang="en-GB" dirty="0"/>
          </a:p>
        </p:txBody>
      </p:sp>
      <p:sp>
        <p:nvSpPr>
          <p:cNvPr id="4" name="Content Placeholder 3"/>
          <p:cNvSpPr>
            <a:spLocks noGrp="1"/>
          </p:cNvSpPr>
          <p:nvPr>
            <p:ph sz="quarter" idx="1"/>
          </p:nvPr>
        </p:nvSpPr>
        <p:spPr/>
        <p:txBody>
          <a:bodyPr/>
          <a:lstStyle/>
          <a:p>
            <a:r>
              <a:rPr lang="en-US" smtClean="0"/>
              <a:t>Research shows expertise in teaching shares the hallmarks of expertise in other domains</a:t>
            </a:r>
          </a:p>
          <a:p>
            <a:r>
              <a:rPr lang="en-US" smtClean="0"/>
              <a:t>More importantly, for the general expertise research not to apply to teaching:</a:t>
            </a:r>
          </a:p>
          <a:p>
            <a:pPr lvl="1"/>
            <a:r>
              <a:rPr lang="en-US" smtClean="0"/>
              <a:t>All the other areas would have to be similar, and</a:t>
            </a:r>
          </a:p>
          <a:p>
            <a:pPr lvl="1"/>
            <a:r>
              <a:rPr lang="en-US" smtClean="0"/>
              <a:t>Teaching would have to be different</a:t>
            </a:r>
          </a:p>
          <a:p>
            <a:r>
              <a:rPr lang="en-US" smtClean="0"/>
              <a:t>This seems unlikely, so</a:t>
            </a:r>
          </a:p>
          <a:p>
            <a:r>
              <a:rPr lang="en-US" smtClean="0"/>
              <a:t>As far as we can tell, what is true for expertise in other areas is likely to be true for teaching.</a:t>
            </a:r>
          </a:p>
          <a:p>
            <a:endParaRPr lang="en-US" dirty="0"/>
          </a:p>
        </p:txBody>
      </p:sp>
    </p:spTree>
    <p:extLst>
      <p:ext uri="{BB962C8B-B14F-4D97-AF65-F5344CB8AC3E}">
        <p14:creationId xmlns:p14="http://schemas.microsoft.com/office/powerpoint/2010/main" val="21327597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Evaluation vs. improvement</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9C0F6FC3-3F0F-484D-B7AD-35414CAF3DD6}" type="slidenum">
              <a:rPr lang="en-US" smtClean="0"/>
              <a:pPr/>
              <a:t>7</a:t>
            </a:fld>
            <a:endParaRPr lang="en-US"/>
          </a:p>
        </p:txBody>
      </p:sp>
      <p:sp>
        <p:nvSpPr>
          <p:cNvPr id="3" name="Content Placeholder 2"/>
          <p:cNvSpPr>
            <a:spLocks noGrp="1"/>
          </p:cNvSpPr>
          <p:nvPr>
            <p:ph idx="1"/>
          </p:nvPr>
        </p:nvSpPr>
        <p:spPr/>
        <p:txBody>
          <a:bodyPr>
            <a:normAutofit fontScale="92500" lnSpcReduction="20000"/>
          </a:bodyPr>
          <a:lstStyle/>
          <a:p>
            <a:r>
              <a:rPr lang="en-US" smtClean="0"/>
              <a:t>Evaluation frameworks:</a:t>
            </a:r>
          </a:p>
          <a:p>
            <a:pPr lvl="1"/>
            <a:r>
              <a:rPr lang="en-US" smtClean="0"/>
              <a:t>of necessity, have to be comprehensive</a:t>
            </a:r>
          </a:p>
          <a:p>
            <a:pPr lvl="1"/>
            <a:r>
              <a:rPr lang="en-US" smtClean="0"/>
              <a:t>include all aspects of teachers work</a:t>
            </a:r>
          </a:p>
          <a:p>
            <a:pPr lvl="1"/>
            <a:r>
              <a:rPr lang="en-US" smtClean="0"/>
              <a:t>at best, incentivize improvement on all aspects of practice</a:t>
            </a:r>
          </a:p>
          <a:p>
            <a:pPr lvl="1"/>
            <a:r>
              <a:rPr lang="en-US" smtClean="0"/>
              <a:t>at worst, incentivize improvement on aspects of practice that are easy to improve</a:t>
            </a:r>
          </a:p>
          <a:p>
            <a:r>
              <a:rPr lang="en-US" smtClean="0"/>
              <a:t>Improvement frameworks:</a:t>
            </a:r>
          </a:p>
          <a:p>
            <a:pPr lvl="1"/>
            <a:r>
              <a:rPr lang="en-US" smtClean="0"/>
              <a:t>are selective</a:t>
            </a:r>
          </a:p>
          <a:p>
            <a:pPr lvl="1"/>
            <a:r>
              <a:rPr lang="en-US" smtClean="0"/>
              <a:t>focus on those aspects of practice with the biggest payoff for students</a:t>
            </a:r>
          </a:p>
          <a:p>
            <a:r>
              <a:rPr lang="en-US" smtClean="0"/>
              <a:t>To maximize improvement, evaluation frameworks have to be used selectively</a:t>
            </a:r>
          </a:p>
          <a:p>
            <a:endParaRPr lang="en-US" smtClean="0"/>
          </a:p>
          <a:p>
            <a:pPr lvl="1"/>
            <a:endParaRPr lang="en-US" dirty="0"/>
          </a:p>
        </p:txBody>
      </p:sp>
    </p:spTree>
    <p:extLst>
      <p:ext uri="{BB962C8B-B14F-4D97-AF65-F5344CB8AC3E}">
        <p14:creationId xmlns:p14="http://schemas.microsoft.com/office/powerpoint/2010/main" val="10869499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Formative Assessment?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ED339179-AF39-9B4A-A1CE-3E67456E6F54}" type="slidenum">
              <a:rPr lang="en-US" smtClean="0"/>
              <a:pPr/>
              <a:t>8</a:t>
            </a:fld>
            <a:endParaRPr lang="en-US"/>
          </a:p>
        </p:txBody>
      </p:sp>
      <p:sp>
        <p:nvSpPr>
          <p:cNvPr id="3" name="Content Placeholder 2"/>
          <p:cNvSpPr>
            <a:spLocks noGrp="1"/>
          </p:cNvSpPr>
          <p:nvPr>
            <p:ph idx="1"/>
          </p:nvPr>
        </p:nvSpPr>
        <p:spPr/>
        <p:txBody>
          <a:bodyPr>
            <a:normAutofit fontScale="85000" lnSpcReduction="20000"/>
          </a:bodyPr>
          <a:lstStyle/>
          <a:p>
            <a:r>
              <a:rPr lang="en-US" smtClean="0"/>
              <a:t>A principle and an uncomfortable fact about the world</a:t>
            </a:r>
          </a:p>
          <a:p>
            <a:pPr lvl="1"/>
            <a:r>
              <a:rPr lang="en-US" smtClean="0"/>
              <a:t>The principle:</a:t>
            </a:r>
          </a:p>
          <a:p>
            <a:pPr lvl="2"/>
            <a:r>
              <a:rPr lang="en-US" smtClean="0"/>
              <a:t>"If I had to reduce all of educational psychology to just one principle, I would say this: The most important single factor influencing learning is what the learner already knows. Ascertain this and teach him [or her] accordingly” (Ausubel, 1968 p. vi)</a:t>
            </a:r>
          </a:p>
          <a:p>
            <a:pPr lvl="1"/>
            <a:r>
              <a:rPr lang="en-US" smtClean="0"/>
              <a:t>The uncomfortable fact:</a:t>
            </a:r>
          </a:p>
          <a:p>
            <a:pPr lvl="2"/>
            <a:r>
              <a:rPr lang="en-US" smtClean="0"/>
              <a:t>Students do not learn what we teach.</a:t>
            </a:r>
          </a:p>
          <a:p>
            <a:pPr lvl="1"/>
            <a:r>
              <a:rPr lang="is-IS" smtClean="0"/>
              <a:t>What is learning?</a:t>
            </a:r>
          </a:p>
          <a:p>
            <a:pPr lvl="2"/>
            <a:r>
              <a:rPr lang="is-IS" smtClean="0"/>
              <a:t>Learning is a change in long-term memory (Kirschner et al., 2006)</a:t>
            </a:r>
          </a:p>
          <a:p>
            <a:pPr lvl="2"/>
            <a:r>
              <a:rPr lang="is-IS" smtClean="0"/>
              <a:t>The fact that someone can do something now does not mean they will be able to do it in six weeks, but</a:t>
            </a:r>
          </a:p>
          <a:p>
            <a:pPr lvl="2"/>
            <a:r>
              <a:rPr lang="is-IS" smtClean="0"/>
              <a:t>If they cannot do something now, it is highly unlikely they will be able to do it in six weeks</a:t>
            </a:r>
            <a:endParaRPr lang="is-IS" dirty="0"/>
          </a:p>
        </p:txBody>
      </p:sp>
    </p:spTree>
    <p:extLst>
      <p:ext uri="{BB962C8B-B14F-4D97-AF65-F5344CB8AC3E}">
        <p14:creationId xmlns:p14="http://schemas.microsoft.com/office/powerpoint/2010/main" val="9868677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p:cNvSpPr>
            <a:spLocks noGrp="1" noChangeArrowheads="1"/>
          </p:cNvSpPr>
          <p:nvPr>
            <p:ph type="title"/>
          </p:nvPr>
        </p:nvSpPr>
        <p:spPr/>
        <p:txBody>
          <a:bodyPr/>
          <a:lstStyle/>
          <a:p>
            <a:r>
              <a:rPr lang="en-US" smtClean="0"/>
              <a:t>Looking at the wrong knowledge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19ABF79A-F4A3-5E49-A6CE-5B8CF779BC37}" type="slidenum">
              <a:rPr lang="en-GB" smtClean="0"/>
              <a:pPr/>
              <a:t>9</a:t>
            </a:fld>
            <a:endParaRPr lang="en-GB" dirty="0"/>
          </a:p>
        </p:txBody>
      </p:sp>
      <p:sp>
        <p:nvSpPr>
          <p:cNvPr id="125954" name="Rectangle 3"/>
          <p:cNvSpPr>
            <a:spLocks noGrp="1" noChangeArrowheads="1"/>
          </p:cNvSpPr>
          <p:nvPr>
            <p:ph sz="quarter" idx="1"/>
          </p:nvPr>
        </p:nvSpPr>
        <p:spPr/>
        <p:txBody>
          <a:bodyPr>
            <a:normAutofit fontScale="77500" lnSpcReduction="20000"/>
          </a:bodyPr>
          <a:lstStyle/>
          <a:p>
            <a:r>
              <a:rPr lang="en-US" dirty="0" smtClean="0"/>
              <a:t>The most powerful teacher knowledge is not explicit:</a:t>
            </a:r>
          </a:p>
          <a:p>
            <a:pPr lvl="1"/>
            <a:r>
              <a:rPr lang="en-US" dirty="0" smtClean="0"/>
              <a:t>That’s why telling teachers what to do doesn’t work.</a:t>
            </a:r>
          </a:p>
          <a:p>
            <a:pPr lvl="1"/>
            <a:r>
              <a:rPr lang="en-US" dirty="0" smtClean="0"/>
              <a:t>What we know is more than we can say.</a:t>
            </a:r>
          </a:p>
          <a:p>
            <a:pPr lvl="1"/>
            <a:r>
              <a:rPr lang="en-US" dirty="0" smtClean="0"/>
              <a:t>And that is why most professional development has been relatively ineffective.</a:t>
            </a:r>
          </a:p>
          <a:p>
            <a:r>
              <a:rPr lang="en-US" dirty="0" smtClean="0"/>
              <a:t>Improving practice involves changing habits, not adding knowledge:</a:t>
            </a:r>
          </a:p>
          <a:p>
            <a:pPr lvl="1"/>
            <a:r>
              <a:rPr lang="en-US" dirty="0" smtClean="0"/>
              <a:t>That’s why it’s hard:</a:t>
            </a:r>
          </a:p>
          <a:p>
            <a:pPr lvl="2"/>
            <a:r>
              <a:rPr lang="en-US" dirty="0" smtClean="0"/>
              <a:t>And the hardest bit is not getting new ideas into people’s heads.</a:t>
            </a:r>
          </a:p>
          <a:p>
            <a:pPr lvl="2"/>
            <a:r>
              <a:rPr lang="en-US" dirty="0" smtClean="0"/>
              <a:t>It’s getting the old ones out.</a:t>
            </a:r>
          </a:p>
          <a:p>
            <a:pPr lvl="1"/>
            <a:r>
              <a:rPr lang="en-US" dirty="0" smtClean="0"/>
              <a:t>That’s why it takes time.</a:t>
            </a:r>
          </a:p>
          <a:p>
            <a:r>
              <a:rPr lang="en-US" dirty="0" smtClean="0"/>
              <a:t>But it doesn’t happen naturally:</a:t>
            </a:r>
          </a:p>
          <a:p>
            <a:pPr lvl="1"/>
            <a:r>
              <a:rPr lang="en-US" dirty="0" smtClean="0"/>
              <a:t>If it did, the most experienced teachers would be the most productive, and that’s not true (Hanushek &amp; Rivkin, 2006).</a:t>
            </a:r>
            <a:endParaRPr lang="en-US" dirty="0" smtClean="0"/>
          </a:p>
        </p:txBody>
      </p:sp>
    </p:spTree>
    <p:extLst>
      <p:ext uri="{BB962C8B-B14F-4D97-AF65-F5344CB8AC3E}">
        <p14:creationId xmlns:p14="http://schemas.microsoft.com/office/powerpoint/2010/main" val="31596203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95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595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595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595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595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595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5954">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5954">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5954">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5954">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595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Default Theme">
  <a:themeElements>
    <a:clrScheme name="Custom 5">
      <a:dk1>
        <a:sysClr val="windowText" lastClr="000000"/>
      </a:dk1>
      <a:lt1>
        <a:sysClr val="window" lastClr="FFFFFF"/>
      </a:lt1>
      <a:dk2>
        <a:srgbClr val="3488B6"/>
      </a:dk2>
      <a:lt2>
        <a:srgbClr val="EBDDC3"/>
      </a:lt2>
      <a:accent1>
        <a:srgbClr val="525A93"/>
      </a:accent1>
      <a:accent2>
        <a:srgbClr val="EDAA61"/>
      </a:accent2>
      <a:accent3>
        <a:srgbClr val="A5AB81"/>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35</TotalTime>
  <Words>947</Words>
  <Application>Microsoft Macintosh PowerPoint</Application>
  <PresentationFormat>On-screen Show (4:3)</PresentationFormat>
  <Paragraphs>97</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Theme</vt:lpstr>
      <vt:lpstr>Teacher learning: The key to improving the world!</vt:lpstr>
      <vt:lpstr>What is the purpose of education?</vt:lpstr>
      <vt:lpstr>What determines how quickly children learn?</vt:lpstr>
      <vt:lpstr>What does this mean for student progress?</vt:lpstr>
      <vt:lpstr>Approaches to improving teacher quality</vt:lpstr>
      <vt:lpstr>Can teachers improve</vt:lpstr>
      <vt:lpstr>Evaluation vs. improvement</vt:lpstr>
      <vt:lpstr>Why Formative Assessment?</vt:lpstr>
      <vt:lpstr>Looking at the wrong knowledge</vt:lpstr>
      <vt:lpstr>Supportive accountability</vt:lpstr>
    </vt:vector>
  </TitlesOfParts>
  <Company>Institute of Education, University of London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 learning: The key to improving the world!</dc:title>
  <dc:creator>Dylan Wiliam</dc:creator>
  <cp:lastModifiedBy>Dylan Wiliam</cp:lastModifiedBy>
  <cp:revision>4</cp:revision>
  <dcterms:created xsi:type="dcterms:W3CDTF">2016-10-09T21:43:15Z</dcterms:created>
  <dcterms:modified xsi:type="dcterms:W3CDTF">2016-10-09T22:18:31Z</dcterms:modified>
</cp:coreProperties>
</file>