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Microsoft_Equation1.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260" r:id="rId2"/>
    <p:sldId id="462" r:id="rId3"/>
    <p:sldId id="464" r:id="rId4"/>
    <p:sldId id="287" r:id="rId5"/>
    <p:sldId id="456" r:id="rId6"/>
    <p:sldId id="302" r:id="rId7"/>
    <p:sldId id="323" r:id="rId8"/>
    <p:sldId id="297" r:id="rId9"/>
    <p:sldId id="329" r:id="rId10"/>
    <p:sldId id="477" r:id="rId11"/>
    <p:sldId id="478" r:id="rId12"/>
    <p:sldId id="479" r:id="rId13"/>
    <p:sldId id="480" r:id="rId14"/>
    <p:sldId id="481" r:id="rId15"/>
    <p:sldId id="482" r:id="rId16"/>
    <p:sldId id="483" r:id="rId17"/>
    <p:sldId id="484" r:id="rId18"/>
    <p:sldId id="485" r:id="rId19"/>
    <p:sldId id="488" r:id="rId20"/>
    <p:sldId id="489" r:id="rId21"/>
    <p:sldId id="490" r:id="rId22"/>
    <p:sldId id="491" r:id="rId23"/>
    <p:sldId id="492" r:id="rId24"/>
    <p:sldId id="493" r:id="rId25"/>
    <p:sldId id="500" r:id="rId26"/>
    <p:sldId id="501" r:id="rId27"/>
    <p:sldId id="502" r:id="rId28"/>
    <p:sldId id="503" r:id="rId29"/>
    <p:sldId id="504" r:id="rId30"/>
    <p:sldId id="505" r:id="rId31"/>
    <p:sldId id="506" r:id="rId32"/>
    <p:sldId id="507" r:id="rId33"/>
    <p:sldId id="508" r:id="rId34"/>
    <p:sldId id="509" r:id="rId35"/>
    <p:sldId id="510" r:id="rId36"/>
    <p:sldId id="511" r:id="rId37"/>
    <p:sldId id="512" r:id="rId38"/>
    <p:sldId id="513" r:id="rId39"/>
    <p:sldId id="514" r:id="rId40"/>
    <p:sldId id="515" r:id="rId41"/>
    <p:sldId id="516" r:id="rId42"/>
    <p:sldId id="517" r:id="rId43"/>
    <p:sldId id="394" r:id="rId44"/>
    <p:sldId id="459" r:id="rId45"/>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D8E8"/>
    <a:srgbClr val="CCD3E3"/>
    <a:srgbClr val="403152"/>
    <a:srgbClr val="215968"/>
    <a:srgbClr val="FF6600"/>
    <a:srgbClr val="1F497D"/>
    <a:srgbClr val="DD9E00"/>
    <a:srgbClr val="2979C9"/>
    <a:srgbClr val="2171AD"/>
    <a:srgbClr val="1691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7" autoAdjust="0"/>
    <p:restoredTop sz="87842" autoAdjust="0"/>
  </p:normalViewPr>
  <p:slideViewPr>
    <p:cSldViewPr snapToGrid="0" snapToObjects="1" showGuides="1">
      <p:cViewPr>
        <p:scale>
          <a:sx n="75" d="100"/>
          <a:sy n="75" d="100"/>
        </p:scale>
        <p:origin x="-1840" y="-592"/>
      </p:cViewPr>
      <p:guideLst>
        <p:guide orient="horz" pos="4062"/>
        <p:guide pos="2885"/>
      </p:guideLst>
    </p:cSldViewPr>
  </p:slideViewPr>
  <p:outlineViewPr>
    <p:cViewPr>
      <p:scale>
        <a:sx n="33" d="100"/>
        <a:sy n="33" d="100"/>
      </p:scale>
      <p:origin x="0" y="9016"/>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148" d="100"/>
          <a:sy n="148" d="100"/>
        </p:scale>
        <p:origin x="-3688" y="-11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 Id="rId2"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emf"/><Relationship Id="rId5" Type="http://schemas.openxmlformats.org/officeDocument/2006/relationships/image" Target="../media/image11.emf"/><Relationship Id="rId6" Type="http://schemas.openxmlformats.org/officeDocument/2006/relationships/image" Target="../media/image12.emf"/><Relationship Id="rId1" Type="http://schemas.openxmlformats.org/officeDocument/2006/relationships/image" Target="../media/image7.emf"/><Relationship Id="rId2"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 Id="rId2" Type="http://schemas.openxmlformats.org/officeDocument/2006/relationships/hyperlink" Target="mailto:dylanwiliam@mac.com" TargetMode="External"/><Relationship Id="rId3" Type="http://schemas.openxmlformats.org/officeDocument/2006/relationships/hyperlink" Target="http://www.dylanwiliam.net" TargetMode="Externa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812800" y="6343651"/>
            <a:ext cx="7518400" cy="24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663" tIns="46038" rIns="93663" bIns="46038">
            <a:spAutoFit/>
          </a:bodyPr>
          <a:lstStyle/>
          <a:p>
            <a:pPr defTabSz="950913" eaLnBrk="0" hangingPunct="0">
              <a:tabLst>
                <a:tab pos="1346200" algn="l"/>
                <a:tab pos="2870200" algn="l"/>
                <a:tab pos="4483100" algn="l"/>
                <a:tab pos="6096000" algn="l"/>
              </a:tabLst>
            </a:pPr>
            <a:r>
              <a:rPr lang="en-GB" sz="1000" dirty="0">
                <a:latin typeface="Times New Roman" charset="0"/>
              </a:rPr>
              <a:t>© </a:t>
            </a:r>
            <a:r>
              <a:rPr lang="en-GB" sz="1000" dirty="0" smtClean="0">
                <a:latin typeface="Times New Roman" charset="0"/>
              </a:rPr>
              <a:t>2016 </a:t>
            </a:r>
            <a:r>
              <a:rPr lang="en-GB" sz="1000" dirty="0">
                <a:latin typeface="Times New Roman" charset="0"/>
              </a:rPr>
              <a:t>Dylan </a:t>
            </a:r>
            <a:r>
              <a:rPr lang="en-GB" sz="1000" dirty="0" smtClean="0">
                <a:latin typeface="Times New Roman" charset="0"/>
              </a:rPr>
              <a:t>Wiliam 	E: </a:t>
            </a:r>
            <a:r>
              <a:rPr lang="en-GB" sz="1000" dirty="0" smtClean="0">
                <a:latin typeface="Times New Roman" charset="0"/>
                <a:hlinkClick r:id="rId2"/>
              </a:rPr>
              <a:t>dylanwiliam@mac.com</a:t>
            </a:r>
            <a:r>
              <a:rPr lang="en-GB" sz="1000" dirty="0">
                <a:latin typeface="Times New Roman" charset="0"/>
              </a:rPr>
              <a:t> </a:t>
            </a:r>
            <a:r>
              <a:rPr lang="en-GB" sz="1000" dirty="0" smtClean="0">
                <a:latin typeface="Times New Roman" charset="0"/>
              </a:rPr>
              <a:t>	W: </a:t>
            </a:r>
            <a:r>
              <a:rPr lang="en-GB" sz="1000" dirty="0" smtClean="0">
                <a:latin typeface="Times New Roman" charset="0"/>
                <a:hlinkClick r:id="rId3"/>
              </a:rPr>
              <a:t>www.dylanwiliam.net</a:t>
            </a:r>
            <a:r>
              <a:rPr lang="en-GB" sz="1000" dirty="0" smtClean="0">
                <a:latin typeface="Times New Roman" charset="0"/>
              </a:rPr>
              <a:t> 	T: (609) 910 1489 (US)	T: 020 8144 0055 (UK)</a:t>
            </a:r>
            <a:endParaRPr lang="en-GB" sz="1000" dirty="0">
              <a:latin typeface="Times New Roman" charset="0"/>
            </a:endParaRPr>
          </a:p>
        </p:txBody>
      </p:sp>
      <p:sp>
        <p:nvSpPr>
          <p:cNvPr id="8" name="Slide Number Placeholder 7"/>
          <p:cNvSpPr>
            <a:spLocks noGrp="1"/>
          </p:cNvSpPr>
          <p:nvPr>
            <p:ph type="sldNum" sz="quarter" idx="3"/>
          </p:nvPr>
        </p:nvSpPr>
        <p:spPr>
          <a:xfrm>
            <a:off x="0" y="4763"/>
            <a:ext cx="9144000" cy="465138"/>
          </a:xfrm>
          <a:prstGeom prst="rect">
            <a:avLst/>
          </a:prstGeom>
        </p:spPr>
        <p:txBody>
          <a:bodyPr vert="horz" lIns="91440" tIns="45720" rIns="91440" bIns="45720" rtlCol="0" anchor="b"/>
          <a:lstStyle>
            <a:lvl1pPr algn="r">
              <a:defRPr sz="1200"/>
            </a:lvl1pPr>
          </a:lstStyle>
          <a:p>
            <a:pPr algn="ctr"/>
            <a:fld id="{52735628-C765-6244-B3E7-4B38F82104A4}" type="slidenum">
              <a:rPr lang="en-US" smtClean="0"/>
              <a:pPr algn="ctr"/>
              <a:t>‹#›</a:t>
            </a:fld>
            <a:endParaRPr lang="en-US"/>
          </a:p>
        </p:txBody>
      </p:sp>
    </p:spTree>
    <p:extLst>
      <p:ext uri="{BB962C8B-B14F-4D97-AF65-F5344CB8AC3E}">
        <p14:creationId xmlns:p14="http://schemas.microsoft.com/office/powerpoint/2010/main" val="266076207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p:cNvSpPr/>
          <p:nvPr/>
        </p:nvSpPr>
        <p:spPr>
          <a:xfrm>
            <a:off x="-36286" y="6450624"/>
            <a:ext cx="9180287" cy="190503"/>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6286" y="6513911"/>
            <a:ext cx="9180287" cy="256187"/>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Image Placeholder 3"/>
          <p:cNvSpPr>
            <a:spLocks noGrp="1" noRot="1" noChangeAspect="1"/>
          </p:cNvSpPr>
          <p:nvPr>
            <p:ph type="sldImg" idx="2"/>
          </p:nvPr>
        </p:nvSpPr>
        <p:spPr>
          <a:xfrm>
            <a:off x="2605088" y="514350"/>
            <a:ext cx="3965575" cy="2973388"/>
          </a:xfrm>
          <a:prstGeom prst="rect">
            <a:avLst/>
          </a:prstGeom>
          <a:noFill/>
          <a:ln w="6350" cmpd="sng">
            <a:solidFill>
              <a:schemeClr val="tx1"/>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63987" y="3600808"/>
            <a:ext cx="7047487" cy="2733314"/>
          </a:xfrm>
          <a:prstGeom prst="rect">
            <a:avLst/>
          </a:prstGeom>
          <a:ln>
            <a:solidFill>
              <a:srgbClr val="000000"/>
            </a:solidFill>
          </a:ln>
          <a:effectLst/>
        </p:spPr>
        <p:txBody>
          <a:bodyPr vert="horz" lIns="91440" tIns="45720" rIns="91440" bIns="45720" rtlCol="0"/>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541416" y="6462766"/>
            <a:ext cx="3962400" cy="342900"/>
          </a:xfrm>
          <a:prstGeom prst="rect">
            <a:avLst/>
          </a:prstGeom>
        </p:spPr>
        <p:txBody>
          <a:bodyPr vert="horz" lIns="91440" tIns="45720" rIns="91440" bIns="45720" rtlCol="0" anchor="ctr"/>
          <a:lstStyle>
            <a:lvl1pPr algn="l">
              <a:defRPr sz="1000" b="1">
                <a:solidFill>
                  <a:srgbClr val="FFFFFF"/>
                </a:solidFill>
              </a:defRPr>
            </a:lvl1pPr>
          </a:lstStyle>
          <a:p>
            <a:r>
              <a:rPr lang="en-US" dirty="0" smtClean="0"/>
              <a:t>©2014 </a:t>
            </a:r>
            <a:r>
              <a:rPr lang="en-US" dirty="0" err="1" smtClean="0"/>
              <a:t>DylanWiliamCenter</a:t>
            </a:r>
            <a:endParaRPr lang="en-US" dirty="0"/>
          </a:p>
        </p:txBody>
      </p:sp>
      <p:sp>
        <p:nvSpPr>
          <p:cNvPr id="7" name="Slide Number Placeholder 6"/>
          <p:cNvSpPr>
            <a:spLocks noGrp="1"/>
          </p:cNvSpPr>
          <p:nvPr>
            <p:ph type="sldNum" sz="quarter" idx="5"/>
          </p:nvPr>
        </p:nvSpPr>
        <p:spPr>
          <a:xfrm>
            <a:off x="4629476" y="6462766"/>
            <a:ext cx="3962400" cy="342900"/>
          </a:xfrm>
          <a:prstGeom prst="rect">
            <a:avLst/>
          </a:prstGeom>
        </p:spPr>
        <p:txBody>
          <a:bodyPr vert="horz" lIns="91440" tIns="45720" rIns="91440" bIns="45720" rtlCol="0" anchor="ctr"/>
          <a:lstStyle>
            <a:lvl1pPr algn="r">
              <a:defRPr sz="1200" b="1">
                <a:solidFill>
                  <a:srgbClr val="FFFFFF"/>
                </a:solidFill>
              </a:defRPr>
            </a:lvl1pPr>
          </a:lstStyle>
          <a:p>
            <a:fld id="{456AE36E-D2DB-BC41-9EC0-63DF6BAF3580}" type="slidenum">
              <a:rPr lang="en-US" smtClean="0"/>
              <a:pPr/>
              <a:t>‹#›</a:t>
            </a:fld>
            <a:endParaRPr lang="en-US" dirty="0"/>
          </a:p>
        </p:txBody>
      </p:sp>
      <p:pic>
        <p:nvPicPr>
          <p:cNvPr id="10" name="Picture 9" descr="Dylan Wiliam Logo.png"/>
          <p:cNvPicPr>
            <a:picLocks noChangeAspect="1"/>
          </p:cNvPicPr>
          <p:nvPr/>
        </p:nvPicPr>
        <p:blipFill rotWithShape="1">
          <a:blip r:embed="rId2">
            <a:extLst>
              <a:ext uri="{28A0092B-C50C-407E-A947-70E740481C1C}">
                <a14:useLocalDpi xmlns:a14="http://schemas.microsoft.com/office/drawing/2010/main" val="0"/>
              </a:ext>
            </a:extLst>
          </a:blip>
          <a:srcRect b="15774"/>
          <a:stretch/>
        </p:blipFill>
        <p:spPr>
          <a:xfrm>
            <a:off x="3110111" y="51487"/>
            <a:ext cx="2924317" cy="405446"/>
          </a:xfrm>
          <a:prstGeom prst="rect">
            <a:avLst/>
          </a:prstGeom>
          <a:effectLst/>
        </p:spPr>
      </p:pic>
    </p:spTree>
    <p:extLst>
      <p:ext uri="{BB962C8B-B14F-4D97-AF65-F5344CB8AC3E}">
        <p14:creationId xmlns:p14="http://schemas.microsoft.com/office/powerpoint/2010/main" val="2917667940"/>
      </p:ext>
    </p:extLst>
  </p:cSld>
  <p:clrMap bg1="lt1" tx1="dk1" bg2="lt2" tx2="dk2" accent1="accent1" accent2="accent2" accent3="accent3" accent4="accent4" accent5="accent5" accent6="accent6" hlink="hlink" folHlink="folHlink"/>
  <p:hf hdr="0" ftr="0"/>
  <p:notesStyle>
    <a:lvl1pPr marL="0" algn="l" defTabSz="457200" rtl="0" eaLnBrk="1" latinLnBrk="0" hangingPunct="1">
      <a:defRPr lang="en-US" sz="1200" b="0" kern="1200" dirty="0" smtClean="0">
        <a:ln w="6350" cmpd="sng">
          <a:noFill/>
        </a:ln>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6AE36E-D2DB-BC41-9EC0-63DF6BAF3580}" type="slidenum">
              <a:rPr lang="en-US" smtClean="0"/>
              <a:pPr/>
              <a:t>1</a:t>
            </a:fld>
            <a:endParaRPr lang="en-US" dirty="0"/>
          </a:p>
        </p:txBody>
      </p:sp>
    </p:spTree>
    <p:extLst>
      <p:ext uri="{BB962C8B-B14F-4D97-AF65-F5344CB8AC3E}">
        <p14:creationId xmlns:p14="http://schemas.microsoft.com/office/powerpoint/2010/main" val="2129217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ChangeArrowheads="1" noTextEdit="1"/>
          </p:cNvSpPr>
          <p:nvPr>
            <p:ph type="sldImg"/>
          </p:nvPr>
        </p:nvSpPr>
        <p:spPr>
          <a:xfrm>
            <a:off x="2968625" y="598488"/>
            <a:ext cx="3208338" cy="2405062"/>
          </a:xfrm>
          <a:ln cap="flat"/>
        </p:spPr>
      </p:sp>
      <p:sp>
        <p:nvSpPr>
          <p:cNvPr id="8192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p:cNvSpPr>
          <p:nvPr>
            <p:ph type="sldImg"/>
          </p:nvPr>
        </p:nvSpPr>
        <p:spPr>
          <a:xfrm>
            <a:off x="3143250" y="400050"/>
            <a:ext cx="2857500" cy="2143125"/>
          </a:xfrm>
          <a:solidFill>
            <a:srgbClr val="FFFFFF"/>
          </a:solidFill>
          <a:ln/>
        </p:spPr>
      </p:sp>
      <p:sp>
        <p:nvSpPr>
          <p:cNvPr id="107522"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7987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3143250" y="400050"/>
            <a:ext cx="2857500" cy="2143125"/>
          </a:xfrm>
          <a:solidFill>
            <a:srgbClr val="FFFFFF"/>
          </a:solidFill>
          <a:ln/>
        </p:spPr>
      </p:sp>
      <p:sp>
        <p:nvSpPr>
          <p:cNvPr id="91138" name="Rectangle 3"/>
          <p:cNvSpPr>
            <a:spLocks noGrp="1" noChangeArrowheads="1"/>
          </p:cNvSpPr>
          <p:nvPr>
            <p:ph type="body" idx="1"/>
          </p:nvPr>
        </p:nvSpPr>
        <p:spPr>
          <a:xfrm>
            <a:off x="711200" y="2686050"/>
            <a:ext cx="7823200" cy="4171950"/>
          </a:xfrm>
          <a:solidFill>
            <a:srgbClr val="FFFFFF"/>
          </a:solidFill>
          <a:ln>
            <a:solidFill>
              <a:srgbClr val="000000"/>
            </a:solidFill>
          </a:ln>
        </p:spPr>
        <p:txBody>
          <a:bodyPr/>
          <a:lstStyle/>
          <a:p>
            <a:endParaRPr lang="en-GB" dirty="0">
              <a:latin typeface="Times New Roman" charset="0"/>
              <a:ea typeface="ＭＳ Ｐゴシック" charset="0"/>
              <a:cs typeface="ＭＳ Ｐゴシック" charset="0"/>
            </a:endParaRPr>
          </a:p>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2859088" y="514350"/>
            <a:ext cx="3429000" cy="2571750"/>
          </a:xfrm>
          <a:solidFill>
            <a:srgbClr val="FFFFFF"/>
          </a:solidFill>
          <a:ln/>
        </p:spPr>
      </p:sp>
      <p:sp>
        <p:nvSpPr>
          <p:cNvPr id="130050"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2967038" y="598488"/>
            <a:ext cx="3208337" cy="2405062"/>
          </a:xfrm>
          <a:ln cap="flat"/>
        </p:spPr>
      </p:sp>
      <p:sp>
        <p:nvSpPr>
          <p:cNvPr id="1382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p:cNvSpPr>
          <p:nvPr>
            <p:ph type="sldImg"/>
          </p:nvPr>
        </p:nvSpPr>
        <p:spPr>
          <a:xfrm>
            <a:off x="3143250" y="400050"/>
            <a:ext cx="2857500" cy="2143125"/>
          </a:xfrm>
          <a:solidFill>
            <a:srgbClr val="FFFFFF"/>
          </a:solidFill>
          <a:ln/>
        </p:spPr>
      </p:sp>
      <p:sp>
        <p:nvSpPr>
          <p:cNvPr id="105474"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5155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Rot="1" noChangeAspect="1" noChangeArrowheads="1" noTextEdit="1"/>
          </p:cNvSpPr>
          <p:nvPr>
            <p:ph type="sldImg"/>
          </p:nvPr>
        </p:nvSpPr>
        <p:spPr>
          <a:xfrm>
            <a:off x="2857500" y="514350"/>
            <a:ext cx="3429000" cy="2571750"/>
          </a:xfrm>
          <a:solidFill>
            <a:srgbClr val="FFFFFF"/>
          </a:solidFill>
          <a:ln/>
        </p:spPr>
      </p:sp>
      <p:sp>
        <p:nvSpPr>
          <p:cNvPr id="15155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026"/>
          <p:cNvSpPr>
            <a:spLocks noGrp="1" noRot="1" noChangeAspect="1" noChangeArrowheads="1"/>
          </p:cNvSpPr>
          <p:nvPr>
            <p:ph type="sldImg"/>
          </p:nvPr>
        </p:nvSpPr>
        <p:spPr>
          <a:xfrm>
            <a:off x="2968625" y="598488"/>
            <a:ext cx="3208338" cy="2405062"/>
          </a:xfrm>
          <a:solidFill>
            <a:srgbClr val="FFFFFF"/>
          </a:solidFill>
          <a:ln/>
        </p:spPr>
      </p:sp>
      <p:sp>
        <p:nvSpPr>
          <p:cNvPr id="4198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p:cNvSpPr>
          <p:nvPr>
            <p:ph type="sldImg"/>
          </p:nvPr>
        </p:nvSpPr>
        <p:spPr>
          <a:xfrm>
            <a:off x="3143250" y="400050"/>
            <a:ext cx="2857500" cy="2143125"/>
          </a:xfrm>
          <a:solidFill>
            <a:srgbClr val="FFFFFF"/>
          </a:solidFill>
          <a:ln/>
        </p:spPr>
      </p:sp>
      <p:sp>
        <p:nvSpPr>
          <p:cNvPr id="109570"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3B523-08EE-724B-9F77-B8B28604AEDC}" type="slidenum">
              <a:rPr lang="en-US" smtClean="0"/>
              <a:t>5</a:t>
            </a:fld>
            <a:endParaRPr lang="en-US"/>
          </a:p>
        </p:txBody>
      </p:sp>
    </p:spTree>
    <p:extLst>
      <p:ext uri="{BB962C8B-B14F-4D97-AF65-F5344CB8AC3E}">
        <p14:creationId xmlns:p14="http://schemas.microsoft.com/office/powerpoint/2010/main" val="406364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53B523-08EE-724B-9F77-B8B28604AEDC}" type="slidenum">
              <a:rPr lang="en-US" smtClean="0"/>
              <a:t>6</a:t>
            </a:fld>
            <a:endParaRPr lang="en-US"/>
          </a:p>
        </p:txBody>
      </p:sp>
    </p:spTree>
    <p:extLst>
      <p:ext uri="{BB962C8B-B14F-4D97-AF65-F5344CB8AC3E}">
        <p14:creationId xmlns:p14="http://schemas.microsoft.com/office/powerpoint/2010/main" val="1230171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514350"/>
            <a:ext cx="3965575" cy="2973388"/>
          </a:xfrm>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53B523-08EE-724B-9F77-B8B28604AEDC}" type="slidenum">
              <a:rPr lang="en-US" smtClean="0"/>
              <a:t>7</a:t>
            </a:fld>
            <a:endParaRPr lang="en-US"/>
          </a:p>
        </p:txBody>
      </p:sp>
    </p:spTree>
    <p:extLst>
      <p:ext uri="{BB962C8B-B14F-4D97-AF65-F5344CB8AC3E}">
        <p14:creationId xmlns:p14="http://schemas.microsoft.com/office/powerpoint/2010/main" val="123017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p:cNvSpPr>
          <p:nvPr>
            <p:ph type="sldImg"/>
          </p:nvPr>
        </p:nvSpPr>
        <p:spPr>
          <a:xfrm>
            <a:off x="2857500" y="514350"/>
            <a:ext cx="3429000" cy="2571750"/>
          </a:xfrm>
          <a:solidFill>
            <a:srgbClr val="FFFFFF"/>
          </a:solidFill>
          <a:ln/>
        </p:spPr>
      </p:sp>
      <p:sp>
        <p:nvSpPr>
          <p:cNvPr id="59394" name="Rectangle 3"/>
          <p:cNvSpPr>
            <a:spLocks noGrp="1" noChangeArrowheads="1"/>
          </p:cNvSpPr>
          <p:nvPr>
            <p:ph type="body" idx="1"/>
          </p:nvPr>
        </p:nvSpPr>
        <p:spPr>
          <a:xfrm>
            <a:off x="1219200" y="3257550"/>
            <a:ext cx="67056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xfrm>
            <a:off x="2968625" y="598488"/>
            <a:ext cx="3208338" cy="2405062"/>
          </a:xfrm>
          <a:ln cap="flat"/>
        </p:spPr>
      </p:sp>
      <p:sp>
        <p:nvSpPr>
          <p:cNvPr id="61442"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dirty="0">
                <a:solidFill>
                  <a:srgbClr val="000000"/>
                </a:solidFill>
                <a:latin typeface="Arial" charset="0"/>
                <a:ea typeface="ＭＳ Ｐゴシック" charset="0"/>
                <a:cs typeface="ＭＳ Ｐゴシック"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xfrm>
            <a:off x="2859088" y="514350"/>
            <a:ext cx="3429000" cy="2571750"/>
          </a:xfrm>
          <a:solidFill>
            <a:srgbClr val="FFFFFF"/>
          </a:solidFill>
          <a:ln/>
        </p:spPr>
      </p:sp>
      <p:sp>
        <p:nvSpPr>
          <p:cNvPr id="129026" name="Rectangle 3"/>
          <p:cNvSpPr>
            <a:spLocks noGrp="1" noChangeArrowheads="1"/>
          </p:cNvSpPr>
          <p:nvPr>
            <p:ph type="body" idx="1"/>
          </p:nvPr>
        </p:nvSpPr>
        <p:spPr>
          <a:xfrm>
            <a:off x="914400" y="3257550"/>
            <a:ext cx="7315200" cy="30861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p:cNvSpPr>
          <p:nvPr>
            <p:ph type="sldImg"/>
          </p:nvPr>
        </p:nvSpPr>
        <p:spPr>
          <a:xfrm>
            <a:off x="3143250" y="400050"/>
            <a:ext cx="2857500" cy="2143125"/>
          </a:xfrm>
          <a:solidFill>
            <a:srgbClr val="FFFFFF"/>
          </a:solidFill>
          <a:ln/>
        </p:spPr>
      </p:sp>
      <p:sp>
        <p:nvSpPr>
          <p:cNvPr id="107522" name="Rectangle 3"/>
          <p:cNvSpPr>
            <a:spLocks noGrp="1" noChangeArrowheads="1"/>
          </p:cNvSpPr>
          <p:nvPr>
            <p:ph type="body" idx="1"/>
          </p:nvPr>
        </p:nvSpPr>
        <p:spPr>
          <a:xfrm>
            <a:off x="711200" y="2686050"/>
            <a:ext cx="7721600" cy="36576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717550" y="1384300"/>
            <a:ext cx="7969250" cy="484089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9C0F6FC3-3F0F-484D-B7AD-35414CAF3DD6}" type="slidenum">
              <a:rPr lang="en-US" smtClean="0"/>
              <a:t>‹#›</a:t>
            </a:fld>
            <a:endParaRPr lang="en-US"/>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pic>
        <p:nvPicPr>
          <p:cNvPr id="8" name="Picture 7" descr="Dylan Wiliam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Tree>
    <p:extLst>
      <p:ext uri="{BB962C8B-B14F-4D97-AF65-F5344CB8AC3E}">
        <p14:creationId xmlns:p14="http://schemas.microsoft.com/office/powerpoint/2010/main" val="29912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457200" y="6356350"/>
            <a:ext cx="5562600" cy="365125"/>
          </a:xfrm>
          <a:prstGeom prst="rect">
            <a:avLst/>
          </a:prstGeom>
        </p:spPr>
        <p:txBody>
          <a:bodyPr/>
          <a:lstStyle/>
          <a:p>
            <a:endParaRPr lang="en-US" dirty="0"/>
          </a:p>
        </p:txBody>
      </p:sp>
      <p:sp>
        <p:nvSpPr>
          <p:cNvPr id="4" name="Slide Number Placeholder 3"/>
          <p:cNvSpPr>
            <a:spLocks noGrp="1"/>
          </p:cNvSpPr>
          <p:nvPr>
            <p:ph type="sldNum" sz="quarter" idx="11"/>
          </p:nvPr>
        </p:nvSpPr>
        <p:spPr/>
        <p:txBody>
          <a:bodyPr/>
          <a:lstStyle/>
          <a:p>
            <a:fld id="{9C0F6FC3-3F0F-484D-B7AD-35414CAF3DD6}" type="slidenum">
              <a:rPr lang="en-US" smtClean="0"/>
              <a:pPr/>
              <a:t>‹#›</a:t>
            </a:fld>
            <a:endParaRPr lang="en-US" dirty="0"/>
          </a:p>
        </p:txBody>
      </p:sp>
      <p:pic>
        <p:nvPicPr>
          <p:cNvPr id="5" name="Picture 4" descr="Dylan Wiliam 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Tree>
    <p:extLst>
      <p:ext uri="{BB962C8B-B14F-4D97-AF65-F5344CB8AC3E}">
        <p14:creationId xmlns:p14="http://schemas.microsoft.com/office/powerpoint/2010/main" val="2699410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C0F6FC3-3F0F-484D-B7AD-35414CAF3DD6}" type="slidenum">
              <a:rPr lang="en-US" smtClean="0"/>
              <a:t>‹#›</a:t>
            </a:fld>
            <a:endParaRPr lang="en-US"/>
          </a:p>
        </p:txBody>
      </p:sp>
    </p:spTree>
    <p:extLst>
      <p:ext uri="{BB962C8B-B14F-4D97-AF65-F5344CB8AC3E}">
        <p14:creationId xmlns:p14="http://schemas.microsoft.com/office/powerpoint/2010/main" val="119681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6" name="Picture 5" descr="circle.png"/>
          <p:cNvPicPr>
            <a:picLocks noChangeAspect="1"/>
          </p:cNvPicPr>
          <p:nvPr userDrawn="1"/>
        </p:nvPicPr>
        <p:blipFill>
          <a:blip r:embed="rId2">
            <a:alphaModFix amt="21000"/>
            <a:extLst>
              <a:ext uri="{28A0092B-C50C-407E-A947-70E740481C1C}">
                <a14:useLocalDpi xmlns:a14="http://schemas.microsoft.com/office/drawing/2010/main" val="0"/>
              </a:ext>
            </a:extLst>
          </a:blip>
          <a:stretch>
            <a:fillRect/>
          </a:stretch>
        </p:blipFill>
        <p:spPr>
          <a:xfrm>
            <a:off x="7368" y="-20466"/>
            <a:ext cx="9141964" cy="6858000"/>
          </a:xfrm>
          <a:prstGeom prst="rect">
            <a:avLst/>
          </a:prstGeom>
        </p:spPr>
      </p:pic>
      <p:sp>
        <p:nvSpPr>
          <p:cNvPr id="5" name="Footer Placeholder 4"/>
          <p:cNvSpPr>
            <a:spLocks noGrp="1"/>
          </p:cNvSpPr>
          <p:nvPr>
            <p:ph type="ftr" sz="quarter" idx="1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1116602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Title and Exit Slide">
    <p:spTree>
      <p:nvGrpSpPr>
        <p:cNvPr id="1" name=""/>
        <p:cNvGrpSpPr/>
        <p:nvPr/>
      </p:nvGrpSpPr>
      <p:grpSpPr>
        <a:xfrm>
          <a:off x="0" y="0"/>
          <a:ext cx="0" cy="0"/>
          <a:chOff x="0" y="0"/>
          <a:chExt cx="0" cy="0"/>
        </a:xfrm>
      </p:grpSpPr>
      <p:pic>
        <p:nvPicPr>
          <p:cNvPr id="7" name="Picture 6" descr="circ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8" y="0"/>
            <a:ext cx="9141964" cy="6858000"/>
          </a:xfrm>
          <a:prstGeom prst="rect">
            <a:avLst/>
          </a:prstGeom>
        </p:spPr>
      </p:pic>
      <p:sp>
        <p:nvSpPr>
          <p:cNvPr id="9" name="Rectangle 8"/>
          <p:cNvSpPr/>
          <p:nvPr userDrawn="1"/>
        </p:nvSpPr>
        <p:spPr>
          <a:xfrm>
            <a:off x="1148045" y="3149600"/>
            <a:ext cx="7995955" cy="2978291"/>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10" name="Rectangle 9"/>
          <p:cNvSpPr/>
          <p:nvPr userDrawn="1"/>
        </p:nvSpPr>
        <p:spPr>
          <a:xfrm>
            <a:off x="0" y="3149600"/>
            <a:ext cx="918436" cy="297829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11" name="Picture 10" descr="Dylan Wiliam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18436" y="1502229"/>
            <a:ext cx="5629275" cy="1647371"/>
          </a:xfrm>
          <a:prstGeom prst="rect">
            <a:avLst/>
          </a:prstGeom>
        </p:spPr>
      </p:pic>
      <p:sp>
        <p:nvSpPr>
          <p:cNvPr id="2" name="Title 1"/>
          <p:cNvSpPr>
            <a:spLocks noGrp="1"/>
          </p:cNvSpPr>
          <p:nvPr>
            <p:ph type="title"/>
          </p:nvPr>
        </p:nvSpPr>
        <p:spPr>
          <a:xfrm>
            <a:off x="1365105" y="4406900"/>
            <a:ext cx="7129608" cy="1362075"/>
          </a:xfrm>
        </p:spPr>
        <p:txBody>
          <a:bodyPr anchor="t"/>
          <a:lstStyle>
            <a:lvl1pPr algn="l">
              <a:defRPr sz="4000" b="1" cap="all">
                <a:solidFill>
                  <a:srgbClr val="FFFFFF"/>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365105" y="2906713"/>
            <a:ext cx="7129607" cy="1500187"/>
          </a:xfrm>
          <a:prstGeom prst="rect">
            <a:avLst/>
          </a:prstGeo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a:xfrm>
            <a:off x="457200" y="6356350"/>
            <a:ext cx="4121150" cy="365125"/>
          </a:xfrm>
          <a:prstGeom prst="rect">
            <a:avLst/>
          </a:prstGeom>
        </p:spPr>
        <p:txBody>
          <a:bodyPr/>
          <a:lstStyle/>
          <a:p>
            <a:endParaRPr lang="en-US" dirty="0" smtClean="0"/>
          </a:p>
        </p:txBody>
      </p:sp>
    </p:spTree>
    <p:extLst>
      <p:ext uri="{BB962C8B-B14F-4D97-AF65-F5344CB8AC3E}">
        <p14:creationId xmlns:p14="http://schemas.microsoft.com/office/powerpoint/2010/main" val="497447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9" name="Rectangle 8"/>
          <p:cNvSpPr/>
          <p:nvPr userDrawn="1"/>
        </p:nvSpPr>
        <p:spPr>
          <a:xfrm>
            <a:off x="1148045" y="0"/>
            <a:ext cx="7995955" cy="6127891"/>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8" name="Picture 7" descr="circle.png"/>
          <p:cNvPicPr>
            <a:picLocks noChangeAspect="1"/>
          </p:cNvPicPr>
          <p:nvPr userDrawn="1"/>
        </p:nvPicPr>
        <p:blipFill>
          <a:blip r:embed="rId2">
            <a:alphaModFix amt="81000"/>
            <a:extLst>
              <a:ext uri="{28A0092B-C50C-407E-A947-70E740481C1C}">
                <a14:useLocalDpi xmlns:a14="http://schemas.microsoft.com/office/drawing/2010/main" val="0"/>
              </a:ext>
            </a:extLst>
          </a:blip>
          <a:stretch>
            <a:fillRect/>
          </a:stretch>
        </p:blipFill>
        <p:spPr>
          <a:xfrm>
            <a:off x="0" y="0"/>
            <a:ext cx="9141964" cy="6858000"/>
          </a:xfrm>
          <a:prstGeom prst="rect">
            <a:avLst/>
          </a:prstGeom>
        </p:spPr>
      </p:pic>
      <p:sp>
        <p:nvSpPr>
          <p:cNvPr id="10" name="Rectangle 9"/>
          <p:cNvSpPr/>
          <p:nvPr userDrawn="1"/>
        </p:nvSpPr>
        <p:spPr>
          <a:xfrm>
            <a:off x="0" y="0"/>
            <a:ext cx="918436" cy="612789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pic>
        <p:nvPicPr>
          <p:cNvPr id="11" name="Picture 10" descr="Dylan Wiliam 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81608" y="6225190"/>
            <a:ext cx="2162392" cy="632810"/>
          </a:xfrm>
          <a:prstGeom prst="rect">
            <a:avLst/>
          </a:prstGeom>
        </p:spPr>
      </p:pic>
      <p:sp>
        <p:nvSpPr>
          <p:cNvPr id="2" name="Title 1"/>
          <p:cNvSpPr>
            <a:spLocks noGrp="1"/>
          </p:cNvSpPr>
          <p:nvPr>
            <p:ph type="ctrTitle" hasCustomPrompt="1"/>
          </p:nvPr>
        </p:nvSpPr>
        <p:spPr>
          <a:xfrm>
            <a:off x="1371600" y="1677187"/>
            <a:ext cx="4854396" cy="1923264"/>
          </a:xfrm>
        </p:spPr>
        <p:txBody>
          <a:bodyPr/>
          <a:lstStyle>
            <a:lvl1pPr algn="l">
              <a:defRPr sz="3600">
                <a:solidFill>
                  <a:schemeClr val="bg1"/>
                </a:solidFill>
              </a:defRPr>
            </a:lvl1pPr>
          </a:lstStyle>
          <a:p>
            <a:r>
              <a:rPr lang="en-US" dirty="0" smtClean="0"/>
              <a:t>Click to edit Master </a:t>
            </a:r>
            <a:br>
              <a:rPr lang="en-US" dirty="0" smtClean="0"/>
            </a:br>
            <a:r>
              <a:rPr lang="en-US" dirty="0" smtClean="0"/>
              <a:t>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a:xfrm>
            <a:off x="0" y="977926"/>
            <a:ext cx="918436" cy="231140"/>
          </a:xfrm>
        </p:spPr>
        <p:txBody>
          <a:bodyPr/>
          <a:lstStyle/>
          <a:p>
            <a:fld id="{9C0F6FC3-3F0F-484D-B7AD-35414CAF3DD6}" type="slidenum">
              <a:rPr lang="en-US" smtClean="0"/>
              <a:t>‹#›</a:t>
            </a:fld>
            <a:endParaRPr lang="en-US" dirty="0"/>
          </a:p>
        </p:txBody>
      </p:sp>
      <p:sp>
        <p:nvSpPr>
          <p:cNvPr id="7"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828133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C0F6FC3-3F0F-484D-B7AD-35414CAF3DD6}" type="slidenum">
              <a:rPr lang="en-US" smtClean="0"/>
              <a:t>‹#›</a:t>
            </a:fld>
            <a:endParaRPr lang="en-US"/>
          </a:p>
        </p:txBody>
      </p:sp>
      <p:sp>
        <p:nvSpPr>
          <p:cNvPr id="8" name="Footer Placeholder 4"/>
          <p:cNvSpPr>
            <a:spLocks noGrp="1"/>
          </p:cNvSpPr>
          <p:nvPr>
            <p:ph type="ftr" sz="quarter" idx="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270780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17550" y="1535113"/>
            <a:ext cx="403225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17550" y="2174875"/>
            <a:ext cx="403225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5041900" y="1535113"/>
            <a:ext cx="3644900"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41900" y="2174875"/>
            <a:ext cx="3644900"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C0F6FC3-3F0F-484D-B7AD-35414CAF3DD6}" type="slidenum">
              <a:rPr lang="en-US" smtClean="0"/>
              <a:t>‹#›</a:t>
            </a:fld>
            <a:endParaRPr lang="en-US"/>
          </a:p>
        </p:txBody>
      </p:sp>
      <p:sp>
        <p:nvSpPr>
          <p:cNvPr id="10" name="Footer Placeholder 4"/>
          <p:cNvSpPr>
            <a:spLocks noGrp="1"/>
          </p:cNvSpPr>
          <p:nvPr>
            <p:ph type="ftr" sz="quarter" idx="13"/>
          </p:nvPr>
        </p:nvSpPr>
        <p:spPr>
          <a:xfrm>
            <a:off x="457200" y="6356350"/>
            <a:ext cx="5562600" cy="365125"/>
          </a:xfrm>
          <a:prstGeom prst="rect">
            <a:avLst/>
          </a:prstGeom>
        </p:spPr>
        <p:txBody>
          <a:bodyPr vert="horz" lIns="91440" tIns="45720" rIns="91440" bIns="45720" rtlCol="0" anchor="ctr"/>
          <a:lstStyle>
            <a:lvl1pPr algn="l">
              <a:defRPr sz="800">
                <a:solidFill>
                  <a:schemeClr val="tx1"/>
                </a:solidFill>
              </a:defRPr>
            </a:lvl1pPr>
          </a:lstStyle>
          <a:p>
            <a:endParaRPr lang="en-US" dirty="0"/>
          </a:p>
        </p:txBody>
      </p:sp>
    </p:spTree>
    <p:extLst>
      <p:ext uri="{BB962C8B-B14F-4D97-AF65-F5344CB8AC3E}">
        <p14:creationId xmlns:p14="http://schemas.microsoft.com/office/powerpoint/2010/main" val="37730114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op_circl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9144000" cy="965098"/>
          </a:xfrm>
          <a:prstGeom prst="rect">
            <a:avLst/>
          </a:prstGeom>
        </p:spPr>
      </p:pic>
      <p:sp>
        <p:nvSpPr>
          <p:cNvPr id="2" name="Title Placeholder 1"/>
          <p:cNvSpPr>
            <a:spLocks noGrp="1"/>
          </p:cNvSpPr>
          <p:nvPr>
            <p:ph type="title"/>
          </p:nvPr>
        </p:nvSpPr>
        <p:spPr>
          <a:xfrm>
            <a:off x="717550" y="233886"/>
            <a:ext cx="7921327" cy="621877"/>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7" name="Rectangle 6"/>
          <p:cNvSpPr/>
          <p:nvPr/>
        </p:nvSpPr>
        <p:spPr>
          <a:xfrm>
            <a:off x="717550" y="965098"/>
            <a:ext cx="8426451" cy="243968"/>
          </a:xfrm>
          <a:prstGeom prst="rect">
            <a:avLst/>
          </a:prstGeom>
          <a:solidFill>
            <a:srgbClr val="1691D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8" name="Rectangle 7"/>
          <p:cNvSpPr/>
          <p:nvPr/>
        </p:nvSpPr>
        <p:spPr>
          <a:xfrm>
            <a:off x="0" y="977926"/>
            <a:ext cx="635000" cy="23114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2171AD"/>
              </a:solidFill>
            </a:endParaRPr>
          </a:p>
        </p:txBody>
      </p:sp>
      <p:sp>
        <p:nvSpPr>
          <p:cNvPr id="6" name="Slide Number Placeholder 5"/>
          <p:cNvSpPr>
            <a:spLocks noGrp="1"/>
          </p:cNvSpPr>
          <p:nvPr>
            <p:ph type="sldNum" sz="quarter" idx="4"/>
          </p:nvPr>
        </p:nvSpPr>
        <p:spPr>
          <a:xfrm>
            <a:off x="0" y="977926"/>
            <a:ext cx="635000" cy="231140"/>
          </a:xfrm>
          <a:prstGeom prst="rect">
            <a:avLst/>
          </a:prstGeom>
          <a:noFill/>
          <a:ln>
            <a:noFill/>
          </a:ln>
        </p:spPr>
        <p:txBody>
          <a:bodyPr vert="horz" lIns="91440" tIns="45720" rIns="91440" bIns="45720" rtlCol="0" anchor="ctr"/>
          <a:lstStyle>
            <a:lvl1pPr algn="ctr">
              <a:defRPr sz="1200">
                <a:solidFill>
                  <a:schemeClr val="tx1"/>
                </a:solidFill>
              </a:defRPr>
            </a:lvl1pPr>
          </a:lstStyle>
          <a:p>
            <a:fld id="{9C0F6FC3-3F0F-484D-B7AD-35414CAF3DD6}" type="slidenum">
              <a:rPr lang="en-US" smtClean="0"/>
              <a:pPr/>
              <a:t>‹#›</a:t>
            </a:fld>
            <a:endParaRPr lang="en-US" dirty="0"/>
          </a:p>
        </p:txBody>
      </p:sp>
    </p:spTree>
    <p:extLst>
      <p:ext uri="{BB962C8B-B14F-4D97-AF65-F5344CB8AC3E}">
        <p14:creationId xmlns:p14="http://schemas.microsoft.com/office/powerpoint/2010/main" val="263605112"/>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4" r:id="rId3"/>
    <p:sldLayoutId id="2147483655" r:id="rId4"/>
    <p:sldLayoutId id="2147483651" r:id="rId5"/>
    <p:sldLayoutId id="2147483649" r:id="rId6"/>
    <p:sldLayoutId id="2147483652" r:id="rId7"/>
    <p:sldLayoutId id="2147483653" r:id="rId8"/>
  </p:sldLayoutIdLst>
  <p:hf hdr="0" ftr="0" dt="0"/>
  <p:txStyles>
    <p:titleStyle>
      <a:lvl1pPr algn="ctr" defTabSz="457200" rtl="0" eaLnBrk="1" latinLnBrk="0" hangingPunct="1">
        <a:spcBef>
          <a:spcPct val="0"/>
        </a:spcBef>
        <a:buNone/>
        <a:defRPr sz="3200" b="1" kern="1200">
          <a:solidFill>
            <a:srgbClr val="1691D0"/>
          </a:solidFill>
          <a:latin typeface="+mj-lt"/>
          <a:ea typeface="+mj-ea"/>
          <a:cs typeface="+mj-cs"/>
        </a:defRPr>
      </a:lvl1pPr>
    </p:titleStyle>
    <p:bodyStyle>
      <a:lvl1pPr marL="342900" indent="-342900" algn="l" defTabSz="457200" rtl="0" eaLnBrk="1" latinLnBrk="0" hangingPunct="1">
        <a:spcBef>
          <a:spcPct val="20000"/>
        </a:spcBef>
        <a:buClr>
          <a:srgbClr val="1691D0"/>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rgbClr val="1691D0"/>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1691D0"/>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rgbClr val="1691D0"/>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1691D0"/>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5.wmf"/><Relationship Id="rId6" Type="http://schemas.openxmlformats.org/officeDocument/2006/relationships/oleObject" Target="../embeddings/oleObject2.bin"/><Relationship Id="rId7" Type="http://schemas.openxmlformats.org/officeDocument/2006/relationships/image" Target="../media/image6.wmf"/><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11.emf"/><Relationship Id="rId13" Type="http://schemas.openxmlformats.org/officeDocument/2006/relationships/oleObject" Target="../embeddings/Microsoft_Equation1.bin"/><Relationship Id="rId14" Type="http://schemas.openxmlformats.org/officeDocument/2006/relationships/image" Target="../media/image12.emf"/><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oleObject" Target="../embeddings/oleObject3.bin"/><Relationship Id="rId4" Type="http://schemas.openxmlformats.org/officeDocument/2006/relationships/image" Target="../media/image7.emf"/><Relationship Id="rId5" Type="http://schemas.openxmlformats.org/officeDocument/2006/relationships/oleObject" Target="../embeddings/oleObject4.bin"/><Relationship Id="rId6" Type="http://schemas.openxmlformats.org/officeDocument/2006/relationships/image" Target="../media/image8.emf"/><Relationship Id="rId7" Type="http://schemas.openxmlformats.org/officeDocument/2006/relationships/oleObject" Target="../embeddings/oleObject5.bin"/><Relationship Id="rId8" Type="http://schemas.openxmlformats.org/officeDocument/2006/relationships/image" Target="../media/image9.emf"/><Relationship Id="rId9" Type="http://schemas.openxmlformats.org/officeDocument/2006/relationships/oleObject" Target="../embeddings/oleObject6.bin"/><Relationship Id="rId10" Type="http://schemas.openxmlformats.org/officeDocument/2006/relationships/image" Target="../media/image10.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www.dylanwiliamcenter.com" TargetMode="Externa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slideLayout" Target="../slideLayouts/slideLayout3.xml"/><Relationship Id="rId2" Type="http://schemas.openxmlformats.org/officeDocument/2006/relationships/hyperlink" Target="http://www.dylanwiliam.net"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g"/><Relationship Id="rId3" Type="http://schemas.openxmlformats.org/officeDocument/2006/relationships/image" Target="../media/image2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5105" y="5247039"/>
            <a:ext cx="7129608" cy="522640"/>
          </a:xfrm>
        </p:spPr>
        <p:txBody>
          <a:bodyPr/>
          <a:lstStyle/>
          <a:p>
            <a:r>
              <a:rPr lang="en-US" sz="2800" b="0" cap="none" dirty="0" smtClean="0"/>
              <a:t>Dylan Wiliam (@dylanwiliam)</a:t>
            </a:r>
            <a:endParaRPr lang="en-US" sz="2800" b="0" cap="none" dirty="0"/>
          </a:p>
        </p:txBody>
      </p:sp>
      <p:sp>
        <p:nvSpPr>
          <p:cNvPr id="5" name="Text Placeholder 4"/>
          <p:cNvSpPr>
            <a:spLocks noGrp="1"/>
          </p:cNvSpPr>
          <p:nvPr>
            <p:ph type="body" idx="1"/>
          </p:nvPr>
        </p:nvSpPr>
        <p:spPr>
          <a:xfrm>
            <a:off x="1365105" y="3526719"/>
            <a:ext cx="7574284" cy="1500187"/>
          </a:xfrm>
        </p:spPr>
        <p:txBody>
          <a:bodyPr anchor="t">
            <a:noAutofit/>
          </a:bodyPr>
          <a:lstStyle/>
          <a:p>
            <a:r>
              <a:rPr lang="en-US" sz="3200" dirty="0"/>
              <a:t>How formative assessment improves teacher effectiveness and student learning</a:t>
            </a:r>
            <a:br>
              <a:rPr lang="en-US" sz="3200" dirty="0"/>
            </a:br>
            <a:endParaRPr lang="en-US" sz="3200" dirty="0"/>
          </a:p>
        </p:txBody>
      </p:sp>
      <p:sp>
        <p:nvSpPr>
          <p:cNvPr id="2" name="TextBox 1"/>
          <p:cNvSpPr txBox="1"/>
          <p:nvPr/>
        </p:nvSpPr>
        <p:spPr>
          <a:xfrm>
            <a:off x="1143000" y="6292334"/>
            <a:ext cx="8001000" cy="461665"/>
          </a:xfrm>
          <a:prstGeom prst="rect">
            <a:avLst/>
          </a:prstGeom>
          <a:solidFill>
            <a:srgbClr val="1691D0"/>
          </a:solidFill>
        </p:spPr>
        <p:txBody>
          <a:bodyPr wrap="square" rtlCol="0">
            <a:spAutoFit/>
          </a:bodyPr>
          <a:lstStyle/>
          <a:p>
            <a:pPr marL="177800"/>
            <a:r>
              <a:rPr lang="en-US" sz="2400" dirty="0" err="1" smtClean="0">
                <a:solidFill>
                  <a:schemeClr val="bg1"/>
                </a:solidFill>
              </a:rPr>
              <a:t>www.dylanwiliamcenter.com</a:t>
            </a:r>
            <a:endParaRPr lang="en-US" sz="2400" dirty="0">
              <a:solidFill>
                <a:schemeClr val="bg1"/>
              </a:solidFill>
            </a:endParaRPr>
          </a:p>
        </p:txBody>
      </p:sp>
    </p:spTree>
    <p:extLst>
      <p:ext uri="{BB962C8B-B14F-4D97-AF65-F5344CB8AC3E}">
        <p14:creationId xmlns:p14="http://schemas.microsoft.com/office/powerpoint/2010/main" val="152036841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ctrTitle"/>
          </p:nvPr>
        </p:nvSpPr>
        <p:spPr/>
        <p:txBody>
          <a:bodyPr/>
          <a:lstStyle/>
          <a:p>
            <a:r>
              <a:rPr lang="en-US" smtClean="0"/>
              <a:t>Clarifying, sharing and understanding learning intentions</a:t>
            </a:r>
            <a:endParaRPr lang="en-US" dirty="0"/>
          </a:p>
        </p:txBody>
      </p:sp>
      <p:sp>
        <p:nvSpPr>
          <p:cNvPr id="6" name="Subtitle 5"/>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D52799CE-711A-FA44-BA4E-E463DA170A36}" type="slidenum">
              <a:rPr lang="en-US" smtClean="0"/>
              <a:pPr/>
              <a:t>10</a:t>
            </a:fld>
            <a:endParaRPr lang="en-US" dirty="0"/>
          </a:p>
        </p:txBody>
      </p:sp>
    </p:spTree>
    <p:extLst>
      <p:ext uri="{BB962C8B-B14F-4D97-AF65-F5344CB8AC3E}">
        <p14:creationId xmlns:p14="http://schemas.microsoft.com/office/powerpoint/2010/main" val="1983679975"/>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GB" smtClean="0"/>
              <a:t>Share learning intentions</a:t>
            </a:r>
            <a:endParaRPr lang="en-GB" dirty="0"/>
          </a:p>
        </p:txBody>
      </p:sp>
      <p:sp>
        <p:nvSpPr>
          <p:cNvPr id="1022979" name="Rectangle 3"/>
          <p:cNvSpPr>
            <a:spLocks noGrp="1" noChangeArrowheads="1"/>
          </p:cNvSpPr>
          <p:nvPr>
            <p:ph idx="1"/>
          </p:nvPr>
        </p:nvSpPr>
        <p:spPr/>
        <p:txBody>
          <a:bodyPr/>
          <a:lstStyle/>
          <a:p>
            <a:r>
              <a:rPr lang="en-GB" dirty="0" smtClean="0"/>
              <a:t>Keep the context out of the learning intention</a:t>
            </a:r>
          </a:p>
          <a:p>
            <a:pPr lvl="1"/>
            <a:r>
              <a:rPr lang="en-GB" dirty="0" smtClean="0"/>
              <a:t>Differentiate success criteria, not learning intentions</a:t>
            </a:r>
          </a:p>
          <a:p>
            <a:pPr lvl="1"/>
            <a:r>
              <a:rPr lang="en-GB" dirty="0" smtClean="0"/>
              <a:t>Generic, not specific criteria</a:t>
            </a:r>
          </a:p>
          <a:p>
            <a:pPr lvl="1"/>
            <a:r>
              <a:rPr lang="en-GB" dirty="0" smtClean="0"/>
              <a:t>Process versus product success criteria</a:t>
            </a:r>
          </a:p>
        </p:txBody>
      </p:sp>
      <p:sp>
        <p:nvSpPr>
          <p:cNvPr id="3" name="Slide Number Placeholder 2"/>
          <p:cNvSpPr>
            <a:spLocks noGrp="1"/>
          </p:cNvSpPr>
          <p:nvPr>
            <p:ph type="sldNum" sz="quarter" idx="12"/>
          </p:nvPr>
        </p:nvSpPr>
        <p:spPr/>
        <p:txBody>
          <a:bodyPr/>
          <a:lstStyle/>
          <a:p>
            <a:fld id="{19ABF79A-F4A3-5E49-A6CE-5B8CF779BC37}" type="slidenum">
              <a:rPr lang="en-GB" smtClean="0"/>
              <a:pPr/>
              <a:t>11</a:t>
            </a:fld>
            <a:endParaRPr lang="en-GB" dirty="0"/>
          </a:p>
        </p:txBody>
      </p:sp>
    </p:spTree>
    <p:extLst>
      <p:ext uri="{BB962C8B-B14F-4D97-AF65-F5344CB8AC3E}">
        <p14:creationId xmlns:p14="http://schemas.microsoft.com/office/powerpoint/2010/main" val="41993728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2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29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29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29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79" grpId="0" build="p" bldLvl="2"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en-GB" dirty="0" smtClean="0"/>
              <a:t>Kinds of questions: Israel</a:t>
            </a:r>
            <a:endParaRPr lang="en-GB" dirty="0"/>
          </a:p>
        </p:txBody>
      </p:sp>
      <p:sp>
        <p:nvSpPr>
          <p:cNvPr id="80898" name="Rectangle 3"/>
          <p:cNvSpPr>
            <a:spLocks noChangeArrowheads="1"/>
          </p:cNvSpPr>
          <p:nvPr/>
        </p:nvSpPr>
        <p:spPr bwMode="auto">
          <a:xfrm>
            <a:off x="613246" y="2357125"/>
            <a:ext cx="4006657"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Which fraction is the smallest?</a:t>
            </a:r>
          </a:p>
        </p:txBody>
      </p:sp>
      <p:graphicFrame>
        <p:nvGraphicFramePr>
          <p:cNvPr id="80899" name="Object 2"/>
          <p:cNvGraphicFramePr>
            <a:graphicFrameLocks/>
          </p:cNvGraphicFramePr>
          <p:nvPr>
            <p:extLst>
              <p:ext uri="{D42A27DB-BD31-4B8C-83A1-F6EECF244321}">
                <p14:modId xmlns:p14="http://schemas.microsoft.com/office/powerpoint/2010/main" val="1544131826"/>
              </p:ext>
            </p:extLst>
          </p:nvPr>
        </p:nvGraphicFramePr>
        <p:xfrm>
          <a:off x="5265738" y="2247588"/>
          <a:ext cx="3213100" cy="673100"/>
        </p:xfrm>
        <a:graphic>
          <a:graphicData uri="http://schemas.openxmlformats.org/presentationml/2006/ole">
            <mc:AlternateContent xmlns:mc="http://schemas.openxmlformats.org/markup-compatibility/2006">
              <mc:Choice xmlns:v="urn:schemas-microsoft-com:vml" Requires="v">
                <p:oleObj spid="_x0000_s1027" name="Equation" r:id="rId4" imgW="3213100" imgH="673100" progId="Equation.3">
                  <p:embed/>
                </p:oleObj>
              </mc:Choice>
              <mc:Fallback>
                <p:oleObj name="Equation" r:id="rId4" imgW="3213100" imgH="67310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5738" y="2247588"/>
                        <a:ext cx="32131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0" name="Rectangle 5"/>
          <p:cNvSpPr>
            <a:spLocks noChangeArrowheads="1"/>
          </p:cNvSpPr>
          <p:nvPr/>
        </p:nvSpPr>
        <p:spPr bwMode="auto">
          <a:xfrm>
            <a:off x="3910019" y="3173100"/>
            <a:ext cx="2311531"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Success rate 88%</a:t>
            </a:r>
          </a:p>
        </p:txBody>
      </p:sp>
      <p:sp>
        <p:nvSpPr>
          <p:cNvPr id="80901" name="Rectangle 6"/>
          <p:cNvSpPr>
            <a:spLocks noChangeArrowheads="1"/>
          </p:cNvSpPr>
          <p:nvPr/>
        </p:nvSpPr>
        <p:spPr bwMode="auto">
          <a:xfrm>
            <a:off x="613244" y="4128775"/>
            <a:ext cx="3815198"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Which fraction is the largest?</a:t>
            </a:r>
          </a:p>
        </p:txBody>
      </p:sp>
      <p:sp>
        <p:nvSpPr>
          <p:cNvPr id="80902" name="Rectangle 7"/>
          <p:cNvSpPr>
            <a:spLocks noChangeArrowheads="1"/>
          </p:cNvSpPr>
          <p:nvPr/>
        </p:nvSpPr>
        <p:spPr bwMode="auto">
          <a:xfrm>
            <a:off x="3841757" y="4855850"/>
            <a:ext cx="4208785" cy="4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2400" dirty="0">
                <a:latin typeface="Calibri"/>
                <a:cs typeface="Calibri"/>
              </a:rPr>
              <a:t>Success rate 46%; 39% chose (b)</a:t>
            </a:r>
          </a:p>
        </p:txBody>
      </p:sp>
      <p:graphicFrame>
        <p:nvGraphicFramePr>
          <p:cNvPr id="80903" name="Object 3"/>
          <p:cNvGraphicFramePr>
            <a:graphicFrameLocks/>
          </p:cNvGraphicFramePr>
          <p:nvPr>
            <p:extLst>
              <p:ext uri="{D42A27DB-BD31-4B8C-83A1-F6EECF244321}">
                <p14:modId xmlns:p14="http://schemas.microsoft.com/office/powerpoint/2010/main" val="2517579323"/>
              </p:ext>
            </p:extLst>
          </p:nvPr>
        </p:nvGraphicFramePr>
        <p:xfrm>
          <a:off x="5265738" y="4019238"/>
          <a:ext cx="3352800" cy="673100"/>
        </p:xfrm>
        <a:graphic>
          <a:graphicData uri="http://schemas.openxmlformats.org/presentationml/2006/ole">
            <mc:AlternateContent xmlns:mc="http://schemas.openxmlformats.org/markup-compatibility/2006">
              <mc:Choice xmlns:v="urn:schemas-microsoft-com:vml" Requires="v">
                <p:oleObj spid="_x0000_s1028" name="Equation" r:id="rId6" imgW="3352800" imgH="673100" progId="Equation.3">
                  <p:embed/>
                </p:oleObj>
              </mc:Choice>
              <mc:Fallback>
                <p:oleObj name="Equation" r:id="rId6" imgW="3352800" imgH="673100" progId="Equation.3">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5738" y="4019238"/>
                        <a:ext cx="3352800" cy="67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0904" name="Rectangle 9"/>
          <p:cNvSpPr>
            <a:spLocks noChangeArrowheads="1"/>
          </p:cNvSpPr>
          <p:nvPr/>
        </p:nvSpPr>
        <p:spPr bwMode="auto">
          <a:xfrm>
            <a:off x="717550" y="6322743"/>
            <a:ext cx="1464720"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r>
              <a:rPr lang="en-GB" sz="1800" dirty="0" smtClean="0">
                <a:solidFill>
                  <a:srgbClr val="1691D0"/>
                </a:solidFill>
                <a:latin typeface="Calibri"/>
                <a:cs typeface="Calibri"/>
              </a:rPr>
              <a:t>Vinner (1997)</a:t>
            </a:r>
            <a:endParaRPr lang="en-GB" sz="1800" dirty="0">
              <a:solidFill>
                <a:srgbClr val="1691D0"/>
              </a:solidFill>
              <a:latin typeface="Calibri"/>
              <a:cs typeface="Calibri"/>
            </a:endParaRPr>
          </a:p>
        </p:txBody>
      </p:sp>
      <p:sp>
        <p:nvSpPr>
          <p:cNvPr id="2" name="Slide Number Placeholder 1"/>
          <p:cNvSpPr>
            <a:spLocks noGrp="1"/>
          </p:cNvSpPr>
          <p:nvPr>
            <p:ph type="sldNum" sz="quarter" idx="12"/>
          </p:nvPr>
        </p:nvSpPr>
        <p:spPr/>
        <p:txBody>
          <a:bodyPr/>
          <a:lstStyle/>
          <a:p>
            <a:fld id="{9C0F6FC3-3F0F-484D-B7AD-35414CAF3DD6}" type="slidenum">
              <a:rPr lang="en-US" smtClean="0"/>
              <a:t>12</a:t>
            </a:fld>
            <a:endParaRPr lang="en-US"/>
          </a:p>
        </p:txBody>
      </p:sp>
    </p:spTree>
    <p:extLst>
      <p:ext uri="{BB962C8B-B14F-4D97-AF65-F5344CB8AC3E}">
        <p14:creationId xmlns:p14="http://schemas.microsoft.com/office/powerpoint/2010/main" val="638578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GB" smtClean="0"/>
              <a:t>Share learning intentions</a:t>
            </a:r>
            <a:endParaRPr lang="en-GB" dirty="0"/>
          </a:p>
        </p:txBody>
      </p:sp>
      <p:sp>
        <p:nvSpPr>
          <p:cNvPr id="1022979" name="Rectangle 3"/>
          <p:cNvSpPr>
            <a:spLocks noGrp="1" noChangeArrowheads="1"/>
          </p:cNvSpPr>
          <p:nvPr>
            <p:ph idx="1"/>
          </p:nvPr>
        </p:nvSpPr>
        <p:spPr/>
        <p:txBody>
          <a:bodyPr/>
          <a:lstStyle/>
          <a:p>
            <a:r>
              <a:rPr lang="en-GB" dirty="0" smtClean="0"/>
              <a:t>Keep the context out of the learning intention</a:t>
            </a:r>
          </a:p>
          <a:p>
            <a:pPr lvl="1"/>
            <a:r>
              <a:rPr lang="en-GB" dirty="0" smtClean="0"/>
              <a:t>Differentiate success criteria, not learning intentions</a:t>
            </a:r>
          </a:p>
          <a:p>
            <a:pPr lvl="1"/>
            <a:r>
              <a:rPr lang="en-GB" dirty="0" smtClean="0"/>
              <a:t>Process versus product success criteria</a:t>
            </a:r>
          </a:p>
          <a:p>
            <a:pPr lvl="1"/>
            <a:r>
              <a:rPr lang="en-GB" dirty="0" smtClean="0"/>
              <a:t>Generic, not specific criteria</a:t>
            </a:r>
          </a:p>
          <a:p>
            <a:r>
              <a:rPr lang="en-GB" dirty="0" smtClean="0"/>
              <a:t>Start with samples of work, rather than rubrics, to communicate quality</a:t>
            </a:r>
          </a:p>
          <a:p>
            <a:pPr lvl="1"/>
            <a:r>
              <a:rPr lang="en-GB" dirty="0" smtClean="0"/>
              <a:t>Quality cannot always be reduced to words</a:t>
            </a:r>
          </a:p>
          <a:p>
            <a:pPr lvl="1"/>
            <a:r>
              <a:rPr lang="en-GB" dirty="0" smtClean="0"/>
              <a:t>Ensure deep and surface features are not aligned</a:t>
            </a:r>
          </a:p>
          <a:p>
            <a:pPr lvl="1"/>
            <a:r>
              <a:rPr lang="en-GB" dirty="0" smtClean="0"/>
              <a:t>Don’t abdicate responsibility for </a:t>
            </a:r>
            <a:r>
              <a:rPr lang="en-GB" dirty="0" smtClean="0"/>
              <a:t>quality </a:t>
            </a:r>
            <a:endParaRPr lang="en-GB" dirty="0"/>
          </a:p>
        </p:txBody>
      </p:sp>
      <p:sp>
        <p:nvSpPr>
          <p:cNvPr id="3" name="Slide Number Placeholder 2"/>
          <p:cNvSpPr>
            <a:spLocks noGrp="1"/>
          </p:cNvSpPr>
          <p:nvPr>
            <p:ph type="sldNum" sz="quarter" idx="12"/>
          </p:nvPr>
        </p:nvSpPr>
        <p:spPr/>
        <p:txBody>
          <a:bodyPr/>
          <a:lstStyle/>
          <a:p>
            <a:fld id="{19ABF79A-F4A3-5E49-A6CE-5B8CF779BC37}" type="slidenum">
              <a:rPr lang="en-GB" smtClean="0"/>
              <a:pPr/>
              <a:t>13</a:t>
            </a:fld>
            <a:endParaRPr lang="en-GB" dirty="0"/>
          </a:p>
        </p:txBody>
      </p:sp>
    </p:spTree>
    <p:extLst>
      <p:ext uri="{BB962C8B-B14F-4D97-AF65-F5344CB8AC3E}">
        <p14:creationId xmlns:p14="http://schemas.microsoft.com/office/powerpoint/2010/main" val="369251753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297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297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297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29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2979" grpId="0" build="p" bldLvl="2"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ctrTitle"/>
          </p:nvPr>
        </p:nvSpPr>
        <p:spPr/>
        <p:txBody>
          <a:bodyPr/>
          <a:lstStyle/>
          <a:p>
            <a:pPr eaLnBrk="1" hangingPunct="1"/>
            <a:r>
              <a:rPr lang="en-US" sz="4000" dirty="0">
                <a:latin typeface="Calibri" charset="0"/>
                <a:ea typeface="ＭＳ Ｐゴシック" charset="0"/>
                <a:cs typeface="ＭＳ Ｐゴシック" charset="0"/>
              </a:rPr>
              <a:t>Engineering effective discussions, activities, and classroom tasks that elicit evidence of learning</a:t>
            </a: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14</a:t>
            </a:fld>
            <a:endParaRPr lang="en-US" dirty="0"/>
          </a:p>
        </p:txBody>
      </p:sp>
    </p:spTree>
    <p:extLst>
      <p:ext uri="{BB962C8B-B14F-4D97-AF65-F5344CB8AC3E}">
        <p14:creationId xmlns:p14="http://schemas.microsoft.com/office/powerpoint/2010/main" val="28825790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GB" smtClean="0"/>
              <a:t>Eliciting evidence</a:t>
            </a:r>
            <a:endParaRPr lang="en-GB" dirty="0"/>
          </a:p>
        </p:txBody>
      </p:sp>
      <p:sp>
        <p:nvSpPr>
          <p:cNvPr id="942083" name="Rectangle 3"/>
          <p:cNvSpPr>
            <a:spLocks noGrp="1" noChangeArrowheads="1"/>
          </p:cNvSpPr>
          <p:nvPr>
            <p:ph idx="1"/>
          </p:nvPr>
        </p:nvSpPr>
        <p:spPr>
          <a:xfrm>
            <a:off x="717550" y="1209066"/>
            <a:ext cx="8426450" cy="5473700"/>
          </a:xfrm>
        </p:spPr>
        <p:txBody>
          <a:bodyPr>
            <a:normAutofit/>
          </a:bodyPr>
          <a:lstStyle/>
          <a:p>
            <a:r>
              <a:rPr lang="en-GB" dirty="0" smtClean="0"/>
              <a:t>No hands up (except to ask a question)</a:t>
            </a:r>
          </a:p>
          <a:p>
            <a:pPr lvl="1"/>
            <a:r>
              <a:rPr lang="en-GB" dirty="0" smtClean="0"/>
              <a:t>Choose students at random</a:t>
            </a:r>
          </a:p>
          <a:p>
            <a:pPr lvl="1"/>
            <a:r>
              <a:rPr lang="en-GB" dirty="0" smtClean="0"/>
              <a:t>No opting out</a:t>
            </a:r>
          </a:p>
          <a:p>
            <a:r>
              <a:rPr lang="en-US" dirty="0" smtClean="0"/>
              <a:t>Avoiding questions altogether</a:t>
            </a:r>
            <a:endParaRPr lang="en-GB" altLang="ja-JP" dirty="0" smtClean="0"/>
          </a:p>
          <a:p>
            <a:r>
              <a:rPr lang="en-GB" dirty="0" smtClean="0"/>
              <a:t>All-student response systems</a:t>
            </a:r>
          </a:p>
          <a:p>
            <a:pPr lvl="1"/>
            <a:r>
              <a:rPr lang="en-GB" dirty="0" smtClean="0"/>
              <a:t>Decision-driven data collection</a:t>
            </a:r>
          </a:p>
          <a:p>
            <a:r>
              <a:rPr lang="en-GB" dirty="0" smtClean="0"/>
              <a:t>Hinge-questions</a:t>
            </a:r>
          </a:p>
        </p:txBody>
      </p:sp>
      <p:sp>
        <p:nvSpPr>
          <p:cNvPr id="2" name="Slide Number Placeholder 1"/>
          <p:cNvSpPr>
            <a:spLocks noGrp="1"/>
          </p:cNvSpPr>
          <p:nvPr>
            <p:ph type="sldNum" sz="quarter" idx="12"/>
          </p:nvPr>
        </p:nvSpPr>
        <p:spPr/>
        <p:txBody>
          <a:bodyPr/>
          <a:lstStyle/>
          <a:p>
            <a:fld id="{9C0F6FC3-3F0F-484D-B7AD-35414CAF3DD6}" type="slidenum">
              <a:rPr lang="en-US" smtClean="0"/>
              <a:pPr/>
              <a:t>15</a:t>
            </a:fld>
            <a:endParaRPr lang="en-US"/>
          </a:p>
        </p:txBody>
      </p:sp>
    </p:spTree>
    <p:extLst>
      <p:ext uri="{BB962C8B-B14F-4D97-AF65-F5344CB8AC3E}">
        <p14:creationId xmlns:p14="http://schemas.microsoft.com/office/powerpoint/2010/main" val="235199603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0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20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0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4208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4208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208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Hinge questions</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D52799CE-711A-FA44-BA4E-E463DA170A36}" type="slidenum">
              <a:rPr lang="en-US" smtClean="0"/>
              <a:pPr>
                <a:defRPr/>
              </a:pPr>
              <a:t>16</a:t>
            </a:fld>
            <a:endParaRPr lang="en-US" dirty="0"/>
          </a:p>
        </p:txBody>
      </p:sp>
    </p:spTree>
    <p:extLst>
      <p:ext uri="{BB962C8B-B14F-4D97-AF65-F5344CB8AC3E}">
        <p14:creationId xmlns:p14="http://schemas.microsoft.com/office/powerpoint/2010/main" val="23370549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233886"/>
            <a:ext cx="8426450" cy="621877"/>
          </a:xfrm>
        </p:spPr>
        <p:txBody>
          <a:bodyPr/>
          <a:lstStyle/>
          <a:p>
            <a:pPr algn="l"/>
            <a:r>
              <a:rPr lang="en-US" dirty="0" smtClean="0"/>
              <a:t>Principles of diagnostic questioning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A response from every student</a:t>
            </a:r>
          </a:p>
          <a:p>
            <a:pPr marL="914400" lvl="1" indent="-514350">
              <a:buFont typeface="Arial"/>
              <a:buChar char="•"/>
            </a:pPr>
            <a:r>
              <a:rPr lang="en-US" dirty="0" smtClean="0"/>
              <a:t>ABCD cards, mini-white boards, exit passes</a:t>
            </a:r>
          </a:p>
          <a:p>
            <a:pPr marL="514350" indent="-514350">
              <a:buFont typeface="+mj-lt"/>
              <a:buAutoNum type="arabicPeriod"/>
            </a:pPr>
            <a:r>
              <a:rPr lang="en-US" dirty="0" smtClean="0"/>
              <a:t>Quick checks on understanding, not extended discussions</a:t>
            </a:r>
          </a:p>
          <a:p>
            <a:pPr marL="514350" indent="-514350">
              <a:buFont typeface="+mj-lt"/>
              <a:buAutoNum type="arabicPeriod"/>
            </a:pPr>
            <a:r>
              <a:rPr lang="en-US" dirty="0" smtClean="0"/>
              <a:t>Decision-driven data-collection</a:t>
            </a:r>
          </a:p>
          <a:p>
            <a:pPr marL="514350" indent="-514350">
              <a:buFont typeface="+mj-lt"/>
              <a:buAutoNum type="arabicPeriod"/>
            </a:pPr>
            <a:r>
              <a:rPr lang="en-US" dirty="0" smtClean="0"/>
              <a:t>The right response means the right thinking</a:t>
            </a:r>
          </a:p>
          <a:p>
            <a:pPr marL="914400" lvl="1" indent="-514350">
              <a:buFont typeface="Arial"/>
              <a:buChar char="•"/>
            </a:pPr>
            <a:r>
              <a:rPr lang="en-US" dirty="0" smtClean="0"/>
              <a:t>Distractor-driven multiple-choice questions</a:t>
            </a:r>
          </a:p>
          <a:p>
            <a:pPr marL="914400" lvl="1" indent="-514350">
              <a:buFont typeface="Arial"/>
              <a:buChar char="•"/>
            </a:pPr>
            <a:r>
              <a:rPr lang="en-US" dirty="0" smtClean="0"/>
              <a:t>Multiple correct responses</a:t>
            </a:r>
          </a:p>
        </p:txBody>
      </p:sp>
      <p:sp>
        <p:nvSpPr>
          <p:cNvPr id="4" name="Slide Number Placeholder 3"/>
          <p:cNvSpPr>
            <a:spLocks noGrp="1"/>
          </p:cNvSpPr>
          <p:nvPr>
            <p:ph type="sldNum" sz="quarter" idx="12"/>
          </p:nvPr>
        </p:nvSpPr>
        <p:spPr/>
        <p:txBody>
          <a:bodyPr/>
          <a:lstStyle/>
          <a:p>
            <a:fld id="{9C0F6FC3-3F0F-484D-B7AD-35414CAF3DD6}" type="slidenum">
              <a:rPr lang="en-US" smtClean="0"/>
              <a:t>17</a:t>
            </a:fld>
            <a:endParaRPr lang="en-US"/>
          </a:p>
        </p:txBody>
      </p:sp>
    </p:spTree>
    <p:extLst>
      <p:ext uri="{BB962C8B-B14F-4D97-AF65-F5344CB8AC3E}">
        <p14:creationId xmlns:p14="http://schemas.microsoft.com/office/powerpoint/2010/main" val="36272326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Distractor-driven multiple choice questions</a:t>
            </a:r>
            <a:endParaRPr lang="en-US" dirty="0"/>
          </a:p>
        </p:txBody>
      </p:sp>
      <p:sp>
        <p:nvSpPr>
          <p:cNvPr id="5" name="Content Placeholder 4"/>
          <p:cNvSpPr>
            <a:spLocks noGrp="1"/>
          </p:cNvSpPr>
          <p:nvPr>
            <p:ph sz="quarter" idx="1"/>
          </p:nvPr>
        </p:nvSpPr>
        <p:spPr/>
        <p:txBody>
          <a:bodyPr>
            <a:normAutofit/>
          </a:bodyPr>
          <a:lstStyle/>
          <a:p>
            <a:pPr marL="0" indent="0">
              <a:buNone/>
            </a:pPr>
            <a:r>
              <a:rPr lang="en-US" dirty="0"/>
              <a:t>Janet was asked to do an experiment to find how long it takes for some sugar to dissolve in water. What advice would you give Janet to tell her how many repeated measurements to take? </a:t>
            </a:r>
          </a:p>
          <a:p>
            <a:pPr marL="619125" lvl="1" indent="-528638">
              <a:buSzPct val="100000"/>
              <a:buFont typeface="+mj-lt"/>
              <a:buAutoNum type="alphaUcPeriod"/>
            </a:pPr>
            <a:r>
              <a:rPr lang="en-US" dirty="0"/>
              <a:t>T</a:t>
            </a:r>
            <a:r>
              <a:rPr lang="en-US" dirty="0" smtClean="0"/>
              <a:t>wo </a:t>
            </a:r>
            <a:r>
              <a:rPr lang="en-US" dirty="0"/>
              <a:t>or three measurements are always enough </a:t>
            </a:r>
          </a:p>
          <a:p>
            <a:pPr marL="619125" lvl="1" indent="-528638">
              <a:buSzPct val="100000"/>
              <a:buFont typeface="+mj-lt"/>
              <a:buAutoNum type="alphaUcPeriod"/>
            </a:pPr>
            <a:r>
              <a:rPr lang="en-US" dirty="0" smtClean="0"/>
              <a:t>She </a:t>
            </a:r>
            <a:r>
              <a:rPr lang="en-US" dirty="0"/>
              <a:t>should take 5 measurements </a:t>
            </a:r>
          </a:p>
          <a:p>
            <a:pPr marL="619125" lvl="1" indent="-528638">
              <a:buSzPct val="100000"/>
              <a:buFont typeface="+mj-lt"/>
              <a:buAutoNum type="alphaUcPeriod"/>
            </a:pPr>
            <a:r>
              <a:rPr lang="en-US" dirty="0" smtClean="0"/>
              <a:t>If </a:t>
            </a:r>
            <a:r>
              <a:rPr lang="en-US" dirty="0"/>
              <a:t>she is accurate she only needs to measure once </a:t>
            </a:r>
          </a:p>
          <a:p>
            <a:pPr marL="619125" lvl="1" indent="-528638">
              <a:buSzPct val="100000"/>
              <a:buFont typeface="+mj-lt"/>
              <a:buAutoNum type="alphaUcPeriod"/>
            </a:pPr>
            <a:r>
              <a:rPr lang="en-US" dirty="0" smtClean="0"/>
              <a:t>She </a:t>
            </a:r>
            <a:r>
              <a:rPr lang="en-US" dirty="0"/>
              <a:t>should go on taking measurements until she knows how much they vary </a:t>
            </a:r>
          </a:p>
          <a:p>
            <a:pPr marL="619125" lvl="1" indent="-528638">
              <a:buSzPct val="100000"/>
              <a:buFont typeface="+mj-lt"/>
              <a:buAutoNum type="alphaUcPeriod"/>
            </a:pPr>
            <a:r>
              <a:rPr lang="en-US" dirty="0" smtClean="0"/>
              <a:t>She </a:t>
            </a:r>
            <a:r>
              <a:rPr lang="en-US" dirty="0"/>
              <a:t>should go on taking measurements until she gets two or more the same </a:t>
            </a:r>
          </a:p>
        </p:txBody>
      </p:sp>
      <p:sp>
        <p:nvSpPr>
          <p:cNvPr id="6" name="TextBox 5"/>
          <p:cNvSpPr txBox="1"/>
          <p:nvPr/>
        </p:nvSpPr>
        <p:spPr>
          <a:xfrm>
            <a:off x="612648" y="6255694"/>
            <a:ext cx="1647544" cy="369332"/>
          </a:xfrm>
          <a:prstGeom prst="rect">
            <a:avLst/>
          </a:prstGeom>
          <a:noFill/>
        </p:spPr>
        <p:txBody>
          <a:bodyPr wrap="none" rtlCol="0">
            <a:spAutoFit/>
          </a:bodyPr>
          <a:lstStyle/>
          <a:p>
            <a:r>
              <a:rPr lang="en-US" sz="1800" dirty="0">
                <a:solidFill>
                  <a:schemeClr val="accent1"/>
                </a:solidFill>
                <a:latin typeface="+mj-lt"/>
              </a:rPr>
              <a:t>Osborne (2011</a:t>
            </a:r>
            <a:r>
              <a:rPr lang="en-US" sz="1800" dirty="0" smtClean="0">
                <a:solidFill>
                  <a:schemeClr val="accent1"/>
                </a:solidFill>
                <a:latin typeface="+mj-lt"/>
              </a:rPr>
              <a:t>)</a:t>
            </a:r>
            <a:endParaRPr lang="en-US" sz="1800" dirty="0">
              <a:solidFill>
                <a:schemeClr val="accent1"/>
              </a:solidFill>
              <a:latin typeface="+mj-lt"/>
            </a:endParaRPr>
          </a:p>
        </p:txBody>
      </p:sp>
    </p:spTree>
    <p:extLst>
      <p:ext uri="{BB962C8B-B14F-4D97-AF65-F5344CB8AC3E}">
        <p14:creationId xmlns:p14="http://schemas.microsoft.com/office/powerpoint/2010/main" val="275260863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Multiple correct responses (2)</a:t>
            </a:r>
            <a:endParaRPr lang="en-US" dirty="0"/>
          </a:p>
        </p:txBody>
      </p:sp>
      <p:sp>
        <p:nvSpPr>
          <p:cNvPr id="5" name="Content Placeholder 4"/>
          <p:cNvSpPr>
            <a:spLocks noGrp="1"/>
          </p:cNvSpPr>
          <p:nvPr>
            <p:ph idx="1"/>
          </p:nvPr>
        </p:nvSpPr>
        <p:spPr>
          <a:xfrm>
            <a:off x="1149350" y="3611045"/>
            <a:ext cx="7994650" cy="3294063"/>
          </a:xfrm>
        </p:spPr>
        <p:txBody>
          <a:bodyPr/>
          <a:lstStyle/>
          <a:p>
            <a:pPr marL="0" indent="0">
              <a:buNone/>
            </a:pPr>
            <a:r>
              <a:rPr lang="en-US" dirty="0" smtClean="0"/>
              <a:t>What is the area of the semi-circle?</a:t>
            </a:r>
            <a:br>
              <a:rPr lang="en-US" dirty="0" smtClean="0"/>
            </a:br>
            <a:endParaRPr lang="en-US" sz="1600" dirty="0"/>
          </a:p>
          <a:p>
            <a:pPr marL="0" indent="0">
              <a:buNone/>
              <a:tabLst>
                <a:tab pos="1435100" algn="l"/>
                <a:tab pos="3314700" algn="l"/>
                <a:tab pos="4483100" algn="l"/>
                <a:tab pos="6362700" algn="l"/>
              </a:tabLst>
            </a:pPr>
            <a:r>
              <a:rPr lang="en-US" dirty="0" smtClean="0">
                <a:solidFill>
                  <a:srgbClr val="1691D0"/>
                </a:solidFill>
              </a:rPr>
              <a:t>A.	B.	C.	D.	E.</a:t>
            </a:r>
          </a:p>
        </p:txBody>
      </p:sp>
      <p:sp>
        <p:nvSpPr>
          <p:cNvPr id="7" name="Chord 6"/>
          <p:cNvSpPr/>
          <p:nvPr/>
        </p:nvSpPr>
        <p:spPr>
          <a:xfrm rot="5400000">
            <a:off x="3003549" y="1663700"/>
            <a:ext cx="2908300" cy="2717800"/>
          </a:xfrm>
          <a:prstGeom prst="chord">
            <a:avLst>
              <a:gd name="adj1" fmla="val 5427673"/>
              <a:gd name="adj2" fmla="val 16200000"/>
            </a:avLst>
          </a:prstGeom>
          <a:solidFill>
            <a:srgbClr val="1691D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a:off x="3098799" y="3175000"/>
            <a:ext cx="271780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152900" y="3221076"/>
            <a:ext cx="752843" cy="369332"/>
          </a:xfrm>
          <a:prstGeom prst="rect">
            <a:avLst/>
          </a:prstGeom>
          <a:noFill/>
        </p:spPr>
        <p:txBody>
          <a:bodyPr wrap="none" rtlCol="0">
            <a:spAutoFit/>
          </a:bodyPr>
          <a:lstStyle/>
          <a:p>
            <a:r>
              <a:rPr lang="en-US" dirty="0" smtClean="0"/>
              <a:t>20 cm</a:t>
            </a: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323262030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3079" name="Equation" r:id="rId3" imgW="114300" imgH="165100" progId="Equation.3">
                  <p:embed/>
                </p:oleObj>
              </mc:Choice>
              <mc:Fallback>
                <p:oleObj name="Equation" r:id="rId3" imgW="114300" imgH="165100" progId="Equation.3">
                  <p:embed/>
                  <p:pic>
                    <p:nvPicPr>
                      <p:cNvPr id="0" name=""/>
                      <p:cNvPicPr/>
                      <p:nvPr/>
                    </p:nvPicPr>
                    <p:blipFill>
                      <a:blip r:embed="rId4"/>
                      <a:stretch>
                        <a:fillRect/>
                      </a:stretch>
                    </p:blipFill>
                    <p:spPr>
                      <a:xfrm>
                        <a:off x="4514850" y="3346450"/>
                        <a:ext cx="114300" cy="165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194408460"/>
              </p:ext>
            </p:extLst>
          </p:nvPr>
        </p:nvGraphicFramePr>
        <p:xfrm>
          <a:off x="1543049" y="4312594"/>
          <a:ext cx="927099" cy="798335"/>
        </p:xfrm>
        <a:graphic>
          <a:graphicData uri="http://schemas.openxmlformats.org/presentationml/2006/ole">
            <mc:AlternateContent xmlns:mc="http://schemas.openxmlformats.org/markup-compatibility/2006">
              <mc:Choice xmlns:v="urn:schemas-microsoft-com:vml" Requires="v">
                <p:oleObj spid="_x0000_s3080" name="Equation" r:id="rId5" imgW="457200" imgH="393700" progId="Equation.3">
                  <p:embed/>
                </p:oleObj>
              </mc:Choice>
              <mc:Fallback>
                <p:oleObj name="Equation" r:id="rId5" imgW="457200" imgH="393700" progId="Equation.3">
                  <p:embed/>
                  <p:pic>
                    <p:nvPicPr>
                      <p:cNvPr id="0" name=""/>
                      <p:cNvPicPr/>
                      <p:nvPr/>
                    </p:nvPicPr>
                    <p:blipFill>
                      <a:blip r:embed="rId6"/>
                      <a:stretch>
                        <a:fillRect/>
                      </a:stretch>
                    </p:blipFill>
                    <p:spPr>
                      <a:xfrm>
                        <a:off x="1543049" y="4312594"/>
                        <a:ext cx="927099" cy="79833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7542773"/>
              </p:ext>
            </p:extLst>
          </p:nvPr>
        </p:nvGraphicFramePr>
        <p:xfrm>
          <a:off x="2938639" y="4318943"/>
          <a:ext cx="1493661" cy="798336"/>
        </p:xfrm>
        <a:graphic>
          <a:graphicData uri="http://schemas.openxmlformats.org/presentationml/2006/ole">
            <mc:AlternateContent xmlns:mc="http://schemas.openxmlformats.org/markup-compatibility/2006">
              <mc:Choice xmlns:v="urn:schemas-microsoft-com:vml" Requires="v">
                <p:oleObj spid="_x0000_s3081" name="Equation" r:id="rId7" imgW="736600" imgH="393700" progId="Equation.3">
                  <p:embed/>
                </p:oleObj>
              </mc:Choice>
              <mc:Fallback>
                <p:oleObj name="Equation" r:id="rId7" imgW="736600" imgH="393700" progId="Equation.3">
                  <p:embed/>
                  <p:pic>
                    <p:nvPicPr>
                      <p:cNvPr id="0" name=""/>
                      <p:cNvPicPr/>
                      <p:nvPr/>
                    </p:nvPicPr>
                    <p:blipFill>
                      <a:blip r:embed="rId8"/>
                      <a:stretch>
                        <a:fillRect/>
                      </a:stretch>
                    </p:blipFill>
                    <p:spPr>
                      <a:xfrm>
                        <a:off x="2938639" y="4318943"/>
                        <a:ext cx="1493661" cy="798336"/>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122940631"/>
              </p:ext>
            </p:extLst>
          </p:nvPr>
        </p:nvGraphicFramePr>
        <p:xfrm>
          <a:off x="6026150" y="4319886"/>
          <a:ext cx="1365250" cy="769504"/>
        </p:xfrm>
        <a:graphic>
          <a:graphicData uri="http://schemas.openxmlformats.org/presentationml/2006/ole">
            <mc:AlternateContent xmlns:mc="http://schemas.openxmlformats.org/markup-compatibility/2006">
              <mc:Choice xmlns:v="urn:schemas-microsoft-com:vml" Requires="v">
                <p:oleObj spid="_x0000_s3082" name="Equation" r:id="rId9" imgW="698500" imgH="393700" progId="Equation.3">
                  <p:embed/>
                </p:oleObj>
              </mc:Choice>
              <mc:Fallback>
                <p:oleObj name="Equation" r:id="rId9" imgW="698500" imgH="393700" progId="Equation.3">
                  <p:embed/>
                  <p:pic>
                    <p:nvPicPr>
                      <p:cNvPr id="0" name=""/>
                      <p:cNvPicPr/>
                      <p:nvPr/>
                    </p:nvPicPr>
                    <p:blipFill>
                      <a:blip r:embed="rId10"/>
                      <a:stretch>
                        <a:fillRect/>
                      </a:stretch>
                    </p:blipFill>
                    <p:spPr>
                      <a:xfrm>
                        <a:off x="6026150" y="4319886"/>
                        <a:ext cx="1365250" cy="769504"/>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423366328"/>
              </p:ext>
            </p:extLst>
          </p:nvPr>
        </p:nvGraphicFramePr>
        <p:xfrm>
          <a:off x="7890172" y="4204413"/>
          <a:ext cx="1196678" cy="1001870"/>
        </p:xfrm>
        <a:graphic>
          <a:graphicData uri="http://schemas.openxmlformats.org/presentationml/2006/ole">
            <mc:AlternateContent xmlns:mc="http://schemas.openxmlformats.org/markup-compatibility/2006">
              <mc:Choice xmlns:v="urn:schemas-microsoft-com:vml" Requires="v">
                <p:oleObj spid="_x0000_s3083" name="Equation" r:id="rId11" imgW="546100" imgH="457200" progId="Equation.3">
                  <p:embed/>
                </p:oleObj>
              </mc:Choice>
              <mc:Fallback>
                <p:oleObj name="Equation" r:id="rId11" imgW="546100" imgH="457200" progId="Equation.3">
                  <p:embed/>
                  <p:pic>
                    <p:nvPicPr>
                      <p:cNvPr id="0" name=""/>
                      <p:cNvPicPr/>
                      <p:nvPr/>
                    </p:nvPicPr>
                    <p:blipFill>
                      <a:blip r:embed="rId12"/>
                      <a:stretch>
                        <a:fillRect/>
                      </a:stretch>
                    </p:blipFill>
                    <p:spPr>
                      <a:xfrm>
                        <a:off x="7890172" y="4204413"/>
                        <a:ext cx="1196678" cy="100187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779249782"/>
              </p:ext>
            </p:extLst>
          </p:nvPr>
        </p:nvGraphicFramePr>
        <p:xfrm>
          <a:off x="4905743" y="4419600"/>
          <a:ext cx="696686" cy="406400"/>
        </p:xfrm>
        <a:graphic>
          <a:graphicData uri="http://schemas.openxmlformats.org/presentationml/2006/ole">
            <mc:AlternateContent xmlns:mc="http://schemas.openxmlformats.org/markup-compatibility/2006">
              <mc:Choice xmlns:v="urn:schemas-microsoft-com:vml" Requires="v">
                <p:oleObj spid="_x0000_s3084" name="Equation" r:id="rId13" imgW="304800" imgH="177800" progId="Equation.3">
                  <p:embed/>
                </p:oleObj>
              </mc:Choice>
              <mc:Fallback>
                <p:oleObj name="Equation" r:id="rId13" imgW="304800" imgH="177800" progId="Equation.3">
                  <p:embed/>
                  <p:pic>
                    <p:nvPicPr>
                      <p:cNvPr id="0" name=""/>
                      <p:cNvPicPr/>
                      <p:nvPr/>
                    </p:nvPicPr>
                    <p:blipFill>
                      <a:blip r:embed="rId14"/>
                      <a:stretch>
                        <a:fillRect/>
                      </a:stretch>
                    </p:blipFill>
                    <p:spPr>
                      <a:xfrm>
                        <a:off x="4905743" y="4419600"/>
                        <a:ext cx="696686" cy="406400"/>
                      </a:xfrm>
                      <a:prstGeom prst="rect">
                        <a:avLst/>
                      </a:prstGeom>
                    </p:spPr>
                  </p:pic>
                </p:oleObj>
              </mc:Fallback>
            </mc:AlternateContent>
          </a:graphicData>
        </a:graphic>
      </p:graphicFrame>
      <p:sp>
        <p:nvSpPr>
          <p:cNvPr id="14" name="Slide Number Placeholder 13"/>
          <p:cNvSpPr>
            <a:spLocks noGrp="1"/>
          </p:cNvSpPr>
          <p:nvPr>
            <p:ph type="sldNum" sz="quarter" idx="12"/>
          </p:nvPr>
        </p:nvSpPr>
        <p:spPr/>
        <p:txBody>
          <a:bodyPr/>
          <a:lstStyle/>
          <a:p>
            <a:fld id="{9C0F6FC3-3F0F-484D-B7AD-35414CAF3DD6}" type="slidenum">
              <a:rPr lang="en-US" smtClean="0"/>
              <a:t>19</a:t>
            </a:fld>
            <a:endParaRPr lang="en-US"/>
          </a:p>
        </p:txBody>
      </p:sp>
    </p:spTree>
    <p:extLst>
      <p:ext uri="{BB962C8B-B14F-4D97-AF65-F5344CB8AC3E}">
        <p14:creationId xmlns:p14="http://schemas.microsoft.com/office/powerpoint/2010/main" val="154517787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Strategic Formative Assessment?</a:t>
            </a:r>
            <a:endParaRPr lang="en-US" dirty="0"/>
          </a:p>
        </p:txBody>
      </p:sp>
      <p:sp>
        <p:nvSpPr>
          <p:cNvPr id="3" name="Content Placeholder 2"/>
          <p:cNvSpPr>
            <a:spLocks noGrp="1"/>
          </p:cNvSpPr>
          <p:nvPr>
            <p:ph idx="1"/>
          </p:nvPr>
        </p:nvSpPr>
        <p:spPr>
          <a:xfrm>
            <a:off x="717550" y="1384300"/>
            <a:ext cx="8426450" cy="5473700"/>
          </a:xfrm>
        </p:spPr>
        <p:txBody>
          <a:bodyPr/>
          <a:lstStyle/>
          <a:p>
            <a:r>
              <a:rPr lang="en-US" dirty="0" smtClean="0"/>
              <a:t>A principle and an uncomfortable fact about the world</a:t>
            </a:r>
          </a:p>
          <a:p>
            <a:pPr lvl="1"/>
            <a:r>
              <a:rPr lang="en-US" dirty="0" smtClean="0"/>
              <a:t>The principle:</a:t>
            </a:r>
          </a:p>
          <a:p>
            <a:pPr lvl="2"/>
            <a:r>
              <a:rPr lang="en-US" dirty="0" smtClean="0"/>
              <a:t>"If I had to reduce all of educational psychology to just one principle, I would say this: The most important single factor influencing learning is what the learner already knows. Ascertain this and teach him [or her] accordingly” (</a:t>
            </a:r>
            <a:r>
              <a:rPr lang="en-US" dirty="0" err="1" smtClean="0"/>
              <a:t>Ausubel</a:t>
            </a:r>
            <a:r>
              <a:rPr lang="en-US" dirty="0" smtClean="0"/>
              <a:t>, 1968 p. vi)</a:t>
            </a:r>
          </a:p>
          <a:p>
            <a:pPr lvl="1"/>
            <a:r>
              <a:rPr lang="en-US" dirty="0" smtClean="0"/>
              <a:t>The uncomfortable fact:</a:t>
            </a:r>
          </a:p>
          <a:p>
            <a:pPr lvl="2"/>
            <a:r>
              <a:rPr lang="en-US" dirty="0" smtClean="0"/>
              <a:t>Students do not learn what we teach.</a:t>
            </a:r>
          </a:p>
          <a:p>
            <a:pPr lvl="1"/>
            <a:r>
              <a:rPr lang="is-IS" dirty="0" smtClean="0"/>
              <a:t>What is learning?</a:t>
            </a:r>
          </a:p>
          <a:p>
            <a:pPr lvl="2"/>
            <a:r>
              <a:rPr lang="is-IS" dirty="0" smtClean="0"/>
              <a:t>Learning is a </a:t>
            </a:r>
            <a:r>
              <a:rPr lang="is-IS" dirty="0"/>
              <a:t>change in long-term memory (Kirschner et al., 2006)</a:t>
            </a:r>
          </a:p>
          <a:p>
            <a:pPr lvl="2"/>
            <a:r>
              <a:rPr lang="is-IS" dirty="0"/>
              <a:t>The fact that someone can do something now does not mean they will be able to do it in six weeks, </a:t>
            </a:r>
            <a:r>
              <a:rPr lang="is-IS" b="1" dirty="0"/>
              <a:t>but</a:t>
            </a:r>
          </a:p>
          <a:p>
            <a:pPr lvl="2"/>
            <a:r>
              <a:rPr lang="is-IS" dirty="0"/>
              <a:t>If they cannot do something now, it is highly unlikely they will be able to do it in six </a:t>
            </a:r>
            <a:r>
              <a:rPr lang="is-IS" dirty="0" smtClean="0"/>
              <a:t>weeks</a:t>
            </a:r>
            <a:endParaRPr lang="is-IS" dirty="0"/>
          </a:p>
        </p:txBody>
      </p:sp>
      <p:sp>
        <p:nvSpPr>
          <p:cNvPr id="6" name="Slide Number Placeholder 5"/>
          <p:cNvSpPr>
            <a:spLocks noGrp="1"/>
          </p:cNvSpPr>
          <p:nvPr>
            <p:ph type="sldNum" sz="quarter" idx="12"/>
          </p:nvPr>
        </p:nvSpPr>
        <p:spPr>
          <a:xfrm>
            <a:off x="0" y="977900"/>
            <a:ext cx="635000" cy="231775"/>
          </a:xfrm>
        </p:spPr>
        <p:txBody>
          <a:bodyPr/>
          <a:lstStyle/>
          <a:p>
            <a:fld id="{ED339179-AF39-9B4A-A1CE-3E67456E6F54}" type="slidenum">
              <a:rPr lang="en-US" smtClean="0"/>
              <a:pPr/>
              <a:t>2</a:t>
            </a:fld>
            <a:endParaRPr lang="en-US"/>
          </a:p>
        </p:txBody>
      </p:sp>
    </p:spTree>
    <p:extLst>
      <p:ext uri="{BB962C8B-B14F-4D97-AF65-F5344CB8AC3E}">
        <p14:creationId xmlns:p14="http://schemas.microsoft.com/office/powerpoint/2010/main" val="2977805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itle 5"/>
          <p:cNvSpPr>
            <a:spLocks noGrp="1"/>
          </p:cNvSpPr>
          <p:nvPr>
            <p:ph type="title"/>
          </p:nvPr>
        </p:nvSpPr>
        <p:spPr>
          <a:xfrm>
            <a:off x="717550" y="233886"/>
            <a:ext cx="8426450" cy="621877"/>
          </a:xfrm>
        </p:spPr>
        <p:txBody>
          <a:bodyPr/>
          <a:lstStyle/>
          <a:p>
            <a:r>
              <a:rPr lang="en-US" dirty="0" smtClean="0">
                <a:latin typeface="Calibri" charset="0"/>
                <a:ea typeface="ＭＳ Ｐゴシック" charset="0"/>
                <a:cs typeface="ＭＳ Ｐゴシック" charset="0"/>
              </a:rPr>
              <a:t>Distractor-driven </a:t>
            </a:r>
            <a:r>
              <a:rPr lang="en-US" i="1" dirty="0" smtClean="0">
                <a:latin typeface="Calibri" charset="0"/>
                <a:ea typeface="ＭＳ Ｐゴシック" charset="0"/>
                <a:cs typeface="ＭＳ Ｐゴシック" charset="0"/>
              </a:rPr>
              <a:t>and</a:t>
            </a:r>
            <a:r>
              <a:rPr lang="en-US" dirty="0" smtClean="0">
                <a:latin typeface="Calibri" charset="0"/>
                <a:ea typeface="ＭＳ Ｐゴシック" charset="0"/>
                <a:cs typeface="ＭＳ Ｐゴシック" charset="0"/>
              </a:rPr>
              <a:t> multiple correct responses </a:t>
            </a:r>
            <a:endParaRPr lang="en-US" dirty="0">
              <a:latin typeface="Calibri" charset="0"/>
              <a:ea typeface="ＭＳ Ｐゴシック" charset="0"/>
              <a:cs typeface="ＭＳ Ｐゴシック" charset="0"/>
            </a:endParaRPr>
          </a:p>
        </p:txBody>
      </p:sp>
      <p:sp>
        <p:nvSpPr>
          <p:cNvPr id="108546" name="Content Placeholder 3"/>
          <p:cNvSpPr>
            <a:spLocks noGrp="1"/>
          </p:cNvSpPr>
          <p:nvPr>
            <p:ph idx="1"/>
          </p:nvPr>
        </p:nvSpPr>
        <p:spPr>
          <a:xfrm>
            <a:off x="717550" y="1422406"/>
            <a:ext cx="8426450" cy="4525963"/>
          </a:xfrm>
        </p:spPr>
        <p:txBody>
          <a:bodyPr>
            <a:normAutofit/>
          </a:bodyPr>
          <a:lstStyle/>
          <a:p>
            <a:pPr marL="0" indent="0">
              <a:buNone/>
            </a:pPr>
            <a:r>
              <a:rPr lang="en-US" dirty="0">
                <a:latin typeface="Calibri" charset="0"/>
                <a:ea typeface="ＭＳ Ｐゴシック" charset="0"/>
                <a:cs typeface="ＭＳ Ｐゴシック" charset="0"/>
              </a:rPr>
              <a:t>Identify the adverbs in these sentences:</a:t>
            </a:r>
          </a:p>
          <a:p>
            <a:endParaRPr lang="en-US" dirty="0">
              <a:latin typeface="Calibri" charset="0"/>
              <a:ea typeface="ＭＳ Ｐゴシック" charset="0"/>
              <a:cs typeface="ＭＳ Ｐゴシック" charset="0"/>
            </a:endParaRPr>
          </a:p>
          <a:p>
            <a:pPr marL="728663" lvl="1" indent="-457200">
              <a:buSzPct val="100000"/>
              <a:buFont typeface="Calibri" charset="0"/>
              <a:buAutoNum type="arabicPeriod"/>
            </a:pPr>
            <a:r>
              <a:rPr lang="en-US" dirty="0">
                <a:latin typeface="Calibri" charset="0"/>
                <a:ea typeface="ＭＳ Ｐゴシック" charset="0"/>
              </a:rPr>
              <a:t>The boy ran across the street quickly.</a:t>
            </a:r>
            <a:br>
              <a:rPr lang="en-US" dirty="0">
                <a:latin typeface="Calibri" charset="0"/>
                <a:ea typeface="ＭＳ Ｐゴシック" charset="0"/>
              </a:rPr>
            </a:br>
            <a:r>
              <a:rPr lang="en-US" dirty="0">
                <a:latin typeface="Calibri" charset="0"/>
                <a:ea typeface="ＭＳ Ｐゴシック" charset="0"/>
              </a:rPr>
              <a:t>        (A)  (B)     (C)              (D)       (E)</a:t>
            </a:r>
          </a:p>
          <a:p>
            <a:pPr marL="728663" lvl="1" indent="-457200">
              <a:buSzPct val="100000"/>
              <a:buFont typeface="Calibri" charset="0"/>
              <a:buAutoNum type="arabicPeriod"/>
            </a:pPr>
            <a:endParaRPr lang="en-GB" dirty="0">
              <a:latin typeface="Calibri" charset="0"/>
              <a:ea typeface="ＭＳ Ｐゴシック" charset="0"/>
            </a:endParaRPr>
          </a:p>
          <a:p>
            <a:pPr marL="728663" lvl="1" indent="-457200">
              <a:buSzPct val="100000"/>
              <a:buFont typeface="Calibri" charset="0"/>
              <a:buAutoNum type="arabicPeriod"/>
            </a:pPr>
            <a:r>
              <a:rPr lang="en-US" dirty="0">
                <a:latin typeface="Calibri" charset="0"/>
                <a:ea typeface="ＭＳ Ｐゴシック" charset="0"/>
              </a:rPr>
              <a:t>Jayne usually crossed the street in a leisurely fashion.</a:t>
            </a:r>
            <a:br>
              <a:rPr lang="en-US" dirty="0">
                <a:latin typeface="Calibri" charset="0"/>
                <a:ea typeface="ＭＳ Ｐゴシック" charset="0"/>
              </a:rPr>
            </a:br>
            <a:r>
              <a:rPr lang="en-US" dirty="0">
                <a:latin typeface="Calibri" charset="0"/>
                <a:ea typeface="ＭＳ Ｐゴシック" charset="0"/>
              </a:rPr>
              <a:t>             (A)          (B)               (C)                (D)          (E)</a:t>
            </a:r>
          </a:p>
          <a:p>
            <a:pPr marL="728663" lvl="1" indent="-457200">
              <a:buSzPct val="100000"/>
              <a:buFont typeface="Calibri" charset="0"/>
              <a:buAutoNum type="arabicPeriod"/>
            </a:pPr>
            <a:endParaRPr lang="en-GB" dirty="0">
              <a:latin typeface="Calibri" charset="0"/>
              <a:ea typeface="ＭＳ Ｐゴシック" charset="0"/>
            </a:endParaRPr>
          </a:p>
          <a:p>
            <a:pPr marL="728663" lvl="1" indent="-457200">
              <a:buSzPct val="100000"/>
              <a:buFont typeface="Calibri" charset="0"/>
              <a:buAutoNum type="arabicPeriod"/>
            </a:pPr>
            <a:r>
              <a:rPr lang="en-US" dirty="0">
                <a:latin typeface="Calibri" charset="0"/>
                <a:ea typeface="ＭＳ Ｐゴシック" charset="0"/>
              </a:rPr>
              <a:t>Fred ran the race well but unsuccessfully.</a:t>
            </a:r>
            <a:br>
              <a:rPr lang="en-US" dirty="0">
                <a:latin typeface="Calibri" charset="0"/>
                <a:ea typeface="ＭＳ Ｐゴシック" charset="0"/>
              </a:rPr>
            </a:br>
            <a:r>
              <a:rPr lang="en-US" dirty="0">
                <a:latin typeface="Calibri" charset="0"/>
                <a:ea typeface="ＭＳ Ｐゴシック" charset="0"/>
              </a:rPr>
              <a:t>          (A)          (B)  (C)   (D)          (E)</a:t>
            </a:r>
            <a:endParaRPr lang="en-GB" dirty="0">
              <a:latin typeface="Calibri" charset="0"/>
              <a:ea typeface="ＭＳ Ｐゴシック" charset="0"/>
            </a:endParaRP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63490793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Developing good questions</a:t>
            </a:r>
            <a:endParaRPr lang="en-US" dirty="0"/>
          </a:p>
        </p:txBody>
      </p:sp>
      <p:sp>
        <p:nvSpPr>
          <p:cNvPr id="3" name="Content Placeholder 2"/>
          <p:cNvSpPr>
            <a:spLocks noGrp="1"/>
          </p:cNvSpPr>
          <p:nvPr>
            <p:ph idx="1"/>
          </p:nvPr>
        </p:nvSpPr>
        <p:spPr>
          <a:xfrm>
            <a:off x="717550" y="1447800"/>
            <a:ext cx="8426450" cy="4965700"/>
          </a:xfrm>
        </p:spPr>
        <p:txBody>
          <a:bodyPr/>
          <a:lstStyle/>
          <a:p>
            <a:pPr marL="514350" indent="-514350">
              <a:buFont typeface="+mj-lt"/>
              <a:buAutoNum type="arabicPeriod"/>
            </a:pPr>
            <a:r>
              <a:rPr lang="en-US" dirty="0" smtClean="0"/>
              <a:t>Start by identifying a “hinge-point” in a lesson plan—a point where you need to collect evidence from students in order to decide what to do next</a:t>
            </a:r>
          </a:p>
          <a:p>
            <a:pPr marL="514350" indent="-514350">
              <a:buFont typeface="+mj-lt"/>
              <a:buAutoNum type="arabicPeriod"/>
            </a:pPr>
            <a:r>
              <a:rPr lang="en-US" dirty="0" smtClean="0"/>
              <a:t>Identify any relevant misconceptions</a:t>
            </a:r>
          </a:p>
          <a:p>
            <a:pPr marL="1079500" lvl="1" indent="-514350">
              <a:buFont typeface="+mj-lt"/>
              <a:buAutoNum type="alphaLcPeriod"/>
            </a:pPr>
            <a:r>
              <a:rPr lang="en-US" dirty="0" smtClean="0"/>
              <a:t>by discussion with colleagues</a:t>
            </a:r>
          </a:p>
          <a:p>
            <a:pPr marL="1079500" lvl="1" indent="-514350">
              <a:buFont typeface="+mj-lt"/>
              <a:buAutoNum type="alphaLcPeriod"/>
            </a:pPr>
            <a:r>
              <a:rPr lang="en-US" dirty="0" smtClean="0"/>
              <a:t>by asking the question as an “exit-pass”</a:t>
            </a:r>
          </a:p>
          <a:p>
            <a:pPr marL="514350" indent="-514350">
              <a:buFont typeface="+mj-lt"/>
              <a:buAutoNum type="arabicPeriod"/>
            </a:pPr>
            <a:r>
              <a:rPr lang="en-US" dirty="0" smtClean="0"/>
              <a:t>Develop the question</a:t>
            </a:r>
          </a:p>
          <a:p>
            <a:pPr marL="514350" indent="-514350">
              <a:buFont typeface="+mj-lt"/>
              <a:buAutoNum type="arabicPeriod"/>
            </a:pPr>
            <a:r>
              <a:rPr lang="en-US" dirty="0" smtClean="0"/>
              <a:t>Ask colleagues to look for possible false-positives</a:t>
            </a:r>
          </a:p>
          <a:p>
            <a:pPr marL="514350" indent="-514350">
              <a:buFont typeface="+mj-lt"/>
              <a:buAutoNum type="arabicPeriod"/>
            </a:pPr>
            <a:r>
              <a:rPr lang="en-US" dirty="0" smtClean="0"/>
              <a:t>Trial the question with students, asking them to explain their choices</a:t>
            </a:r>
          </a:p>
          <a:p>
            <a:endParaRPr lang="en-US" dirty="0"/>
          </a:p>
        </p:txBody>
      </p:sp>
      <p:sp>
        <p:nvSpPr>
          <p:cNvPr id="5" name="Slide Number Placeholder 4"/>
          <p:cNvSpPr>
            <a:spLocks noGrp="1"/>
          </p:cNvSpPr>
          <p:nvPr>
            <p:ph type="sldNum" sz="quarter" idx="12"/>
          </p:nvPr>
        </p:nvSpPr>
        <p:spPr/>
        <p:txBody>
          <a:bodyPr/>
          <a:lstStyle/>
          <a:p>
            <a:fld id="{9C0F6FC3-3F0F-484D-B7AD-35414CAF3DD6}" type="slidenum">
              <a:rPr lang="en-US" smtClean="0"/>
              <a:t>21</a:t>
            </a:fld>
            <a:endParaRPr lang="en-US"/>
          </a:p>
        </p:txBody>
      </p:sp>
    </p:spTree>
    <p:extLst>
      <p:ext uri="{BB962C8B-B14F-4D97-AF65-F5344CB8AC3E}">
        <p14:creationId xmlns:p14="http://schemas.microsoft.com/office/powerpoint/2010/main" val="16332114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ChangeArrowheads="1"/>
          </p:cNvSpPr>
          <p:nvPr>
            <p:ph type="ctrTitle"/>
          </p:nvPr>
        </p:nvSpPr>
        <p:spPr/>
        <p:txBody>
          <a:bodyPr/>
          <a:lstStyle/>
          <a:p>
            <a:pPr eaLnBrk="1" hangingPunct="1"/>
            <a:r>
              <a:rPr lang="en-US" dirty="0">
                <a:latin typeface="Calibri" charset="0"/>
                <a:ea typeface="ＭＳ Ｐゴシック" charset="0"/>
                <a:cs typeface="ＭＳ Ｐゴシック" charset="0"/>
              </a:rPr>
              <a:t>Providing feedback that moves learners forward</a:t>
            </a:r>
          </a:p>
        </p:txBody>
      </p:sp>
      <p:sp>
        <p:nvSpPr>
          <p:cNvPr id="2" name="Slide Number Placeholder 1"/>
          <p:cNvSpPr>
            <a:spLocks noGrp="1"/>
          </p:cNvSpPr>
          <p:nvPr>
            <p:ph type="sldNum" sz="quarter" idx="12"/>
          </p:nvPr>
        </p:nvSpPr>
        <p:spPr/>
        <p:txBody>
          <a:bodyPr/>
          <a:lstStyle/>
          <a:p>
            <a:fld id="{9C0F6FC3-3F0F-484D-B7AD-35414CAF3DD6}" type="slidenum">
              <a:rPr lang="en-US" smtClean="0"/>
              <a:t>22</a:t>
            </a:fld>
            <a:endParaRPr lang="en-US" dirty="0"/>
          </a:p>
        </p:txBody>
      </p:sp>
    </p:spTree>
    <p:extLst>
      <p:ext uri="{BB962C8B-B14F-4D97-AF65-F5344CB8AC3E}">
        <p14:creationId xmlns:p14="http://schemas.microsoft.com/office/powerpoint/2010/main" val="26254231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GB" dirty="0" smtClean="0"/>
              <a:t>Effects of feedback</a:t>
            </a:r>
            <a:endParaRPr lang="en-GB" dirty="0"/>
          </a:p>
        </p:txBody>
      </p:sp>
      <p:sp>
        <p:nvSpPr>
          <p:cNvPr id="137218" name="Rectangle 3"/>
          <p:cNvSpPr>
            <a:spLocks noGrp="1" noChangeArrowheads="1"/>
          </p:cNvSpPr>
          <p:nvPr>
            <p:ph idx="1"/>
          </p:nvPr>
        </p:nvSpPr>
        <p:spPr>
          <a:xfrm>
            <a:off x="717550" y="1247166"/>
            <a:ext cx="8153400" cy="5048624"/>
          </a:xfrm>
        </p:spPr>
        <p:txBody>
          <a:bodyPr>
            <a:normAutofit fontScale="85000" lnSpcReduction="10000"/>
          </a:bodyPr>
          <a:lstStyle/>
          <a:p>
            <a:pPr>
              <a:lnSpc>
                <a:spcPct val="120000"/>
              </a:lnSpc>
            </a:pPr>
            <a:r>
              <a:rPr lang="en-GB" dirty="0" smtClean="0"/>
              <a:t>Kluger &amp; DeNisi (1996) review of 3000 research reports</a:t>
            </a:r>
          </a:p>
          <a:p>
            <a:pPr>
              <a:lnSpc>
                <a:spcPct val="120000"/>
              </a:lnSpc>
            </a:pPr>
            <a:r>
              <a:rPr lang="en-GB" dirty="0" smtClean="0"/>
              <a:t>Excluding those:</a:t>
            </a:r>
          </a:p>
          <a:p>
            <a:pPr lvl="1">
              <a:lnSpc>
                <a:spcPct val="120000"/>
              </a:lnSpc>
            </a:pPr>
            <a:r>
              <a:rPr lang="en-GB" dirty="0" smtClean="0"/>
              <a:t>without adequate controls</a:t>
            </a:r>
          </a:p>
          <a:p>
            <a:pPr lvl="1">
              <a:lnSpc>
                <a:spcPct val="120000"/>
              </a:lnSpc>
            </a:pPr>
            <a:r>
              <a:rPr lang="en-GB" dirty="0" smtClean="0"/>
              <a:t>with poor design</a:t>
            </a:r>
          </a:p>
          <a:p>
            <a:pPr lvl="1">
              <a:lnSpc>
                <a:spcPct val="120000"/>
              </a:lnSpc>
            </a:pPr>
            <a:r>
              <a:rPr lang="en-GB" dirty="0" smtClean="0"/>
              <a:t>with fewer than 10 participants</a:t>
            </a:r>
          </a:p>
          <a:p>
            <a:pPr lvl="1">
              <a:lnSpc>
                <a:spcPct val="120000"/>
              </a:lnSpc>
            </a:pPr>
            <a:r>
              <a:rPr lang="en-GB" dirty="0" smtClean="0"/>
              <a:t>where performance was not measured</a:t>
            </a:r>
          </a:p>
          <a:p>
            <a:pPr lvl="1">
              <a:lnSpc>
                <a:spcPct val="120000"/>
              </a:lnSpc>
            </a:pPr>
            <a:r>
              <a:rPr lang="en-GB" dirty="0" smtClean="0"/>
              <a:t>without details of effect sizes</a:t>
            </a:r>
          </a:p>
          <a:p>
            <a:pPr>
              <a:lnSpc>
                <a:spcPct val="120000"/>
              </a:lnSpc>
            </a:pPr>
            <a:r>
              <a:rPr lang="en-GB" dirty="0" smtClean="0"/>
              <a:t>left 131 reports, 607 effect sizes, involving 12652 individuals</a:t>
            </a:r>
          </a:p>
          <a:p>
            <a:pPr>
              <a:lnSpc>
                <a:spcPct val="120000"/>
              </a:lnSpc>
            </a:pPr>
            <a:r>
              <a:rPr lang="en-GB" dirty="0" smtClean="0"/>
              <a:t>On average, feedback increases achievement</a:t>
            </a:r>
          </a:p>
          <a:p>
            <a:pPr lvl="1">
              <a:lnSpc>
                <a:spcPct val="120000"/>
              </a:lnSpc>
            </a:pPr>
            <a:r>
              <a:rPr lang="en-GB" dirty="0" smtClean="0"/>
              <a:t>Effect sizes highly variable</a:t>
            </a:r>
          </a:p>
          <a:p>
            <a:pPr lvl="1">
              <a:lnSpc>
                <a:spcPct val="120000"/>
              </a:lnSpc>
            </a:pPr>
            <a:r>
              <a:rPr lang="en-GB" dirty="0" smtClean="0"/>
              <a:t>38% (231 out of 607) of effect sizes were negative</a:t>
            </a:r>
            <a:endParaRPr lang="en-GB" dirty="0"/>
          </a:p>
        </p:txBody>
      </p:sp>
      <p:sp>
        <p:nvSpPr>
          <p:cNvPr id="2" name="Slide Number Placeholder 1"/>
          <p:cNvSpPr>
            <a:spLocks noGrp="1"/>
          </p:cNvSpPr>
          <p:nvPr>
            <p:ph type="sldNum" sz="quarter" idx="12"/>
          </p:nvPr>
        </p:nvSpPr>
        <p:spPr/>
        <p:txBody>
          <a:bodyPr/>
          <a:lstStyle/>
          <a:p>
            <a:fld id="{9C0F6FC3-3F0F-484D-B7AD-35414CAF3DD6}" type="slidenum">
              <a:rPr lang="en-US" smtClean="0"/>
              <a:t>23</a:t>
            </a:fld>
            <a:endParaRPr lang="en-US"/>
          </a:p>
        </p:txBody>
      </p:sp>
    </p:spTree>
    <p:extLst>
      <p:ext uri="{BB962C8B-B14F-4D97-AF65-F5344CB8AC3E}">
        <p14:creationId xmlns:p14="http://schemas.microsoft.com/office/powerpoint/2010/main" val="151233289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72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2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2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72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2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72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721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721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721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pPr eaLnBrk="1" hangingPunct="1"/>
            <a:r>
              <a:rPr lang="en-US" dirty="0">
                <a:latin typeface="Calibri" charset="0"/>
                <a:ea typeface="ＭＳ Ｐゴシック" charset="0"/>
                <a:cs typeface="ＭＳ Ｐゴシック" charset="0"/>
              </a:rPr>
              <a:t>Getting feedback right is hard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1903829"/>
              </p:ext>
            </p:extLst>
          </p:nvPr>
        </p:nvGraphicFramePr>
        <p:xfrm>
          <a:off x="749300" y="1676400"/>
          <a:ext cx="8191501" cy="4168774"/>
        </p:xfrm>
        <a:graphic>
          <a:graphicData uri="http://schemas.openxmlformats.org/drawingml/2006/table">
            <a:tbl>
              <a:tblPr firstRow="1" bandRow="1">
                <a:tableStyleId>{5C22544A-7EE6-4342-B048-85BDC9FD1C3A}</a:tableStyleId>
              </a:tblPr>
              <a:tblGrid>
                <a:gridCol w="2036372"/>
                <a:gridCol w="2990627"/>
                <a:gridCol w="3164502"/>
              </a:tblGrid>
              <a:tr h="711144">
                <a:tc>
                  <a:txBody>
                    <a:bodyPr/>
                    <a:lstStyle/>
                    <a:p>
                      <a:pPr marL="0" indent="0">
                        <a:spcAft>
                          <a:spcPts val="400"/>
                        </a:spcAft>
                      </a:pPr>
                      <a:r>
                        <a:rPr lang="en-US" sz="2000" dirty="0"/>
                        <a:t>Response type</a:t>
                      </a:r>
                      <a:endParaRPr lang="en-GB" sz="2000" dirty="0">
                        <a:latin typeface="Palatino"/>
                        <a:ea typeface="Times New Roman"/>
                        <a:cs typeface="Palatino"/>
                      </a:endParaRPr>
                    </a:p>
                  </a:txBody>
                  <a:tcPr marL="0" marR="0" marT="0" marB="0">
                    <a:solidFill>
                      <a:srgbClr val="1691D0"/>
                    </a:solidFill>
                  </a:tcPr>
                </a:tc>
                <a:tc gridSpan="2">
                  <a:txBody>
                    <a:bodyPr/>
                    <a:lstStyle/>
                    <a:p>
                      <a:pPr marL="84138" indent="0" algn="ctr">
                        <a:spcAft>
                          <a:spcPts val="400"/>
                        </a:spcAft>
                      </a:pPr>
                      <a:r>
                        <a:rPr lang="en-US" sz="2000" dirty="0"/>
                        <a:t>Feedback</a:t>
                      </a:r>
                      <a:r>
                        <a:rPr lang="en-US" sz="2000" dirty="0" smtClean="0"/>
                        <a:t> indicates performance…</a:t>
                      </a:r>
                      <a:endParaRPr lang="en-GB" sz="2000" dirty="0">
                        <a:latin typeface="Palatino"/>
                        <a:ea typeface="Times New Roman"/>
                        <a:cs typeface="Palatino"/>
                      </a:endParaRPr>
                    </a:p>
                  </a:txBody>
                  <a:tcPr marL="0" marR="0" marT="0" marB="0">
                    <a:solidFill>
                      <a:srgbClr val="1691D0"/>
                    </a:solidFill>
                  </a:tcPr>
                </a:tc>
                <a:tc hMerge="1">
                  <a:txBody>
                    <a:bodyPr/>
                    <a:lstStyle/>
                    <a:p>
                      <a:pPr marL="84138" indent="0">
                        <a:spcAft>
                          <a:spcPts val="400"/>
                        </a:spcAft>
                      </a:pPr>
                      <a:endParaRPr lang="en-GB" sz="2400" dirty="0">
                        <a:latin typeface="Palatino"/>
                        <a:ea typeface="Times New Roman"/>
                        <a:cs typeface="Palatino"/>
                      </a:endParaRPr>
                    </a:p>
                  </a:txBody>
                  <a:tcPr marL="0" marR="0" marT="0" marB="0"/>
                </a:tc>
              </a:tr>
              <a:tr h="691526">
                <a:tc>
                  <a:txBody>
                    <a:bodyPr/>
                    <a:lstStyle/>
                    <a:p>
                      <a:pPr marL="0" indent="0">
                        <a:spcAft>
                          <a:spcPts val="400"/>
                        </a:spcAft>
                      </a:pPr>
                      <a:endParaRPr lang="en-GB" sz="2000" dirty="0">
                        <a:solidFill>
                          <a:schemeClr val="bg1"/>
                        </a:solidFill>
                        <a:latin typeface="Palatino"/>
                        <a:ea typeface="Times New Roman"/>
                        <a:cs typeface="Palatino"/>
                      </a:endParaRPr>
                    </a:p>
                  </a:txBody>
                  <a:tcPr marL="0" marR="0" marT="0" marB="0">
                    <a:solidFill>
                      <a:srgbClr val="1691D0"/>
                    </a:solidFill>
                  </a:tcPr>
                </a:tc>
                <a:tc>
                  <a:txBody>
                    <a:bodyPr/>
                    <a:lstStyle/>
                    <a:p>
                      <a:pPr marL="84138" indent="0">
                        <a:spcAft>
                          <a:spcPts val="400"/>
                        </a:spcAft>
                      </a:pPr>
                      <a:r>
                        <a:rPr lang="en-US" sz="2000" dirty="0" smtClean="0">
                          <a:solidFill>
                            <a:schemeClr val="bg1"/>
                          </a:solidFill>
                        </a:rPr>
                        <a:t>falls short of goal</a:t>
                      </a:r>
                      <a:endParaRPr lang="en-GB" sz="2000" dirty="0">
                        <a:solidFill>
                          <a:schemeClr val="bg1"/>
                        </a:solidFill>
                        <a:latin typeface="Palatino"/>
                        <a:ea typeface="Times New Roman"/>
                        <a:cs typeface="Palatino"/>
                      </a:endParaRPr>
                    </a:p>
                  </a:txBody>
                  <a:tcPr marL="0" marR="0" marT="0" marB="0">
                    <a:solidFill>
                      <a:srgbClr val="1691D0"/>
                    </a:solidFill>
                  </a:tcPr>
                </a:tc>
                <a:tc>
                  <a:txBody>
                    <a:bodyPr/>
                    <a:lstStyle/>
                    <a:p>
                      <a:pPr marL="84138" indent="0">
                        <a:spcAft>
                          <a:spcPts val="400"/>
                        </a:spcAft>
                      </a:pPr>
                      <a:r>
                        <a:rPr lang="en-US" sz="2000" dirty="0" smtClean="0">
                          <a:solidFill>
                            <a:schemeClr val="bg1"/>
                          </a:solidFill>
                        </a:rPr>
                        <a:t>exceeds goal</a:t>
                      </a:r>
                      <a:endParaRPr lang="en-GB" sz="2000" dirty="0">
                        <a:solidFill>
                          <a:schemeClr val="bg1"/>
                        </a:solidFill>
                        <a:latin typeface="Palatino"/>
                        <a:ea typeface="Times New Roman"/>
                        <a:cs typeface="Palatino"/>
                      </a:endParaRPr>
                    </a:p>
                  </a:txBody>
                  <a:tcPr marL="0" marR="0" marT="0" marB="0">
                    <a:solidFill>
                      <a:srgbClr val="1691D0"/>
                    </a:solidFill>
                  </a:tcPr>
                </a:tc>
              </a:tr>
              <a:tr h="691526">
                <a:tc>
                  <a:txBody>
                    <a:bodyPr/>
                    <a:lstStyle/>
                    <a:p>
                      <a:pPr marL="0" indent="0">
                        <a:spcAft>
                          <a:spcPts val="400"/>
                        </a:spcAft>
                      </a:pPr>
                      <a:r>
                        <a:rPr lang="en-US" sz="2000" dirty="0" smtClean="0"/>
                        <a:t>Change </a:t>
                      </a:r>
                      <a:r>
                        <a:rPr lang="en-US" sz="2000" dirty="0"/>
                        <a:t>behavior</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effort</a:t>
                      </a:r>
                      <a:endParaRPr lang="en-GB" sz="2000" b="1" dirty="0">
                        <a:latin typeface="Palatino"/>
                        <a:ea typeface="Times New Roman"/>
                        <a:cs typeface="Palatino"/>
                      </a:endParaRPr>
                    </a:p>
                  </a:txBody>
                  <a:tcPr marL="0" marR="0" marT="0" marB="0"/>
                </a:tc>
                <a:tc>
                  <a:txBody>
                    <a:bodyPr/>
                    <a:lstStyle/>
                    <a:p>
                      <a:pPr marL="84138" indent="0">
                        <a:spcAft>
                          <a:spcPts val="400"/>
                        </a:spcAft>
                      </a:pPr>
                      <a:r>
                        <a:rPr lang="en-US" sz="2000" dirty="0"/>
                        <a:t>Exert less effort</a:t>
                      </a:r>
                      <a:endParaRPr lang="en-GB" sz="2000" dirty="0">
                        <a:latin typeface="Palatino"/>
                        <a:ea typeface="Times New Roman"/>
                        <a:cs typeface="Palatino"/>
                      </a:endParaRPr>
                    </a:p>
                  </a:txBody>
                  <a:tcPr marL="0" marR="0" marT="0" marB="0"/>
                </a:tc>
              </a:tr>
              <a:tr h="691526">
                <a:tc>
                  <a:txBody>
                    <a:bodyPr/>
                    <a:lstStyle/>
                    <a:p>
                      <a:pPr marL="0" indent="0">
                        <a:spcAft>
                          <a:spcPts val="400"/>
                        </a:spcAft>
                      </a:pPr>
                      <a:r>
                        <a:rPr lang="en-US" sz="2000" dirty="0"/>
                        <a:t>Change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Reduce aspiration</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b="1" dirty="0"/>
                        <a:t>Increase aspiration</a:t>
                      </a:r>
                      <a:endParaRPr lang="en-GB" sz="2000" b="1" dirty="0">
                        <a:latin typeface="Palatino"/>
                        <a:ea typeface="Times New Roman"/>
                        <a:cs typeface="Palatino"/>
                      </a:endParaRPr>
                    </a:p>
                  </a:txBody>
                  <a:tcPr marL="0" marR="0" marT="0" marB="0"/>
                </a:tc>
              </a:tr>
              <a:tr h="691526">
                <a:tc>
                  <a:txBody>
                    <a:bodyPr/>
                    <a:lstStyle/>
                    <a:p>
                      <a:pPr marL="0" indent="0">
                        <a:spcAft>
                          <a:spcPts val="400"/>
                        </a:spcAft>
                      </a:pPr>
                      <a:r>
                        <a:rPr lang="en-US" sz="2000" dirty="0"/>
                        <a:t>Abandon goal</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hard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Decide goal is too easy</a:t>
                      </a:r>
                      <a:endParaRPr lang="en-GB" sz="2000" dirty="0">
                        <a:latin typeface="Palatino"/>
                        <a:ea typeface="Times New Roman"/>
                        <a:cs typeface="Palatino"/>
                      </a:endParaRPr>
                    </a:p>
                  </a:txBody>
                  <a:tcPr marL="0" marR="0" marT="0" marB="0"/>
                </a:tc>
              </a:tr>
              <a:tr h="691526">
                <a:tc>
                  <a:txBody>
                    <a:bodyPr/>
                    <a:lstStyle/>
                    <a:p>
                      <a:pPr>
                        <a:spcAft>
                          <a:spcPts val="400"/>
                        </a:spcAft>
                      </a:pPr>
                      <a:r>
                        <a:rPr lang="en-US" sz="2000" dirty="0"/>
                        <a:t>Reject feedback</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c>
                  <a:txBody>
                    <a:bodyPr/>
                    <a:lstStyle/>
                    <a:p>
                      <a:pPr marL="84138" indent="0">
                        <a:spcAft>
                          <a:spcPts val="400"/>
                        </a:spcAft>
                      </a:pPr>
                      <a:r>
                        <a:rPr lang="en-US" sz="2000" dirty="0"/>
                        <a:t>Feedback is ignored</a:t>
                      </a:r>
                      <a:endParaRPr lang="en-GB" sz="2000" dirty="0">
                        <a:latin typeface="Palatino"/>
                        <a:ea typeface="Times New Roman"/>
                        <a:cs typeface="Palatino"/>
                      </a:endParaRPr>
                    </a:p>
                  </a:txBody>
                  <a:tcPr marL="0" marR="0" marT="0" marB="0"/>
                </a:tc>
              </a:tr>
            </a:tbl>
          </a:graphicData>
        </a:graphic>
      </p:graphicFrame>
      <p:sp>
        <p:nvSpPr>
          <p:cNvPr id="2" name="Slide Number Placeholder 1"/>
          <p:cNvSpPr>
            <a:spLocks noGrp="1"/>
          </p:cNvSpPr>
          <p:nvPr>
            <p:ph type="sldNum" sz="quarter" idx="12"/>
          </p:nvPr>
        </p:nvSpPr>
        <p:spPr/>
        <p:txBody>
          <a:bodyPr/>
          <a:lstStyle/>
          <a:p>
            <a:fld id="{9C0F6FC3-3F0F-484D-B7AD-35414CAF3DD6}" type="slidenum">
              <a:rPr lang="en-US" smtClean="0"/>
              <a:t>24</a:t>
            </a:fld>
            <a:endParaRPr lang="en-US"/>
          </a:p>
        </p:txBody>
      </p:sp>
    </p:spTree>
    <p:extLst>
      <p:ext uri="{BB962C8B-B14F-4D97-AF65-F5344CB8AC3E}">
        <p14:creationId xmlns:p14="http://schemas.microsoft.com/office/powerpoint/2010/main" val="399032193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title"/>
          </p:nvPr>
        </p:nvSpPr>
        <p:spPr/>
        <p:txBody>
          <a:bodyPr>
            <a:normAutofit/>
          </a:bodyPr>
          <a:lstStyle/>
          <a:p>
            <a:r>
              <a:rPr lang="en-GB" dirty="0" smtClean="0"/>
              <a:t>Provide feedback that moves learning on</a:t>
            </a:r>
            <a:endParaRPr lang="en-GB" dirty="0"/>
          </a:p>
        </p:txBody>
      </p:sp>
      <p:sp>
        <p:nvSpPr>
          <p:cNvPr id="1014787" name="Rectangle 3"/>
          <p:cNvSpPr>
            <a:spLocks noGrp="1" noChangeArrowheads="1"/>
          </p:cNvSpPr>
          <p:nvPr>
            <p:ph sz="quarter" idx="1"/>
          </p:nvPr>
        </p:nvSpPr>
        <p:spPr>
          <a:xfrm>
            <a:off x="717550" y="1247166"/>
            <a:ext cx="8426450" cy="4840890"/>
          </a:xfrm>
        </p:spPr>
        <p:txBody>
          <a:bodyPr>
            <a:normAutofit/>
          </a:bodyPr>
          <a:lstStyle/>
          <a:p>
            <a:r>
              <a:rPr lang="en-GB" dirty="0" smtClean="0"/>
              <a:t>Focus on the reaction of the students, not the feedback</a:t>
            </a:r>
          </a:p>
          <a:p>
            <a:r>
              <a:rPr lang="en-GB" dirty="0" smtClean="0"/>
              <a:t>Develop a growth </a:t>
            </a:r>
            <a:r>
              <a:rPr lang="en-GB" dirty="0" err="1" smtClean="0"/>
              <a:t>mindset</a:t>
            </a:r>
            <a:r>
              <a:rPr lang="en-GB" dirty="0" smtClean="0"/>
              <a:t> in your students</a:t>
            </a:r>
          </a:p>
          <a:p>
            <a:r>
              <a:rPr lang="en-GB" dirty="0" smtClean="0"/>
              <a:t>Design feedback as part of a system</a:t>
            </a:r>
          </a:p>
          <a:p>
            <a:r>
              <a:rPr lang="en-GB" dirty="0" smtClean="0"/>
              <a:t>Concentrate on “personal bests”</a:t>
            </a:r>
          </a:p>
          <a:p>
            <a:r>
              <a:rPr lang="en-GB" dirty="0" smtClean="0"/>
              <a:t>Make feedback into detective work</a:t>
            </a:r>
            <a:endParaRPr lang="en-GB" dirty="0"/>
          </a:p>
        </p:txBody>
      </p:sp>
      <p:sp>
        <p:nvSpPr>
          <p:cNvPr id="2" name="Slide Number Placeholder 1"/>
          <p:cNvSpPr>
            <a:spLocks noGrp="1"/>
          </p:cNvSpPr>
          <p:nvPr>
            <p:ph type="sldNum" sz="quarter" idx="12"/>
          </p:nvPr>
        </p:nvSpPr>
        <p:spPr/>
        <p:txBody>
          <a:bodyPr/>
          <a:lstStyle/>
          <a:p>
            <a:fld id="{9C0F6FC3-3F0F-484D-B7AD-35414CAF3DD6}" type="slidenum">
              <a:rPr lang="en-US" smtClean="0"/>
              <a:t>25</a:t>
            </a:fld>
            <a:endParaRPr lang="en-US"/>
          </a:p>
        </p:txBody>
      </p:sp>
    </p:spTree>
    <p:extLst>
      <p:ext uri="{BB962C8B-B14F-4D97-AF65-F5344CB8AC3E}">
        <p14:creationId xmlns:p14="http://schemas.microsoft.com/office/powerpoint/2010/main" val="388463541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147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1478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01478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1478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0147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78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p:txBody>
          <a:bodyPr lIns="121871" tIns="60936" rIns="121871" bIns="60936"/>
          <a:lstStyle/>
          <a:p>
            <a:pPr eaLnBrk="1" hangingPunct="1"/>
            <a:r>
              <a:rPr lang="en-US" sz="4000" dirty="0">
                <a:latin typeface="Calibri" charset="0"/>
                <a:ea typeface="ＭＳ Ｐゴシック" charset="0"/>
                <a:cs typeface="ＭＳ Ｐゴシック" charset="0"/>
              </a:rPr>
              <a:t>Activating students as </a:t>
            </a:r>
            <a:r>
              <a:rPr lang="en-US" sz="4000" dirty="0" smtClean="0">
                <a:latin typeface="Calibri" charset="0"/>
                <a:ea typeface="ＭＳ Ｐゴシック" charset="0"/>
                <a:cs typeface="ＭＳ Ｐゴシック" charset="0"/>
              </a:rPr>
              <a:t>learning resources for one another</a:t>
            </a:r>
            <a:endParaRPr lang="en-US" sz="4000" dirty="0">
              <a:latin typeface="Calibri" charset="0"/>
              <a:ea typeface="ＭＳ Ｐゴシック" charset="0"/>
              <a:cs typeface="ＭＳ Ｐゴシック" charset="0"/>
            </a:endParaRP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26</a:t>
            </a:fld>
            <a:endParaRPr lang="en-US" dirty="0"/>
          </a:p>
        </p:txBody>
      </p:sp>
    </p:spTree>
    <p:extLst>
      <p:ext uri="{BB962C8B-B14F-4D97-AF65-F5344CB8AC3E}">
        <p14:creationId xmlns:p14="http://schemas.microsoft.com/office/powerpoint/2010/main" val="85276256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0" y="233886"/>
            <a:ext cx="8426450" cy="621877"/>
          </a:xfrm>
        </p:spPr>
        <p:txBody>
          <a:bodyPr/>
          <a:lstStyle/>
          <a:p>
            <a:r>
              <a:rPr lang="en-US" dirty="0" smtClean="0"/>
              <a:t>Cooperative learning: a research success story</a:t>
            </a:r>
            <a:endParaRPr lang="en-US" dirty="0"/>
          </a:p>
        </p:txBody>
      </p:sp>
      <p:sp>
        <p:nvSpPr>
          <p:cNvPr id="3" name="Content Placeholder 2"/>
          <p:cNvSpPr>
            <a:spLocks noGrp="1"/>
          </p:cNvSpPr>
          <p:nvPr>
            <p:ph idx="1"/>
          </p:nvPr>
        </p:nvSpPr>
        <p:spPr>
          <a:xfrm>
            <a:off x="717550" y="1247166"/>
            <a:ext cx="7969250" cy="4840890"/>
          </a:xfrm>
        </p:spPr>
        <p:txBody>
          <a:bodyPr/>
          <a:lstStyle/>
          <a:p>
            <a:r>
              <a:rPr lang="en-US" dirty="0" smtClean="0"/>
              <a:t>Two essential components</a:t>
            </a:r>
          </a:p>
          <a:p>
            <a:pPr lvl="1"/>
            <a:r>
              <a:rPr lang="en-US" dirty="0" smtClean="0"/>
              <a:t>Group goals:</a:t>
            </a:r>
          </a:p>
          <a:p>
            <a:pPr lvl="2"/>
            <a:r>
              <a:rPr lang="en-US" dirty="0" smtClean="0"/>
              <a:t>so students are working as a group, not just in a group</a:t>
            </a:r>
          </a:p>
          <a:p>
            <a:pPr lvl="1"/>
            <a:r>
              <a:rPr lang="en-US" dirty="0" smtClean="0"/>
              <a:t>Individual accountability:</a:t>
            </a:r>
          </a:p>
          <a:p>
            <a:pPr lvl="2"/>
            <a:r>
              <a:rPr lang="en-US" dirty="0" smtClean="0"/>
              <a:t>the best learning efforts of every member of the group must be necessary for the group to succeed, and</a:t>
            </a:r>
          </a:p>
          <a:p>
            <a:pPr lvl="2"/>
            <a:r>
              <a:rPr lang="en-US" dirty="0" smtClean="0"/>
              <a:t>the performance of each group member must be clearly visible and quantifiable to the other group members </a:t>
            </a:r>
          </a:p>
          <a:p>
            <a:pPr lvl="1"/>
            <a:endParaRPr lang="en-US" dirty="0" smtClean="0"/>
          </a:p>
          <a:p>
            <a:endParaRPr lang="en-US" dirty="0"/>
          </a:p>
        </p:txBody>
      </p:sp>
      <p:sp>
        <p:nvSpPr>
          <p:cNvPr id="6" name="Slide Number Placeholder 5"/>
          <p:cNvSpPr>
            <a:spLocks noGrp="1"/>
          </p:cNvSpPr>
          <p:nvPr>
            <p:ph type="sldNum" sz="quarter" idx="12"/>
          </p:nvPr>
        </p:nvSpPr>
        <p:spPr/>
        <p:txBody>
          <a:bodyPr/>
          <a:lstStyle/>
          <a:p>
            <a:fld id="{2D6238C2-C284-AD4D-8FB8-9663937FCA09}" type="slidenum">
              <a:rPr lang="en-GB" smtClean="0"/>
              <a:pPr/>
              <a:t>27</a:t>
            </a:fld>
            <a:endParaRPr lang="en-GB" dirty="0"/>
          </a:p>
        </p:txBody>
      </p:sp>
      <p:sp>
        <p:nvSpPr>
          <p:cNvPr id="10" name="TextBox 9"/>
          <p:cNvSpPr txBox="1"/>
          <p:nvPr/>
        </p:nvSpPr>
        <p:spPr>
          <a:xfrm>
            <a:off x="612589" y="6399477"/>
            <a:ext cx="4467411" cy="369332"/>
          </a:xfrm>
          <a:prstGeom prst="rect">
            <a:avLst/>
          </a:prstGeom>
          <a:noFill/>
        </p:spPr>
        <p:txBody>
          <a:bodyPr wrap="square" rtlCol="0">
            <a:spAutoFit/>
          </a:bodyPr>
          <a:lstStyle/>
          <a:p>
            <a:r>
              <a:rPr lang="en-US" sz="1800" dirty="0" smtClean="0">
                <a:solidFill>
                  <a:schemeClr val="accent1"/>
                </a:solidFill>
                <a:latin typeface="Calibri"/>
                <a:cs typeface="Calibri"/>
              </a:rPr>
              <a:t>Slavin, Hurley and Chamberlain (2003)</a:t>
            </a:r>
            <a:endParaRPr lang="en-US" sz="1800" dirty="0">
              <a:solidFill>
                <a:schemeClr val="accent1"/>
              </a:solidFill>
              <a:latin typeface="Calibri"/>
              <a:cs typeface="Calibri"/>
            </a:endParaRPr>
          </a:p>
        </p:txBody>
      </p:sp>
    </p:spTree>
    <p:extLst>
      <p:ext uri="{BB962C8B-B14F-4D97-AF65-F5344CB8AC3E}">
        <p14:creationId xmlns:p14="http://schemas.microsoft.com/office/powerpoint/2010/main" val="3748900206"/>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How does cooperative learning work?</a:t>
            </a:r>
            <a:endParaRPr lang="en-US" dirty="0"/>
          </a:p>
        </p:txBody>
      </p:sp>
      <p:sp>
        <p:nvSpPr>
          <p:cNvPr id="3" name="Content Placeholder 2"/>
          <p:cNvSpPr>
            <a:spLocks noGrp="1"/>
          </p:cNvSpPr>
          <p:nvPr>
            <p:ph idx="1"/>
          </p:nvPr>
        </p:nvSpPr>
        <p:spPr>
          <a:xfrm>
            <a:off x="717550" y="1234466"/>
            <a:ext cx="7969250" cy="4840890"/>
          </a:xfrm>
        </p:spPr>
        <p:txBody>
          <a:bodyPr/>
          <a:lstStyle/>
          <a:p>
            <a:r>
              <a:rPr lang="en-US" dirty="0" smtClean="0"/>
              <a:t>Four mechanisms</a:t>
            </a:r>
          </a:p>
          <a:p>
            <a:pPr lvl="1"/>
            <a:r>
              <a:rPr lang="en-US" dirty="0" smtClean="0"/>
              <a:t>Motivation: students help their peers to learn because, in well-structured cooperative learning settings, it is in their own interests to do so, and so effort is increased;</a:t>
            </a:r>
          </a:p>
          <a:p>
            <a:pPr lvl="1"/>
            <a:r>
              <a:rPr lang="en-US" dirty="0" smtClean="0"/>
              <a:t>Social cohesion: students help their peers because they care about the group, again leading to increased effort;</a:t>
            </a:r>
          </a:p>
          <a:p>
            <a:pPr lvl="1"/>
            <a:r>
              <a:rPr lang="en-US" dirty="0" smtClean="0"/>
              <a:t>Personalization: students learn more because more able peers can engage with the particular difficulties a student is having;</a:t>
            </a:r>
          </a:p>
          <a:p>
            <a:pPr lvl="1"/>
            <a:r>
              <a:rPr lang="en-US" dirty="0" smtClean="0"/>
              <a:t>Cognitive elaboration: those who provide help in group settings are forced to think through the ideas more clearly.</a:t>
            </a:r>
          </a:p>
          <a:p>
            <a:endParaRPr lang="en-US" dirty="0"/>
          </a:p>
        </p:txBody>
      </p:sp>
      <p:sp>
        <p:nvSpPr>
          <p:cNvPr id="4" name="Slide Number Placeholder 3"/>
          <p:cNvSpPr>
            <a:spLocks noGrp="1"/>
          </p:cNvSpPr>
          <p:nvPr>
            <p:ph type="sldNum" sz="quarter" idx="12"/>
          </p:nvPr>
        </p:nvSpPr>
        <p:spPr/>
        <p:txBody>
          <a:bodyPr/>
          <a:lstStyle/>
          <a:p>
            <a:fld id="{9C0F6FC3-3F0F-484D-B7AD-35414CAF3DD6}" type="slidenum">
              <a:rPr lang="en-US" smtClean="0"/>
              <a:pPr/>
              <a:t>28</a:t>
            </a:fld>
            <a:endParaRPr lang="en-US"/>
          </a:p>
        </p:txBody>
      </p:sp>
      <p:sp>
        <p:nvSpPr>
          <p:cNvPr id="64516" name="TextBox 9"/>
          <p:cNvSpPr txBox="1">
            <a:spLocks noChangeArrowheads="1"/>
          </p:cNvSpPr>
          <p:nvPr/>
        </p:nvSpPr>
        <p:spPr bwMode="auto">
          <a:xfrm>
            <a:off x="717550" y="6397626"/>
            <a:ext cx="4467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Geneva" charset="0"/>
                <a:ea typeface="ＭＳ Ｐゴシック" charset="0"/>
                <a:cs typeface="ＭＳ Ｐゴシック" charset="0"/>
              </a:defRPr>
            </a:lvl1pPr>
            <a:lvl2pPr marL="742950" indent="-285750" eaLnBrk="0" hangingPunct="0">
              <a:defRPr sz="2400">
                <a:solidFill>
                  <a:schemeClr val="tx1"/>
                </a:solidFill>
                <a:latin typeface="Geneva" charset="0"/>
                <a:ea typeface="ＭＳ Ｐゴシック" charset="0"/>
              </a:defRPr>
            </a:lvl2pPr>
            <a:lvl3pPr marL="1143000" indent="-228600" eaLnBrk="0" hangingPunct="0">
              <a:defRPr sz="2400">
                <a:solidFill>
                  <a:schemeClr val="tx1"/>
                </a:solidFill>
                <a:latin typeface="Geneva" charset="0"/>
                <a:ea typeface="ＭＳ Ｐゴシック" charset="0"/>
              </a:defRPr>
            </a:lvl3pPr>
            <a:lvl4pPr marL="1600200" indent="-228600" eaLnBrk="0" hangingPunct="0">
              <a:defRPr sz="2400">
                <a:solidFill>
                  <a:schemeClr val="tx1"/>
                </a:solidFill>
                <a:latin typeface="Geneva" charset="0"/>
                <a:ea typeface="ＭＳ Ｐゴシック" charset="0"/>
              </a:defRPr>
            </a:lvl4pPr>
            <a:lvl5pPr marL="2057400" indent="-228600" eaLnBrk="0" hangingPunct="0">
              <a:defRPr sz="2400">
                <a:solidFill>
                  <a:schemeClr val="tx1"/>
                </a:solidFill>
                <a:latin typeface="Geneva" charset="0"/>
                <a:ea typeface="ＭＳ Ｐゴシック" charset="0"/>
              </a:defRPr>
            </a:lvl5pPr>
            <a:lvl6pPr marL="2514600" indent="-228600" eaLnBrk="0" fontAlgn="base" hangingPunct="0">
              <a:spcBef>
                <a:spcPct val="0"/>
              </a:spcBef>
              <a:spcAft>
                <a:spcPct val="0"/>
              </a:spcAft>
              <a:defRPr sz="2400">
                <a:solidFill>
                  <a:schemeClr val="tx1"/>
                </a:solidFill>
                <a:latin typeface="Geneva" charset="0"/>
                <a:ea typeface="ＭＳ Ｐゴシック" charset="0"/>
              </a:defRPr>
            </a:lvl6pPr>
            <a:lvl7pPr marL="2971800" indent="-228600" eaLnBrk="0" fontAlgn="base" hangingPunct="0">
              <a:spcBef>
                <a:spcPct val="0"/>
              </a:spcBef>
              <a:spcAft>
                <a:spcPct val="0"/>
              </a:spcAft>
              <a:defRPr sz="2400">
                <a:solidFill>
                  <a:schemeClr val="tx1"/>
                </a:solidFill>
                <a:latin typeface="Geneva" charset="0"/>
                <a:ea typeface="ＭＳ Ｐゴシック" charset="0"/>
              </a:defRPr>
            </a:lvl7pPr>
            <a:lvl8pPr marL="3429000" indent="-228600" eaLnBrk="0" fontAlgn="base" hangingPunct="0">
              <a:spcBef>
                <a:spcPct val="0"/>
              </a:spcBef>
              <a:spcAft>
                <a:spcPct val="0"/>
              </a:spcAft>
              <a:defRPr sz="2400">
                <a:solidFill>
                  <a:schemeClr val="tx1"/>
                </a:solidFill>
                <a:latin typeface="Geneva" charset="0"/>
                <a:ea typeface="ＭＳ Ｐゴシック" charset="0"/>
              </a:defRPr>
            </a:lvl8pPr>
            <a:lvl9pPr marL="3886200" indent="-228600" eaLnBrk="0" fontAlgn="base" hangingPunct="0">
              <a:spcBef>
                <a:spcPct val="0"/>
              </a:spcBef>
              <a:spcAft>
                <a:spcPct val="0"/>
              </a:spcAft>
              <a:defRPr sz="2400">
                <a:solidFill>
                  <a:schemeClr val="tx1"/>
                </a:solidFill>
                <a:latin typeface="Geneva" charset="0"/>
                <a:ea typeface="ＭＳ Ｐゴシック" charset="0"/>
              </a:defRPr>
            </a:lvl9pPr>
          </a:lstStyle>
          <a:p>
            <a:pPr eaLnBrk="1" hangingPunct="1"/>
            <a:r>
              <a:rPr lang="en-US" sz="1800" dirty="0">
                <a:solidFill>
                  <a:schemeClr val="accent1"/>
                </a:solidFill>
                <a:latin typeface="Calibri" charset="0"/>
                <a:cs typeface="Calibri" charset="0"/>
              </a:rPr>
              <a:t>Slavin, Hurley and Chamberlain (2003)</a:t>
            </a:r>
          </a:p>
        </p:txBody>
      </p:sp>
    </p:spTree>
    <p:extLst>
      <p:ext uri="{BB962C8B-B14F-4D97-AF65-F5344CB8AC3E}">
        <p14:creationId xmlns:p14="http://schemas.microsoft.com/office/powerpoint/2010/main" val="3200215223"/>
      </p:ext>
    </p:extLst>
  </p:cSld>
  <p:clrMapOvr>
    <a:masterClrMapping/>
  </p:clrMapOvr>
  <p:transition xmlns:p14="http://schemas.microsoft.com/office/powerpoint/2010/main" spd="slow" advClick="0" advTm="700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normAutofit/>
          </a:bodyPr>
          <a:lstStyle/>
          <a:p>
            <a:r>
              <a:rPr lang="en-GB" dirty="0" smtClean="0"/>
              <a:t>Help students be learning resources</a:t>
            </a:r>
            <a:endParaRPr lang="en-GB" dirty="0"/>
          </a:p>
        </p:txBody>
      </p:sp>
      <p:sp>
        <p:nvSpPr>
          <p:cNvPr id="1029123" name="Rectangle 3"/>
          <p:cNvSpPr>
            <a:spLocks noGrp="1" noChangeArrowheads="1"/>
          </p:cNvSpPr>
          <p:nvPr>
            <p:ph sz="quarter" idx="1"/>
          </p:nvPr>
        </p:nvSpPr>
        <p:spPr>
          <a:xfrm>
            <a:off x="717550" y="1221766"/>
            <a:ext cx="7969250" cy="4840890"/>
          </a:xfrm>
        </p:spPr>
        <p:txBody>
          <a:bodyPr/>
          <a:lstStyle/>
          <a:p>
            <a:r>
              <a:rPr lang="en-GB" dirty="0" smtClean="0"/>
              <a:t>Students assessing their peers</a:t>
            </a:r>
            <a:r>
              <a:rPr lang="ja-JP" altLang="en-GB" dirty="0" smtClean="0"/>
              <a:t>’</a:t>
            </a:r>
            <a:r>
              <a:rPr lang="en-GB" altLang="ja-JP" dirty="0" smtClean="0"/>
              <a:t> work:</a:t>
            </a:r>
          </a:p>
          <a:p>
            <a:pPr lvl="1"/>
            <a:r>
              <a:rPr lang="en-GB" dirty="0" smtClean="0"/>
              <a:t>“Pre-flight checklist”</a:t>
            </a:r>
          </a:p>
          <a:p>
            <a:pPr lvl="1"/>
            <a:r>
              <a:rPr lang="en-US" altLang="ja-JP" dirty="0" smtClean="0"/>
              <a:t>“</a:t>
            </a:r>
            <a:r>
              <a:rPr lang="en-GB" altLang="ja-JP" dirty="0" smtClean="0"/>
              <a:t>Two stars and a wish</a:t>
            </a:r>
            <a:r>
              <a:rPr lang="en-US" altLang="ja-JP" dirty="0" smtClean="0"/>
              <a:t>”</a:t>
            </a:r>
            <a:endParaRPr lang="en-GB" altLang="ja-JP" dirty="0" smtClean="0"/>
          </a:p>
          <a:p>
            <a:pPr lvl="1"/>
            <a:r>
              <a:rPr lang="en-GB" dirty="0"/>
              <a:t>Choose-swap-choose</a:t>
            </a:r>
          </a:p>
          <a:p>
            <a:pPr lvl="1"/>
            <a:r>
              <a:rPr lang="en-GB" dirty="0"/>
              <a:t>Daily sign-</a:t>
            </a:r>
            <a:r>
              <a:rPr lang="en-GB" dirty="0" smtClean="0"/>
              <a:t>in</a:t>
            </a:r>
            <a:endParaRPr lang="en-GB" altLang="ja-JP" dirty="0" smtClean="0"/>
          </a:p>
          <a:p>
            <a:r>
              <a:rPr lang="en-GB" dirty="0" smtClean="0"/>
              <a:t>End-of-lesson students</a:t>
            </a:r>
            <a:r>
              <a:rPr lang="ja-JP" altLang="en-GB" dirty="0" smtClean="0"/>
              <a:t>’</a:t>
            </a:r>
            <a:r>
              <a:rPr lang="en-GB" altLang="ja-JP" dirty="0" smtClean="0"/>
              <a:t> review</a:t>
            </a:r>
          </a:p>
          <a:p>
            <a:r>
              <a:rPr lang="en-GB" dirty="0" smtClean="0"/>
              <a:t>Best composite test paper</a:t>
            </a:r>
            <a:endParaRPr lang="en-GB" dirty="0"/>
          </a:p>
        </p:txBody>
      </p:sp>
      <p:sp>
        <p:nvSpPr>
          <p:cNvPr id="2" name="Slide Number Placeholder 1"/>
          <p:cNvSpPr>
            <a:spLocks noGrp="1"/>
          </p:cNvSpPr>
          <p:nvPr>
            <p:ph type="sldNum" sz="quarter" idx="12"/>
          </p:nvPr>
        </p:nvSpPr>
        <p:spPr/>
        <p:txBody>
          <a:bodyPr/>
          <a:lstStyle/>
          <a:p>
            <a:fld id="{9C0F6FC3-3F0F-484D-B7AD-35414CAF3DD6}" type="slidenum">
              <a:rPr lang="en-US" smtClean="0"/>
              <a:t>29</a:t>
            </a:fld>
            <a:endParaRPr lang="en-US"/>
          </a:p>
        </p:txBody>
      </p:sp>
    </p:spTree>
    <p:extLst>
      <p:ext uri="{BB962C8B-B14F-4D97-AF65-F5344CB8AC3E}">
        <p14:creationId xmlns:p14="http://schemas.microsoft.com/office/powerpoint/2010/main" val="337217525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02912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02912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91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Plan “B” into Plan “A”</a:t>
            </a:r>
            <a:endParaRPr lang="en-US" dirty="0"/>
          </a:p>
        </p:txBody>
      </p:sp>
      <p:pic>
        <p:nvPicPr>
          <p:cNvPr id="5" name="Content Placeholder 4" descr="0654326.jpg"/>
          <p:cNvPicPr>
            <a:picLocks noGrp="1" noChangeAspect="1"/>
          </p:cNvPicPr>
          <p:nvPr>
            <p:ph idx="1"/>
          </p:nvPr>
        </p:nvPicPr>
        <p:blipFill>
          <a:blip r:embed="rId2">
            <a:extLst>
              <a:ext uri="{28A0092B-C50C-407E-A947-70E740481C1C}">
                <a14:useLocalDpi xmlns:a14="http://schemas.microsoft.com/office/drawing/2010/main" val="0"/>
              </a:ext>
            </a:extLst>
          </a:blip>
          <a:srcRect t="9978" b="9978"/>
          <a:stretch>
            <a:fillRect/>
          </a:stretch>
        </p:blipFill>
        <p:spPr>
          <a:xfrm>
            <a:off x="1147763" y="1600200"/>
            <a:ext cx="7539037" cy="4525963"/>
          </a:xfrm>
        </p:spPr>
      </p:pic>
      <p:sp>
        <p:nvSpPr>
          <p:cNvPr id="4" name="Slide Number Placeholder 3"/>
          <p:cNvSpPr>
            <a:spLocks noGrp="1"/>
          </p:cNvSpPr>
          <p:nvPr>
            <p:ph type="sldNum" sz="quarter" idx="4294967295"/>
          </p:nvPr>
        </p:nvSpPr>
        <p:spPr>
          <a:xfrm>
            <a:off x="0" y="977900"/>
            <a:ext cx="919163" cy="231775"/>
          </a:xfrm>
          <a:prstGeom prst="rect">
            <a:avLst/>
          </a:prstGeom>
        </p:spPr>
        <p:txBody>
          <a:bodyPr/>
          <a:lstStyle/>
          <a:p>
            <a:pPr>
              <a:defRPr/>
            </a:pPr>
            <a:fld id="{ED339179-AF39-9B4A-A1CE-3E67456E6F54}" type="slidenum">
              <a:rPr lang="en-US" smtClean="0">
                <a:solidFill>
                  <a:prstClr val="black"/>
                </a:solidFill>
                <a:latin typeface="Calibri"/>
              </a:rPr>
              <a:pPr>
                <a:defRPr/>
              </a:pPr>
              <a:t>3</a:t>
            </a:fld>
            <a:endParaRPr lang="en-US">
              <a:solidFill>
                <a:prstClr val="black"/>
              </a:solidFill>
              <a:latin typeface="Calibri"/>
            </a:endParaRPr>
          </a:p>
        </p:txBody>
      </p:sp>
    </p:spTree>
    <p:extLst>
      <p:ext uri="{BB962C8B-B14F-4D97-AF65-F5344CB8AC3E}">
        <p14:creationId xmlns:p14="http://schemas.microsoft.com/office/powerpoint/2010/main" val="207416510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p:cNvSpPr>
            <a:spLocks noGrp="1" noChangeArrowheads="1"/>
          </p:cNvSpPr>
          <p:nvPr>
            <p:ph type="ctrTitle"/>
          </p:nvPr>
        </p:nvSpPr>
        <p:spPr/>
        <p:txBody>
          <a:bodyPr lIns="121871" tIns="60936" rIns="121871" bIns="60936"/>
          <a:lstStyle/>
          <a:p>
            <a:pPr eaLnBrk="1" hangingPunct="1"/>
            <a:r>
              <a:rPr lang="en-US" sz="4000" dirty="0">
                <a:latin typeface="Calibri" charset="0"/>
                <a:ea typeface="ＭＳ Ｐゴシック" charset="0"/>
                <a:cs typeface="ＭＳ Ｐゴシック" charset="0"/>
              </a:rPr>
              <a:t>Activating students as owners of their own learning</a:t>
            </a:r>
          </a:p>
        </p:txBody>
      </p:sp>
      <p:sp>
        <p:nvSpPr>
          <p:cNvPr id="2" name="Slide Number Placeholder 1"/>
          <p:cNvSpPr>
            <a:spLocks noGrp="1"/>
          </p:cNvSpPr>
          <p:nvPr>
            <p:ph type="sldNum" sz="quarter" idx="12"/>
          </p:nvPr>
        </p:nvSpPr>
        <p:spPr/>
        <p:txBody>
          <a:bodyPr/>
          <a:lstStyle/>
          <a:p>
            <a:pPr>
              <a:defRPr/>
            </a:pPr>
            <a:fld id="{D52799CE-711A-FA44-BA4E-E463DA170A36}" type="slidenum">
              <a:rPr lang="en-US" smtClean="0"/>
              <a:pPr>
                <a:defRPr/>
              </a:pPr>
              <a:t>30</a:t>
            </a:fld>
            <a:endParaRPr lang="en-US" dirty="0"/>
          </a:p>
        </p:txBody>
      </p:sp>
    </p:spTree>
    <p:extLst>
      <p:ext uri="{BB962C8B-B14F-4D97-AF65-F5344CB8AC3E}">
        <p14:creationId xmlns:p14="http://schemas.microsoft.com/office/powerpoint/2010/main" val="138850387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xmlns:p14="http://schemas.microsoft.com/office/powerpoint/2010/main" spd="slow" advClick="0" advTm="7000"/>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en-GB" dirty="0" smtClean="0"/>
              <a:t>Help students own their own learning</a:t>
            </a:r>
            <a:endParaRPr lang="en-GB" dirty="0"/>
          </a:p>
        </p:txBody>
      </p:sp>
      <p:sp>
        <p:nvSpPr>
          <p:cNvPr id="1029123" name="Rectangle 3"/>
          <p:cNvSpPr>
            <a:spLocks noGrp="1" noChangeArrowheads="1"/>
          </p:cNvSpPr>
          <p:nvPr>
            <p:ph sz="quarter" idx="1"/>
          </p:nvPr>
        </p:nvSpPr>
        <p:spPr>
          <a:xfrm>
            <a:off x="717550" y="1221766"/>
            <a:ext cx="7969250" cy="4840890"/>
          </a:xfrm>
        </p:spPr>
        <p:txBody>
          <a:bodyPr>
            <a:normAutofit/>
          </a:bodyPr>
          <a:lstStyle/>
          <a:p>
            <a:r>
              <a:rPr lang="en-GB" dirty="0" smtClean="0"/>
              <a:t>Students assessing their own</a:t>
            </a:r>
            <a:r>
              <a:rPr lang="en-GB" altLang="ja-JP" dirty="0" smtClean="0"/>
              <a:t> work: </a:t>
            </a:r>
          </a:p>
          <a:p>
            <a:pPr lvl="1"/>
            <a:r>
              <a:rPr lang="en-GB" dirty="0" smtClean="0"/>
              <a:t>With rubrics</a:t>
            </a:r>
          </a:p>
          <a:p>
            <a:pPr lvl="1"/>
            <a:r>
              <a:rPr lang="en-GB" dirty="0" smtClean="0"/>
              <a:t>With exemplars</a:t>
            </a:r>
          </a:p>
          <a:p>
            <a:r>
              <a:rPr lang="en-GB" dirty="0" smtClean="0"/>
              <a:t>Self-assessment of understanding:</a:t>
            </a:r>
          </a:p>
          <a:p>
            <a:pPr lvl="1"/>
            <a:r>
              <a:rPr lang="en-GB" dirty="0" smtClean="0"/>
              <a:t>Learning portfolio</a:t>
            </a:r>
          </a:p>
          <a:p>
            <a:pPr lvl="1"/>
            <a:r>
              <a:rPr lang="en-GB" dirty="0" smtClean="0"/>
              <a:t>Traffic lights</a:t>
            </a:r>
          </a:p>
          <a:p>
            <a:pPr lvl="1"/>
            <a:r>
              <a:rPr lang="en-GB" dirty="0" smtClean="0"/>
              <a:t>Red/green discs</a:t>
            </a:r>
          </a:p>
          <a:p>
            <a:pPr lvl="1"/>
            <a:r>
              <a:rPr lang="en-GB" dirty="0" smtClean="0"/>
              <a:t>Coloured cups</a:t>
            </a:r>
          </a:p>
          <a:p>
            <a:pPr lvl="1"/>
            <a:r>
              <a:rPr lang="en-GB" dirty="0" smtClean="0"/>
              <a:t>Plus/minus/interesting</a:t>
            </a:r>
          </a:p>
        </p:txBody>
      </p:sp>
      <p:sp>
        <p:nvSpPr>
          <p:cNvPr id="2" name="Slide Number Placeholder 1"/>
          <p:cNvSpPr>
            <a:spLocks noGrp="1"/>
          </p:cNvSpPr>
          <p:nvPr>
            <p:ph type="sldNum" sz="quarter" idx="12"/>
          </p:nvPr>
        </p:nvSpPr>
        <p:spPr/>
        <p:txBody>
          <a:bodyPr/>
          <a:lstStyle/>
          <a:p>
            <a:fld id="{9C0F6FC3-3F0F-484D-B7AD-35414CAF3DD6}" type="slidenum">
              <a:rPr lang="en-US" smtClean="0"/>
              <a:t>31</a:t>
            </a:fld>
            <a:endParaRPr lang="en-US"/>
          </a:p>
        </p:txBody>
      </p:sp>
    </p:spTree>
    <p:extLst>
      <p:ext uri="{BB962C8B-B14F-4D97-AF65-F5344CB8AC3E}">
        <p14:creationId xmlns:p14="http://schemas.microsoft.com/office/powerpoint/2010/main" val="327886860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91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02912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0291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912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0291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02912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2912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02912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499"/>
                                          </p:stCondLst>
                                        </p:cTn>
                                        <p:tgtEl>
                                          <p:spTgt spid="102912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23"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32</a:t>
            </a:fld>
            <a:endParaRPr lang="en-US" dirty="0"/>
          </a:p>
        </p:txBody>
      </p:sp>
      <p:pic>
        <p:nvPicPr>
          <p:cNvPr id="5" name="Picture 4"/>
          <p:cNvPicPr>
            <a:picLocks noChangeAspect="1"/>
          </p:cNvPicPr>
          <p:nvPr/>
        </p:nvPicPr>
        <p:blipFill>
          <a:blip r:embed="rId2"/>
          <a:stretch>
            <a:fillRect/>
          </a:stretch>
        </p:blipFill>
        <p:spPr>
          <a:xfrm>
            <a:off x="1549400" y="0"/>
            <a:ext cx="6033977" cy="6858000"/>
          </a:xfrm>
          <a:prstGeom prst="rect">
            <a:avLst/>
          </a:prstGeom>
        </p:spPr>
      </p:pic>
    </p:spTree>
    <p:extLst>
      <p:ext uri="{BB962C8B-B14F-4D97-AF65-F5344CB8AC3E}">
        <p14:creationId xmlns:p14="http://schemas.microsoft.com/office/powerpoint/2010/main" val="86497790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33</a:t>
            </a:fld>
            <a:endParaRPr lang="en-US" dirty="0"/>
          </a:p>
        </p:txBody>
      </p:sp>
      <p:pic>
        <p:nvPicPr>
          <p:cNvPr id="2" name="Picture 1"/>
          <p:cNvPicPr>
            <a:picLocks noChangeAspect="1"/>
          </p:cNvPicPr>
          <p:nvPr/>
        </p:nvPicPr>
        <p:blipFill>
          <a:blip r:embed="rId2"/>
          <a:stretch>
            <a:fillRect/>
          </a:stretch>
        </p:blipFill>
        <p:spPr>
          <a:xfrm>
            <a:off x="1905006" y="0"/>
            <a:ext cx="5320585" cy="6858000"/>
          </a:xfrm>
          <a:prstGeom prst="rect">
            <a:avLst/>
          </a:prstGeom>
        </p:spPr>
      </p:pic>
    </p:spTree>
    <p:extLst>
      <p:ext uri="{BB962C8B-B14F-4D97-AF65-F5344CB8AC3E}">
        <p14:creationId xmlns:p14="http://schemas.microsoft.com/office/powerpoint/2010/main" val="99468116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6248400"/>
            <a:ext cx="533400" cy="381000"/>
          </a:xfrm>
          <a:prstGeom prst="rect">
            <a:avLst/>
          </a:prstGeom>
        </p:spPr>
        <p:txBody>
          <a:bodyPr/>
          <a:lstStyle/>
          <a:p>
            <a:pPr>
              <a:defRPr/>
            </a:pPr>
            <a:fld id="{D52799CE-711A-FA44-BA4E-E463DA170A36}" type="slidenum">
              <a:rPr lang="en-US" smtClean="0"/>
              <a:pPr>
                <a:defRPr/>
              </a:pPr>
              <a:t>34</a:t>
            </a:fld>
            <a:endParaRPr lang="en-US" dirty="0"/>
          </a:p>
        </p:txBody>
      </p:sp>
      <p:pic>
        <p:nvPicPr>
          <p:cNvPr id="3" name="Picture 2"/>
          <p:cNvPicPr>
            <a:picLocks noChangeAspect="1"/>
          </p:cNvPicPr>
          <p:nvPr/>
        </p:nvPicPr>
        <p:blipFill>
          <a:blip r:embed="rId2"/>
          <a:stretch>
            <a:fillRect/>
          </a:stretch>
        </p:blipFill>
        <p:spPr>
          <a:xfrm>
            <a:off x="1346200" y="0"/>
            <a:ext cx="6449082" cy="6858000"/>
          </a:xfrm>
          <a:prstGeom prst="rect">
            <a:avLst/>
          </a:prstGeom>
        </p:spPr>
      </p:pic>
    </p:spTree>
    <p:extLst>
      <p:ext uri="{BB962C8B-B14F-4D97-AF65-F5344CB8AC3E}">
        <p14:creationId xmlns:p14="http://schemas.microsoft.com/office/powerpoint/2010/main" val="404029292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4" name="Content Placeholder 3"/>
          <p:cNvSpPr>
            <a:spLocks noGrp="1"/>
          </p:cNvSpPr>
          <p:nvPr>
            <p:ph sz="quarter" idx="1"/>
          </p:nvPr>
        </p:nvSpPr>
        <p:spPr>
          <a:xfrm>
            <a:off x="717550" y="1249130"/>
            <a:ext cx="8153400" cy="5357436"/>
          </a:xfrm>
        </p:spPr>
        <p:txBody>
          <a:bodyPr>
            <a:normAutofit fontScale="92500" lnSpcReduction="10000"/>
          </a:bodyPr>
          <a:lstStyle/>
          <a:p>
            <a:r>
              <a:rPr lang="en-US" sz="2400" dirty="0" smtClean="0"/>
              <a:t>I got that ball-park estimates are supposed to be simple</a:t>
            </a:r>
          </a:p>
          <a:p>
            <a:r>
              <a:rPr lang="en-US" sz="2400" dirty="0" smtClean="0"/>
              <a:t>I know that you have to look at it and say “OK”</a:t>
            </a:r>
          </a:p>
          <a:p>
            <a:r>
              <a:rPr lang="en-US" sz="2400" dirty="0" smtClean="0"/>
              <a:t>I know that when I am adding the number I end up with must be bigger than the one I started at</a:t>
            </a:r>
          </a:p>
          <a:p>
            <a:r>
              <a:rPr lang="en-US" sz="2400" dirty="0" smtClean="0"/>
              <a:t>I get most of the problems</a:t>
            </a:r>
          </a:p>
          <a:p>
            <a:r>
              <a:rPr lang="en-US" sz="2400" dirty="0" smtClean="0"/>
              <a:t>It was easy for me because on the first one it says 328 so I took the 2 and made it a 12</a:t>
            </a:r>
          </a:p>
          <a:p>
            <a:r>
              <a:rPr lang="en-US" sz="2400" dirty="0" smtClean="0"/>
              <a:t>I know that we would have to regroup</a:t>
            </a:r>
          </a:p>
          <a:p>
            <a:r>
              <a:rPr lang="en-US" sz="2400" dirty="0" smtClean="0"/>
              <a:t>I know how to do plus and minus because we have been doing it for a long time</a:t>
            </a:r>
          </a:p>
          <a:p>
            <a:r>
              <a:rPr lang="en-US" sz="2400" dirty="0" smtClean="0"/>
              <a:t>I get it when you cross out a number and make it a new one</a:t>
            </a:r>
          </a:p>
          <a:p>
            <a:r>
              <a:rPr lang="en-US" sz="2400" dirty="0" smtClean="0"/>
              <a:t>I know that when you can’t – from both colomes you go to the third colome and take that from it</a:t>
            </a:r>
          </a:p>
          <a:p>
            <a:r>
              <a:rPr lang="en-US" sz="2400" dirty="0" smtClean="0"/>
              <a:t>I know that when my answer is right the ball park estimate is close to it</a:t>
            </a:r>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35</a:t>
            </a:fld>
            <a:endParaRPr lang="en-US"/>
          </a:p>
        </p:txBody>
      </p:sp>
    </p:spTree>
    <p:extLst>
      <p:ext uri="{BB962C8B-B14F-4D97-AF65-F5344CB8AC3E}">
        <p14:creationId xmlns:p14="http://schemas.microsoft.com/office/powerpoint/2010/main" val="17318952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+/–/interesting: responses for “–”</a:t>
            </a:r>
            <a:endParaRPr lang="en-US" dirty="0"/>
          </a:p>
        </p:txBody>
      </p:sp>
      <p:sp>
        <p:nvSpPr>
          <p:cNvPr id="4" name="Content Placeholder 3"/>
          <p:cNvSpPr>
            <a:spLocks noGrp="1"/>
          </p:cNvSpPr>
          <p:nvPr>
            <p:ph sz="quarter" idx="1"/>
          </p:nvPr>
        </p:nvSpPr>
        <p:spPr>
          <a:xfrm>
            <a:off x="717550" y="1211030"/>
            <a:ext cx="8531352" cy="5357436"/>
          </a:xfrm>
        </p:spPr>
        <p:txBody>
          <a:bodyPr>
            <a:normAutofit lnSpcReduction="10000"/>
          </a:bodyPr>
          <a:lstStyle/>
          <a:p>
            <a:r>
              <a:rPr lang="en-US" sz="2400" dirty="0" smtClean="0"/>
              <a:t>I am still a tiny bit confused about subtraction regrouping</a:t>
            </a:r>
          </a:p>
          <a:p>
            <a:r>
              <a:rPr lang="en-US" sz="2400" dirty="0" smtClean="0"/>
              <a:t>I am a little bit confused about ball park estimates</a:t>
            </a:r>
          </a:p>
          <a:p>
            <a:r>
              <a:rPr lang="en-US" sz="2400" dirty="0" smtClean="0"/>
              <a:t>I get confused because sometimes I don’t get the problem</a:t>
            </a:r>
          </a:p>
          <a:p>
            <a:r>
              <a:rPr lang="en-US" sz="2400" dirty="0" smtClean="0"/>
              <a:t>I am confused when you subtract really big numbers like 1,000 something</a:t>
            </a:r>
          </a:p>
          <a:p>
            <a:r>
              <a:rPr lang="en-US" sz="2400" dirty="0" smtClean="0"/>
              <a:t>I’m still a little bit confused about regrouping</a:t>
            </a:r>
            <a:endParaRPr lang="en-US" sz="2400" dirty="0"/>
          </a:p>
          <a:p>
            <a:r>
              <a:rPr lang="en-US" sz="2400" dirty="0" smtClean="0"/>
              <a:t>Minus is confusing when you have to regroup twice</a:t>
            </a:r>
          </a:p>
          <a:p>
            <a:r>
              <a:rPr lang="en-US" sz="2400" dirty="0" smtClean="0"/>
              <a:t>Minus is a little bit hard when you have to regroup</a:t>
            </a:r>
          </a:p>
          <a:p>
            <a:r>
              <a:rPr lang="en-US" sz="2400" dirty="0" smtClean="0"/>
              <a:t>I don’t understand when you borrow which colome you borrow from when both are 0</a:t>
            </a:r>
          </a:p>
          <a:p>
            <a:r>
              <a:rPr lang="en-US" sz="2400" dirty="0" smtClean="0"/>
              <a:t>I am a little confused about when you need to subtract</a:t>
            </a:r>
          </a:p>
          <a:p>
            <a:r>
              <a:rPr lang="en-US" sz="2400" dirty="0" smtClean="0"/>
              <a:t>I am still confused about showing what I did to solve the problem</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36</a:t>
            </a:fld>
            <a:endParaRPr lang="en-US"/>
          </a:p>
        </p:txBody>
      </p:sp>
    </p:spTree>
    <p:extLst>
      <p:ext uri="{BB962C8B-B14F-4D97-AF65-F5344CB8AC3E}">
        <p14:creationId xmlns:p14="http://schemas.microsoft.com/office/powerpoint/2010/main" val="134096090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228600"/>
            <a:ext cx="8531352" cy="990600"/>
          </a:xfrm>
        </p:spPr>
        <p:txBody>
          <a:bodyPr>
            <a:normAutofit/>
          </a:bodyPr>
          <a:lstStyle/>
          <a:p>
            <a:r>
              <a:rPr lang="en-US" dirty="0" smtClean="0"/>
              <a:t>+/–/interesting: responses for “interesting”</a:t>
            </a:r>
            <a:endParaRPr lang="en-US" dirty="0"/>
          </a:p>
        </p:txBody>
      </p:sp>
      <p:sp>
        <p:nvSpPr>
          <p:cNvPr id="4" name="Content Placeholder 3"/>
          <p:cNvSpPr>
            <a:spLocks noGrp="1"/>
          </p:cNvSpPr>
          <p:nvPr>
            <p:ph sz="quarter" idx="1"/>
          </p:nvPr>
        </p:nvSpPr>
        <p:spPr>
          <a:xfrm>
            <a:off x="755396" y="1272566"/>
            <a:ext cx="8153400" cy="5357436"/>
          </a:xfrm>
        </p:spPr>
        <p:txBody>
          <a:bodyPr>
            <a:normAutofit lnSpcReduction="10000"/>
          </a:bodyPr>
          <a:lstStyle/>
          <a:p>
            <a:r>
              <a:rPr lang="en-US" sz="2400" dirty="0" smtClean="0"/>
              <a:t>Carrying the number over to the next number</a:t>
            </a:r>
          </a:p>
          <a:p>
            <a:r>
              <a:rPr lang="en-US" sz="2400" dirty="0" smtClean="0"/>
              <a:t>It’s interesting how some people go to the nearest hundred while some go to the nearest ten</a:t>
            </a:r>
          </a:p>
          <a:p>
            <a:r>
              <a:rPr lang="en-US" sz="2400" dirty="0" smtClean="0"/>
              <a:t>It’s interesting how some have to regroup twice</a:t>
            </a:r>
          </a:p>
          <a:p>
            <a:r>
              <a:rPr lang="en-US" sz="2400" dirty="0" smtClean="0"/>
              <a:t>It’s pretty interesting about how you have to work really hard</a:t>
            </a:r>
          </a:p>
          <a:p>
            <a:r>
              <a:rPr lang="en-US" sz="2400" dirty="0" smtClean="0"/>
              <a:t>I am interested in borrowing because I didn’t just get it yet. I want to really get to know it</a:t>
            </a:r>
          </a:p>
          <a:p>
            <a:r>
              <a:rPr lang="en-US" sz="2400" dirty="0" smtClean="0"/>
              <a:t>I find it weird that you could just keep going from colome to colome when you need to borrow</a:t>
            </a:r>
          </a:p>
          <a:p>
            <a:r>
              <a:rPr lang="en-US" sz="2400" dirty="0" smtClean="0"/>
              <a:t>On the ball park estimate it is easy but sometimes hard</a:t>
            </a:r>
          </a:p>
          <a:p>
            <a:r>
              <a:rPr lang="en-US" sz="2400" dirty="0" smtClean="0"/>
              <a:t>I really think that regrouping is pretty amazing</a:t>
            </a:r>
          </a:p>
          <a:p>
            <a:r>
              <a:rPr lang="en-US" sz="2400" dirty="0" smtClean="0"/>
              <a:t>It is cool how addition and subtraction regrouping is just moving numbers and you could get it right easily</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dirty="0" smtClean="0"/>
          </a:p>
          <a:p>
            <a:endParaRPr lang="en-US" dirty="0" smtClean="0"/>
          </a:p>
          <a:p>
            <a:endParaRPr lang="en-US" dirty="0"/>
          </a:p>
        </p:txBody>
      </p:sp>
      <p:sp>
        <p:nvSpPr>
          <p:cNvPr id="2" name="Slide Number Placeholder 1"/>
          <p:cNvSpPr>
            <a:spLocks noGrp="1"/>
          </p:cNvSpPr>
          <p:nvPr>
            <p:ph type="sldNum" sz="quarter" idx="12"/>
          </p:nvPr>
        </p:nvSpPr>
        <p:spPr/>
        <p:txBody>
          <a:bodyPr/>
          <a:lstStyle/>
          <a:p>
            <a:fld id="{9C0F6FC3-3F0F-484D-B7AD-35414CAF3DD6}" type="slidenum">
              <a:rPr lang="en-US" smtClean="0"/>
              <a:t>37</a:t>
            </a:fld>
            <a:endParaRPr lang="en-US"/>
          </a:p>
        </p:txBody>
      </p:sp>
    </p:spTree>
    <p:extLst>
      <p:ext uri="{BB962C8B-B14F-4D97-AF65-F5344CB8AC3E}">
        <p14:creationId xmlns:p14="http://schemas.microsoft.com/office/powerpoint/2010/main" val="11586414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Self-assessment in the early years</a:t>
            </a:r>
            <a:endParaRPr lang="en-US" dirty="0"/>
          </a:p>
        </p:txBody>
      </p:sp>
      <p:sp>
        <p:nvSpPr>
          <p:cNvPr id="4" name="Slide Number Placeholder 3"/>
          <p:cNvSpPr>
            <a:spLocks noGrp="1"/>
          </p:cNvSpPr>
          <p:nvPr>
            <p:ph type="sldNum" sz="quarter" idx="12"/>
          </p:nvPr>
        </p:nvSpPr>
        <p:spPr/>
        <p:txBody>
          <a:bodyPr>
            <a:normAutofit fontScale="92500" lnSpcReduction="20000"/>
          </a:bodyPr>
          <a:lstStyle/>
          <a:p>
            <a:pPr>
              <a:defRPr/>
            </a:pPr>
            <a:fld id="{D52799CE-711A-FA44-BA4E-E463DA170A36}" type="slidenum">
              <a:rPr lang="en-US" smtClean="0"/>
              <a:pPr>
                <a:defRPr/>
              </a:pPr>
              <a:t>38</a:t>
            </a:fld>
            <a:endParaRPr lang="en-US" dirty="0"/>
          </a:p>
        </p:txBody>
      </p:sp>
      <p:pic>
        <p:nvPicPr>
          <p:cNvPr id="7" name="Content Placeholder 6"/>
          <p:cNvPicPr>
            <a:picLocks noGrp="1" noChangeAspect="1"/>
          </p:cNvPicPr>
          <p:nvPr>
            <p:ph sz="quarter" idx="1"/>
          </p:nvPr>
        </p:nvPicPr>
        <p:blipFill>
          <a:blip r:embed="rId2"/>
          <a:srcRect t="13088" b="13088"/>
          <a:stretch>
            <a:fillRect/>
          </a:stretch>
        </p:blipFill>
        <p:spPr>
          <a:xfrm>
            <a:off x="612648" y="1600200"/>
            <a:ext cx="8159577" cy="4388646"/>
          </a:xfrm>
        </p:spPr>
      </p:pic>
    </p:spTree>
    <p:extLst>
      <p:ext uri="{BB962C8B-B14F-4D97-AF65-F5344CB8AC3E}">
        <p14:creationId xmlns:p14="http://schemas.microsoft.com/office/powerpoint/2010/main" val="20809981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sz="quarter" idx="1"/>
          </p:nvPr>
        </p:nvPicPr>
        <p:blipFill>
          <a:blip r:embed="rId2"/>
          <a:srcRect t="13088" b="13088"/>
          <a:stretch>
            <a:fillRect/>
          </a:stretch>
        </p:blipFill>
        <p:spPr>
          <a:xfrm>
            <a:off x="612648" y="1600200"/>
            <a:ext cx="8153400" cy="4265552"/>
          </a:xfrm>
        </p:spPr>
      </p:pic>
      <p:sp>
        <p:nvSpPr>
          <p:cNvPr id="3" name="Slide Number Placeholder 2"/>
          <p:cNvSpPr>
            <a:spLocks noGrp="1"/>
          </p:cNvSpPr>
          <p:nvPr>
            <p:ph type="sldNum" sz="quarter" idx="12"/>
          </p:nvPr>
        </p:nvSpPr>
        <p:spPr/>
        <p:txBody>
          <a:bodyPr/>
          <a:lstStyle/>
          <a:p>
            <a:fld id="{9C0F6FC3-3F0F-484D-B7AD-35414CAF3DD6}" type="slidenum">
              <a:rPr lang="en-US" smtClean="0"/>
              <a:t>39</a:t>
            </a:fld>
            <a:endParaRPr lang="en-US"/>
          </a:p>
        </p:txBody>
      </p:sp>
    </p:spTree>
    <p:extLst>
      <p:ext uri="{BB962C8B-B14F-4D97-AF65-F5344CB8AC3E}">
        <p14:creationId xmlns:p14="http://schemas.microsoft.com/office/powerpoint/2010/main" val="287245274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26"/>
          <p:cNvSpPr>
            <a:spLocks noGrp="1" noChangeArrowheads="1"/>
          </p:cNvSpPr>
          <p:nvPr>
            <p:ph type="title"/>
          </p:nvPr>
        </p:nvSpPr>
        <p:spPr/>
        <p:txBody>
          <a:bodyPr/>
          <a:lstStyle/>
          <a:p>
            <a:r>
              <a:rPr lang="en-US" dirty="0" smtClean="0"/>
              <a:t>Relevant studies</a:t>
            </a:r>
            <a:endParaRPr lang="en-US" dirty="0"/>
          </a:p>
        </p:txBody>
      </p:sp>
      <p:sp>
        <p:nvSpPr>
          <p:cNvPr id="40962" name="Rectangle 1027"/>
          <p:cNvSpPr>
            <a:spLocks noGrp="1" noChangeArrowheads="1"/>
          </p:cNvSpPr>
          <p:nvPr>
            <p:ph sz="quarter" idx="1"/>
          </p:nvPr>
        </p:nvSpPr>
        <p:spPr>
          <a:xfrm>
            <a:off x="609600" y="1589567"/>
            <a:ext cx="4119047" cy="4572000"/>
          </a:xfrm>
        </p:spPr>
        <p:txBody>
          <a:bodyPr>
            <a:normAutofit/>
          </a:bodyPr>
          <a:lstStyle/>
          <a:p>
            <a:r>
              <a:rPr lang="en-US" sz="2400" dirty="0" smtClean="0"/>
              <a:t>Fuchs &amp; Fuchs (1986)</a:t>
            </a:r>
          </a:p>
          <a:p>
            <a:r>
              <a:rPr lang="en-US" sz="2400" dirty="0" smtClean="0"/>
              <a:t>Natriello (1987)</a:t>
            </a:r>
          </a:p>
          <a:p>
            <a:r>
              <a:rPr lang="en-US" sz="2400" dirty="0" smtClean="0"/>
              <a:t>Crooks (1988)</a:t>
            </a:r>
          </a:p>
          <a:p>
            <a:r>
              <a:rPr lang="en-US" sz="2400" dirty="0" smtClean="0"/>
              <a:t>Bangert-Drowns et al. (1991)</a:t>
            </a:r>
          </a:p>
          <a:p>
            <a:r>
              <a:rPr lang="en-US" sz="2400" dirty="0" smtClean="0"/>
              <a:t>Dempster (1991, 1992)</a:t>
            </a:r>
          </a:p>
          <a:p>
            <a:r>
              <a:rPr lang="en-US" sz="2400" dirty="0"/>
              <a:t>Elshout-Mohr (1994</a:t>
            </a:r>
            <a:r>
              <a:rPr lang="en-US" sz="2400" dirty="0" smtClean="0"/>
              <a:t>)</a:t>
            </a:r>
          </a:p>
          <a:p>
            <a:r>
              <a:rPr lang="en-US" sz="2400" dirty="0" smtClean="0"/>
              <a:t>Kluger &amp; DeNisi (1996)</a:t>
            </a:r>
          </a:p>
          <a:p>
            <a:r>
              <a:rPr lang="en-US" sz="2400" dirty="0" smtClean="0"/>
              <a:t>Black &amp; Wiliam (1998)</a:t>
            </a:r>
          </a:p>
        </p:txBody>
      </p:sp>
      <p:sp>
        <p:nvSpPr>
          <p:cNvPr id="40963" name="Rectangle 1028"/>
          <p:cNvSpPr>
            <a:spLocks noGrp="1" noChangeArrowheads="1"/>
          </p:cNvSpPr>
          <p:nvPr>
            <p:ph sz="quarter" idx="2"/>
          </p:nvPr>
        </p:nvSpPr>
        <p:spPr>
          <a:xfrm>
            <a:off x="4648200" y="1600200"/>
            <a:ext cx="4495800" cy="4525963"/>
          </a:xfrm>
        </p:spPr>
        <p:txBody>
          <a:bodyPr>
            <a:normAutofit/>
          </a:bodyPr>
          <a:lstStyle/>
          <a:p>
            <a:r>
              <a:rPr lang="en-US" sz="2400" dirty="0" smtClean="0"/>
              <a:t>Nyquist (2003)</a:t>
            </a:r>
          </a:p>
          <a:p>
            <a:r>
              <a:rPr lang="en-US" sz="2400" dirty="0" smtClean="0"/>
              <a:t>Allal &amp; Lopez (2005)</a:t>
            </a:r>
          </a:p>
          <a:p>
            <a:r>
              <a:rPr lang="en-US" sz="2400" dirty="0" smtClean="0"/>
              <a:t>Köller (2005)</a:t>
            </a:r>
          </a:p>
          <a:p>
            <a:r>
              <a:rPr lang="en-US" sz="2400" dirty="0" smtClean="0"/>
              <a:t>Brookhart (2007)</a:t>
            </a:r>
          </a:p>
          <a:p>
            <a:r>
              <a:rPr lang="en-US" sz="2400" dirty="0" smtClean="0"/>
              <a:t>Wiliam (2007)</a:t>
            </a:r>
          </a:p>
          <a:p>
            <a:r>
              <a:rPr lang="en-US" sz="2400" dirty="0" smtClean="0"/>
              <a:t>Hattie &amp; Timperley (2007)</a:t>
            </a:r>
          </a:p>
          <a:p>
            <a:r>
              <a:rPr lang="en-US" sz="2400" dirty="0" smtClean="0"/>
              <a:t>Shute (2008)</a:t>
            </a:r>
          </a:p>
          <a:p>
            <a:r>
              <a:rPr lang="en-US" sz="2400" dirty="0" smtClean="0"/>
              <a:t>Kingston &amp; Nash (2011, 2015)</a:t>
            </a:r>
            <a:endParaRPr lang="en-US" sz="2400" dirty="0"/>
          </a:p>
        </p:txBody>
      </p:sp>
      <p:sp>
        <p:nvSpPr>
          <p:cNvPr id="2" name="Slide Number Placeholder 1"/>
          <p:cNvSpPr>
            <a:spLocks noGrp="1"/>
          </p:cNvSpPr>
          <p:nvPr>
            <p:ph type="sldNum" sz="quarter" idx="12"/>
          </p:nvPr>
        </p:nvSpPr>
        <p:spPr/>
        <p:txBody>
          <a:bodyPr/>
          <a:lstStyle/>
          <a:p>
            <a:fld id="{9C0F6FC3-3F0F-484D-B7AD-35414CAF3DD6}" type="slidenum">
              <a:rPr lang="en-US" smtClean="0"/>
              <a:t>4</a:t>
            </a:fld>
            <a:endParaRPr lang="en-US"/>
          </a:p>
        </p:txBody>
      </p:sp>
    </p:spTree>
    <p:extLst>
      <p:ext uri="{BB962C8B-B14F-4D97-AF65-F5344CB8AC3E}">
        <p14:creationId xmlns:p14="http://schemas.microsoft.com/office/powerpoint/2010/main" val="6367918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ready for action in third grade…</a:t>
            </a:r>
            <a:endParaRPr lang="en-US" dirty="0"/>
          </a:p>
        </p:txBody>
      </p:sp>
      <p:pic>
        <p:nvPicPr>
          <p:cNvPr id="6" name="Content Placeholder 5"/>
          <p:cNvPicPr>
            <a:picLocks noGrp="1" noChangeAspect="1"/>
          </p:cNvPicPr>
          <p:nvPr>
            <p:ph sz="quarter" idx="1"/>
          </p:nvPr>
        </p:nvPicPr>
        <p:blipFill>
          <a:blip r:embed="rId2"/>
          <a:srcRect t="6064" b="6064"/>
          <a:stretch>
            <a:fillRect/>
          </a:stretch>
        </p:blipFill>
        <p:spPr/>
      </p:pic>
      <p:pic>
        <p:nvPicPr>
          <p:cNvPr id="7" name="Content Placeholder 6"/>
          <p:cNvPicPr>
            <a:picLocks noGrp="1" noChangeAspect="1"/>
          </p:cNvPicPr>
          <p:nvPr>
            <p:ph sz="quarter" idx="2"/>
          </p:nvPr>
        </p:nvPicPr>
        <p:blipFill>
          <a:blip r:embed="rId3"/>
          <a:srcRect t="6064" b="6064"/>
          <a:stretch>
            <a:fillRect/>
          </a:stretch>
        </p:blipFill>
        <p:spPr/>
      </p:pic>
      <p:sp>
        <p:nvSpPr>
          <p:cNvPr id="3" name="Slide Number Placeholder 2"/>
          <p:cNvSpPr>
            <a:spLocks noGrp="1"/>
          </p:cNvSpPr>
          <p:nvPr>
            <p:ph type="sldNum" sz="quarter" idx="12"/>
          </p:nvPr>
        </p:nvSpPr>
        <p:spPr/>
        <p:txBody>
          <a:bodyPr/>
          <a:lstStyle/>
          <a:p>
            <a:fld id="{9C0F6FC3-3F0F-484D-B7AD-35414CAF3DD6}" type="slidenum">
              <a:rPr lang="en-US" smtClean="0"/>
              <a:t>40</a:t>
            </a:fld>
            <a:endParaRPr lang="en-US"/>
          </a:p>
        </p:txBody>
      </p:sp>
    </p:spTree>
    <p:extLst>
      <p:ext uri="{BB962C8B-B14F-4D97-AF65-F5344CB8AC3E}">
        <p14:creationId xmlns:p14="http://schemas.microsoft.com/office/powerpoint/2010/main" val="387312906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Tell me about you…</a:t>
            </a:r>
            <a:endParaRPr lang="en-US" dirty="0"/>
          </a:p>
        </p:txBody>
      </p:sp>
      <p:pic>
        <p:nvPicPr>
          <p:cNvPr id="5" name="Content Placeholder 4"/>
          <p:cNvPicPr>
            <a:picLocks noGrp="1" noChangeAspect="1"/>
          </p:cNvPicPr>
          <p:nvPr>
            <p:ph sz="quarter" idx="1"/>
          </p:nvPr>
        </p:nvPicPr>
        <p:blipFill>
          <a:blip r:embed="rId2"/>
          <a:srcRect l="-71450" r="-71450"/>
          <a:stretch>
            <a:fillRect/>
          </a:stretch>
        </p:blipFill>
        <p:spPr>
          <a:xfrm>
            <a:off x="612648" y="1600200"/>
            <a:ext cx="8153400" cy="5257800"/>
          </a:xfrm>
        </p:spPr>
      </p:pic>
      <p:sp>
        <p:nvSpPr>
          <p:cNvPr id="3" name="Slide Number Placeholder 2"/>
          <p:cNvSpPr>
            <a:spLocks noGrp="1"/>
          </p:cNvSpPr>
          <p:nvPr>
            <p:ph type="sldNum" sz="quarter" idx="12"/>
          </p:nvPr>
        </p:nvSpPr>
        <p:spPr/>
        <p:txBody>
          <a:bodyPr/>
          <a:lstStyle/>
          <a:p>
            <a:fld id="{9C0F6FC3-3F0F-484D-B7AD-35414CAF3DD6}" type="slidenum">
              <a:rPr lang="en-US" smtClean="0"/>
              <a:t>41</a:t>
            </a:fld>
            <a:endParaRPr lang="en-US"/>
          </a:p>
        </p:txBody>
      </p:sp>
    </p:spTree>
    <p:extLst>
      <p:ext uri="{BB962C8B-B14F-4D97-AF65-F5344CB8AC3E}">
        <p14:creationId xmlns:p14="http://schemas.microsoft.com/office/powerpoint/2010/main" val="16593877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77187"/>
            <a:ext cx="5232400" cy="1923264"/>
          </a:xfrm>
        </p:spPr>
        <p:txBody>
          <a:bodyPr/>
          <a:lstStyle/>
          <a:p>
            <a:r>
              <a:rPr lang="en-US" sz="5400" dirty="0" smtClean="0"/>
              <a:t>Technique review</a:t>
            </a:r>
            <a:endParaRPr lang="en-US" sz="5400" dirty="0"/>
          </a:p>
        </p:txBody>
      </p:sp>
      <p:sp>
        <p:nvSpPr>
          <p:cNvPr id="7" name="Subtitle 6"/>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9C0F6FC3-3F0F-484D-B7AD-35414CAF3DD6}" type="slidenum">
              <a:rPr lang="en-US" smtClean="0"/>
              <a:t>42</a:t>
            </a:fld>
            <a:endParaRPr lang="en-US" dirty="0"/>
          </a:p>
        </p:txBody>
      </p:sp>
    </p:spTree>
    <p:extLst>
      <p:ext uri="{BB962C8B-B14F-4D97-AF65-F5344CB8AC3E}">
        <p14:creationId xmlns:p14="http://schemas.microsoft.com/office/powerpoint/2010/main" val="191526945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find out more…</a:t>
            </a:r>
            <a:endParaRPr lang="en-US" dirty="0"/>
          </a:p>
        </p:txBody>
      </p:sp>
      <p:sp>
        <p:nvSpPr>
          <p:cNvPr id="6" name="TextBox 5"/>
          <p:cNvSpPr txBox="1"/>
          <p:nvPr/>
        </p:nvSpPr>
        <p:spPr>
          <a:xfrm>
            <a:off x="745067" y="5380673"/>
            <a:ext cx="7653866" cy="1477327"/>
          </a:xfrm>
          <a:prstGeom prst="rect">
            <a:avLst/>
          </a:prstGeom>
          <a:noFill/>
        </p:spPr>
        <p:txBody>
          <a:bodyPr wrap="square" rtlCol="0">
            <a:spAutoFit/>
          </a:bodyPr>
          <a:lstStyle/>
          <a:p>
            <a:pPr algn="ctr"/>
            <a:r>
              <a:rPr lang="en-US" sz="2400" dirty="0" smtClean="0">
                <a:solidFill>
                  <a:schemeClr val="accent1"/>
                </a:solidFill>
                <a:hlinkClick r:id="rId2"/>
              </a:rPr>
              <a:t>www.dylanwiliam.net</a:t>
            </a:r>
            <a:endParaRPr lang="en-US" sz="2400" dirty="0" smtClean="0">
              <a:solidFill>
                <a:schemeClr val="accent1"/>
              </a:solidFill>
            </a:endParaRPr>
          </a:p>
          <a:p>
            <a:pPr algn="ctr"/>
            <a:endParaRPr lang="en-US" sz="2400" dirty="0">
              <a:solidFill>
                <a:schemeClr val="accent1"/>
              </a:solidFill>
            </a:endParaRPr>
          </a:p>
          <a:p>
            <a:pPr algn="ctr"/>
            <a:r>
              <a:rPr lang="en-US" sz="2400" dirty="0" smtClean="0">
                <a:solidFill>
                  <a:schemeClr val="accent1"/>
                </a:solidFill>
                <a:hlinkClick r:id="rId3"/>
              </a:rPr>
              <a:t>www.dylanwiliamcenter.com</a:t>
            </a:r>
            <a:endParaRPr lang="en-US" sz="2400" dirty="0" smtClean="0">
              <a:solidFill>
                <a:schemeClr val="accent1"/>
              </a:solidFill>
            </a:endParaRPr>
          </a:p>
          <a:p>
            <a:pPr algn="ctr"/>
            <a:endParaRPr lang="en-US" dirty="0">
              <a:solidFill>
                <a:schemeClr val="accent1"/>
              </a:solidFill>
            </a:endParaRPr>
          </a:p>
        </p:txBody>
      </p:sp>
      <p:pic>
        <p:nvPicPr>
          <p:cNvPr id="8" name="Picture 7" descr="EmbeddedFormativeAssessment.jpg"/>
          <p:cNvPicPr>
            <a:picLocks noChangeAspect="1"/>
          </p:cNvPicPr>
          <p:nvPr/>
        </p:nvPicPr>
        <p:blipFill>
          <a:blip r:embed="rId4">
            <a:alphaModFix/>
          </a:blip>
          <a:stretch>
            <a:fillRect/>
          </a:stretch>
        </p:blipFill>
        <p:spPr>
          <a:xfrm>
            <a:off x="745067" y="2061252"/>
            <a:ext cx="2080793" cy="2972562"/>
          </a:xfrm>
          <a:prstGeom prst="rect">
            <a:avLst/>
          </a:prstGeom>
        </p:spPr>
      </p:pic>
      <p:pic>
        <p:nvPicPr>
          <p:cNvPr id="7" name="Picture 6"/>
          <p:cNvPicPr>
            <a:picLocks noChangeAspect="1"/>
          </p:cNvPicPr>
          <p:nvPr/>
        </p:nvPicPr>
        <p:blipFill>
          <a:blip r:embed="rId5"/>
          <a:stretch>
            <a:fillRect/>
          </a:stretch>
        </p:blipFill>
        <p:spPr>
          <a:xfrm>
            <a:off x="3546715" y="2063448"/>
            <a:ext cx="2077720" cy="2968171"/>
          </a:xfrm>
          <a:prstGeom prst="rect">
            <a:avLst/>
          </a:prstGeom>
        </p:spPr>
      </p:pic>
      <p:sp>
        <p:nvSpPr>
          <p:cNvPr id="3" name="Slide Number Placeholder 2"/>
          <p:cNvSpPr>
            <a:spLocks noGrp="1"/>
          </p:cNvSpPr>
          <p:nvPr>
            <p:ph type="sldNum" sz="quarter" idx="12"/>
          </p:nvPr>
        </p:nvSpPr>
        <p:spPr/>
        <p:txBody>
          <a:bodyPr/>
          <a:lstStyle/>
          <a:p>
            <a:fld id="{9C0F6FC3-3F0F-484D-B7AD-35414CAF3DD6}" type="slidenum">
              <a:rPr lang="en-US" smtClean="0"/>
              <a:t>43</a:t>
            </a:fld>
            <a:endParaRPr lang="en-US"/>
          </a:p>
        </p:txBody>
      </p:sp>
      <p:pic>
        <p:nvPicPr>
          <p:cNvPr id="4" name="Picture 3"/>
          <p:cNvPicPr>
            <a:picLocks noChangeAspect="1"/>
          </p:cNvPicPr>
          <p:nvPr/>
        </p:nvPicPr>
        <p:blipFill>
          <a:blip r:embed="rId6"/>
          <a:stretch>
            <a:fillRect/>
          </a:stretch>
        </p:blipFill>
        <p:spPr>
          <a:xfrm>
            <a:off x="6345290" y="2061252"/>
            <a:ext cx="2293587" cy="2968171"/>
          </a:xfrm>
          <a:prstGeom prst="rect">
            <a:avLst/>
          </a:prstGeom>
        </p:spPr>
      </p:pic>
    </p:spTree>
    <p:extLst>
      <p:ext uri="{BB962C8B-B14F-4D97-AF65-F5344CB8AC3E}">
        <p14:creationId xmlns:p14="http://schemas.microsoft.com/office/powerpoint/2010/main" val="265742765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dirty="0" smtClean="0"/>
              <a:t>…and even more...</a:t>
            </a:r>
            <a:endParaRPr lang="en-US" dirty="0"/>
          </a:p>
        </p:txBody>
      </p:sp>
      <p:sp>
        <p:nvSpPr>
          <p:cNvPr id="4" name="Slide Number Placeholder 3"/>
          <p:cNvSpPr>
            <a:spLocks noGrp="1"/>
          </p:cNvSpPr>
          <p:nvPr>
            <p:ph type="sldNum" sz="quarter" idx="12"/>
          </p:nvPr>
        </p:nvSpPr>
        <p:spPr/>
        <p:txBody>
          <a:bodyPr/>
          <a:lstStyle/>
          <a:p>
            <a:fld id="{9C0F6FC3-3F0F-484D-B7AD-35414CAF3DD6}" type="slidenum">
              <a:rPr lang="en-US" smtClean="0"/>
              <a:t>44</a:t>
            </a:fld>
            <a:endParaRPr lang="en-US"/>
          </a:p>
        </p:txBody>
      </p:sp>
      <p:pic>
        <p:nvPicPr>
          <p:cNvPr id="5" name="Content Placeholder 4" descr="Revised pack cover.jpg"/>
          <p:cNvPicPr>
            <a:picLocks noGrp="1" noChangeAspect="1"/>
          </p:cNvPicPr>
          <p:nvPr>
            <p:ph idx="1"/>
          </p:nvPr>
        </p:nvPicPr>
        <p:blipFill rotWithShape="1">
          <a:blip r:embed="rId2">
            <a:extLst>
              <a:ext uri="{28A0092B-C50C-407E-A947-70E740481C1C}">
                <a14:useLocalDpi xmlns:a14="http://schemas.microsoft.com/office/drawing/2010/main" val="0"/>
              </a:ext>
            </a:extLst>
          </a:blip>
          <a:srcRect l="79" r="-1"/>
          <a:stretch/>
        </p:blipFill>
        <p:spPr>
          <a:xfrm>
            <a:off x="717550" y="1384300"/>
            <a:ext cx="4368801" cy="4840890"/>
          </a:xfrm>
          <a:prstGeom prst="rect">
            <a:avLst/>
          </a:prstGeom>
        </p:spPr>
      </p:pic>
      <p:pic>
        <p:nvPicPr>
          <p:cNvPr id="6" name="Picture 2" descr="http://cdn3.volusion.com/djwpx.sqsys/v/vspfiles/photos/DLK130001-1.jpg?14073251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2392600"/>
            <a:ext cx="3186343" cy="283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682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Formative Assessment: A contested term</a:t>
            </a:r>
            <a:endParaRPr lang="en-US" dirty="0"/>
          </a:p>
        </p:txBody>
      </p:sp>
      <p:sp>
        <p:nvSpPr>
          <p:cNvPr id="5" name="TextBox 4"/>
          <p:cNvSpPr txBox="1"/>
          <p:nvPr/>
        </p:nvSpPr>
        <p:spPr>
          <a:xfrm>
            <a:off x="0" y="2212939"/>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Span</a:t>
            </a:r>
            <a:endParaRPr lang="en-US" sz="2400" b="1" dirty="0">
              <a:solidFill>
                <a:schemeClr val="tx1"/>
              </a:solidFill>
            </a:endParaRPr>
          </a:p>
        </p:txBody>
      </p:sp>
      <p:sp>
        <p:nvSpPr>
          <p:cNvPr id="6" name="TextBox 5"/>
          <p:cNvSpPr txBox="1"/>
          <p:nvPr/>
        </p:nvSpPr>
        <p:spPr>
          <a:xfrm>
            <a:off x="0" y="3629496"/>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Length</a:t>
            </a:r>
            <a:endParaRPr lang="en-US" sz="2400" b="1" dirty="0">
              <a:solidFill>
                <a:schemeClr val="tx1"/>
              </a:solidFill>
            </a:endParaRPr>
          </a:p>
        </p:txBody>
      </p:sp>
      <p:sp>
        <p:nvSpPr>
          <p:cNvPr id="7" name="TextBox 6"/>
          <p:cNvSpPr txBox="1"/>
          <p:nvPr/>
        </p:nvSpPr>
        <p:spPr>
          <a:xfrm>
            <a:off x="-18649" y="5251031"/>
            <a:ext cx="1210235" cy="46166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b="1" dirty="0" smtClean="0">
                <a:solidFill>
                  <a:schemeClr val="tx1"/>
                </a:solidFill>
              </a:rPr>
              <a:t>Impact</a:t>
            </a:r>
            <a:endParaRPr lang="en-US" sz="2400" b="1" dirty="0">
              <a:solidFill>
                <a:schemeClr val="tx1"/>
              </a:solidFill>
            </a:endParaRPr>
          </a:p>
        </p:txBody>
      </p:sp>
      <p:sp>
        <p:nvSpPr>
          <p:cNvPr id="3" name="Rounded Rectangle 2"/>
          <p:cNvSpPr/>
          <p:nvPr/>
        </p:nvSpPr>
        <p:spPr>
          <a:xfrm>
            <a:off x="1210235" y="1299882"/>
            <a:ext cx="2420471" cy="4941297"/>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210235" y="1299882"/>
            <a:ext cx="2420471"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Long-cycle</a:t>
            </a:r>
            <a:endParaRPr lang="en-US" sz="2800" b="1" dirty="0">
              <a:solidFill>
                <a:schemeClr val="tx1"/>
              </a:solidFill>
            </a:endParaRPr>
          </a:p>
        </p:txBody>
      </p:sp>
      <p:sp>
        <p:nvSpPr>
          <p:cNvPr id="9" name="Rounded Rectangle 8"/>
          <p:cNvSpPr/>
          <p:nvPr/>
        </p:nvSpPr>
        <p:spPr>
          <a:xfrm>
            <a:off x="3783106" y="1319020"/>
            <a:ext cx="2432423" cy="4922159"/>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ed Rectangle 9"/>
          <p:cNvSpPr/>
          <p:nvPr/>
        </p:nvSpPr>
        <p:spPr>
          <a:xfrm>
            <a:off x="6355977" y="1299882"/>
            <a:ext cx="2459317" cy="4941297"/>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783106" y="1319020"/>
            <a:ext cx="2432423"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Medium-cycle</a:t>
            </a:r>
            <a:endParaRPr lang="en-US" sz="2800" b="1" dirty="0">
              <a:solidFill>
                <a:schemeClr val="tx1"/>
              </a:solidFill>
            </a:endParaRPr>
          </a:p>
        </p:txBody>
      </p:sp>
      <p:sp>
        <p:nvSpPr>
          <p:cNvPr id="12" name="TextBox 11"/>
          <p:cNvSpPr txBox="1"/>
          <p:nvPr/>
        </p:nvSpPr>
        <p:spPr>
          <a:xfrm>
            <a:off x="6367818" y="1319020"/>
            <a:ext cx="2447476" cy="5232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b="1" dirty="0" smtClean="0">
                <a:solidFill>
                  <a:schemeClr val="tx1"/>
                </a:solidFill>
              </a:rPr>
              <a:t>Short-cycle</a:t>
            </a:r>
            <a:endParaRPr lang="en-US" sz="2800" b="1" dirty="0">
              <a:solidFill>
                <a:schemeClr val="tx1"/>
              </a:solidFill>
            </a:endParaRPr>
          </a:p>
        </p:txBody>
      </p:sp>
      <p:sp>
        <p:nvSpPr>
          <p:cNvPr id="13" name="Rounded Rectangle 12"/>
          <p:cNvSpPr/>
          <p:nvPr/>
        </p:nvSpPr>
        <p:spPr>
          <a:xfrm>
            <a:off x="1282700"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Across terms, teaching units</a:t>
            </a:r>
            <a:endParaRPr lang="en-US" sz="2400" dirty="0">
              <a:solidFill>
                <a:schemeClr val="bg1"/>
              </a:solidFill>
            </a:endParaRPr>
          </a:p>
        </p:txBody>
      </p:sp>
      <p:sp>
        <p:nvSpPr>
          <p:cNvPr id="14" name="Rounded Rectangle 13"/>
          <p:cNvSpPr/>
          <p:nvPr/>
        </p:nvSpPr>
        <p:spPr>
          <a:xfrm>
            <a:off x="1282700"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Four weeks to</a:t>
            </a:r>
          </a:p>
          <a:p>
            <a:pPr algn="ctr"/>
            <a:r>
              <a:rPr lang="en-US" sz="2400" dirty="0" smtClean="0">
                <a:solidFill>
                  <a:schemeClr val="bg1"/>
                </a:solidFill>
              </a:rPr>
              <a:t>one year</a:t>
            </a:r>
            <a:endParaRPr lang="en-US" sz="2400" dirty="0">
              <a:solidFill>
                <a:schemeClr val="bg1"/>
              </a:solidFill>
            </a:endParaRPr>
          </a:p>
        </p:txBody>
      </p:sp>
      <p:sp>
        <p:nvSpPr>
          <p:cNvPr id="15" name="Rounded Rectangle 14"/>
          <p:cNvSpPr/>
          <p:nvPr/>
        </p:nvSpPr>
        <p:spPr>
          <a:xfrm>
            <a:off x="1282700"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Monitoring, curriculum alignment</a:t>
            </a:r>
            <a:endParaRPr lang="en-US" sz="2400" dirty="0">
              <a:solidFill>
                <a:schemeClr val="bg1"/>
              </a:solidFill>
            </a:endParaRPr>
          </a:p>
        </p:txBody>
      </p:sp>
      <p:sp>
        <p:nvSpPr>
          <p:cNvPr id="16" name="Rounded Rectangle 15"/>
          <p:cNvSpPr/>
          <p:nvPr/>
        </p:nvSpPr>
        <p:spPr>
          <a:xfrm>
            <a:off x="6437668"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solidFill>
                  <a:schemeClr val="bg1"/>
                </a:solidFill>
              </a:rPr>
              <a:t>Within and between lessons</a:t>
            </a:r>
          </a:p>
        </p:txBody>
      </p:sp>
      <p:sp>
        <p:nvSpPr>
          <p:cNvPr id="17" name="Rounded Rectangle 16"/>
          <p:cNvSpPr/>
          <p:nvPr/>
        </p:nvSpPr>
        <p:spPr>
          <a:xfrm>
            <a:off x="6437668"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Minute-by-minute and day-by-day</a:t>
            </a:r>
            <a:endParaRPr lang="en-US" sz="2400" dirty="0">
              <a:solidFill>
                <a:schemeClr val="bg1"/>
              </a:solidFill>
            </a:endParaRPr>
          </a:p>
        </p:txBody>
      </p:sp>
      <p:sp>
        <p:nvSpPr>
          <p:cNvPr id="18" name="Rounded Rectangle 17"/>
          <p:cNvSpPr/>
          <p:nvPr/>
        </p:nvSpPr>
        <p:spPr>
          <a:xfrm>
            <a:off x="6437668"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Engagement, responsiveness</a:t>
            </a:r>
            <a:endParaRPr lang="en-US" sz="2400" dirty="0">
              <a:solidFill>
                <a:schemeClr val="bg1"/>
              </a:solidFill>
            </a:endParaRPr>
          </a:p>
        </p:txBody>
      </p:sp>
      <p:sp>
        <p:nvSpPr>
          <p:cNvPr id="19" name="Rounded Rectangle 18"/>
          <p:cNvSpPr/>
          <p:nvPr/>
        </p:nvSpPr>
        <p:spPr>
          <a:xfrm>
            <a:off x="3846606" y="1924050"/>
            <a:ext cx="2292350" cy="1252070"/>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Within and between teaching units</a:t>
            </a:r>
            <a:endParaRPr lang="en-US" sz="2400" dirty="0">
              <a:solidFill>
                <a:schemeClr val="bg1"/>
              </a:solidFill>
            </a:endParaRPr>
          </a:p>
        </p:txBody>
      </p:sp>
      <p:sp>
        <p:nvSpPr>
          <p:cNvPr id="20" name="Rounded Rectangle 19"/>
          <p:cNvSpPr/>
          <p:nvPr/>
        </p:nvSpPr>
        <p:spPr>
          <a:xfrm>
            <a:off x="3846606" y="3390553"/>
            <a:ext cx="2292350" cy="1216549"/>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smtClean="0">
                <a:solidFill>
                  <a:schemeClr val="bg1"/>
                </a:solidFill>
              </a:rPr>
              <a:t>One to four weeks</a:t>
            </a:r>
            <a:endParaRPr lang="en-US" sz="2400" dirty="0">
              <a:solidFill>
                <a:schemeClr val="bg1"/>
              </a:solidFill>
            </a:endParaRPr>
          </a:p>
        </p:txBody>
      </p:sp>
      <p:sp>
        <p:nvSpPr>
          <p:cNvPr id="21" name="Rounded Rectangle 20"/>
          <p:cNvSpPr/>
          <p:nvPr/>
        </p:nvSpPr>
        <p:spPr>
          <a:xfrm>
            <a:off x="3846606" y="4826000"/>
            <a:ext cx="2292350" cy="1243354"/>
          </a:xfrm>
          <a:prstGeom prst="roundRect">
            <a:avLst/>
          </a:prstGeom>
          <a:solidFill>
            <a:srgbClr val="1691D0"/>
          </a:solidFill>
          <a:ln>
            <a:solidFill>
              <a:srgbClr val="1691D0"/>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en-US" sz="2400" dirty="0" smtClean="0">
                <a:solidFill>
                  <a:schemeClr val="bg1"/>
                </a:solidFill>
              </a:rPr>
              <a:t>Student</a:t>
            </a:r>
            <a:r>
              <a:rPr lang="en-US" sz="2400" dirty="0">
                <a:solidFill>
                  <a:schemeClr val="bg1"/>
                </a:solidFill>
              </a:rPr>
              <a:t>-involved </a:t>
            </a:r>
            <a:r>
              <a:rPr lang="en-US" sz="2400" dirty="0" smtClean="0">
                <a:solidFill>
                  <a:schemeClr val="bg1"/>
                </a:solidFill>
              </a:rPr>
              <a:t>assessment</a:t>
            </a:r>
            <a:endParaRPr lang="en-US" sz="2400" dirty="0">
              <a:solidFill>
                <a:schemeClr val="bg1"/>
              </a:solidFill>
            </a:endParaRPr>
          </a:p>
        </p:txBody>
      </p:sp>
      <p:sp>
        <p:nvSpPr>
          <p:cNvPr id="4" name="Slide Number Placeholder 3"/>
          <p:cNvSpPr>
            <a:spLocks noGrp="1"/>
          </p:cNvSpPr>
          <p:nvPr>
            <p:ph type="sldNum" sz="quarter" idx="11"/>
          </p:nvPr>
        </p:nvSpPr>
        <p:spPr/>
        <p:txBody>
          <a:bodyPr/>
          <a:lstStyle/>
          <a:p>
            <a:fld id="{9C0F6FC3-3F0F-484D-B7AD-35414CAF3DD6}" type="slidenum">
              <a:rPr lang="en-US" smtClean="0"/>
              <a:pPr/>
              <a:t>5</a:t>
            </a:fld>
            <a:endParaRPr lang="en-US" dirty="0"/>
          </a:p>
        </p:txBody>
      </p:sp>
    </p:spTree>
    <p:extLst>
      <p:ext uri="{BB962C8B-B14F-4D97-AF65-F5344CB8AC3E}">
        <p14:creationId xmlns:p14="http://schemas.microsoft.com/office/powerpoint/2010/main" val="32361336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animBg="1"/>
      <p:bldP spid="8" grpId="0"/>
      <p:bldP spid="9" grpId="0" animBg="1"/>
      <p:bldP spid="10" grpId="0" animBg="1"/>
      <p:bldP spid="11" grpId="0"/>
      <p:bldP spid="12" grpId="0"/>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32225580"/>
              </p:ext>
            </p:extLst>
          </p:nvPr>
        </p:nvGraphicFramePr>
        <p:xfrm>
          <a:off x="94457" y="1440891"/>
          <a:ext cx="8962956" cy="5318702"/>
        </p:xfrm>
        <a:graphic>
          <a:graphicData uri="http://schemas.openxmlformats.org/drawingml/2006/table">
            <a:tbl>
              <a:tblPr firstRow="1" firstCol="1" bandRow="1">
                <a:tableStyleId>{5940675A-B579-460E-94D1-54222C63F5DA}</a:tableStyleId>
              </a:tblPr>
              <a:tblGrid>
                <a:gridCol w="1011381"/>
                <a:gridCol w="2294628"/>
                <a:gridCol w="2844217"/>
                <a:gridCol w="2812730"/>
              </a:tblGrid>
              <a:tr h="700343">
                <a:tc>
                  <a:txBody>
                    <a:bodyPr/>
                    <a:lstStyle/>
                    <a:p>
                      <a:endParaRPr lang="en-US" dirty="0"/>
                    </a:p>
                  </a:txBody>
                  <a:tcPr>
                    <a:solidFill>
                      <a:srgbClr val="F2F2F2"/>
                    </a:solidFill>
                  </a:tcPr>
                </a:tc>
                <a:tc>
                  <a:txBody>
                    <a:bodyPr/>
                    <a:lstStyle/>
                    <a:p>
                      <a:pPr algn="ctr"/>
                      <a:r>
                        <a:rPr lang="en-US" dirty="0" smtClean="0"/>
                        <a:t>Where the learner </a:t>
                      </a:r>
                      <a:br>
                        <a:rPr lang="en-US" dirty="0" smtClean="0"/>
                      </a:br>
                      <a:r>
                        <a:rPr lang="en-US" dirty="0" smtClean="0"/>
                        <a:t>is going</a:t>
                      </a:r>
                      <a:endParaRPr lang="en-US" b="1" dirty="0"/>
                    </a:p>
                  </a:txBody>
                  <a:tcPr anchor="ctr">
                    <a:solidFill>
                      <a:schemeClr val="bg1">
                        <a:lumMod val="95000"/>
                      </a:schemeClr>
                    </a:solidFill>
                  </a:tcPr>
                </a:tc>
                <a:tc>
                  <a:txBody>
                    <a:bodyPr/>
                    <a:lstStyle/>
                    <a:p>
                      <a:pPr algn="ctr"/>
                      <a:r>
                        <a:rPr lang="en-US" dirty="0" smtClean="0"/>
                        <a:t>Where the learner</a:t>
                      </a:r>
                      <a:br>
                        <a:rPr lang="en-US" dirty="0" smtClean="0"/>
                      </a:br>
                      <a:r>
                        <a:rPr lang="en-US" dirty="0" smtClean="0"/>
                        <a:t>is now</a:t>
                      </a:r>
                      <a:endParaRPr lang="en-US" b="1" dirty="0"/>
                    </a:p>
                  </a:txBody>
                  <a:tcPr anchor="ctr">
                    <a:solidFill>
                      <a:schemeClr val="bg1">
                        <a:lumMod val="95000"/>
                      </a:schemeClr>
                    </a:solidFill>
                  </a:tcPr>
                </a:tc>
                <a:tc>
                  <a:txBody>
                    <a:bodyPr/>
                    <a:lstStyle/>
                    <a:p>
                      <a:pPr algn="ctr"/>
                      <a:r>
                        <a:rPr lang="en-US" dirty="0" smtClean="0"/>
                        <a:t>How to get </a:t>
                      </a:r>
                      <a:br>
                        <a:rPr lang="en-US" dirty="0" smtClean="0"/>
                      </a:br>
                      <a:r>
                        <a:rPr lang="en-US" dirty="0" smtClean="0"/>
                        <a:t>the learner there</a:t>
                      </a:r>
                      <a:endParaRPr lang="en-US" b="1" dirty="0"/>
                    </a:p>
                  </a:txBody>
                  <a:tcPr anchor="ctr">
                    <a:solidFill>
                      <a:schemeClr val="bg1">
                        <a:lumMod val="95000"/>
                      </a:schemeClr>
                    </a:solidFill>
                  </a:tcPr>
                </a:tc>
              </a:tr>
              <a:tr h="1763374">
                <a:tc>
                  <a:txBody>
                    <a:bodyPr/>
                    <a:lstStyle/>
                    <a:p>
                      <a:r>
                        <a:rPr lang="en-US" dirty="0" smtClean="0"/>
                        <a:t>Teacher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1">
                        <a:lumMod val="60000"/>
                        <a:lumOff val="40000"/>
                      </a:schemeClr>
                    </a:solidFill>
                  </a:tcPr>
                </a:tc>
                <a:tc>
                  <a:txBody>
                    <a:bodyPr/>
                    <a:lstStyle/>
                    <a:p>
                      <a:endParaRPr lang="en-US" dirty="0"/>
                    </a:p>
                  </a:txBody>
                  <a:tcPr>
                    <a:solidFill>
                      <a:srgbClr val="FF6E4C"/>
                    </a:solidFill>
                  </a:tcPr>
                </a:tc>
              </a:tr>
              <a:tr h="1437989">
                <a:tc>
                  <a:txBody>
                    <a:bodyPr/>
                    <a:lstStyle/>
                    <a:p>
                      <a:r>
                        <a:rPr lang="en-US" dirty="0" smtClean="0"/>
                        <a:t>Peer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r>
              <a:tr h="1416996">
                <a:tc>
                  <a:txBody>
                    <a:bodyPr/>
                    <a:lstStyle/>
                    <a:p>
                      <a:r>
                        <a:rPr lang="en-US" dirty="0" smtClean="0"/>
                        <a:t>Student</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r>
            </a:tbl>
          </a:graphicData>
        </a:graphic>
      </p:graphicFrame>
      <p:sp>
        <p:nvSpPr>
          <p:cNvPr id="2" name="Title 1"/>
          <p:cNvSpPr>
            <a:spLocks noGrp="1"/>
          </p:cNvSpPr>
          <p:nvPr>
            <p:ph type="title"/>
          </p:nvPr>
        </p:nvSpPr>
        <p:spPr/>
        <p:txBody>
          <a:bodyPr/>
          <a:lstStyle/>
          <a:p>
            <a:r>
              <a:rPr lang="en-US" dirty="0" smtClean="0"/>
              <a:t>Unpacking Formative Assessment</a:t>
            </a:r>
            <a:endParaRPr lang="en-US" dirty="0"/>
          </a:p>
        </p:txBody>
      </p:sp>
      <p:sp>
        <p:nvSpPr>
          <p:cNvPr id="20" name="Rounded Rectangle 19"/>
          <p:cNvSpPr/>
          <p:nvPr/>
        </p:nvSpPr>
        <p:spPr>
          <a:xfrm>
            <a:off x="1159948" y="2227350"/>
            <a:ext cx="2167471" cy="4413562"/>
          </a:xfrm>
          <a:prstGeom prst="roundRect">
            <a:avLst/>
          </a:prstGeom>
          <a:solidFill>
            <a:srgbClr val="DD9E00"/>
          </a:solidFill>
          <a:ln>
            <a:noFill/>
          </a:ln>
        </p:spPr>
        <p:style>
          <a:lnRef idx="3">
            <a:schemeClr val="lt1"/>
          </a:lnRef>
          <a:fillRef idx="1">
            <a:schemeClr val="accent6"/>
          </a:fillRef>
          <a:effectRef idx="1">
            <a:schemeClr val="accent6"/>
          </a:effectRef>
          <a:fontRef idx="minor">
            <a:schemeClr val="lt1"/>
          </a:fontRef>
        </p:style>
        <p:txBody>
          <a:bodyPr lIns="36000" rIns="36000" rtlCol="0" anchor="ctr"/>
          <a:lstStyle/>
          <a:p>
            <a:pPr algn="ctr"/>
            <a:r>
              <a:rPr lang="en-US" sz="2400" b="1" dirty="0" smtClean="0">
                <a:solidFill>
                  <a:srgbClr val="FFFFFF"/>
                </a:solidFill>
                <a:latin typeface="+mj-lt"/>
              </a:rPr>
              <a:t>Clarifying, sharing, and understanding </a:t>
            </a:r>
            <a:r>
              <a:rPr lang="en-US" sz="2400" b="1" dirty="0" smtClean="0">
                <a:solidFill>
                  <a:srgbClr val="FFFFFF"/>
                </a:solidFill>
                <a:latin typeface="+mj-lt"/>
                <a:cs typeface="Brush Script MT Italic"/>
              </a:rPr>
              <a:t>learning intentions</a:t>
            </a:r>
            <a:endParaRPr lang="en-US" sz="2400" b="1" dirty="0">
              <a:solidFill>
                <a:srgbClr val="FFFFFF"/>
              </a:solidFill>
              <a:latin typeface="+mj-lt"/>
              <a:cs typeface="Brush Script MT Italic"/>
            </a:endParaRPr>
          </a:p>
        </p:txBody>
      </p:sp>
      <p:sp>
        <p:nvSpPr>
          <p:cNvPr id="21" name="Rounded Rectangle 20"/>
          <p:cNvSpPr/>
          <p:nvPr/>
        </p:nvSpPr>
        <p:spPr>
          <a:xfrm>
            <a:off x="3484050" y="2227349"/>
            <a:ext cx="2663867" cy="1572681"/>
          </a:xfrm>
          <a:prstGeom prst="roundRect">
            <a:avLst/>
          </a:prstGeom>
          <a:solidFill>
            <a:srgbClr val="1F497D"/>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b="1" dirty="0" smtClean="0">
                <a:solidFill>
                  <a:srgbClr val="FFFFFF"/>
                </a:solidFill>
                <a:latin typeface="+mj-lt"/>
              </a:rPr>
              <a:t>Eliciting </a:t>
            </a:r>
            <a:r>
              <a:rPr lang="en-US" sz="2400" b="1" dirty="0" smtClean="0">
                <a:solidFill>
                  <a:srgbClr val="FFFFFF"/>
                </a:solidFill>
                <a:latin typeface="+mj-lt"/>
                <a:cs typeface="Brush Script MT Italic"/>
              </a:rPr>
              <a:t>evidence of learning</a:t>
            </a:r>
            <a:endParaRPr lang="en-US" sz="2400" b="1" dirty="0">
              <a:solidFill>
                <a:srgbClr val="FFFFFF"/>
              </a:solidFill>
              <a:latin typeface="+mj-lt"/>
              <a:cs typeface="Brush Script MT Italic"/>
            </a:endParaRPr>
          </a:p>
        </p:txBody>
      </p:sp>
      <p:sp>
        <p:nvSpPr>
          <p:cNvPr id="22" name="Rounded Rectangle 21"/>
          <p:cNvSpPr/>
          <p:nvPr/>
        </p:nvSpPr>
        <p:spPr>
          <a:xfrm>
            <a:off x="6340033" y="2227350"/>
            <a:ext cx="2606040" cy="1600200"/>
          </a:xfrm>
          <a:prstGeom prst="roundRect">
            <a:avLst/>
          </a:prstGeom>
          <a:solidFill>
            <a:srgbClr val="AC2100"/>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solidFill>
                  <a:srgbClr val="FFFFFF"/>
                </a:solidFill>
                <a:latin typeface="+mj-lt"/>
              </a:rPr>
              <a:t>Providing </a:t>
            </a:r>
            <a:r>
              <a:rPr lang="en-US" sz="2400" b="1" dirty="0" smtClean="0">
                <a:solidFill>
                  <a:srgbClr val="FFFFFF"/>
                </a:solidFill>
                <a:latin typeface="+mj-lt"/>
                <a:cs typeface="Brush Script MT Italic"/>
              </a:rPr>
              <a:t>feedback</a:t>
            </a:r>
            <a:r>
              <a:rPr lang="en-US" sz="2400" b="1" dirty="0" smtClean="0">
                <a:solidFill>
                  <a:srgbClr val="FFFFFF"/>
                </a:solidFill>
                <a:latin typeface="+mj-lt"/>
              </a:rPr>
              <a:t> that moves learners forward</a:t>
            </a:r>
            <a:endParaRPr lang="en-US" sz="2400" b="1" dirty="0">
              <a:solidFill>
                <a:srgbClr val="FFFFFF"/>
              </a:solidFill>
              <a:latin typeface="+mj-lt"/>
            </a:endParaRPr>
          </a:p>
        </p:txBody>
      </p:sp>
      <p:sp>
        <p:nvSpPr>
          <p:cNvPr id="23" name="Rounded Rectangle 22"/>
          <p:cNvSpPr/>
          <p:nvPr/>
        </p:nvSpPr>
        <p:spPr>
          <a:xfrm>
            <a:off x="3484050" y="3955119"/>
            <a:ext cx="5462023" cy="1291835"/>
          </a:xfrm>
          <a:prstGeom prst="roundRect">
            <a:avLst/>
          </a:prstGeom>
          <a:solidFill>
            <a:schemeClr val="accent3"/>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400" b="1" dirty="0" smtClean="0">
                <a:solidFill>
                  <a:srgbClr val="FFFFFF"/>
                </a:solidFill>
                <a:latin typeface="+mj-lt"/>
              </a:rPr>
              <a:t>Activating students as learning</a:t>
            </a:r>
          </a:p>
          <a:p>
            <a:pPr algn="ctr"/>
            <a:r>
              <a:rPr lang="en-US" sz="2400" b="1" dirty="0" smtClean="0">
                <a:solidFill>
                  <a:srgbClr val="FFFFFF"/>
                </a:solidFill>
                <a:latin typeface="+mj-lt"/>
                <a:cs typeface="Brush Script MT Italic"/>
              </a:rPr>
              <a:t>resources for one another</a:t>
            </a:r>
            <a:endParaRPr lang="en-US" sz="2400" b="1" dirty="0">
              <a:solidFill>
                <a:srgbClr val="FFFFFF"/>
              </a:solidFill>
              <a:latin typeface="+mj-lt"/>
              <a:cs typeface="Brush Script MT Italic"/>
            </a:endParaRPr>
          </a:p>
        </p:txBody>
      </p:sp>
      <p:sp>
        <p:nvSpPr>
          <p:cNvPr id="24" name="Rounded Rectangle 23"/>
          <p:cNvSpPr/>
          <p:nvPr/>
        </p:nvSpPr>
        <p:spPr>
          <a:xfrm>
            <a:off x="3484050" y="5412765"/>
            <a:ext cx="5465654" cy="1228147"/>
          </a:xfrm>
          <a:prstGeom prst="roundRect">
            <a:avLst/>
          </a:prstGeom>
          <a:solidFill>
            <a:schemeClr val="accent5"/>
          </a:solidFill>
          <a:ln>
            <a:noFill/>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smtClean="0">
                <a:solidFill>
                  <a:srgbClr val="FFFFFF"/>
                </a:solidFill>
                <a:latin typeface="+mj-lt"/>
              </a:rPr>
              <a:t>Activating students as</a:t>
            </a:r>
          </a:p>
          <a:p>
            <a:pPr algn="ctr"/>
            <a:r>
              <a:rPr lang="en-US" sz="2400" b="1" dirty="0" smtClean="0">
                <a:solidFill>
                  <a:srgbClr val="FFFFFF"/>
                </a:solidFill>
                <a:latin typeface="+mj-lt"/>
                <a:cs typeface="Brush Script MT Italic"/>
              </a:rPr>
              <a:t>owners of their own learning</a:t>
            </a:r>
            <a:endParaRPr lang="en-US" sz="2400" b="1" dirty="0">
              <a:solidFill>
                <a:srgbClr val="FFFFFF"/>
              </a:solidFill>
              <a:latin typeface="+mj-lt"/>
              <a:cs typeface="Brush Script MT Italic"/>
            </a:endParaRPr>
          </a:p>
        </p:txBody>
      </p:sp>
      <p:sp>
        <p:nvSpPr>
          <p:cNvPr id="4" name="Slide Number Placeholder 3"/>
          <p:cNvSpPr>
            <a:spLocks noGrp="1"/>
          </p:cNvSpPr>
          <p:nvPr>
            <p:ph type="sldNum" sz="quarter" idx="12"/>
          </p:nvPr>
        </p:nvSpPr>
        <p:spPr/>
        <p:txBody>
          <a:bodyPr/>
          <a:lstStyle/>
          <a:p>
            <a:fld id="{9C0F6FC3-3F0F-484D-B7AD-35414CAF3DD6}" type="slidenum">
              <a:rPr lang="en-US" smtClean="0"/>
              <a:t>6</a:t>
            </a:fld>
            <a:endParaRPr lang="en-US"/>
          </a:p>
        </p:txBody>
      </p:sp>
    </p:spTree>
    <p:extLst>
      <p:ext uri="{BB962C8B-B14F-4D97-AF65-F5344CB8AC3E}">
        <p14:creationId xmlns:p14="http://schemas.microsoft.com/office/powerpoint/2010/main" val="30996125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95296189"/>
              </p:ext>
            </p:extLst>
          </p:nvPr>
        </p:nvGraphicFramePr>
        <p:xfrm>
          <a:off x="94457" y="1440891"/>
          <a:ext cx="8962956" cy="5318702"/>
        </p:xfrm>
        <a:graphic>
          <a:graphicData uri="http://schemas.openxmlformats.org/drawingml/2006/table">
            <a:tbl>
              <a:tblPr firstRow="1" firstCol="1" bandRow="1">
                <a:tableStyleId>{5940675A-B579-460E-94D1-54222C63F5DA}</a:tableStyleId>
              </a:tblPr>
              <a:tblGrid>
                <a:gridCol w="1011381"/>
                <a:gridCol w="2294628"/>
                <a:gridCol w="2844217"/>
                <a:gridCol w="2812730"/>
              </a:tblGrid>
              <a:tr h="700343">
                <a:tc>
                  <a:txBody>
                    <a:bodyPr/>
                    <a:lstStyle/>
                    <a:p>
                      <a:endParaRPr lang="en-US" dirty="0"/>
                    </a:p>
                  </a:txBody>
                  <a:tcPr>
                    <a:solidFill>
                      <a:srgbClr val="F2F2F2"/>
                    </a:solidFill>
                  </a:tcPr>
                </a:tc>
                <a:tc>
                  <a:txBody>
                    <a:bodyPr/>
                    <a:lstStyle/>
                    <a:p>
                      <a:pPr algn="ctr"/>
                      <a:r>
                        <a:rPr lang="en-US" dirty="0" smtClean="0"/>
                        <a:t>Where the learner </a:t>
                      </a:r>
                      <a:br>
                        <a:rPr lang="en-US" dirty="0" smtClean="0"/>
                      </a:br>
                      <a:r>
                        <a:rPr lang="en-US" dirty="0" smtClean="0"/>
                        <a:t>is going</a:t>
                      </a:r>
                      <a:endParaRPr lang="en-US" b="1" dirty="0"/>
                    </a:p>
                  </a:txBody>
                  <a:tcPr anchor="ctr">
                    <a:solidFill>
                      <a:schemeClr val="bg1">
                        <a:lumMod val="95000"/>
                      </a:schemeClr>
                    </a:solidFill>
                  </a:tcPr>
                </a:tc>
                <a:tc>
                  <a:txBody>
                    <a:bodyPr/>
                    <a:lstStyle/>
                    <a:p>
                      <a:pPr algn="ctr"/>
                      <a:r>
                        <a:rPr lang="en-US" dirty="0" smtClean="0"/>
                        <a:t>Where the learner</a:t>
                      </a:r>
                      <a:br>
                        <a:rPr lang="en-US" dirty="0" smtClean="0"/>
                      </a:br>
                      <a:r>
                        <a:rPr lang="en-US" dirty="0" smtClean="0"/>
                        <a:t>is now</a:t>
                      </a:r>
                      <a:endParaRPr lang="en-US" b="1" dirty="0"/>
                    </a:p>
                  </a:txBody>
                  <a:tcPr anchor="ctr">
                    <a:solidFill>
                      <a:schemeClr val="bg1">
                        <a:lumMod val="95000"/>
                      </a:schemeClr>
                    </a:solidFill>
                  </a:tcPr>
                </a:tc>
                <a:tc>
                  <a:txBody>
                    <a:bodyPr/>
                    <a:lstStyle/>
                    <a:p>
                      <a:pPr algn="ctr"/>
                      <a:r>
                        <a:rPr lang="en-US" dirty="0" smtClean="0"/>
                        <a:t>How to get </a:t>
                      </a:r>
                      <a:br>
                        <a:rPr lang="en-US" dirty="0" smtClean="0"/>
                      </a:br>
                      <a:r>
                        <a:rPr lang="en-US" dirty="0" smtClean="0"/>
                        <a:t>the learner there</a:t>
                      </a:r>
                      <a:endParaRPr lang="en-US" b="1" dirty="0"/>
                    </a:p>
                  </a:txBody>
                  <a:tcPr anchor="ctr">
                    <a:solidFill>
                      <a:schemeClr val="bg1">
                        <a:lumMod val="95000"/>
                      </a:schemeClr>
                    </a:solidFill>
                  </a:tcPr>
                </a:tc>
              </a:tr>
              <a:tr h="1763374">
                <a:tc>
                  <a:txBody>
                    <a:bodyPr/>
                    <a:lstStyle/>
                    <a:p>
                      <a:r>
                        <a:rPr lang="en-US" dirty="0" smtClean="0"/>
                        <a:t>Teacher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1">
                        <a:lumMod val="60000"/>
                        <a:lumOff val="40000"/>
                      </a:schemeClr>
                    </a:solidFill>
                  </a:tcPr>
                </a:tc>
                <a:tc>
                  <a:txBody>
                    <a:bodyPr/>
                    <a:lstStyle/>
                    <a:p>
                      <a:endParaRPr lang="en-US" dirty="0"/>
                    </a:p>
                  </a:txBody>
                  <a:tcPr>
                    <a:solidFill>
                      <a:srgbClr val="FF6E4C"/>
                    </a:solidFill>
                  </a:tcPr>
                </a:tc>
              </a:tr>
              <a:tr h="1437989">
                <a:tc>
                  <a:txBody>
                    <a:bodyPr/>
                    <a:lstStyle/>
                    <a:p>
                      <a:r>
                        <a:rPr lang="en-US" dirty="0" smtClean="0"/>
                        <a:t>Peer</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3">
                        <a:lumMod val="60000"/>
                        <a:lumOff val="40000"/>
                      </a:schemeClr>
                    </a:solidFill>
                  </a:tcPr>
                </a:tc>
                <a:tc>
                  <a:txBody>
                    <a:bodyPr/>
                    <a:lstStyle/>
                    <a:p>
                      <a:endParaRPr lang="en-US" dirty="0"/>
                    </a:p>
                  </a:txBody>
                  <a:tcPr>
                    <a:solidFill>
                      <a:schemeClr val="accent3">
                        <a:lumMod val="60000"/>
                        <a:lumOff val="40000"/>
                      </a:schemeClr>
                    </a:solidFill>
                  </a:tcPr>
                </a:tc>
              </a:tr>
              <a:tr h="1416996">
                <a:tc>
                  <a:txBody>
                    <a:bodyPr/>
                    <a:lstStyle/>
                    <a:p>
                      <a:r>
                        <a:rPr lang="en-US" dirty="0" smtClean="0"/>
                        <a:t>Student</a:t>
                      </a:r>
                      <a:endParaRPr lang="en-US" b="1" dirty="0"/>
                    </a:p>
                  </a:txBody>
                  <a:tcPr anchor="ctr">
                    <a:solidFill>
                      <a:srgbClr val="F2F2F2"/>
                    </a:solidFill>
                  </a:tcPr>
                </a:tc>
                <a:tc>
                  <a:txBody>
                    <a:bodyPr/>
                    <a:lstStyle/>
                    <a:p>
                      <a:endParaRPr lang="en-US" dirty="0"/>
                    </a:p>
                  </a:txBody>
                  <a:tcPr>
                    <a:solidFill>
                      <a:srgbClr val="FFEDC3"/>
                    </a:solidFill>
                  </a:tcPr>
                </a:tc>
                <a:tc>
                  <a:txBody>
                    <a:bodyPr/>
                    <a:lstStyle/>
                    <a:p>
                      <a:endParaRPr lang="en-US" dirty="0"/>
                    </a:p>
                  </a:txBody>
                  <a:tcPr>
                    <a:solidFill>
                      <a:schemeClr val="accent5">
                        <a:lumMod val="40000"/>
                        <a:lumOff val="60000"/>
                      </a:schemeClr>
                    </a:solidFill>
                  </a:tcPr>
                </a:tc>
                <a:tc>
                  <a:txBody>
                    <a:bodyPr/>
                    <a:lstStyle/>
                    <a:p>
                      <a:endParaRPr lang="en-US" dirty="0"/>
                    </a:p>
                  </a:txBody>
                  <a:tcPr>
                    <a:solidFill>
                      <a:schemeClr val="accent5">
                        <a:lumMod val="40000"/>
                        <a:lumOff val="60000"/>
                      </a:schemeClr>
                    </a:solidFill>
                  </a:tcPr>
                </a:tc>
              </a:tr>
            </a:tbl>
          </a:graphicData>
        </a:graphic>
      </p:graphicFrame>
      <p:sp>
        <p:nvSpPr>
          <p:cNvPr id="2" name="Title 1"/>
          <p:cNvSpPr>
            <a:spLocks noGrp="1"/>
          </p:cNvSpPr>
          <p:nvPr>
            <p:ph type="title"/>
          </p:nvPr>
        </p:nvSpPr>
        <p:spPr/>
        <p:txBody>
          <a:bodyPr/>
          <a:lstStyle/>
          <a:p>
            <a:r>
              <a:rPr lang="en-US" dirty="0" smtClean="0"/>
              <a:t>Unpacking Formative Assessment</a:t>
            </a:r>
            <a:endParaRPr lang="en-US" dirty="0"/>
          </a:p>
        </p:txBody>
      </p:sp>
      <p:sp>
        <p:nvSpPr>
          <p:cNvPr id="4" name="Slide Number Placeholder 3"/>
          <p:cNvSpPr>
            <a:spLocks noGrp="1"/>
          </p:cNvSpPr>
          <p:nvPr>
            <p:ph type="sldNum" sz="quarter" idx="12"/>
          </p:nvPr>
        </p:nvSpPr>
        <p:spPr/>
        <p:txBody>
          <a:bodyPr/>
          <a:lstStyle/>
          <a:p>
            <a:fld id="{9C0F6FC3-3F0F-484D-B7AD-35414CAF3DD6}" type="slidenum">
              <a:rPr lang="en-US" smtClean="0"/>
              <a:t>7</a:t>
            </a:fld>
            <a:endParaRPr lang="en-US"/>
          </a:p>
        </p:txBody>
      </p:sp>
      <p:sp>
        <p:nvSpPr>
          <p:cNvPr id="5" name="Rounded Rectangle 4"/>
          <p:cNvSpPr/>
          <p:nvPr/>
        </p:nvSpPr>
        <p:spPr>
          <a:xfrm>
            <a:off x="1308100" y="2311400"/>
            <a:ext cx="7543800" cy="4203700"/>
          </a:xfrm>
          <a:prstGeom prst="roundRect">
            <a:avLst/>
          </a:prstGeom>
          <a:solidFill>
            <a:srgbClr val="1691D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Using evidence of achievement to adapt what happens in classrooms to meet learner needs </a:t>
            </a:r>
            <a:endParaRPr lang="en-US" sz="4800" dirty="0"/>
          </a:p>
        </p:txBody>
      </p:sp>
    </p:spTree>
    <p:extLst>
      <p:ext uri="{BB962C8B-B14F-4D97-AF65-F5344CB8AC3E}">
        <p14:creationId xmlns:p14="http://schemas.microsoft.com/office/powerpoint/2010/main" val="30181257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4"/>
          <p:cNvSpPr>
            <a:spLocks noGrp="1" noChangeArrowheads="1"/>
          </p:cNvSpPr>
          <p:nvPr>
            <p:ph type="title"/>
          </p:nvPr>
        </p:nvSpPr>
        <p:spPr/>
        <p:txBody>
          <a:bodyPr/>
          <a:lstStyle/>
          <a:p>
            <a:r>
              <a:rPr lang="en-US" dirty="0" smtClean="0"/>
              <a:t>An educational positioning system</a:t>
            </a:r>
            <a:endParaRPr lang="en-US" dirty="0"/>
          </a:p>
        </p:txBody>
      </p:sp>
      <p:sp>
        <p:nvSpPr>
          <p:cNvPr id="58370" name="Rectangle 5"/>
          <p:cNvSpPr>
            <a:spLocks noGrp="1" noChangeArrowheads="1"/>
          </p:cNvSpPr>
          <p:nvPr>
            <p:ph sz="quarter" idx="1"/>
          </p:nvPr>
        </p:nvSpPr>
        <p:spPr/>
        <p:txBody>
          <a:bodyPr/>
          <a:lstStyle/>
          <a:p>
            <a:r>
              <a:rPr lang="en-US" smtClean="0"/>
              <a:t>A good teacher:</a:t>
            </a:r>
          </a:p>
          <a:p>
            <a:pPr lvl="1"/>
            <a:r>
              <a:rPr lang="en-US" smtClean="0"/>
              <a:t>Establishes where the students are in their learning</a:t>
            </a:r>
          </a:p>
          <a:p>
            <a:pPr lvl="1"/>
            <a:r>
              <a:rPr lang="en-US" smtClean="0"/>
              <a:t>Identifies the learning destination</a:t>
            </a:r>
          </a:p>
          <a:p>
            <a:pPr lvl="1"/>
            <a:r>
              <a:rPr lang="en-US" smtClean="0"/>
              <a:t>Carefully plans a route</a:t>
            </a:r>
          </a:p>
          <a:p>
            <a:pPr lvl="1"/>
            <a:r>
              <a:rPr lang="en-US" smtClean="0"/>
              <a:t>Begins the learning journey</a:t>
            </a:r>
          </a:p>
          <a:p>
            <a:pPr lvl="1"/>
            <a:r>
              <a:rPr lang="en-US" smtClean="0"/>
              <a:t>Makes regular checks on progress on the way</a:t>
            </a:r>
          </a:p>
          <a:p>
            <a:pPr lvl="1"/>
            <a:r>
              <a:rPr lang="en-US" smtClean="0"/>
              <a:t>Makes adjustments to the course as conditions dictate</a:t>
            </a:r>
            <a:endParaRPr lang="en-US" dirty="0"/>
          </a:p>
        </p:txBody>
      </p:sp>
      <p:sp>
        <p:nvSpPr>
          <p:cNvPr id="3" name="Slide Number Placeholder 2"/>
          <p:cNvSpPr>
            <a:spLocks noGrp="1"/>
          </p:cNvSpPr>
          <p:nvPr>
            <p:ph type="sldNum" sz="quarter" idx="12"/>
          </p:nvPr>
        </p:nvSpPr>
        <p:spPr/>
        <p:txBody>
          <a:bodyPr>
            <a:normAutofit fontScale="92500" lnSpcReduction="20000"/>
          </a:bodyPr>
          <a:lstStyle/>
          <a:p>
            <a:pPr>
              <a:defRPr/>
            </a:pPr>
            <a:fld id="{2D6238C2-C284-AD4D-8FB8-9663937FCA09}" type="slidenum">
              <a:rPr lang="en-GB" smtClean="0"/>
              <a:pPr>
                <a:defRPr/>
              </a:pPr>
              <a:t>8</a:t>
            </a:fld>
            <a:endParaRPr lang="en-GB" dirty="0"/>
          </a:p>
        </p:txBody>
      </p:sp>
    </p:spTree>
    <p:extLst>
      <p:ext uri="{BB962C8B-B14F-4D97-AF65-F5344CB8AC3E}">
        <p14:creationId xmlns:p14="http://schemas.microsoft.com/office/powerpoint/2010/main" val="219712960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6"/>
          <p:cNvSpPr>
            <a:spLocks noGrp="1" noChangeArrowheads="1"/>
          </p:cNvSpPr>
          <p:nvPr>
            <p:ph type="ctrTitle"/>
          </p:nvPr>
        </p:nvSpPr>
        <p:spPr/>
        <p:txBody>
          <a:bodyPr/>
          <a:lstStyle/>
          <a:p>
            <a:r>
              <a:rPr lang="en-US" dirty="0" smtClean="0"/>
              <a:t>Strategies and practical techniques for classroom formative assessment</a:t>
            </a:r>
            <a:endParaRPr lang="en-GB" dirty="0"/>
          </a:p>
        </p:txBody>
      </p:sp>
      <p:sp>
        <p:nvSpPr>
          <p:cNvPr id="5" name="Subtitle 4"/>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D52799CE-711A-FA44-BA4E-E463DA170A36}" type="slidenum">
              <a:rPr lang="en-US" smtClean="0"/>
              <a:pPr/>
              <a:t>9</a:t>
            </a:fld>
            <a:endParaRPr lang="en-US" dirty="0"/>
          </a:p>
        </p:txBody>
      </p:sp>
    </p:spTree>
    <p:extLst>
      <p:ext uri="{BB962C8B-B14F-4D97-AF65-F5344CB8AC3E}">
        <p14:creationId xmlns:p14="http://schemas.microsoft.com/office/powerpoint/2010/main" val="584066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ylan Wiliam Template 201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Dylan Wiliam Template 2014.potx</Template>
  <TotalTime>11517</TotalTime>
  <Words>1855</Words>
  <Application>Microsoft Macintosh PowerPoint</Application>
  <PresentationFormat>On-screen Show (4:3)</PresentationFormat>
  <Paragraphs>325</Paragraphs>
  <Slides>44</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47" baseType="lpstr">
      <vt:lpstr>Dylan Wiliam Template 2014</vt:lpstr>
      <vt:lpstr>Equation</vt:lpstr>
      <vt:lpstr>Microsoft Equation</vt:lpstr>
      <vt:lpstr>Dylan Wiliam (@dylanwiliam)</vt:lpstr>
      <vt:lpstr>Why Strategic Formative Assessment?</vt:lpstr>
      <vt:lpstr>Building Plan “B” into Plan “A”</vt:lpstr>
      <vt:lpstr>Relevant studies</vt:lpstr>
      <vt:lpstr>Formative Assessment: A contested term</vt:lpstr>
      <vt:lpstr>Unpacking Formative Assessment</vt:lpstr>
      <vt:lpstr>Unpacking Formative Assessment</vt:lpstr>
      <vt:lpstr>An educational positioning system</vt:lpstr>
      <vt:lpstr>Strategies and practical techniques for classroom formative assessment</vt:lpstr>
      <vt:lpstr>Clarifying, sharing and understanding learning intentions</vt:lpstr>
      <vt:lpstr>Share learning intentions</vt:lpstr>
      <vt:lpstr>Kinds of questions: Israel</vt:lpstr>
      <vt:lpstr>Share learning intentions</vt:lpstr>
      <vt:lpstr>Engineering effective discussions, activities, and classroom tasks that elicit evidence of learning</vt:lpstr>
      <vt:lpstr>Eliciting evidence</vt:lpstr>
      <vt:lpstr>Hinge questions</vt:lpstr>
      <vt:lpstr>Principles of diagnostic questioning</vt:lpstr>
      <vt:lpstr>Distractor-driven multiple choice questions</vt:lpstr>
      <vt:lpstr>Multiple correct responses (2)</vt:lpstr>
      <vt:lpstr>Distractor-driven and multiple correct responses </vt:lpstr>
      <vt:lpstr>Developing good questions</vt:lpstr>
      <vt:lpstr>Providing feedback that moves learners forward</vt:lpstr>
      <vt:lpstr>Effects of feedback</vt:lpstr>
      <vt:lpstr>Getting feedback right is hard</vt:lpstr>
      <vt:lpstr>Provide feedback that moves learning on</vt:lpstr>
      <vt:lpstr>Activating students as learning resources for one another</vt:lpstr>
      <vt:lpstr>Cooperative learning: a research success story</vt:lpstr>
      <vt:lpstr>How does cooperative learning work?</vt:lpstr>
      <vt:lpstr>Help students be learning resources</vt:lpstr>
      <vt:lpstr>Activating students as owners of their own learning</vt:lpstr>
      <vt:lpstr>Help students own their own learning</vt:lpstr>
      <vt:lpstr>PowerPoint Presentation</vt:lpstr>
      <vt:lpstr>PowerPoint Presentation</vt:lpstr>
      <vt:lpstr>PowerPoint Presentation</vt:lpstr>
      <vt:lpstr>+/–/interesting: responses for “+”</vt:lpstr>
      <vt:lpstr>+/–/interesting: responses for “–”</vt:lpstr>
      <vt:lpstr>+/–/interesting: responses for “interesting”</vt:lpstr>
      <vt:lpstr>Self-assessment in the early years</vt:lpstr>
      <vt:lpstr>PowerPoint Presentation</vt:lpstr>
      <vt:lpstr>All ready for action in third grade…</vt:lpstr>
      <vt:lpstr>Tell me about you…</vt:lpstr>
      <vt:lpstr>Technique review</vt:lpstr>
      <vt:lpstr>To find out more…</vt:lpstr>
      <vt:lpstr>…and even more...</vt:lpstr>
    </vt:vector>
  </TitlesOfParts>
  <Company>Learning Sciences International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Sylvia Karlson</dc:creator>
  <cp:lastModifiedBy>Dylan Wiliam</cp:lastModifiedBy>
  <cp:revision>110</cp:revision>
  <dcterms:created xsi:type="dcterms:W3CDTF">2014-10-09T19:30:01Z</dcterms:created>
  <dcterms:modified xsi:type="dcterms:W3CDTF">2017-02-02T02:50:34Z</dcterms:modified>
</cp:coreProperties>
</file>