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511" r:id="rId2"/>
    <p:sldId id="519" r:id="rId3"/>
    <p:sldId id="521" r:id="rId4"/>
    <p:sldId id="527" r:id="rId5"/>
    <p:sldId id="520" r:id="rId6"/>
    <p:sldId id="513" r:id="rId7"/>
    <p:sldId id="514" r:id="rId8"/>
    <p:sldId id="515" r:id="rId9"/>
    <p:sldId id="456" r:id="rId10"/>
    <p:sldId id="517" r:id="rId11"/>
    <p:sldId id="518" r:id="rId12"/>
    <p:sldId id="528" r:id="rId13"/>
    <p:sldId id="524" r:id="rId14"/>
    <p:sldId id="525" r:id="rId15"/>
    <p:sldId id="529" r:id="rId16"/>
    <p:sldId id="526" r:id="rId17"/>
    <p:sldId id="516" r:id="rId18"/>
    <p:sldId id="522" r:id="rId19"/>
    <p:sldId id="523" r:id="rId20"/>
    <p:sldId id="530" r:id="rId21"/>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3E3"/>
    <a:srgbClr val="403152"/>
    <a:srgbClr val="215968"/>
    <a:srgbClr val="FF6600"/>
    <a:srgbClr val="1F497D"/>
    <a:srgbClr val="DD9E00"/>
    <a:srgbClr val="2979C9"/>
    <a:srgbClr val="2171AD"/>
    <a:srgbClr val="1691D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57" autoAdjust="0"/>
    <p:restoredTop sz="84526" autoAdjust="0"/>
  </p:normalViewPr>
  <p:slideViewPr>
    <p:cSldViewPr snapToGrid="0" snapToObjects="1" showGuides="1">
      <p:cViewPr>
        <p:scale>
          <a:sx n="100" d="100"/>
          <a:sy n="100" d="100"/>
        </p:scale>
        <p:origin x="-864" y="-80"/>
      </p:cViewPr>
      <p:guideLst>
        <p:guide orient="horz" pos="4062"/>
        <p:guide pos="2885"/>
      </p:guideLst>
    </p:cSldViewPr>
  </p:slideViewPr>
  <p:outlineViewPr>
    <p:cViewPr>
      <p:scale>
        <a:sx n="33" d="100"/>
        <a:sy n="33" d="100"/>
      </p:scale>
      <p:origin x="0" y="901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48" d="100"/>
          <a:sy n="148" d="100"/>
        </p:scale>
        <p:origin x="-3688" y="-11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F6F364-618E-A340-940D-E84EE9E50FEE}" type="doc">
      <dgm:prSet loTypeId="urn:microsoft.com/office/officeart/2005/8/layout/process1" loCatId="" qsTypeId="urn:microsoft.com/office/officeart/2005/8/quickstyle/3D3" qsCatId="3D" csTypeId="urn:microsoft.com/office/officeart/2005/8/colors/accent1_2" csCatId="accent1" phldr="1"/>
      <dgm:spPr/>
    </dgm:pt>
    <dgm:pt modelId="{43733EEB-9005-6F47-92CE-A20A255C317E}">
      <dgm:prSet phldrT="[Text]"/>
      <dgm:spPr/>
      <dgm:t>
        <a:bodyPr/>
        <a:lstStyle/>
        <a:p>
          <a:r>
            <a:rPr lang="en-US" dirty="0" smtClean="0"/>
            <a:t>Long-term memory</a:t>
          </a:r>
          <a:endParaRPr lang="en-US" dirty="0"/>
        </a:p>
      </dgm:t>
    </dgm:pt>
    <dgm:pt modelId="{199C130B-E7F3-E344-B91A-4808E6C3EC8A}" type="parTrans" cxnId="{87B3ABF0-075E-8343-BCCB-83AB81785B28}">
      <dgm:prSet/>
      <dgm:spPr/>
      <dgm:t>
        <a:bodyPr/>
        <a:lstStyle/>
        <a:p>
          <a:endParaRPr lang="en-US"/>
        </a:p>
      </dgm:t>
    </dgm:pt>
    <dgm:pt modelId="{20D84FA9-92D0-A540-B811-A5CC1EC191CD}" type="sibTrans" cxnId="{87B3ABF0-075E-8343-BCCB-83AB81785B28}">
      <dgm:prSet/>
      <dgm:spPr/>
      <dgm:t>
        <a:bodyPr/>
        <a:lstStyle/>
        <a:p>
          <a:endParaRPr lang="en-US"/>
        </a:p>
      </dgm:t>
    </dgm:pt>
    <dgm:pt modelId="{1584BBF4-180A-0644-B966-8FF76872BC4C}">
      <dgm:prSet phldrT="[Text]"/>
      <dgm:spPr/>
      <dgm:t>
        <a:bodyPr/>
        <a:lstStyle/>
        <a:p>
          <a:r>
            <a:rPr lang="en-US" dirty="0" smtClean="0"/>
            <a:t>Short-term memory</a:t>
          </a:r>
          <a:endParaRPr lang="en-US" dirty="0"/>
        </a:p>
      </dgm:t>
    </dgm:pt>
    <dgm:pt modelId="{9E4A0FD1-A362-824F-B0D3-F944A674D539}" type="parTrans" cxnId="{FF495B31-1615-984B-83B9-6E0043997DD0}">
      <dgm:prSet/>
      <dgm:spPr/>
      <dgm:t>
        <a:bodyPr/>
        <a:lstStyle/>
        <a:p>
          <a:endParaRPr lang="en-US"/>
        </a:p>
      </dgm:t>
    </dgm:pt>
    <dgm:pt modelId="{1CE195AF-5E1E-7742-A156-FAB2CCDB94CD}" type="sibTrans" cxnId="{FF495B31-1615-984B-83B9-6E0043997DD0}">
      <dgm:prSet/>
      <dgm:spPr/>
      <dgm:t>
        <a:bodyPr/>
        <a:lstStyle/>
        <a:p>
          <a:endParaRPr lang="en-US"/>
        </a:p>
      </dgm:t>
    </dgm:pt>
    <dgm:pt modelId="{A6A384EF-E403-4443-AB50-3370DDFA7EBA}">
      <dgm:prSet phldrT="[Text]"/>
      <dgm:spPr/>
      <dgm:t>
        <a:bodyPr/>
        <a:lstStyle/>
        <a:p>
          <a:r>
            <a:rPr lang="en-US" dirty="0" smtClean="0"/>
            <a:t>Environment</a:t>
          </a:r>
          <a:endParaRPr lang="en-US" dirty="0"/>
        </a:p>
      </dgm:t>
    </dgm:pt>
    <dgm:pt modelId="{DA9E2EB4-4D64-6144-BD88-C24BC001C45C}" type="parTrans" cxnId="{A33FCFBB-A2E5-1C4E-ABD6-7E849D459312}">
      <dgm:prSet/>
      <dgm:spPr/>
      <dgm:t>
        <a:bodyPr/>
        <a:lstStyle/>
        <a:p>
          <a:endParaRPr lang="en-US"/>
        </a:p>
      </dgm:t>
    </dgm:pt>
    <dgm:pt modelId="{51DC8D9F-7FE0-BE49-B98A-644E1D6FFC4F}" type="sibTrans" cxnId="{A33FCFBB-A2E5-1C4E-ABD6-7E849D459312}">
      <dgm:prSet/>
      <dgm:spPr/>
      <dgm:t>
        <a:bodyPr/>
        <a:lstStyle/>
        <a:p>
          <a:endParaRPr lang="en-US"/>
        </a:p>
      </dgm:t>
    </dgm:pt>
    <dgm:pt modelId="{8A6F6487-1D0C-AA48-93A8-18F60AEB37FE}" type="pres">
      <dgm:prSet presAssocID="{44F6F364-618E-A340-940D-E84EE9E50FEE}" presName="Name0" presStyleCnt="0">
        <dgm:presLayoutVars>
          <dgm:dir val="rev"/>
          <dgm:resizeHandles val="exact"/>
        </dgm:presLayoutVars>
      </dgm:prSet>
      <dgm:spPr/>
    </dgm:pt>
    <dgm:pt modelId="{C307B872-2931-1148-A3F6-52F49A2371E9}" type="pres">
      <dgm:prSet presAssocID="{43733EEB-9005-6F47-92CE-A20A255C317E}" presName="node" presStyleLbl="node1" presStyleIdx="0" presStyleCnt="3">
        <dgm:presLayoutVars>
          <dgm:bulletEnabled val="1"/>
        </dgm:presLayoutVars>
      </dgm:prSet>
      <dgm:spPr/>
      <dgm:t>
        <a:bodyPr/>
        <a:lstStyle/>
        <a:p>
          <a:endParaRPr lang="en-US"/>
        </a:p>
      </dgm:t>
    </dgm:pt>
    <dgm:pt modelId="{2BCB26F1-B856-DB4A-92EC-E4F8087546D5}" type="pres">
      <dgm:prSet presAssocID="{20D84FA9-92D0-A540-B811-A5CC1EC191CD}" presName="sibTrans" presStyleLbl="sibTrans2D1" presStyleIdx="0" presStyleCnt="2"/>
      <dgm:spPr/>
      <dgm:t>
        <a:bodyPr/>
        <a:lstStyle/>
        <a:p>
          <a:endParaRPr lang="en-US"/>
        </a:p>
      </dgm:t>
    </dgm:pt>
    <dgm:pt modelId="{02BD4F08-775D-0743-B447-27DF7761D806}" type="pres">
      <dgm:prSet presAssocID="{20D84FA9-92D0-A540-B811-A5CC1EC191CD}" presName="connectorText" presStyleLbl="sibTrans2D1" presStyleIdx="0" presStyleCnt="2"/>
      <dgm:spPr/>
      <dgm:t>
        <a:bodyPr/>
        <a:lstStyle/>
        <a:p>
          <a:endParaRPr lang="en-US"/>
        </a:p>
      </dgm:t>
    </dgm:pt>
    <dgm:pt modelId="{D957BE82-6ACD-7A4B-9231-E77735685D75}" type="pres">
      <dgm:prSet presAssocID="{1584BBF4-180A-0644-B966-8FF76872BC4C}" presName="node" presStyleLbl="node1" presStyleIdx="1" presStyleCnt="3">
        <dgm:presLayoutVars>
          <dgm:bulletEnabled val="1"/>
        </dgm:presLayoutVars>
      </dgm:prSet>
      <dgm:spPr/>
      <dgm:t>
        <a:bodyPr/>
        <a:lstStyle/>
        <a:p>
          <a:endParaRPr lang="en-US"/>
        </a:p>
      </dgm:t>
    </dgm:pt>
    <dgm:pt modelId="{BF01BE94-B9FB-6243-8911-ECBE8A9FCC5F}" type="pres">
      <dgm:prSet presAssocID="{1CE195AF-5E1E-7742-A156-FAB2CCDB94CD}" presName="sibTrans" presStyleLbl="sibTrans2D1" presStyleIdx="1" presStyleCnt="2" custAng="10800000"/>
      <dgm:spPr/>
      <dgm:t>
        <a:bodyPr/>
        <a:lstStyle/>
        <a:p>
          <a:endParaRPr lang="en-US"/>
        </a:p>
      </dgm:t>
    </dgm:pt>
    <dgm:pt modelId="{1F2D6A96-A5AE-EE46-B3F3-598C6B79EC6A}" type="pres">
      <dgm:prSet presAssocID="{1CE195AF-5E1E-7742-A156-FAB2CCDB94CD}" presName="connectorText" presStyleLbl="sibTrans2D1" presStyleIdx="1" presStyleCnt="2"/>
      <dgm:spPr/>
      <dgm:t>
        <a:bodyPr/>
        <a:lstStyle/>
        <a:p>
          <a:endParaRPr lang="en-US"/>
        </a:p>
      </dgm:t>
    </dgm:pt>
    <dgm:pt modelId="{51F28CD1-1F5E-4449-B59B-7340793E1259}" type="pres">
      <dgm:prSet presAssocID="{A6A384EF-E403-4443-AB50-3370DDFA7EBA}" presName="node" presStyleLbl="node1" presStyleIdx="2" presStyleCnt="3">
        <dgm:presLayoutVars>
          <dgm:bulletEnabled val="1"/>
        </dgm:presLayoutVars>
      </dgm:prSet>
      <dgm:spPr/>
      <dgm:t>
        <a:bodyPr/>
        <a:lstStyle/>
        <a:p>
          <a:endParaRPr lang="en-US"/>
        </a:p>
      </dgm:t>
    </dgm:pt>
  </dgm:ptLst>
  <dgm:cxnLst>
    <dgm:cxn modelId="{E8CDAD88-4BE9-0F4A-9B0A-F6C8D398EDD4}" type="presOf" srcId="{1584BBF4-180A-0644-B966-8FF76872BC4C}" destId="{D957BE82-6ACD-7A4B-9231-E77735685D75}" srcOrd="0" destOrd="0" presId="urn:microsoft.com/office/officeart/2005/8/layout/process1"/>
    <dgm:cxn modelId="{C1EAD55E-4AC0-0E40-8194-00D3F46241B4}" type="presOf" srcId="{20D84FA9-92D0-A540-B811-A5CC1EC191CD}" destId="{02BD4F08-775D-0743-B447-27DF7761D806}" srcOrd="1" destOrd="0" presId="urn:microsoft.com/office/officeart/2005/8/layout/process1"/>
    <dgm:cxn modelId="{87B3ABF0-075E-8343-BCCB-83AB81785B28}" srcId="{44F6F364-618E-A340-940D-E84EE9E50FEE}" destId="{43733EEB-9005-6F47-92CE-A20A255C317E}" srcOrd="0" destOrd="0" parTransId="{199C130B-E7F3-E344-B91A-4808E6C3EC8A}" sibTransId="{20D84FA9-92D0-A540-B811-A5CC1EC191CD}"/>
    <dgm:cxn modelId="{A33FCFBB-A2E5-1C4E-ABD6-7E849D459312}" srcId="{44F6F364-618E-A340-940D-E84EE9E50FEE}" destId="{A6A384EF-E403-4443-AB50-3370DDFA7EBA}" srcOrd="2" destOrd="0" parTransId="{DA9E2EB4-4D64-6144-BD88-C24BC001C45C}" sibTransId="{51DC8D9F-7FE0-BE49-B98A-644E1D6FFC4F}"/>
    <dgm:cxn modelId="{FF495B31-1615-984B-83B9-6E0043997DD0}" srcId="{44F6F364-618E-A340-940D-E84EE9E50FEE}" destId="{1584BBF4-180A-0644-B966-8FF76872BC4C}" srcOrd="1" destOrd="0" parTransId="{9E4A0FD1-A362-824F-B0D3-F944A674D539}" sibTransId="{1CE195AF-5E1E-7742-A156-FAB2CCDB94CD}"/>
    <dgm:cxn modelId="{23ABBA4E-0BCF-7D40-9114-410EC066A18B}" type="presOf" srcId="{20D84FA9-92D0-A540-B811-A5CC1EC191CD}" destId="{2BCB26F1-B856-DB4A-92EC-E4F8087546D5}" srcOrd="0" destOrd="0" presId="urn:microsoft.com/office/officeart/2005/8/layout/process1"/>
    <dgm:cxn modelId="{FEAC69F6-0F51-1247-B090-6B755B20DA21}" type="presOf" srcId="{1CE195AF-5E1E-7742-A156-FAB2CCDB94CD}" destId="{1F2D6A96-A5AE-EE46-B3F3-598C6B79EC6A}" srcOrd="1" destOrd="0" presId="urn:microsoft.com/office/officeart/2005/8/layout/process1"/>
    <dgm:cxn modelId="{CD29D0CE-3178-A148-8D42-CBB67105F85E}" type="presOf" srcId="{1CE195AF-5E1E-7742-A156-FAB2CCDB94CD}" destId="{BF01BE94-B9FB-6243-8911-ECBE8A9FCC5F}" srcOrd="0" destOrd="0" presId="urn:microsoft.com/office/officeart/2005/8/layout/process1"/>
    <dgm:cxn modelId="{354485F1-5885-754F-B7A5-B9BC58A4D15B}" type="presOf" srcId="{A6A384EF-E403-4443-AB50-3370DDFA7EBA}" destId="{51F28CD1-1F5E-4449-B59B-7340793E1259}" srcOrd="0" destOrd="0" presId="urn:microsoft.com/office/officeart/2005/8/layout/process1"/>
    <dgm:cxn modelId="{3E30BCCD-179A-A147-9949-63BFBEE43D3E}" type="presOf" srcId="{43733EEB-9005-6F47-92CE-A20A255C317E}" destId="{C307B872-2931-1148-A3F6-52F49A2371E9}" srcOrd="0" destOrd="0" presId="urn:microsoft.com/office/officeart/2005/8/layout/process1"/>
    <dgm:cxn modelId="{C17D19E9-8042-B648-AD31-69905B51547B}" type="presOf" srcId="{44F6F364-618E-A340-940D-E84EE9E50FEE}" destId="{8A6F6487-1D0C-AA48-93A8-18F60AEB37FE}" srcOrd="0" destOrd="0" presId="urn:microsoft.com/office/officeart/2005/8/layout/process1"/>
    <dgm:cxn modelId="{776A30CB-ED1A-F34E-A5FC-FF21694873BA}" type="presParOf" srcId="{8A6F6487-1D0C-AA48-93A8-18F60AEB37FE}" destId="{C307B872-2931-1148-A3F6-52F49A2371E9}" srcOrd="0" destOrd="0" presId="urn:microsoft.com/office/officeart/2005/8/layout/process1"/>
    <dgm:cxn modelId="{8E69284D-450D-6746-A363-57BB8366DA8F}" type="presParOf" srcId="{8A6F6487-1D0C-AA48-93A8-18F60AEB37FE}" destId="{2BCB26F1-B856-DB4A-92EC-E4F8087546D5}" srcOrd="1" destOrd="0" presId="urn:microsoft.com/office/officeart/2005/8/layout/process1"/>
    <dgm:cxn modelId="{EA23CADF-B761-B44F-9607-0711C6B200FD}" type="presParOf" srcId="{2BCB26F1-B856-DB4A-92EC-E4F8087546D5}" destId="{02BD4F08-775D-0743-B447-27DF7761D806}" srcOrd="0" destOrd="0" presId="urn:microsoft.com/office/officeart/2005/8/layout/process1"/>
    <dgm:cxn modelId="{5BDAE977-93C7-0940-A5B3-F11BC8420D3E}" type="presParOf" srcId="{8A6F6487-1D0C-AA48-93A8-18F60AEB37FE}" destId="{D957BE82-6ACD-7A4B-9231-E77735685D75}" srcOrd="2" destOrd="0" presId="urn:microsoft.com/office/officeart/2005/8/layout/process1"/>
    <dgm:cxn modelId="{74F3869A-43BC-1449-8511-9AABDE5AA824}" type="presParOf" srcId="{8A6F6487-1D0C-AA48-93A8-18F60AEB37FE}" destId="{BF01BE94-B9FB-6243-8911-ECBE8A9FCC5F}" srcOrd="3" destOrd="0" presId="urn:microsoft.com/office/officeart/2005/8/layout/process1"/>
    <dgm:cxn modelId="{17D19536-20CA-5B4A-8827-81E6871B4B25}" type="presParOf" srcId="{BF01BE94-B9FB-6243-8911-ECBE8A9FCC5F}" destId="{1F2D6A96-A5AE-EE46-B3F3-598C6B79EC6A}" srcOrd="0" destOrd="0" presId="urn:microsoft.com/office/officeart/2005/8/layout/process1"/>
    <dgm:cxn modelId="{81B1FA37-E6E7-9C43-95F3-D0AF2CE7F244}" type="presParOf" srcId="{8A6F6487-1D0C-AA48-93A8-18F60AEB37FE}" destId="{51F28CD1-1F5E-4449-B59B-7340793E125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7B872-2931-1148-A3F6-52F49A2371E9}">
      <dsp:nvSpPr>
        <dsp:cNvPr id="0" name=""/>
        <dsp:cNvSpPr/>
      </dsp:nvSpPr>
      <dsp:spPr>
        <a:xfrm>
          <a:off x="5828793" y="1890832"/>
          <a:ext cx="2079227" cy="1247536"/>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Long-term memory</a:t>
          </a:r>
          <a:endParaRPr lang="en-US" sz="2700" kern="1200" dirty="0"/>
        </a:p>
      </dsp:txBody>
      <dsp:txXfrm>
        <a:off x="5865332" y="1927371"/>
        <a:ext cx="2006149" cy="1174458"/>
      </dsp:txXfrm>
    </dsp:sp>
    <dsp:sp modelId="{2BCB26F1-B856-DB4A-92EC-E4F8087546D5}">
      <dsp:nvSpPr>
        <dsp:cNvPr id="0" name=""/>
        <dsp:cNvSpPr/>
      </dsp:nvSpPr>
      <dsp:spPr>
        <a:xfrm rot="10800000">
          <a:off x="5180074" y="2256776"/>
          <a:ext cx="440796" cy="51564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0800000">
        <a:off x="5312313" y="2359906"/>
        <a:ext cx="308557" cy="309388"/>
      </dsp:txXfrm>
    </dsp:sp>
    <dsp:sp modelId="{D957BE82-6ACD-7A4B-9231-E77735685D75}">
      <dsp:nvSpPr>
        <dsp:cNvPr id="0" name=""/>
        <dsp:cNvSpPr/>
      </dsp:nvSpPr>
      <dsp:spPr>
        <a:xfrm>
          <a:off x="2917874" y="1890832"/>
          <a:ext cx="2079227" cy="1247536"/>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Short-term memory</a:t>
          </a:r>
          <a:endParaRPr lang="en-US" sz="2700" kern="1200" dirty="0"/>
        </a:p>
      </dsp:txBody>
      <dsp:txXfrm>
        <a:off x="2954413" y="1927371"/>
        <a:ext cx="2006149" cy="1174458"/>
      </dsp:txXfrm>
    </dsp:sp>
    <dsp:sp modelId="{BF01BE94-B9FB-6243-8911-ECBE8A9FCC5F}">
      <dsp:nvSpPr>
        <dsp:cNvPr id="0" name=""/>
        <dsp:cNvSpPr/>
      </dsp:nvSpPr>
      <dsp:spPr>
        <a:xfrm>
          <a:off x="2269155" y="2256776"/>
          <a:ext cx="440796" cy="51564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0800000">
        <a:off x="2269155" y="2359906"/>
        <a:ext cx="308557" cy="309388"/>
      </dsp:txXfrm>
    </dsp:sp>
    <dsp:sp modelId="{51F28CD1-1F5E-4449-B59B-7340793E1259}">
      <dsp:nvSpPr>
        <dsp:cNvPr id="0" name=""/>
        <dsp:cNvSpPr/>
      </dsp:nvSpPr>
      <dsp:spPr>
        <a:xfrm>
          <a:off x="6956" y="1890832"/>
          <a:ext cx="2079227" cy="1247536"/>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Environment</a:t>
          </a:r>
          <a:endParaRPr lang="en-US" sz="2700" kern="1200" dirty="0"/>
        </a:p>
      </dsp:txBody>
      <dsp:txXfrm>
        <a:off x="43495" y="1927371"/>
        <a:ext cx="2006149" cy="117445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hyperlink" Target="mailto:dylanwiliam@mac.com" TargetMode="Externa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178300" y="329010"/>
            <a:ext cx="800100" cy="342900"/>
          </a:xfrm>
          <a:prstGeom prst="rect">
            <a:avLst/>
          </a:prstGeom>
        </p:spPr>
        <p:txBody>
          <a:bodyPr vert="horz" lIns="91440" tIns="45720" rIns="91440" bIns="45720" rtlCol="0" anchor="b"/>
          <a:lstStyle>
            <a:lvl1pPr algn="r">
              <a:defRPr sz="1200"/>
            </a:lvl1pPr>
          </a:lstStyle>
          <a:p>
            <a:pPr algn="ctr"/>
            <a:fld id="{71F13FEA-52D1-7A49-9B9F-C01DD675C832}" type="slidenum">
              <a:rPr lang="en-US" smtClean="0"/>
              <a:pPr algn="ctr"/>
              <a:t>‹#›</a:t>
            </a:fld>
            <a:endParaRPr lang="en-US" dirty="0"/>
          </a:p>
        </p:txBody>
      </p:sp>
      <p:sp>
        <p:nvSpPr>
          <p:cNvPr id="6" name="Rectangle 2"/>
          <p:cNvSpPr>
            <a:spLocks noChangeArrowheads="1"/>
          </p:cNvSpPr>
          <p:nvPr/>
        </p:nvSpPr>
        <p:spPr bwMode="auto">
          <a:xfrm>
            <a:off x="774700" y="6343651"/>
            <a:ext cx="7950200" cy="2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3663" tIns="46038" rIns="93663" bIns="46038">
            <a:spAutoFit/>
          </a:bodyPr>
          <a:lstStyle/>
          <a:p>
            <a:pPr defTabSz="950913" eaLnBrk="0" hangingPunct="0">
              <a:tabLst>
                <a:tab pos="1435100" algn="l"/>
                <a:tab pos="3136900" algn="l"/>
                <a:tab pos="4749800" algn="l"/>
                <a:tab pos="6273800" algn="l"/>
              </a:tabLst>
            </a:pPr>
            <a:r>
              <a:rPr lang="en-GB" sz="1000" dirty="0">
                <a:latin typeface="Times New Roman" charset="0"/>
              </a:rPr>
              <a:t>© </a:t>
            </a:r>
            <a:r>
              <a:rPr lang="en-GB" sz="1000" dirty="0" smtClean="0">
                <a:latin typeface="Times New Roman" charset="0"/>
              </a:rPr>
              <a:t>2017 </a:t>
            </a:r>
            <a:r>
              <a:rPr lang="en-GB" sz="1000" dirty="0">
                <a:latin typeface="Times New Roman" charset="0"/>
              </a:rPr>
              <a:t>Dylan </a:t>
            </a:r>
            <a:r>
              <a:rPr lang="en-GB" sz="1000" dirty="0" smtClean="0">
                <a:latin typeface="Times New Roman" charset="0"/>
              </a:rPr>
              <a:t>Wiliam 	E: </a:t>
            </a:r>
            <a:r>
              <a:rPr lang="en-GB" sz="1000" dirty="0" smtClean="0">
                <a:latin typeface="Times New Roman" charset="0"/>
                <a:hlinkClick r:id="rId2"/>
              </a:rPr>
              <a:t>dylanwiliam@mac.com</a:t>
            </a:r>
            <a:r>
              <a:rPr lang="en-GB" sz="1000" dirty="0">
                <a:latin typeface="Times New Roman" charset="0"/>
              </a:rPr>
              <a:t> </a:t>
            </a:r>
            <a:r>
              <a:rPr lang="en-GB" sz="1000" dirty="0" smtClean="0">
                <a:latin typeface="Times New Roman" charset="0"/>
              </a:rPr>
              <a:t>	W: </a:t>
            </a:r>
            <a:r>
              <a:rPr lang="en-GB" sz="1000" dirty="0" err="1" smtClean="0">
                <a:latin typeface="Times New Roman" charset="0"/>
              </a:rPr>
              <a:t>www.dylanwiliam.org</a:t>
            </a:r>
            <a:r>
              <a:rPr lang="en-GB" sz="1000" dirty="0" smtClean="0">
                <a:latin typeface="Times New Roman" charset="0"/>
              </a:rPr>
              <a:t> 	T: (609) 910 1489 (US)	T: 020 8144 0055 (UK)</a:t>
            </a:r>
            <a:endParaRPr lang="en-GB" sz="1000" dirty="0">
              <a:latin typeface="Times New Roman" charset="0"/>
            </a:endParaRPr>
          </a:p>
        </p:txBody>
      </p:sp>
    </p:spTree>
    <p:extLst>
      <p:ext uri="{BB962C8B-B14F-4D97-AF65-F5344CB8AC3E}">
        <p14:creationId xmlns:p14="http://schemas.microsoft.com/office/powerpoint/2010/main" val="26607620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36286" y="6450624"/>
            <a:ext cx="9180287" cy="19050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6286" y="6513911"/>
            <a:ext cx="9180287" cy="256187"/>
          </a:xfrm>
          <a:prstGeom prst="rect">
            <a:avLst/>
          </a:prstGeom>
          <a:solidFill>
            <a:srgbClr val="1691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Image Placeholder 3"/>
          <p:cNvSpPr>
            <a:spLocks noGrp="1" noRot="1" noChangeAspect="1"/>
          </p:cNvSpPr>
          <p:nvPr>
            <p:ph type="sldImg" idx="2"/>
          </p:nvPr>
        </p:nvSpPr>
        <p:spPr>
          <a:xfrm>
            <a:off x="2605088" y="514350"/>
            <a:ext cx="3965575" cy="2973388"/>
          </a:xfrm>
          <a:prstGeom prst="rect">
            <a:avLst/>
          </a:prstGeom>
          <a:noFill/>
          <a:ln w="6350" cmpd="sng">
            <a:solidFill>
              <a:schemeClr val="tx1"/>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63987" y="3600808"/>
            <a:ext cx="7047487" cy="2733314"/>
          </a:xfrm>
          <a:prstGeom prst="rect">
            <a:avLst/>
          </a:prstGeom>
          <a:ln>
            <a:solidFill>
              <a:srgbClr val="000000"/>
            </a:solidFill>
          </a:ln>
          <a:effectLst/>
        </p:spPr>
        <p:txBody>
          <a:bodyPr vert="horz" lIns="91440" tIns="45720" rIns="91440" bIns="45720" rtlCol="0"/>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541416" y="6462766"/>
            <a:ext cx="3962400" cy="342900"/>
          </a:xfrm>
          <a:prstGeom prst="rect">
            <a:avLst/>
          </a:prstGeom>
        </p:spPr>
        <p:txBody>
          <a:bodyPr vert="horz" lIns="91440" tIns="45720" rIns="91440" bIns="45720" rtlCol="0" anchor="ctr"/>
          <a:lstStyle>
            <a:lvl1pPr algn="l">
              <a:defRPr sz="1000" b="1">
                <a:solidFill>
                  <a:srgbClr val="FFFFFF"/>
                </a:solidFill>
              </a:defRPr>
            </a:lvl1pPr>
          </a:lstStyle>
          <a:p>
            <a:r>
              <a:rPr lang="en-US" dirty="0" smtClean="0"/>
              <a:t>©2014 </a:t>
            </a:r>
            <a:r>
              <a:rPr lang="en-US" dirty="0" err="1" smtClean="0"/>
              <a:t>DylanWiliamCenter</a:t>
            </a:r>
            <a:endParaRPr lang="en-US" dirty="0"/>
          </a:p>
        </p:txBody>
      </p:sp>
      <p:sp>
        <p:nvSpPr>
          <p:cNvPr id="7" name="Slide Number Placeholder 6"/>
          <p:cNvSpPr>
            <a:spLocks noGrp="1"/>
          </p:cNvSpPr>
          <p:nvPr>
            <p:ph type="sldNum" sz="quarter" idx="5"/>
          </p:nvPr>
        </p:nvSpPr>
        <p:spPr>
          <a:xfrm>
            <a:off x="4629476" y="6462766"/>
            <a:ext cx="3962400" cy="342900"/>
          </a:xfrm>
          <a:prstGeom prst="rect">
            <a:avLst/>
          </a:prstGeom>
        </p:spPr>
        <p:txBody>
          <a:bodyPr vert="horz" lIns="91440" tIns="45720" rIns="91440" bIns="45720" rtlCol="0" anchor="ctr"/>
          <a:lstStyle>
            <a:lvl1pPr algn="r">
              <a:defRPr sz="1200" b="1">
                <a:solidFill>
                  <a:srgbClr val="FFFFFF"/>
                </a:solidFill>
              </a:defRPr>
            </a:lvl1pPr>
          </a:lstStyle>
          <a:p>
            <a:fld id="{456AE36E-D2DB-BC41-9EC0-63DF6BAF3580}" type="slidenum">
              <a:rPr lang="en-US" smtClean="0"/>
              <a:pPr/>
              <a:t>‹#›</a:t>
            </a:fld>
            <a:endParaRPr lang="en-US" dirty="0"/>
          </a:p>
        </p:txBody>
      </p:sp>
      <p:pic>
        <p:nvPicPr>
          <p:cNvPr id="10" name="Picture 9" descr="Dylan Wiliam Logo.png"/>
          <p:cNvPicPr>
            <a:picLocks noChangeAspect="1"/>
          </p:cNvPicPr>
          <p:nvPr/>
        </p:nvPicPr>
        <p:blipFill rotWithShape="1">
          <a:blip r:embed="rId2">
            <a:extLst>
              <a:ext uri="{28A0092B-C50C-407E-A947-70E740481C1C}">
                <a14:useLocalDpi xmlns:a14="http://schemas.microsoft.com/office/drawing/2010/main" val="0"/>
              </a:ext>
            </a:extLst>
          </a:blip>
          <a:srcRect b="15774"/>
          <a:stretch/>
        </p:blipFill>
        <p:spPr>
          <a:xfrm>
            <a:off x="3110111" y="51487"/>
            <a:ext cx="2924317" cy="405446"/>
          </a:xfrm>
          <a:prstGeom prst="rect">
            <a:avLst/>
          </a:prstGeom>
          <a:effectLst/>
        </p:spPr>
      </p:pic>
    </p:spTree>
    <p:extLst>
      <p:ext uri="{BB962C8B-B14F-4D97-AF65-F5344CB8AC3E}">
        <p14:creationId xmlns:p14="http://schemas.microsoft.com/office/powerpoint/2010/main" val="291766794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lang="en-US" sz="1200" b="0" kern="1200" dirty="0" smtClean="0">
        <a:ln w="6350" cmpd="sng">
          <a:noFill/>
        </a:ln>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5622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xfrm>
            <a:off x="2859088" y="514350"/>
            <a:ext cx="3429000" cy="2571750"/>
          </a:xfrm>
          <a:solidFill>
            <a:srgbClr val="FFFFFF"/>
          </a:solidFill>
          <a:ln/>
        </p:spPr>
      </p:sp>
      <p:sp>
        <p:nvSpPr>
          <p:cNvPr id="180227" name="Rectangle 3"/>
          <p:cNvSpPr>
            <a:spLocks noGrp="1" noChangeArrowheads="1"/>
          </p:cNvSpPr>
          <p:nvPr>
            <p:ph type="body" idx="1"/>
          </p:nvPr>
        </p:nvSpPr>
        <p:spPr>
          <a:xfrm>
            <a:off x="914400" y="3257550"/>
            <a:ext cx="7315200" cy="3086100"/>
          </a:xfrm>
          <a:solidFill>
            <a:srgbClr val="FFFFFF"/>
          </a:solidFill>
          <a:ln>
            <a:solidFill>
              <a:srgbClr val="000000"/>
            </a:solidFill>
          </a:ln>
        </p:spPr>
        <p:txBody>
          <a:bodyPr/>
          <a:lstStyle/>
          <a:p>
            <a:endParaRPr lang="en-US">
              <a:latin typeface="Times New Roman"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17550" y="1384300"/>
            <a:ext cx="7969250" cy="484089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C0F6FC3-3F0F-484D-B7AD-35414CAF3DD6}" type="slidenum">
              <a:rPr lang="en-US" smtClean="0"/>
              <a:t>‹#›</a:t>
            </a:fld>
            <a:endParaRPr lang="en-US"/>
          </a:p>
        </p:txBody>
      </p:sp>
      <p:sp>
        <p:nvSpPr>
          <p:cNvPr id="7" name="Footer Placeholder 4"/>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pic>
        <p:nvPicPr>
          <p:cNvPr id="8" name="Picture 7" descr="Dylan Wiliam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1608" y="6225190"/>
            <a:ext cx="2162392" cy="632810"/>
          </a:xfrm>
          <a:prstGeom prst="rect">
            <a:avLst/>
          </a:prstGeom>
        </p:spPr>
      </p:pic>
    </p:spTree>
    <p:extLst>
      <p:ext uri="{BB962C8B-B14F-4D97-AF65-F5344CB8AC3E}">
        <p14:creationId xmlns:p14="http://schemas.microsoft.com/office/powerpoint/2010/main" val="299128804"/>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xmlns:p14="http://schemas.microsoft.com/office/powerpoint/2010/main" spd="slow"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457200" y="6356350"/>
            <a:ext cx="5562600" cy="365125"/>
          </a:xfrm>
          <a:prstGeom prst="rect">
            <a:avLst/>
          </a:prstGeom>
        </p:spPr>
        <p:txBody>
          <a:bodyPr/>
          <a:lstStyle/>
          <a:p>
            <a:endParaRPr lang="en-US" dirty="0"/>
          </a:p>
        </p:txBody>
      </p:sp>
      <p:sp>
        <p:nvSpPr>
          <p:cNvPr id="4" name="Slide Number Placeholder 3"/>
          <p:cNvSpPr>
            <a:spLocks noGrp="1"/>
          </p:cNvSpPr>
          <p:nvPr>
            <p:ph type="sldNum" sz="quarter" idx="11"/>
          </p:nvPr>
        </p:nvSpPr>
        <p:spPr/>
        <p:txBody>
          <a:bodyPr/>
          <a:lstStyle/>
          <a:p>
            <a:fld id="{9C0F6FC3-3F0F-484D-B7AD-35414CAF3DD6}" type="slidenum">
              <a:rPr lang="en-US" smtClean="0"/>
              <a:pPr/>
              <a:t>‹#›</a:t>
            </a:fld>
            <a:endParaRPr lang="en-US" dirty="0"/>
          </a:p>
        </p:txBody>
      </p:sp>
      <p:pic>
        <p:nvPicPr>
          <p:cNvPr id="5" name="Picture 4" descr="Dylan Wiliam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1608" y="6225190"/>
            <a:ext cx="2162392" cy="632810"/>
          </a:xfrm>
          <a:prstGeom prst="rect">
            <a:avLst/>
          </a:prstGeom>
        </p:spPr>
      </p:pic>
    </p:spTree>
    <p:extLst>
      <p:ext uri="{BB962C8B-B14F-4D97-AF65-F5344CB8AC3E}">
        <p14:creationId xmlns:p14="http://schemas.microsoft.com/office/powerpoint/2010/main" val="269941086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xmlns:p14="http://schemas.microsoft.com/office/powerpoint/2010/main" spd="slow"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C0F6FC3-3F0F-484D-B7AD-35414CAF3DD6}" type="slidenum">
              <a:rPr lang="en-US" smtClean="0"/>
              <a:t>‹#›</a:t>
            </a:fld>
            <a:endParaRPr lang="en-US"/>
          </a:p>
        </p:txBody>
      </p:sp>
    </p:spTree>
    <p:extLst>
      <p:ext uri="{BB962C8B-B14F-4D97-AF65-F5344CB8AC3E}">
        <p14:creationId xmlns:p14="http://schemas.microsoft.com/office/powerpoint/2010/main" val="1196817666"/>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xmlns:p14="http://schemas.microsoft.com/office/powerpoint/2010/main" spd="slow"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circle.png"/>
          <p:cNvPicPr>
            <a:picLocks noChangeAspect="1"/>
          </p:cNvPicPr>
          <p:nvPr userDrawn="1"/>
        </p:nvPicPr>
        <p:blipFill>
          <a:blip r:embed="rId2">
            <a:alphaModFix amt="21000"/>
            <a:extLst>
              <a:ext uri="{28A0092B-C50C-407E-A947-70E740481C1C}">
                <a14:useLocalDpi xmlns:a14="http://schemas.microsoft.com/office/drawing/2010/main" val="0"/>
              </a:ext>
            </a:extLst>
          </a:blip>
          <a:stretch>
            <a:fillRect/>
          </a:stretch>
        </p:blipFill>
        <p:spPr>
          <a:xfrm>
            <a:off x="7368" y="-20466"/>
            <a:ext cx="9141964" cy="6858000"/>
          </a:xfrm>
          <a:prstGeom prst="rect">
            <a:avLst/>
          </a:prstGeom>
        </p:spPr>
      </p:pic>
      <p:sp>
        <p:nvSpPr>
          <p:cNvPr id="5" name="Footer Placeholder 4"/>
          <p:cNvSpPr>
            <a:spLocks noGrp="1"/>
          </p:cNvSpPr>
          <p:nvPr>
            <p:ph type="ftr" sz="quarter" idx="1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spTree>
    <p:extLst>
      <p:ext uri="{BB962C8B-B14F-4D97-AF65-F5344CB8AC3E}">
        <p14:creationId xmlns:p14="http://schemas.microsoft.com/office/powerpoint/2010/main" val="111660246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xmlns:p14="http://schemas.microsoft.com/office/powerpoint/2010/main" spd="slow"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itle and Exit Slide">
    <p:spTree>
      <p:nvGrpSpPr>
        <p:cNvPr id="1" name=""/>
        <p:cNvGrpSpPr/>
        <p:nvPr/>
      </p:nvGrpSpPr>
      <p:grpSpPr>
        <a:xfrm>
          <a:off x="0" y="0"/>
          <a:ext cx="0" cy="0"/>
          <a:chOff x="0" y="0"/>
          <a:chExt cx="0" cy="0"/>
        </a:xfrm>
      </p:grpSpPr>
      <p:pic>
        <p:nvPicPr>
          <p:cNvPr id="7" name="Picture 6" descr="circ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68" y="0"/>
            <a:ext cx="9141964" cy="6858000"/>
          </a:xfrm>
          <a:prstGeom prst="rect">
            <a:avLst/>
          </a:prstGeom>
        </p:spPr>
      </p:pic>
      <p:sp>
        <p:nvSpPr>
          <p:cNvPr id="9" name="Rectangle 8"/>
          <p:cNvSpPr/>
          <p:nvPr userDrawn="1"/>
        </p:nvSpPr>
        <p:spPr>
          <a:xfrm>
            <a:off x="1148045" y="3149600"/>
            <a:ext cx="7995955" cy="2978291"/>
          </a:xfrm>
          <a:prstGeom prst="rect">
            <a:avLst/>
          </a:prstGeom>
          <a:solidFill>
            <a:srgbClr val="1691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sp>
        <p:nvSpPr>
          <p:cNvPr id="10" name="Rectangle 9"/>
          <p:cNvSpPr/>
          <p:nvPr userDrawn="1"/>
        </p:nvSpPr>
        <p:spPr>
          <a:xfrm>
            <a:off x="0" y="3149600"/>
            <a:ext cx="918436" cy="297829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pic>
        <p:nvPicPr>
          <p:cNvPr id="11" name="Picture 10" descr="Dylan Wiliam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8436" y="1502229"/>
            <a:ext cx="5629275" cy="1647371"/>
          </a:xfrm>
          <a:prstGeom prst="rect">
            <a:avLst/>
          </a:prstGeom>
        </p:spPr>
      </p:pic>
      <p:sp>
        <p:nvSpPr>
          <p:cNvPr id="2" name="Title 1"/>
          <p:cNvSpPr>
            <a:spLocks noGrp="1"/>
          </p:cNvSpPr>
          <p:nvPr>
            <p:ph type="title"/>
          </p:nvPr>
        </p:nvSpPr>
        <p:spPr>
          <a:xfrm>
            <a:off x="1365105" y="4406900"/>
            <a:ext cx="7129608" cy="1362075"/>
          </a:xfrm>
        </p:spPr>
        <p:txBody>
          <a:bodyPr anchor="t"/>
          <a:lstStyle>
            <a:lvl1pPr algn="l">
              <a:defRPr sz="4000" b="1" cap="all">
                <a:solidFill>
                  <a:srgbClr val="FFFFFF"/>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105" y="2906713"/>
            <a:ext cx="7129607" cy="1500187"/>
          </a:xfrm>
          <a:prstGeom prst="rect">
            <a:avLst/>
          </a:prstGeo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457200" y="6356350"/>
            <a:ext cx="4121150" cy="365125"/>
          </a:xfrm>
          <a:prstGeom prst="rect">
            <a:avLst/>
          </a:prstGeom>
        </p:spPr>
        <p:txBody>
          <a:bodyPr/>
          <a:lstStyle/>
          <a:p>
            <a:endParaRPr lang="en-US" dirty="0" smtClean="0"/>
          </a:p>
        </p:txBody>
      </p:sp>
    </p:spTree>
    <p:extLst>
      <p:ext uri="{BB962C8B-B14F-4D97-AF65-F5344CB8AC3E}">
        <p14:creationId xmlns:p14="http://schemas.microsoft.com/office/powerpoint/2010/main" val="497447104"/>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xmlns:p14="http://schemas.microsoft.com/office/powerpoint/2010/main" spd="slow"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9" name="Rectangle 8"/>
          <p:cNvSpPr/>
          <p:nvPr userDrawn="1"/>
        </p:nvSpPr>
        <p:spPr>
          <a:xfrm>
            <a:off x="1148045" y="0"/>
            <a:ext cx="7995955" cy="6127891"/>
          </a:xfrm>
          <a:prstGeom prst="rect">
            <a:avLst/>
          </a:prstGeom>
          <a:solidFill>
            <a:srgbClr val="1691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pic>
        <p:nvPicPr>
          <p:cNvPr id="8" name="Picture 7" descr="circle.png"/>
          <p:cNvPicPr>
            <a:picLocks noChangeAspect="1"/>
          </p:cNvPicPr>
          <p:nvPr userDrawn="1"/>
        </p:nvPicPr>
        <p:blipFill>
          <a:blip r:embed="rId2">
            <a:alphaModFix amt="81000"/>
            <a:extLst>
              <a:ext uri="{28A0092B-C50C-407E-A947-70E740481C1C}">
                <a14:useLocalDpi xmlns:a14="http://schemas.microsoft.com/office/drawing/2010/main" val="0"/>
              </a:ext>
            </a:extLst>
          </a:blip>
          <a:stretch>
            <a:fillRect/>
          </a:stretch>
        </p:blipFill>
        <p:spPr>
          <a:xfrm>
            <a:off x="0" y="0"/>
            <a:ext cx="9141964" cy="6858000"/>
          </a:xfrm>
          <a:prstGeom prst="rect">
            <a:avLst/>
          </a:prstGeom>
        </p:spPr>
      </p:pic>
      <p:sp>
        <p:nvSpPr>
          <p:cNvPr id="10" name="Rectangle 9"/>
          <p:cNvSpPr/>
          <p:nvPr userDrawn="1"/>
        </p:nvSpPr>
        <p:spPr>
          <a:xfrm>
            <a:off x="0" y="0"/>
            <a:ext cx="918436" cy="612789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pic>
        <p:nvPicPr>
          <p:cNvPr id="11" name="Picture 10" descr="Dylan Wiliam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81608" y="6225190"/>
            <a:ext cx="2162392" cy="632810"/>
          </a:xfrm>
          <a:prstGeom prst="rect">
            <a:avLst/>
          </a:prstGeom>
        </p:spPr>
      </p:pic>
      <p:sp>
        <p:nvSpPr>
          <p:cNvPr id="2" name="Title 1"/>
          <p:cNvSpPr>
            <a:spLocks noGrp="1"/>
          </p:cNvSpPr>
          <p:nvPr>
            <p:ph type="ctrTitle" hasCustomPrompt="1"/>
          </p:nvPr>
        </p:nvSpPr>
        <p:spPr>
          <a:xfrm>
            <a:off x="1371600" y="1677187"/>
            <a:ext cx="4854396" cy="1923264"/>
          </a:xfrm>
        </p:spPr>
        <p:txBody>
          <a:bodyPr/>
          <a:lstStyle>
            <a:lvl1pPr algn="l">
              <a:defRPr sz="36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0" y="977926"/>
            <a:ext cx="918436" cy="231140"/>
          </a:xfrm>
        </p:spPr>
        <p:txBody>
          <a:bodyPr/>
          <a:lstStyle/>
          <a:p>
            <a:fld id="{9C0F6FC3-3F0F-484D-B7AD-35414CAF3DD6}" type="slidenum">
              <a:rPr lang="en-US" smtClean="0"/>
              <a:t>‹#›</a:t>
            </a:fld>
            <a:endParaRPr lang="en-US" dirty="0"/>
          </a:p>
        </p:txBody>
      </p:sp>
      <p:sp>
        <p:nvSpPr>
          <p:cNvPr id="7" name="Footer Placeholder 4"/>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spTree>
    <p:extLst>
      <p:ext uri="{BB962C8B-B14F-4D97-AF65-F5344CB8AC3E}">
        <p14:creationId xmlns:p14="http://schemas.microsoft.com/office/powerpoint/2010/main" val="282813339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xmlns:p14="http://schemas.microsoft.com/office/powerpoint/2010/main" spd="slow"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C0F6FC3-3F0F-484D-B7AD-35414CAF3DD6}" type="slidenum">
              <a:rPr lang="en-US" smtClean="0"/>
              <a:t>‹#›</a:t>
            </a:fld>
            <a:endParaRPr lang="en-US"/>
          </a:p>
        </p:txBody>
      </p:sp>
      <p:sp>
        <p:nvSpPr>
          <p:cNvPr id="8" name="Footer Placeholder 4"/>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spTree>
    <p:extLst>
      <p:ext uri="{BB962C8B-B14F-4D97-AF65-F5344CB8AC3E}">
        <p14:creationId xmlns:p14="http://schemas.microsoft.com/office/powerpoint/2010/main" val="2707800869"/>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xmlns:p14="http://schemas.microsoft.com/office/powerpoint/2010/main" spd="slow"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17550" y="1535113"/>
            <a:ext cx="403225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17550" y="2174875"/>
            <a:ext cx="403225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041900" y="1535113"/>
            <a:ext cx="36449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41900" y="2174875"/>
            <a:ext cx="36449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C0F6FC3-3F0F-484D-B7AD-35414CAF3DD6}" type="slidenum">
              <a:rPr lang="en-US" smtClean="0"/>
              <a:t>‹#›</a:t>
            </a:fld>
            <a:endParaRPr lang="en-US"/>
          </a:p>
        </p:txBody>
      </p:sp>
      <p:sp>
        <p:nvSpPr>
          <p:cNvPr id="10" name="Footer Placeholder 4"/>
          <p:cNvSpPr>
            <a:spLocks noGrp="1"/>
          </p:cNvSpPr>
          <p:nvPr>
            <p:ph type="ftr" sz="quarter" idx="1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spTree>
    <p:extLst>
      <p:ext uri="{BB962C8B-B14F-4D97-AF65-F5344CB8AC3E}">
        <p14:creationId xmlns:p14="http://schemas.microsoft.com/office/powerpoint/2010/main" val="377301148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xmlns:p14="http://schemas.microsoft.com/office/powerpoint/2010/main" spd="slow" advTm="15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top_circle.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9144000" cy="965098"/>
          </a:xfrm>
          <a:prstGeom prst="rect">
            <a:avLst/>
          </a:prstGeom>
        </p:spPr>
      </p:pic>
      <p:sp>
        <p:nvSpPr>
          <p:cNvPr id="2" name="Title Placeholder 1"/>
          <p:cNvSpPr>
            <a:spLocks noGrp="1"/>
          </p:cNvSpPr>
          <p:nvPr>
            <p:ph type="title"/>
          </p:nvPr>
        </p:nvSpPr>
        <p:spPr>
          <a:xfrm>
            <a:off x="717550" y="233886"/>
            <a:ext cx="7921327" cy="621877"/>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7" name="Rectangle 6"/>
          <p:cNvSpPr/>
          <p:nvPr/>
        </p:nvSpPr>
        <p:spPr>
          <a:xfrm>
            <a:off x="717550" y="965098"/>
            <a:ext cx="8426451" cy="243968"/>
          </a:xfrm>
          <a:prstGeom prst="rect">
            <a:avLst/>
          </a:prstGeom>
          <a:solidFill>
            <a:srgbClr val="1691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sp>
        <p:nvSpPr>
          <p:cNvPr id="8" name="Rectangle 7"/>
          <p:cNvSpPr/>
          <p:nvPr/>
        </p:nvSpPr>
        <p:spPr>
          <a:xfrm>
            <a:off x="0" y="977926"/>
            <a:ext cx="635000" cy="23114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sp>
        <p:nvSpPr>
          <p:cNvPr id="6" name="Slide Number Placeholder 5"/>
          <p:cNvSpPr>
            <a:spLocks noGrp="1"/>
          </p:cNvSpPr>
          <p:nvPr>
            <p:ph type="sldNum" sz="quarter" idx="4"/>
          </p:nvPr>
        </p:nvSpPr>
        <p:spPr>
          <a:xfrm>
            <a:off x="0" y="977926"/>
            <a:ext cx="635000" cy="231140"/>
          </a:xfrm>
          <a:prstGeom prst="rect">
            <a:avLst/>
          </a:prstGeom>
          <a:noFill/>
          <a:ln>
            <a:noFill/>
          </a:ln>
        </p:spPr>
        <p:txBody>
          <a:bodyPr vert="horz" lIns="91440" tIns="45720" rIns="91440" bIns="45720" rtlCol="0" anchor="ctr"/>
          <a:lstStyle>
            <a:lvl1pPr algn="ctr">
              <a:defRPr sz="1200">
                <a:solidFill>
                  <a:schemeClr val="tx1"/>
                </a:solidFill>
              </a:defRPr>
            </a:lvl1pPr>
          </a:lstStyle>
          <a:p>
            <a:fld id="{9C0F6FC3-3F0F-484D-B7AD-35414CAF3DD6}" type="slidenum">
              <a:rPr lang="en-US" smtClean="0"/>
              <a:pPr/>
              <a:t>‹#›</a:t>
            </a:fld>
            <a:endParaRPr lang="en-US" dirty="0"/>
          </a:p>
        </p:txBody>
      </p:sp>
    </p:spTree>
    <p:extLst>
      <p:ext uri="{BB962C8B-B14F-4D97-AF65-F5344CB8AC3E}">
        <p14:creationId xmlns:p14="http://schemas.microsoft.com/office/powerpoint/2010/main" val="263605112"/>
      </p:ext>
    </p:extLst>
  </p:cSld>
  <p:clrMap bg1="lt1" tx1="dk1" bg2="lt2" tx2="dk2" accent1="accent1" accent2="accent2" accent3="accent3" accent4="accent4" accent5="accent5" accent6="accent6" hlink="hlink" folHlink="folHlink"/>
  <p:sldLayoutIdLst>
    <p:sldLayoutId id="2147483650" r:id="rId1"/>
    <p:sldLayoutId id="2147483656" r:id="rId2"/>
    <p:sldLayoutId id="2147483654" r:id="rId3"/>
    <p:sldLayoutId id="2147483655" r:id="rId4"/>
    <p:sldLayoutId id="2147483651" r:id="rId5"/>
    <p:sldLayoutId id="2147483649" r:id="rId6"/>
    <p:sldLayoutId id="2147483652" r:id="rId7"/>
    <p:sldLayoutId id="2147483653" r:id="rId8"/>
  </p:sldLayoutIdLst>
  <mc:AlternateContent xmlns:mc="http://schemas.openxmlformats.org/markup-compatibility/2006" xmlns:p14="http://schemas.microsoft.com/office/powerpoint/2010/main">
    <mc:Choice Requires="p14">
      <p:transition spd="slow" p14:dur="2000" advTm="15000"/>
    </mc:Choice>
    <mc:Fallback xmlns="">
      <p:transition xmlns:p14="http://schemas.microsoft.com/office/powerpoint/2010/main" spd="slow" advTm="15000"/>
    </mc:Fallback>
  </mc:AlternateContent>
  <p:hf hdr="0" ftr="0" dt="0"/>
  <p:txStyles>
    <p:titleStyle>
      <a:lvl1pPr algn="ctr" defTabSz="457200" rtl="0" eaLnBrk="1" latinLnBrk="0" hangingPunct="1">
        <a:spcBef>
          <a:spcPct val="0"/>
        </a:spcBef>
        <a:buNone/>
        <a:defRPr sz="3200" b="1" kern="1200">
          <a:solidFill>
            <a:srgbClr val="1691D0"/>
          </a:solidFill>
          <a:latin typeface="+mj-lt"/>
          <a:ea typeface="+mj-ea"/>
          <a:cs typeface="+mj-cs"/>
        </a:defRPr>
      </a:lvl1pPr>
    </p:titleStyle>
    <p:bodyStyle>
      <a:lvl1pPr marL="342900" indent="-342900" algn="l" defTabSz="457200" rtl="0" eaLnBrk="1" latinLnBrk="0" hangingPunct="1">
        <a:spcBef>
          <a:spcPct val="20000"/>
        </a:spcBef>
        <a:buClr>
          <a:srgbClr val="1691D0"/>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rgbClr val="1691D0"/>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1691D0"/>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rgbClr val="1691D0"/>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rgbClr val="1691D0"/>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365103" y="3619500"/>
            <a:ext cx="7778895" cy="1790700"/>
          </a:xfrm>
        </p:spPr>
        <p:txBody>
          <a:bodyPr anchor="ctr"/>
          <a:lstStyle/>
          <a:p>
            <a:r>
              <a:rPr lang="en-US" sz="3600" cap="none" dirty="0" smtClean="0"/>
              <a:t>Cognitive Load Theory</a:t>
            </a:r>
            <a:endParaRPr lang="en-GB" sz="3600" b="0" cap="none" dirty="0"/>
          </a:p>
        </p:txBody>
      </p:sp>
      <p:sp>
        <p:nvSpPr>
          <p:cNvPr id="3" name="Subtitle 2"/>
          <p:cNvSpPr>
            <a:spLocks noGrp="1"/>
          </p:cNvSpPr>
          <p:nvPr>
            <p:ph type="body" idx="1"/>
          </p:nvPr>
        </p:nvSpPr>
        <p:spPr>
          <a:xfrm>
            <a:off x="1365103" y="3162300"/>
            <a:ext cx="7778896" cy="546100"/>
          </a:xfrm>
        </p:spPr>
        <p:txBody>
          <a:bodyPr anchor="t"/>
          <a:lstStyle/>
          <a:p>
            <a:r>
              <a:rPr lang="en-US" dirty="0" smtClean="0"/>
              <a:t>Wisconsin Mathematics Council Ignite session: May 3</a:t>
            </a:r>
            <a:r>
              <a:rPr lang="en-US" baseline="30000" dirty="0" smtClean="0"/>
              <a:t>rd</a:t>
            </a:r>
            <a:r>
              <a:rPr lang="en-US" dirty="0" smtClean="0"/>
              <a:t>, 2017</a:t>
            </a:r>
          </a:p>
        </p:txBody>
      </p:sp>
      <p:sp>
        <p:nvSpPr>
          <p:cNvPr id="8" name="TextBox 7"/>
          <p:cNvSpPr txBox="1"/>
          <p:nvPr/>
        </p:nvSpPr>
        <p:spPr>
          <a:xfrm>
            <a:off x="1142998" y="6273214"/>
            <a:ext cx="8001000" cy="461665"/>
          </a:xfrm>
          <a:prstGeom prst="rect">
            <a:avLst/>
          </a:prstGeom>
          <a:solidFill>
            <a:srgbClr val="1691D0"/>
          </a:solidFill>
        </p:spPr>
        <p:txBody>
          <a:bodyPr wrap="square" rtlCol="0">
            <a:spAutoFit/>
          </a:bodyPr>
          <a:lstStyle/>
          <a:p>
            <a:pPr>
              <a:tabLst>
                <a:tab pos="4127500" algn="l"/>
              </a:tabLst>
            </a:pPr>
            <a:r>
              <a:rPr lang="en-US" sz="2400" dirty="0" err="1" smtClean="0">
                <a:solidFill>
                  <a:schemeClr val="bg1"/>
                </a:solidFill>
              </a:rPr>
              <a:t>www.dylanwiliamcenter.com</a:t>
            </a:r>
            <a:endParaRPr lang="en-US" sz="2400" dirty="0" smtClean="0">
              <a:solidFill>
                <a:schemeClr val="bg1"/>
              </a:solidFill>
            </a:endParaRPr>
          </a:p>
        </p:txBody>
      </p:sp>
      <p:sp>
        <p:nvSpPr>
          <p:cNvPr id="7" name="TextBox 6"/>
          <p:cNvSpPr txBox="1"/>
          <p:nvPr/>
        </p:nvSpPr>
        <p:spPr>
          <a:xfrm>
            <a:off x="1365103" y="5454134"/>
            <a:ext cx="7156597" cy="523220"/>
          </a:xfrm>
          <a:prstGeom prst="rect">
            <a:avLst/>
          </a:prstGeom>
          <a:noFill/>
        </p:spPr>
        <p:txBody>
          <a:bodyPr wrap="square" rtlCol="0">
            <a:spAutoFit/>
          </a:bodyPr>
          <a:lstStyle/>
          <a:p>
            <a:pPr>
              <a:tabLst>
                <a:tab pos="4838700" algn="l"/>
              </a:tabLst>
            </a:pPr>
            <a:r>
              <a:rPr lang="en-US" sz="2800" dirty="0" smtClean="0">
                <a:solidFill>
                  <a:schemeClr val="bg1"/>
                </a:solidFill>
              </a:rPr>
              <a:t>Dylan Wiliam (@dylanwiliam)</a:t>
            </a:r>
            <a:endParaRPr lang="en-US" sz="2800" dirty="0">
              <a:solidFill>
                <a:schemeClr val="bg1"/>
              </a:solidFill>
            </a:endParaRPr>
          </a:p>
        </p:txBody>
      </p:sp>
      <p:sp>
        <p:nvSpPr>
          <p:cNvPr id="6" name="TextBox 5"/>
          <p:cNvSpPr txBox="1"/>
          <p:nvPr/>
        </p:nvSpPr>
        <p:spPr>
          <a:xfrm>
            <a:off x="1143000" y="6273214"/>
            <a:ext cx="8001000" cy="461665"/>
          </a:xfrm>
          <a:prstGeom prst="rect">
            <a:avLst/>
          </a:prstGeom>
          <a:noFill/>
        </p:spPr>
        <p:txBody>
          <a:bodyPr wrap="square" rtlCol="0">
            <a:spAutoFit/>
          </a:bodyPr>
          <a:lstStyle/>
          <a:p>
            <a:pPr algn="r">
              <a:tabLst>
                <a:tab pos="4127500" algn="l"/>
              </a:tabLst>
            </a:pPr>
            <a:r>
              <a:rPr lang="en-US" sz="2400" dirty="0" smtClean="0">
                <a:solidFill>
                  <a:schemeClr val="bg1"/>
                </a:solidFill>
              </a:rPr>
              <a:t>www.dylanwiliam.net</a:t>
            </a:r>
          </a:p>
        </p:txBody>
      </p:sp>
    </p:spTree>
    <p:extLst>
      <p:ext uri="{BB962C8B-B14F-4D97-AF65-F5344CB8AC3E}">
        <p14:creationId xmlns:p14="http://schemas.microsoft.com/office/powerpoint/2010/main" val="22774097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a:t>
            </a:r>
            <a:r>
              <a:rPr lang="en-US" dirty="0" err="1" smtClean="0"/>
              <a:t>Sweller</a:t>
            </a:r>
            <a:endParaRPr lang="en-US" dirty="0"/>
          </a:p>
        </p:txBody>
      </p:sp>
      <p:pic>
        <p:nvPicPr>
          <p:cNvPr id="5" name="Content Placeholder 4" descr="Picture of John Sweller.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1435" t="4469" r="19123" b="4469"/>
          <a:stretch/>
        </p:blipFill>
        <p:spPr>
          <a:xfrm>
            <a:off x="2425700" y="1384300"/>
            <a:ext cx="4737100" cy="4840890"/>
          </a:xfrm>
        </p:spPr>
      </p:pic>
      <p:sp>
        <p:nvSpPr>
          <p:cNvPr id="4" name="Slide Number Placeholder 3"/>
          <p:cNvSpPr>
            <a:spLocks noGrp="1"/>
          </p:cNvSpPr>
          <p:nvPr>
            <p:ph type="sldNum" sz="quarter" idx="12"/>
          </p:nvPr>
        </p:nvSpPr>
        <p:spPr/>
        <p:txBody>
          <a:bodyPr/>
          <a:lstStyle/>
          <a:p>
            <a:fld id="{9C0F6FC3-3F0F-484D-B7AD-35414CAF3DD6}" type="slidenum">
              <a:rPr lang="en-US" smtClean="0"/>
              <a:t>10</a:t>
            </a:fld>
            <a:endParaRPr lang="en-US"/>
          </a:p>
        </p:txBody>
      </p:sp>
    </p:spTree>
    <p:extLst>
      <p:ext uri="{BB962C8B-B14F-4D97-AF65-F5344CB8AC3E}">
        <p14:creationId xmlns:p14="http://schemas.microsoft.com/office/powerpoint/2010/main" val="28918719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mathematical problem</a:t>
            </a:r>
            <a:endParaRPr lang="en-US" dirty="0"/>
          </a:p>
        </p:txBody>
      </p:sp>
      <p:sp>
        <p:nvSpPr>
          <p:cNvPr id="3" name="Content Placeholder 2"/>
          <p:cNvSpPr>
            <a:spLocks noGrp="1"/>
          </p:cNvSpPr>
          <p:nvPr>
            <p:ph idx="1"/>
          </p:nvPr>
        </p:nvSpPr>
        <p:spPr/>
        <p:txBody>
          <a:bodyPr/>
          <a:lstStyle/>
          <a:p>
            <a:r>
              <a:rPr lang="en-US" dirty="0" smtClean="0"/>
              <a:t>Transform a given number to a target number using just two mathematical operations:</a:t>
            </a:r>
          </a:p>
          <a:p>
            <a:pPr lvl="1"/>
            <a:r>
              <a:rPr lang="en-US" dirty="0" smtClean="0"/>
              <a:t>subtract 29</a:t>
            </a:r>
          </a:p>
          <a:p>
            <a:pPr lvl="1"/>
            <a:r>
              <a:rPr lang="en-US" dirty="0" smtClean="0"/>
              <a:t>multiply by 3</a:t>
            </a:r>
          </a:p>
          <a:p>
            <a:r>
              <a:rPr lang="en-US" dirty="0" smtClean="0"/>
              <a:t>For example</a:t>
            </a:r>
          </a:p>
          <a:p>
            <a:pPr lvl="1"/>
            <a:r>
              <a:rPr lang="en-US" dirty="0" smtClean="0"/>
              <a:t>Starting number:	27</a:t>
            </a:r>
          </a:p>
          <a:p>
            <a:pPr lvl="1"/>
            <a:r>
              <a:rPr lang="en-US" dirty="0" smtClean="0"/>
              <a:t>Target number:	1027</a:t>
            </a:r>
          </a:p>
          <a:p>
            <a:r>
              <a:rPr lang="en-US" dirty="0" smtClean="0"/>
              <a:t>Solution:</a:t>
            </a:r>
          </a:p>
          <a:p>
            <a:pPr lvl="1"/>
            <a:r>
              <a:rPr lang="en-US" dirty="0" smtClean="0"/>
              <a:t>x 3, — 29, x 3, — 29, x 3</a:t>
            </a:r>
            <a:r>
              <a:rPr lang="en-US" dirty="0"/>
              <a:t>, </a:t>
            </a:r>
            <a:r>
              <a:rPr lang="en-US" dirty="0" smtClean="0"/>
              <a:t>— 29</a:t>
            </a:r>
            <a:r>
              <a:rPr lang="en-US" dirty="0"/>
              <a:t>, </a:t>
            </a:r>
            <a:r>
              <a:rPr lang="en-US" dirty="0" smtClean="0"/>
              <a:t>x 3</a:t>
            </a:r>
            <a:r>
              <a:rPr lang="en-US" dirty="0"/>
              <a:t>, </a:t>
            </a:r>
            <a:r>
              <a:rPr lang="en-US" dirty="0" smtClean="0"/>
              <a:t>— 29</a:t>
            </a:r>
            <a:endParaRPr lang="en-US" dirty="0"/>
          </a:p>
          <a:p>
            <a:pPr lvl="1"/>
            <a:endParaRPr lang="en-US" dirty="0"/>
          </a:p>
        </p:txBody>
      </p:sp>
      <p:sp>
        <p:nvSpPr>
          <p:cNvPr id="4" name="Slide Number Placeholder 3"/>
          <p:cNvSpPr>
            <a:spLocks noGrp="1"/>
          </p:cNvSpPr>
          <p:nvPr>
            <p:ph type="sldNum" sz="quarter" idx="12"/>
          </p:nvPr>
        </p:nvSpPr>
        <p:spPr/>
        <p:txBody>
          <a:bodyPr/>
          <a:lstStyle/>
          <a:p>
            <a:fld id="{9C0F6FC3-3F0F-484D-B7AD-35414CAF3DD6}" type="slidenum">
              <a:rPr lang="en-US" smtClean="0"/>
              <a:t>11</a:t>
            </a:fld>
            <a:endParaRPr lang="en-US"/>
          </a:p>
        </p:txBody>
      </p:sp>
    </p:spTree>
    <p:extLst>
      <p:ext uri="{BB962C8B-B14F-4D97-AF65-F5344CB8AC3E}">
        <p14:creationId xmlns:p14="http://schemas.microsoft.com/office/powerpoint/2010/main" val="9979143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origins of cognitive load theory</a:t>
            </a:r>
            <a:endParaRPr lang="en-US" dirty="0"/>
          </a:p>
        </p:txBody>
      </p:sp>
      <p:sp>
        <p:nvSpPr>
          <p:cNvPr id="3" name="Content Placeholder 2"/>
          <p:cNvSpPr>
            <a:spLocks noGrp="1"/>
          </p:cNvSpPr>
          <p:nvPr>
            <p:ph idx="1"/>
          </p:nvPr>
        </p:nvSpPr>
        <p:spPr/>
        <p:txBody>
          <a:bodyPr/>
          <a:lstStyle/>
          <a:p>
            <a:r>
              <a:rPr lang="en-US" dirty="0" smtClean="0"/>
              <a:t>All the problems could be solved only in one way, which involved alternating the two available operations</a:t>
            </a:r>
          </a:p>
          <a:p>
            <a:r>
              <a:rPr lang="en-US" dirty="0" smtClean="0"/>
              <a:t>Students solved the problems </a:t>
            </a:r>
          </a:p>
          <a:p>
            <a:r>
              <a:rPr lang="en-US" dirty="0"/>
              <a:t>B</a:t>
            </a:r>
            <a:r>
              <a:rPr lang="en-US" dirty="0" smtClean="0"/>
              <a:t>ut they did not notice the fact that all the problems had similar solution strategies</a:t>
            </a:r>
          </a:p>
          <a:p>
            <a:r>
              <a:rPr lang="en-US" dirty="0" smtClean="0"/>
              <a:t>For novices, solving problems is not the best way to get better at solving problems</a:t>
            </a:r>
            <a:endParaRPr lang="en-US" dirty="0"/>
          </a:p>
        </p:txBody>
      </p:sp>
      <p:sp>
        <p:nvSpPr>
          <p:cNvPr id="4" name="Slide Number Placeholder 3"/>
          <p:cNvSpPr>
            <a:spLocks noGrp="1"/>
          </p:cNvSpPr>
          <p:nvPr>
            <p:ph type="sldNum" sz="quarter" idx="12"/>
          </p:nvPr>
        </p:nvSpPr>
        <p:spPr/>
        <p:txBody>
          <a:bodyPr/>
          <a:lstStyle/>
          <a:p>
            <a:fld id="{9C0F6FC3-3F0F-484D-B7AD-35414CAF3DD6}" type="slidenum">
              <a:rPr lang="en-US" smtClean="0"/>
              <a:t>12</a:t>
            </a:fld>
            <a:endParaRPr lang="en-US"/>
          </a:p>
        </p:txBody>
      </p:sp>
    </p:spTree>
    <p:extLst>
      <p:ext uri="{BB962C8B-B14F-4D97-AF65-F5344CB8AC3E}">
        <p14:creationId xmlns:p14="http://schemas.microsoft.com/office/powerpoint/2010/main" val="35768027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load theory</a:t>
            </a:r>
            <a:endParaRPr lang="en-US" dirty="0"/>
          </a:p>
        </p:txBody>
      </p:sp>
      <p:sp>
        <p:nvSpPr>
          <p:cNvPr id="3" name="Content Placeholder 2"/>
          <p:cNvSpPr>
            <a:spLocks noGrp="1"/>
          </p:cNvSpPr>
          <p:nvPr>
            <p:ph idx="1"/>
          </p:nvPr>
        </p:nvSpPr>
        <p:spPr/>
        <p:txBody>
          <a:bodyPr/>
          <a:lstStyle/>
          <a:p>
            <a:r>
              <a:rPr lang="en-US" dirty="0" smtClean="0"/>
              <a:t>Cognitive load</a:t>
            </a:r>
          </a:p>
          <a:p>
            <a:pPr lvl="1"/>
            <a:r>
              <a:rPr lang="en-US" dirty="0" smtClean="0"/>
              <a:t>Intrinsic</a:t>
            </a:r>
          </a:p>
          <a:p>
            <a:pPr lvl="2"/>
            <a:r>
              <a:rPr lang="en-US" dirty="0" smtClean="0"/>
              <a:t>“imposed by the basic structure of information being taught”</a:t>
            </a:r>
          </a:p>
          <a:p>
            <a:pPr lvl="1"/>
            <a:r>
              <a:rPr lang="en-US" dirty="0" smtClean="0"/>
              <a:t>Extraneous</a:t>
            </a:r>
          </a:p>
          <a:p>
            <a:pPr lvl="2"/>
            <a:r>
              <a:rPr lang="en-US" dirty="0" smtClean="0"/>
              <a:t>“imposed by the manner in which the information is presented or the activities in which learners must engage”</a:t>
            </a:r>
          </a:p>
          <a:p>
            <a:r>
              <a:rPr lang="en-US" dirty="0" smtClean="0"/>
              <a:t>Levels of cognitive load are determined by element interactivity</a:t>
            </a:r>
            <a:endParaRPr lang="en-US" dirty="0"/>
          </a:p>
        </p:txBody>
      </p:sp>
      <p:sp>
        <p:nvSpPr>
          <p:cNvPr id="4" name="Slide Number Placeholder 3"/>
          <p:cNvSpPr>
            <a:spLocks noGrp="1"/>
          </p:cNvSpPr>
          <p:nvPr>
            <p:ph type="sldNum" sz="quarter" idx="12"/>
          </p:nvPr>
        </p:nvSpPr>
        <p:spPr/>
        <p:txBody>
          <a:bodyPr/>
          <a:lstStyle/>
          <a:p>
            <a:fld id="{9C0F6FC3-3F0F-484D-B7AD-35414CAF3DD6}" type="slidenum">
              <a:rPr lang="en-US" smtClean="0"/>
              <a:t>13</a:t>
            </a:fld>
            <a:endParaRPr lang="en-US"/>
          </a:p>
        </p:txBody>
      </p:sp>
    </p:spTree>
    <p:extLst>
      <p:ext uri="{BB962C8B-B14F-4D97-AF65-F5344CB8AC3E}">
        <p14:creationId xmlns:p14="http://schemas.microsoft.com/office/powerpoint/2010/main" val="3145439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 interactivity</a:t>
            </a:r>
            <a:endParaRPr lang="en-US" dirty="0"/>
          </a:p>
        </p:txBody>
      </p:sp>
      <p:sp>
        <p:nvSpPr>
          <p:cNvPr id="3" name="Slide Number Placeholder 2"/>
          <p:cNvSpPr>
            <a:spLocks noGrp="1"/>
          </p:cNvSpPr>
          <p:nvPr>
            <p:ph type="sldNum" sz="quarter" idx="11"/>
          </p:nvPr>
        </p:nvSpPr>
        <p:spPr/>
        <p:txBody>
          <a:bodyPr/>
          <a:lstStyle/>
          <a:p>
            <a:fld id="{9C0F6FC3-3F0F-484D-B7AD-35414CAF3DD6}" type="slidenum">
              <a:rPr lang="en-US" smtClean="0"/>
              <a:pPr/>
              <a:t>14</a:t>
            </a:fld>
            <a:endParaRPr lang="en-US" dirty="0"/>
          </a:p>
        </p:txBody>
      </p:sp>
      <p:pic>
        <p:nvPicPr>
          <p:cNvPr id="4" name="Picture 3" descr="Screen Shot 2017-05-03 at 11.36.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4095928"/>
            <a:ext cx="2425700" cy="1617133"/>
          </a:xfrm>
          <a:prstGeom prst="rect">
            <a:avLst/>
          </a:prstGeom>
        </p:spPr>
      </p:pic>
      <p:sp>
        <p:nvSpPr>
          <p:cNvPr id="5" name="TextBox 4"/>
          <p:cNvSpPr txBox="1"/>
          <p:nvPr/>
        </p:nvSpPr>
        <p:spPr>
          <a:xfrm>
            <a:off x="6769100" y="3041828"/>
            <a:ext cx="1244600" cy="646331"/>
          </a:xfrm>
          <a:prstGeom prst="rect">
            <a:avLst/>
          </a:prstGeom>
          <a:noFill/>
        </p:spPr>
        <p:txBody>
          <a:bodyPr wrap="square" rtlCol="0">
            <a:spAutoFit/>
          </a:bodyPr>
          <a:lstStyle/>
          <a:p>
            <a:r>
              <a:rPr lang="en-US" sz="3600" dirty="0" smtClean="0"/>
              <a:t>High</a:t>
            </a:r>
            <a:endParaRPr lang="en-US" sz="3600" dirty="0"/>
          </a:p>
        </p:txBody>
      </p:sp>
      <p:sp>
        <p:nvSpPr>
          <p:cNvPr id="6" name="TextBox 5"/>
          <p:cNvSpPr txBox="1"/>
          <p:nvPr/>
        </p:nvSpPr>
        <p:spPr>
          <a:xfrm>
            <a:off x="692150" y="3041828"/>
            <a:ext cx="1244600" cy="646331"/>
          </a:xfrm>
          <a:prstGeom prst="rect">
            <a:avLst/>
          </a:prstGeom>
          <a:noFill/>
        </p:spPr>
        <p:txBody>
          <a:bodyPr wrap="square" rtlCol="0">
            <a:spAutoFit/>
          </a:bodyPr>
          <a:lstStyle/>
          <a:p>
            <a:r>
              <a:rPr lang="en-US" sz="3600" dirty="0" smtClean="0"/>
              <a:t>Low</a:t>
            </a:r>
            <a:endParaRPr lang="en-US" sz="3600" dirty="0"/>
          </a:p>
        </p:txBody>
      </p:sp>
      <p:sp>
        <p:nvSpPr>
          <p:cNvPr id="7" name="TextBox 6"/>
          <p:cNvSpPr txBox="1"/>
          <p:nvPr/>
        </p:nvSpPr>
        <p:spPr>
          <a:xfrm>
            <a:off x="3213100" y="3041828"/>
            <a:ext cx="2044700" cy="646331"/>
          </a:xfrm>
          <a:prstGeom prst="rect">
            <a:avLst/>
          </a:prstGeom>
          <a:noFill/>
        </p:spPr>
        <p:txBody>
          <a:bodyPr wrap="square" rtlCol="0">
            <a:spAutoFit/>
          </a:bodyPr>
          <a:lstStyle/>
          <a:p>
            <a:pPr algn="ctr"/>
            <a:r>
              <a:rPr lang="en-US" sz="3600" dirty="0" smtClean="0"/>
              <a:t>Medium</a:t>
            </a:r>
            <a:endParaRPr lang="en-US" sz="3600" dirty="0"/>
          </a:p>
        </p:txBody>
      </p:sp>
      <p:sp>
        <p:nvSpPr>
          <p:cNvPr id="8" name="TextBox 7"/>
          <p:cNvSpPr txBox="1"/>
          <p:nvPr/>
        </p:nvSpPr>
        <p:spPr>
          <a:xfrm>
            <a:off x="717550" y="4095928"/>
            <a:ext cx="1911350" cy="1200328"/>
          </a:xfrm>
          <a:prstGeom prst="rect">
            <a:avLst/>
          </a:prstGeom>
          <a:noFill/>
        </p:spPr>
        <p:txBody>
          <a:bodyPr wrap="square" rtlCol="0">
            <a:spAutoFit/>
          </a:bodyPr>
          <a:lstStyle/>
          <a:p>
            <a:r>
              <a:rPr lang="en-US" sz="2400" dirty="0" smtClean="0"/>
              <a:t>Scalene</a:t>
            </a:r>
          </a:p>
          <a:p>
            <a:r>
              <a:rPr lang="en-US" sz="2400" dirty="0" smtClean="0"/>
              <a:t>Isosceles</a:t>
            </a:r>
          </a:p>
          <a:p>
            <a:r>
              <a:rPr lang="en-US" sz="2400" dirty="0" smtClean="0"/>
              <a:t>Equilateral</a:t>
            </a:r>
            <a:endParaRPr lang="en-US" sz="2400" dirty="0"/>
          </a:p>
        </p:txBody>
      </p:sp>
      <p:pic>
        <p:nvPicPr>
          <p:cNvPr id="9" name="Picture 8" descr="Screen Shot 2017-05-03 at 11.42.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6086" y="4095928"/>
            <a:ext cx="1933314" cy="2462431"/>
          </a:xfrm>
          <a:prstGeom prst="rect">
            <a:avLst/>
          </a:prstGeom>
        </p:spPr>
      </p:pic>
      <p:sp>
        <p:nvSpPr>
          <p:cNvPr id="10" name="TextBox 9"/>
          <p:cNvSpPr txBox="1"/>
          <p:nvPr/>
        </p:nvSpPr>
        <p:spPr>
          <a:xfrm>
            <a:off x="717550" y="1612900"/>
            <a:ext cx="7753350" cy="1477327"/>
          </a:xfrm>
          <a:prstGeom prst="rect">
            <a:avLst/>
          </a:prstGeom>
          <a:noFill/>
        </p:spPr>
        <p:txBody>
          <a:bodyPr wrap="square" rtlCol="0">
            <a:spAutoFit/>
          </a:bodyPr>
          <a:lstStyle/>
          <a:p>
            <a:r>
              <a:rPr lang="en-US" sz="2400" dirty="0" smtClean="0"/>
              <a:t>“Interacting </a:t>
            </a:r>
            <a:r>
              <a:rPr lang="en-US" sz="2400" dirty="0"/>
              <a:t>elements are defined as elements that must be processed simultaneously in working memory because they are logically </a:t>
            </a:r>
            <a:r>
              <a:rPr lang="en-US" sz="2400" dirty="0" smtClean="0"/>
              <a:t>related” (</a:t>
            </a:r>
            <a:r>
              <a:rPr lang="en-US" sz="2400" dirty="0" err="1" smtClean="0"/>
              <a:t>Sweller</a:t>
            </a:r>
            <a:r>
              <a:rPr lang="en-US" sz="2400" dirty="0" smtClean="0"/>
              <a:t>, Ayres, &amp; </a:t>
            </a:r>
            <a:r>
              <a:rPr lang="en-US" sz="2400" dirty="0" err="1" smtClean="0"/>
              <a:t>Kalyuga</a:t>
            </a:r>
            <a:r>
              <a:rPr lang="en-US" sz="2400" dirty="0" smtClean="0"/>
              <a:t>, 2011 p. 58)</a:t>
            </a:r>
            <a:endParaRPr lang="en-US" sz="2400" dirty="0"/>
          </a:p>
          <a:p>
            <a:endParaRPr lang="en-US" dirty="0"/>
          </a:p>
        </p:txBody>
      </p:sp>
    </p:spTree>
    <p:extLst>
      <p:ext uri="{BB962C8B-B14F-4D97-AF65-F5344CB8AC3E}">
        <p14:creationId xmlns:p14="http://schemas.microsoft.com/office/powerpoint/2010/main" val="22972657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design</a:t>
            </a:r>
            <a:endParaRPr lang="en-US" dirty="0"/>
          </a:p>
        </p:txBody>
      </p:sp>
      <p:sp>
        <p:nvSpPr>
          <p:cNvPr id="3" name="Content Placeholder 2"/>
          <p:cNvSpPr>
            <a:spLocks noGrp="1"/>
          </p:cNvSpPr>
          <p:nvPr>
            <p:ph idx="1"/>
          </p:nvPr>
        </p:nvSpPr>
        <p:spPr/>
        <p:txBody>
          <a:bodyPr/>
          <a:lstStyle/>
          <a:p>
            <a:r>
              <a:rPr lang="en-US" dirty="0"/>
              <a:t>Good instruction minimizes both </a:t>
            </a:r>
            <a:r>
              <a:rPr lang="en-US" dirty="0" smtClean="0"/>
              <a:t>extraneous and intrinsic cognitive </a:t>
            </a:r>
            <a:r>
              <a:rPr lang="en-US" dirty="0"/>
              <a:t>load</a:t>
            </a:r>
          </a:p>
          <a:p>
            <a:pPr lvl="1"/>
            <a:r>
              <a:rPr lang="en-US" dirty="0" smtClean="0"/>
              <a:t>Extraneous cognitive load is reduced through good instructional design</a:t>
            </a:r>
          </a:p>
          <a:p>
            <a:pPr lvl="1"/>
            <a:r>
              <a:rPr lang="en-US" dirty="0" smtClean="0"/>
              <a:t>Intrinsic cognitive load is reduced through good instructional sequencing</a:t>
            </a:r>
            <a:endParaRPr lang="en-US" dirty="0"/>
          </a:p>
        </p:txBody>
      </p:sp>
      <p:sp>
        <p:nvSpPr>
          <p:cNvPr id="4" name="Slide Number Placeholder 3"/>
          <p:cNvSpPr>
            <a:spLocks noGrp="1"/>
          </p:cNvSpPr>
          <p:nvPr>
            <p:ph type="sldNum" sz="quarter" idx="12"/>
          </p:nvPr>
        </p:nvSpPr>
        <p:spPr/>
        <p:txBody>
          <a:bodyPr/>
          <a:lstStyle/>
          <a:p>
            <a:fld id="{9C0F6FC3-3F0F-484D-B7AD-35414CAF3DD6}" type="slidenum">
              <a:rPr lang="en-US" smtClean="0"/>
              <a:t>15</a:t>
            </a:fld>
            <a:endParaRPr lang="en-US"/>
          </a:p>
        </p:txBody>
      </p:sp>
    </p:spTree>
    <p:extLst>
      <p:ext uri="{BB962C8B-B14F-4D97-AF65-F5344CB8AC3E}">
        <p14:creationId xmlns:p14="http://schemas.microsoft.com/office/powerpoint/2010/main" val="20136661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goal-free effect</a:t>
            </a:r>
            <a:endParaRPr lang="en-US" dirty="0"/>
          </a:p>
        </p:txBody>
      </p:sp>
      <p:sp>
        <p:nvSpPr>
          <p:cNvPr id="4" name="Content Placeholder 3"/>
          <p:cNvSpPr>
            <a:spLocks noGrp="1"/>
          </p:cNvSpPr>
          <p:nvPr>
            <p:ph idx="1"/>
          </p:nvPr>
        </p:nvSpPr>
        <p:spPr/>
        <p:txBody>
          <a:bodyPr/>
          <a:lstStyle/>
          <a:p>
            <a:r>
              <a:rPr lang="en-US" dirty="0" smtClean="0"/>
              <a:t>“When novices solve a conventional problem, </a:t>
            </a:r>
            <a:r>
              <a:rPr lang="en-US" dirty="0"/>
              <a:t>they will frequently work backwards from the goal to the givens using a means–ends </a:t>
            </a:r>
            <a:r>
              <a:rPr lang="en-US" dirty="0" smtClean="0"/>
              <a:t>strategy.”</a:t>
            </a:r>
          </a:p>
          <a:p>
            <a:r>
              <a:rPr lang="en-US" dirty="0" smtClean="0"/>
              <a:t>“In </a:t>
            </a:r>
            <a:r>
              <a:rPr lang="en-US" dirty="0"/>
              <a:t>contrast, experts, using schemas held in long-term memory, know the solution and are more likely to work forward from the givens to the </a:t>
            </a:r>
            <a:r>
              <a:rPr lang="en-US" dirty="0" smtClean="0"/>
              <a:t>goal.” </a:t>
            </a:r>
            <a:endParaRPr lang="en-US" dirty="0"/>
          </a:p>
          <a:p>
            <a:r>
              <a:rPr lang="en-US" dirty="0" smtClean="0"/>
              <a:t>“Working </a:t>
            </a:r>
            <a:r>
              <a:rPr lang="en-US" dirty="0"/>
              <a:t>memory may be overwhelmed by a means–ends strategy, </a:t>
            </a:r>
            <a:r>
              <a:rPr lang="en-US" dirty="0" smtClean="0"/>
              <a:t>reducing </a:t>
            </a:r>
            <a:r>
              <a:rPr lang="en-US" dirty="0"/>
              <a:t>or even preventing </a:t>
            </a:r>
            <a:r>
              <a:rPr lang="en-US" dirty="0" smtClean="0"/>
              <a:t>learning”</a:t>
            </a:r>
            <a:endParaRPr lang="en-US" dirty="0"/>
          </a:p>
          <a:p>
            <a:endParaRPr lang="en-US" dirty="0"/>
          </a:p>
        </p:txBody>
      </p:sp>
      <p:sp>
        <p:nvSpPr>
          <p:cNvPr id="3" name="Slide Number Placeholder 2"/>
          <p:cNvSpPr>
            <a:spLocks noGrp="1"/>
          </p:cNvSpPr>
          <p:nvPr>
            <p:ph type="sldNum" sz="quarter" idx="12"/>
          </p:nvPr>
        </p:nvSpPr>
        <p:spPr/>
        <p:txBody>
          <a:bodyPr/>
          <a:lstStyle/>
          <a:p>
            <a:fld id="{9C0F6FC3-3F0F-484D-B7AD-35414CAF3DD6}" type="slidenum">
              <a:rPr lang="en-US" smtClean="0"/>
              <a:pPr/>
              <a:t>16</a:t>
            </a:fld>
            <a:endParaRPr lang="en-US" dirty="0"/>
          </a:p>
        </p:txBody>
      </p:sp>
    </p:spTree>
    <p:extLst>
      <p:ext uri="{BB962C8B-B14F-4D97-AF65-F5344CB8AC3E}">
        <p14:creationId xmlns:p14="http://schemas.microsoft.com/office/powerpoint/2010/main" val="11113514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7550" y="233886"/>
            <a:ext cx="8426450" cy="621877"/>
          </a:xfrm>
        </p:spPr>
        <p:txBody>
          <a:bodyPr/>
          <a:lstStyle/>
          <a:p>
            <a:r>
              <a:rPr lang="en-US" dirty="0" smtClean="0"/>
              <a:t>Worked-example/problem completion effects</a:t>
            </a:r>
            <a:endParaRPr lang="en-US" dirty="0"/>
          </a:p>
        </p:txBody>
      </p:sp>
      <p:sp>
        <p:nvSpPr>
          <p:cNvPr id="5" name="Content Placeholder 4"/>
          <p:cNvSpPr>
            <a:spLocks noGrp="1"/>
          </p:cNvSpPr>
          <p:nvPr>
            <p:ph idx="1"/>
          </p:nvPr>
        </p:nvSpPr>
        <p:spPr/>
        <p:txBody>
          <a:bodyPr/>
          <a:lstStyle/>
          <a:p>
            <a:r>
              <a:rPr lang="en-US" dirty="0" smtClean="0"/>
              <a:t>“</a:t>
            </a:r>
            <a:r>
              <a:rPr lang="en-US" dirty="0"/>
              <a:t>Studying worked examples provides one of the best, possibly the best, means of learning how to solve problems in a novel domain</a:t>
            </a:r>
            <a:r>
              <a:rPr lang="en-US" dirty="0" smtClean="0"/>
              <a:t>.” (p. 107)</a:t>
            </a:r>
          </a:p>
          <a:p>
            <a:r>
              <a:rPr lang="en-US" dirty="0" smtClean="0"/>
              <a:t>Strategies</a:t>
            </a:r>
          </a:p>
          <a:p>
            <a:pPr lvl="1"/>
            <a:r>
              <a:rPr lang="en-US" dirty="0" smtClean="0"/>
              <a:t>Present worked example and ask students to solve a similar problem</a:t>
            </a:r>
          </a:p>
          <a:p>
            <a:pPr lvl="1"/>
            <a:r>
              <a:rPr lang="en-US" dirty="0" smtClean="0"/>
              <a:t>Increase engagement by using completion problems</a:t>
            </a:r>
          </a:p>
          <a:p>
            <a:pPr lvl="1"/>
            <a:r>
              <a:rPr lang="en-US" dirty="0" smtClean="0"/>
              <a:t>Guidance fading: forwards is better than backwards</a:t>
            </a:r>
            <a:endParaRPr lang="en-US" dirty="0"/>
          </a:p>
        </p:txBody>
      </p:sp>
      <p:sp>
        <p:nvSpPr>
          <p:cNvPr id="3" name="Slide Number Placeholder 2"/>
          <p:cNvSpPr>
            <a:spLocks noGrp="1"/>
          </p:cNvSpPr>
          <p:nvPr>
            <p:ph type="sldNum" sz="quarter" idx="12"/>
          </p:nvPr>
        </p:nvSpPr>
        <p:spPr/>
        <p:txBody>
          <a:bodyPr/>
          <a:lstStyle/>
          <a:p>
            <a:fld id="{9C0F6FC3-3F0F-484D-B7AD-35414CAF3DD6}" type="slidenum">
              <a:rPr lang="en-US" smtClean="0"/>
              <a:pPr/>
              <a:t>17</a:t>
            </a:fld>
            <a:endParaRPr lang="en-US" dirty="0"/>
          </a:p>
        </p:txBody>
      </p:sp>
    </p:spTree>
    <p:extLst>
      <p:ext uri="{BB962C8B-B14F-4D97-AF65-F5344CB8AC3E}">
        <p14:creationId xmlns:p14="http://schemas.microsoft.com/office/powerpoint/2010/main" val="13927420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Split-attention effect</a:t>
            </a:r>
            <a:endParaRPr lang="en-US" dirty="0"/>
          </a:p>
        </p:txBody>
      </p:sp>
      <p:sp>
        <p:nvSpPr>
          <p:cNvPr id="7" name="Content Placeholder 6"/>
          <p:cNvSpPr>
            <a:spLocks noGrp="1"/>
          </p:cNvSpPr>
          <p:nvPr>
            <p:ph sz="half" idx="2"/>
          </p:nvPr>
        </p:nvSpPr>
        <p:spPr>
          <a:xfrm>
            <a:off x="717550" y="1390172"/>
            <a:ext cx="7556500" cy="4525963"/>
          </a:xfrm>
        </p:spPr>
        <p:txBody>
          <a:bodyPr/>
          <a:lstStyle/>
          <a:p>
            <a:pPr marL="0" indent="0">
              <a:buNone/>
            </a:pPr>
            <a:r>
              <a:rPr lang="en-US" sz="2000" dirty="0" smtClean="0"/>
              <a:t>In the figure shown, find a value for ∠ DBE</a:t>
            </a:r>
          </a:p>
          <a:p>
            <a:pPr marL="0" indent="0">
              <a:buNone/>
            </a:pPr>
            <a:endParaRPr lang="en-US" sz="2000" dirty="0" smtClean="0"/>
          </a:p>
          <a:p>
            <a:pPr marL="0" indent="0">
              <a:buNone/>
            </a:pPr>
            <a:r>
              <a:rPr lang="en-US" sz="2000" dirty="0" smtClean="0"/>
              <a:t>Solution:</a:t>
            </a:r>
          </a:p>
          <a:p>
            <a:pPr marL="0" indent="0">
              <a:buNone/>
              <a:tabLst>
                <a:tab pos="1346200" algn="l"/>
              </a:tabLst>
            </a:pPr>
            <a:r>
              <a:rPr lang="en-US" sz="2000" dirty="0" smtClean="0"/>
              <a:t>∠ ABC	= 180° – ∠ BAC – </a:t>
            </a:r>
            <a:r>
              <a:rPr lang="en-US" sz="2000" dirty="0"/>
              <a:t>∠ </a:t>
            </a:r>
            <a:r>
              <a:rPr lang="en-US" sz="2000" dirty="0" smtClean="0"/>
              <a:t>BCA</a:t>
            </a:r>
          </a:p>
          <a:p>
            <a:pPr marL="0" indent="0">
              <a:buNone/>
              <a:tabLst>
                <a:tab pos="1346200" algn="l"/>
              </a:tabLst>
            </a:pPr>
            <a:r>
              <a:rPr lang="en-US" sz="2000" dirty="0"/>
              <a:t>	</a:t>
            </a:r>
            <a:r>
              <a:rPr lang="en-US" sz="2000" dirty="0" smtClean="0"/>
              <a:t>= 180° – 45° – 55°</a:t>
            </a:r>
          </a:p>
          <a:p>
            <a:pPr marL="0" indent="0">
              <a:buNone/>
              <a:tabLst>
                <a:tab pos="1346200" algn="l"/>
              </a:tabLst>
            </a:pPr>
            <a:r>
              <a:rPr lang="en-US" sz="2000" dirty="0"/>
              <a:t>	</a:t>
            </a:r>
            <a:r>
              <a:rPr lang="en-US" sz="2000" dirty="0" smtClean="0"/>
              <a:t>= 80°</a:t>
            </a:r>
          </a:p>
          <a:p>
            <a:pPr marL="0" indent="0">
              <a:buNone/>
              <a:tabLst>
                <a:tab pos="1346200" algn="l"/>
              </a:tabLst>
            </a:pPr>
            <a:r>
              <a:rPr lang="en-US" sz="2000" dirty="0"/>
              <a:t>∠ </a:t>
            </a:r>
            <a:r>
              <a:rPr lang="en-US" sz="2000" dirty="0" smtClean="0"/>
              <a:t>DBE	= </a:t>
            </a:r>
            <a:r>
              <a:rPr lang="en-US" sz="2000" dirty="0"/>
              <a:t>∠ </a:t>
            </a:r>
            <a:r>
              <a:rPr lang="en-US" sz="2000" dirty="0" smtClean="0"/>
              <a:t>ABC (vertically opposite)</a:t>
            </a:r>
          </a:p>
          <a:p>
            <a:pPr marL="0" indent="0">
              <a:buNone/>
              <a:tabLst>
                <a:tab pos="1346200" algn="l"/>
              </a:tabLst>
            </a:pPr>
            <a:r>
              <a:rPr lang="en-US" sz="2000" dirty="0"/>
              <a:t>	</a:t>
            </a:r>
            <a:r>
              <a:rPr lang="en-US" sz="2000" dirty="0" smtClean="0"/>
              <a:t>= 80°</a:t>
            </a:r>
          </a:p>
          <a:p>
            <a:pPr marL="0" indent="0">
              <a:buNone/>
              <a:tabLst>
                <a:tab pos="1612900" algn="l"/>
              </a:tabLst>
            </a:pPr>
            <a:endParaRPr lang="en-US" sz="2400" dirty="0" smtClean="0"/>
          </a:p>
          <a:p>
            <a:pPr marL="0" indent="0">
              <a:buNone/>
            </a:pPr>
            <a:endParaRPr lang="en-US" sz="2400" dirty="0"/>
          </a:p>
        </p:txBody>
      </p:sp>
      <p:sp>
        <p:nvSpPr>
          <p:cNvPr id="4" name="Slide Number Placeholder 3"/>
          <p:cNvSpPr>
            <a:spLocks noGrp="1"/>
          </p:cNvSpPr>
          <p:nvPr>
            <p:ph type="sldNum" sz="quarter" idx="12"/>
          </p:nvPr>
        </p:nvSpPr>
        <p:spPr/>
        <p:txBody>
          <a:bodyPr/>
          <a:lstStyle/>
          <a:p>
            <a:fld id="{9C0F6FC3-3F0F-484D-B7AD-35414CAF3DD6}" type="slidenum">
              <a:rPr lang="en-US" smtClean="0"/>
              <a:t>18</a:t>
            </a:fld>
            <a:endParaRPr lang="en-US"/>
          </a:p>
        </p:txBody>
      </p:sp>
      <p:sp>
        <p:nvSpPr>
          <p:cNvPr id="19" name="TextBox 18"/>
          <p:cNvSpPr txBox="1"/>
          <p:nvPr/>
        </p:nvSpPr>
        <p:spPr>
          <a:xfrm>
            <a:off x="6586282" y="2374900"/>
            <a:ext cx="657444" cy="369332"/>
          </a:xfrm>
          <a:prstGeom prst="rect">
            <a:avLst/>
          </a:prstGeom>
          <a:noFill/>
        </p:spPr>
        <p:txBody>
          <a:bodyPr wrap="square" rtlCol="0">
            <a:spAutoFit/>
          </a:bodyPr>
          <a:lstStyle/>
          <a:p>
            <a:pPr algn="ctr"/>
            <a:r>
              <a:rPr lang="en-US" dirty="0" smtClean="0"/>
              <a:t>A</a:t>
            </a:r>
            <a:endParaRPr lang="en-US" dirty="0"/>
          </a:p>
        </p:txBody>
      </p:sp>
      <p:cxnSp>
        <p:nvCxnSpPr>
          <p:cNvPr id="9" name="Straight Connector 8"/>
          <p:cNvCxnSpPr/>
          <p:nvPr/>
        </p:nvCxnSpPr>
        <p:spPr>
          <a:xfrm flipV="1">
            <a:off x="4873469" y="2812331"/>
            <a:ext cx="2058837" cy="3573655"/>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164122" y="5426120"/>
            <a:ext cx="430798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flipV="1">
            <a:off x="6932305" y="2812331"/>
            <a:ext cx="1539802" cy="2613789"/>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063781" y="4996672"/>
            <a:ext cx="657444" cy="369332"/>
          </a:xfrm>
          <a:prstGeom prst="rect">
            <a:avLst/>
          </a:prstGeom>
          <a:noFill/>
        </p:spPr>
        <p:txBody>
          <a:bodyPr wrap="square" rtlCol="0">
            <a:spAutoFit/>
          </a:bodyPr>
          <a:lstStyle/>
          <a:p>
            <a:pPr algn="ctr"/>
            <a:r>
              <a:rPr lang="en-US" dirty="0" smtClean="0"/>
              <a:t>B</a:t>
            </a:r>
            <a:endParaRPr lang="en-US" dirty="0"/>
          </a:p>
        </p:txBody>
      </p:sp>
      <p:sp>
        <p:nvSpPr>
          <p:cNvPr id="21" name="TextBox 20"/>
          <p:cNvSpPr txBox="1"/>
          <p:nvPr/>
        </p:nvSpPr>
        <p:spPr>
          <a:xfrm>
            <a:off x="3721100" y="5211396"/>
            <a:ext cx="657444" cy="369332"/>
          </a:xfrm>
          <a:prstGeom prst="rect">
            <a:avLst/>
          </a:prstGeom>
          <a:noFill/>
        </p:spPr>
        <p:txBody>
          <a:bodyPr wrap="square" rtlCol="0">
            <a:spAutoFit/>
          </a:bodyPr>
          <a:lstStyle/>
          <a:p>
            <a:pPr algn="ctr"/>
            <a:r>
              <a:rPr lang="en-US" dirty="0"/>
              <a:t>D</a:t>
            </a:r>
          </a:p>
        </p:txBody>
      </p:sp>
      <p:sp>
        <p:nvSpPr>
          <p:cNvPr id="22" name="TextBox 21"/>
          <p:cNvSpPr txBox="1"/>
          <p:nvPr/>
        </p:nvSpPr>
        <p:spPr>
          <a:xfrm>
            <a:off x="8454806" y="5211396"/>
            <a:ext cx="657444" cy="369332"/>
          </a:xfrm>
          <a:prstGeom prst="rect">
            <a:avLst/>
          </a:prstGeom>
          <a:noFill/>
        </p:spPr>
        <p:txBody>
          <a:bodyPr wrap="square" rtlCol="0">
            <a:spAutoFit/>
          </a:bodyPr>
          <a:lstStyle/>
          <a:p>
            <a:pPr algn="ctr"/>
            <a:r>
              <a:rPr lang="en-US" dirty="0"/>
              <a:t>C</a:t>
            </a:r>
          </a:p>
        </p:txBody>
      </p:sp>
      <p:sp>
        <p:nvSpPr>
          <p:cNvPr id="23" name="TextBox 22"/>
          <p:cNvSpPr txBox="1"/>
          <p:nvPr/>
        </p:nvSpPr>
        <p:spPr>
          <a:xfrm>
            <a:off x="4544747" y="6385986"/>
            <a:ext cx="657444" cy="369332"/>
          </a:xfrm>
          <a:prstGeom prst="rect">
            <a:avLst/>
          </a:prstGeom>
          <a:noFill/>
        </p:spPr>
        <p:txBody>
          <a:bodyPr wrap="square" rtlCol="0">
            <a:spAutoFit/>
          </a:bodyPr>
          <a:lstStyle/>
          <a:p>
            <a:pPr algn="ctr"/>
            <a:r>
              <a:rPr lang="en-US" dirty="0"/>
              <a:t>E</a:t>
            </a:r>
          </a:p>
        </p:txBody>
      </p:sp>
      <p:sp>
        <p:nvSpPr>
          <p:cNvPr id="24" name="TextBox 23"/>
          <p:cNvSpPr txBox="1"/>
          <p:nvPr/>
        </p:nvSpPr>
        <p:spPr>
          <a:xfrm>
            <a:off x="6447872" y="3078140"/>
            <a:ext cx="986165" cy="369332"/>
          </a:xfrm>
          <a:prstGeom prst="rect">
            <a:avLst/>
          </a:prstGeom>
          <a:noFill/>
        </p:spPr>
        <p:txBody>
          <a:bodyPr wrap="square" rtlCol="0">
            <a:spAutoFit/>
          </a:bodyPr>
          <a:lstStyle/>
          <a:p>
            <a:pPr algn="ctr"/>
            <a:r>
              <a:rPr lang="en-US" dirty="0" smtClean="0"/>
              <a:t>45°</a:t>
            </a:r>
            <a:endParaRPr lang="en-US" dirty="0"/>
          </a:p>
        </p:txBody>
      </p:sp>
      <p:sp>
        <p:nvSpPr>
          <p:cNvPr id="25" name="TextBox 24"/>
          <p:cNvSpPr txBox="1"/>
          <p:nvPr/>
        </p:nvSpPr>
        <p:spPr>
          <a:xfrm>
            <a:off x="7520649" y="5053795"/>
            <a:ext cx="986165" cy="369332"/>
          </a:xfrm>
          <a:prstGeom prst="rect">
            <a:avLst/>
          </a:prstGeom>
          <a:noFill/>
        </p:spPr>
        <p:txBody>
          <a:bodyPr wrap="square" rtlCol="0">
            <a:spAutoFit/>
          </a:bodyPr>
          <a:lstStyle/>
          <a:p>
            <a:pPr algn="ctr"/>
            <a:r>
              <a:rPr lang="en-US" dirty="0"/>
              <a:t>5</a:t>
            </a:r>
            <a:r>
              <a:rPr lang="en-US" dirty="0" smtClean="0"/>
              <a:t>5°</a:t>
            </a:r>
            <a:endParaRPr lang="en-US" dirty="0"/>
          </a:p>
        </p:txBody>
      </p:sp>
      <p:sp>
        <p:nvSpPr>
          <p:cNvPr id="30" name="TextBox 29"/>
          <p:cNvSpPr txBox="1"/>
          <p:nvPr/>
        </p:nvSpPr>
        <p:spPr>
          <a:xfrm>
            <a:off x="717550" y="6331466"/>
            <a:ext cx="3827197" cy="369332"/>
          </a:xfrm>
          <a:prstGeom prst="rect">
            <a:avLst/>
          </a:prstGeom>
          <a:noFill/>
        </p:spPr>
        <p:txBody>
          <a:bodyPr wrap="square" rtlCol="0">
            <a:spAutoFit/>
          </a:bodyPr>
          <a:lstStyle/>
          <a:p>
            <a:r>
              <a:rPr lang="en-US" dirty="0" err="1" smtClean="0">
                <a:solidFill>
                  <a:srgbClr val="1691D0"/>
                </a:solidFill>
              </a:rPr>
              <a:t>Sweller</a:t>
            </a:r>
            <a:r>
              <a:rPr lang="en-US" dirty="0" smtClean="0">
                <a:solidFill>
                  <a:srgbClr val="1691D0"/>
                </a:solidFill>
              </a:rPr>
              <a:t>, </a:t>
            </a:r>
            <a:r>
              <a:rPr lang="en-US" dirty="0" err="1" smtClean="0">
                <a:solidFill>
                  <a:srgbClr val="1691D0"/>
                </a:solidFill>
              </a:rPr>
              <a:t>Merrienboer</a:t>
            </a:r>
            <a:r>
              <a:rPr lang="en-US" dirty="0" smtClean="0">
                <a:solidFill>
                  <a:srgbClr val="1691D0"/>
                </a:solidFill>
              </a:rPr>
              <a:t> and </a:t>
            </a:r>
            <a:r>
              <a:rPr lang="en-US" dirty="0" err="1" smtClean="0">
                <a:solidFill>
                  <a:srgbClr val="1691D0"/>
                </a:solidFill>
              </a:rPr>
              <a:t>Paas</a:t>
            </a:r>
            <a:r>
              <a:rPr lang="en-US" dirty="0" smtClean="0">
                <a:solidFill>
                  <a:srgbClr val="1691D0"/>
                </a:solidFill>
              </a:rPr>
              <a:t> (1998)</a:t>
            </a:r>
            <a:endParaRPr lang="en-US" dirty="0">
              <a:solidFill>
                <a:srgbClr val="1691D0"/>
              </a:solidFill>
            </a:endParaRPr>
          </a:p>
        </p:txBody>
      </p:sp>
    </p:spTree>
    <p:extLst>
      <p:ext uri="{BB962C8B-B14F-4D97-AF65-F5344CB8AC3E}">
        <p14:creationId xmlns:p14="http://schemas.microsoft.com/office/powerpoint/2010/main" val="26052984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example with no split attention</a:t>
            </a:r>
            <a:endParaRPr lang="en-US" dirty="0"/>
          </a:p>
        </p:txBody>
      </p:sp>
      <p:sp>
        <p:nvSpPr>
          <p:cNvPr id="3" name="Slide Number Placeholder 2"/>
          <p:cNvSpPr>
            <a:spLocks noGrp="1"/>
          </p:cNvSpPr>
          <p:nvPr>
            <p:ph type="sldNum" sz="quarter" idx="11"/>
          </p:nvPr>
        </p:nvSpPr>
        <p:spPr/>
        <p:txBody>
          <a:bodyPr/>
          <a:lstStyle/>
          <a:p>
            <a:fld id="{9C0F6FC3-3F0F-484D-B7AD-35414CAF3DD6}" type="slidenum">
              <a:rPr lang="en-US" smtClean="0"/>
              <a:pPr/>
              <a:t>19</a:t>
            </a:fld>
            <a:endParaRPr lang="en-US" dirty="0"/>
          </a:p>
        </p:txBody>
      </p:sp>
      <p:sp>
        <p:nvSpPr>
          <p:cNvPr id="5" name="TextBox 4"/>
          <p:cNvSpPr txBox="1"/>
          <p:nvPr/>
        </p:nvSpPr>
        <p:spPr>
          <a:xfrm>
            <a:off x="4153262" y="1335643"/>
            <a:ext cx="784311" cy="392305"/>
          </a:xfrm>
          <a:prstGeom prst="rect">
            <a:avLst/>
          </a:prstGeom>
          <a:noFill/>
        </p:spPr>
        <p:txBody>
          <a:bodyPr wrap="square" rtlCol="0">
            <a:spAutoFit/>
          </a:bodyPr>
          <a:lstStyle/>
          <a:p>
            <a:pPr algn="ctr"/>
            <a:r>
              <a:rPr lang="en-US" dirty="0" smtClean="0"/>
              <a:t>A</a:t>
            </a:r>
            <a:endParaRPr lang="en-US" dirty="0"/>
          </a:p>
        </p:txBody>
      </p:sp>
      <p:cxnSp>
        <p:nvCxnSpPr>
          <p:cNvPr id="6" name="Straight Connector 5"/>
          <p:cNvCxnSpPr/>
          <p:nvPr/>
        </p:nvCxnSpPr>
        <p:spPr>
          <a:xfrm flipV="1">
            <a:off x="2089286" y="1750782"/>
            <a:ext cx="2456132" cy="4425619"/>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243056" y="4987702"/>
            <a:ext cx="513930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flipV="1">
            <a:off x="4545419" y="1750782"/>
            <a:ext cx="1836940" cy="323692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316324" y="4455872"/>
            <a:ext cx="784311" cy="531829"/>
          </a:xfrm>
          <a:prstGeom prst="rect">
            <a:avLst/>
          </a:prstGeom>
          <a:noFill/>
        </p:spPr>
        <p:txBody>
          <a:bodyPr wrap="square" rtlCol="0">
            <a:spAutoFit/>
          </a:bodyPr>
          <a:lstStyle/>
          <a:p>
            <a:r>
              <a:rPr lang="en-US" dirty="0" smtClean="0"/>
              <a:t>B</a:t>
            </a:r>
            <a:endParaRPr lang="en-US" dirty="0"/>
          </a:p>
        </p:txBody>
      </p:sp>
      <p:sp>
        <p:nvSpPr>
          <p:cNvPr id="10" name="TextBox 9"/>
          <p:cNvSpPr txBox="1"/>
          <p:nvPr/>
        </p:nvSpPr>
        <p:spPr>
          <a:xfrm>
            <a:off x="850900" y="4721787"/>
            <a:ext cx="784311" cy="531829"/>
          </a:xfrm>
          <a:prstGeom prst="rect">
            <a:avLst/>
          </a:prstGeom>
          <a:noFill/>
        </p:spPr>
        <p:txBody>
          <a:bodyPr wrap="square" rtlCol="0">
            <a:spAutoFit/>
          </a:bodyPr>
          <a:lstStyle/>
          <a:p>
            <a:r>
              <a:rPr lang="en-US" dirty="0"/>
              <a:t>D</a:t>
            </a:r>
          </a:p>
        </p:txBody>
      </p:sp>
      <p:sp>
        <p:nvSpPr>
          <p:cNvPr id="11" name="TextBox 10"/>
          <p:cNvSpPr txBox="1"/>
          <p:nvPr/>
        </p:nvSpPr>
        <p:spPr>
          <a:xfrm>
            <a:off x="6361719" y="4721787"/>
            <a:ext cx="784311" cy="531829"/>
          </a:xfrm>
          <a:prstGeom prst="rect">
            <a:avLst/>
          </a:prstGeom>
          <a:noFill/>
        </p:spPr>
        <p:txBody>
          <a:bodyPr wrap="square" rtlCol="0">
            <a:spAutoFit/>
          </a:bodyPr>
          <a:lstStyle/>
          <a:p>
            <a:r>
              <a:rPr lang="en-US" dirty="0"/>
              <a:t>C</a:t>
            </a:r>
          </a:p>
        </p:txBody>
      </p:sp>
      <p:sp>
        <p:nvSpPr>
          <p:cNvPr id="12" name="TextBox 11"/>
          <p:cNvSpPr txBox="1"/>
          <p:nvPr/>
        </p:nvSpPr>
        <p:spPr>
          <a:xfrm>
            <a:off x="1697131" y="6176400"/>
            <a:ext cx="784311" cy="531829"/>
          </a:xfrm>
          <a:prstGeom prst="rect">
            <a:avLst/>
          </a:prstGeom>
          <a:noFill/>
        </p:spPr>
        <p:txBody>
          <a:bodyPr wrap="square" rtlCol="0">
            <a:spAutoFit/>
          </a:bodyPr>
          <a:lstStyle/>
          <a:p>
            <a:r>
              <a:rPr lang="en-US" dirty="0"/>
              <a:t>E</a:t>
            </a:r>
          </a:p>
        </p:txBody>
      </p:sp>
      <p:sp>
        <p:nvSpPr>
          <p:cNvPr id="13" name="TextBox 12"/>
          <p:cNvSpPr txBox="1"/>
          <p:nvPr/>
        </p:nvSpPr>
        <p:spPr>
          <a:xfrm>
            <a:off x="3957185" y="2054563"/>
            <a:ext cx="1176467" cy="392305"/>
          </a:xfrm>
          <a:prstGeom prst="rect">
            <a:avLst/>
          </a:prstGeom>
          <a:noFill/>
        </p:spPr>
        <p:txBody>
          <a:bodyPr wrap="square" rtlCol="0">
            <a:spAutoFit/>
          </a:bodyPr>
          <a:lstStyle/>
          <a:p>
            <a:pPr algn="ctr"/>
            <a:r>
              <a:rPr lang="en-US" dirty="0" smtClean="0"/>
              <a:t>45°</a:t>
            </a:r>
            <a:endParaRPr lang="en-US" dirty="0"/>
          </a:p>
        </p:txBody>
      </p:sp>
      <p:sp>
        <p:nvSpPr>
          <p:cNvPr id="14" name="TextBox 13"/>
          <p:cNvSpPr txBox="1"/>
          <p:nvPr/>
        </p:nvSpPr>
        <p:spPr>
          <a:xfrm>
            <a:off x="5617256" y="4495708"/>
            <a:ext cx="1176467" cy="531829"/>
          </a:xfrm>
          <a:prstGeom prst="rect">
            <a:avLst/>
          </a:prstGeom>
          <a:noFill/>
        </p:spPr>
        <p:txBody>
          <a:bodyPr wrap="square" rtlCol="0">
            <a:spAutoFit/>
          </a:bodyPr>
          <a:lstStyle/>
          <a:p>
            <a:r>
              <a:rPr lang="en-US" dirty="0"/>
              <a:t>5</a:t>
            </a:r>
            <a:r>
              <a:rPr lang="en-US" dirty="0" smtClean="0"/>
              <a:t>5°</a:t>
            </a:r>
            <a:endParaRPr lang="en-US" dirty="0"/>
          </a:p>
        </p:txBody>
      </p:sp>
      <p:sp>
        <p:nvSpPr>
          <p:cNvPr id="16" name="TextBox 15"/>
          <p:cNvSpPr txBox="1"/>
          <p:nvPr/>
        </p:nvSpPr>
        <p:spPr>
          <a:xfrm>
            <a:off x="3100635" y="4341370"/>
            <a:ext cx="1676961" cy="646331"/>
          </a:xfrm>
          <a:prstGeom prst="rect">
            <a:avLst/>
          </a:prstGeom>
          <a:noFill/>
        </p:spPr>
        <p:txBody>
          <a:bodyPr wrap="none" rtlCol="0">
            <a:spAutoFit/>
          </a:bodyPr>
          <a:lstStyle/>
          <a:p>
            <a:r>
              <a:rPr lang="en-US" dirty="0" smtClean="0"/>
              <a:t>180° – 55° – 45°</a:t>
            </a:r>
          </a:p>
          <a:p>
            <a:r>
              <a:rPr lang="en-US" dirty="0" smtClean="0"/>
              <a:t>= 80°</a:t>
            </a:r>
            <a:endParaRPr lang="en-US" dirty="0"/>
          </a:p>
        </p:txBody>
      </p:sp>
      <p:sp>
        <p:nvSpPr>
          <p:cNvPr id="17" name="Oval 16"/>
          <p:cNvSpPr/>
          <p:nvPr/>
        </p:nvSpPr>
        <p:spPr>
          <a:xfrm>
            <a:off x="3545821" y="3896870"/>
            <a:ext cx="411364" cy="4445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18" name="Oval 17"/>
          <p:cNvSpPr/>
          <p:nvPr/>
        </p:nvSpPr>
        <p:spPr>
          <a:xfrm>
            <a:off x="1591896" y="5226186"/>
            <a:ext cx="411364" cy="4445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19" name="Rectangle 18"/>
          <p:cNvSpPr/>
          <p:nvPr/>
        </p:nvSpPr>
        <p:spPr>
          <a:xfrm>
            <a:off x="2067886" y="5068950"/>
            <a:ext cx="496876" cy="369332"/>
          </a:xfrm>
          <a:prstGeom prst="rect">
            <a:avLst/>
          </a:prstGeom>
        </p:spPr>
        <p:txBody>
          <a:bodyPr wrap="none">
            <a:spAutoFit/>
          </a:bodyPr>
          <a:lstStyle/>
          <a:p>
            <a:r>
              <a:rPr lang="en-US" dirty="0" smtClean="0"/>
              <a:t>80</a:t>
            </a:r>
            <a:r>
              <a:rPr lang="en-US" dirty="0"/>
              <a:t>°</a:t>
            </a:r>
          </a:p>
        </p:txBody>
      </p:sp>
    </p:spTree>
    <p:extLst>
      <p:ext uri="{BB962C8B-B14F-4D97-AF65-F5344CB8AC3E}">
        <p14:creationId xmlns:p14="http://schemas.microsoft.com/office/powerpoint/2010/main" val="6096008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550" y="233886"/>
            <a:ext cx="8426450" cy="621877"/>
          </a:xfrm>
        </p:spPr>
        <p:txBody>
          <a:bodyPr/>
          <a:lstStyle/>
          <a:p>
            <a:r>
              <a:rPr lang="en-US" dirty="0" smtClean="0"/>
              <a:t>Kinds of knowledge: an evolutionary approach</a:t>
            </a:r>
            <a:endParaRPr lang="en-US" dirty="0"/>
          </a:p>
        </p:txBody>
      </p:sp>
      <p:sp>
        <p:nvSpPr>
          <p:cNvPr id="3" name="Text Placeholder 2"/>
          <p:cNvSpPr>
            <a:spLocks noGrp="1"/>
          </p:cNvSpPr>
          <p:nvPr>
            <p:ph type="body" idx="1"/>
          </p:nvPr>
        </p:nvSpPr>
        <p:spPr/>
        <p:txBody>
          <a:bodyPr/>
          <a:lstStyle/>
          <a:p>
            <a:r>
              <a:rPr lang="en-US" sz="2200" dirty="0" smtClean="0"/>
              <a:t>Biologically primary knowledge</a:t>
            </a:r>
            <a:endParaRPr lang="en-US" sz="2200" dirty="0"/>
          </a:p>
        </p:txBody>
      </p:sp>
      <p:sp>
        <p:nvSpPr>
          <p:cNvPr id="4" name="Content Placeholder 3"/>
          <p:cNvSpPr>
            <a:spLocks noGrp="1"/>
          </p:cNvSpPr>
          <p:nvPr>
            <p:ph sz="half" idx="2"/>
          </p:nvPr>
        </p:nvSpPr>
        <p:spPr/>
        <p:txBody>
          <a:bodyPr/>
          <a:lstStyle/>
          <a:p>
            <a:r>
              <a:rPr lang="en-US" dirty="0" smtClean="0"/>
              <a:t>Recognizing faces</a:t>
            </a:r>
          </a:p>
          <a:p>
            <a:r>
              <a:rPr lang="en-US" dirty="0" smtClean="0"/>
              <a:t>Recognizing speech</a:t>
            </a:r>
          </a:p>
          <a:p>
            <a:r>
              <a:rPr lang="en-US" dirty="0" smtClean="0"/>
              <a:t>General problem solving</a:t>
            </a:r>
          </a:p>
          <a:p>
            <a:r>
              <a:rPr lang="en-US" dirty="0" smtClean="0"/>
              <a:t>Learnable</a:t>
            </a:r>
          </a:p>
        </p:txBody>
      </p:sp>
      <p:sp>
        <p:nvSpPr>
          <p:cNvPr id="5" name="Text Placeholder 4"/>
          <p:cNvSpPr>
            <a:spLocks noGrp="1"/>
          </p:cNvSpPr>
          <p:nvPr>
            <p:ph type="body" sz="quarter" idx="3"/>
          </p:nvPr>
        </p:nvSpPr>
        <p:spPr>
          <a:xfrm>
            <a:off x="5041900" y="1535113"/>
            <a:ext cx="4102100" cy="639762"/>
          </a:xfrm>
        </p:spPr>
        <p:txBody>
          <a:bodyPr/>
          <a:lstStyle/>
          <a:p>
            <a:r>
              <a:rPr lang="en-US" sz="2200" dirty="0"/>
              <a:t>Biologically </a:t>
            </a:r>
            <a:r>
              <a:rPr lang="en-US" sz="2200" dirty="0" smtClean="0"/>
              <a:t>secondary knowledge</a:t>
            </a:r>
            <a:endParaRPr lang="en-US" sz="2200" dirty="0"/>
          </a:p>
        </p:txBody>
      </p:sp>
      <p:sp>
        <p:nvSpPr>
          <p:cNvPr id="6" name="Content Placeholder 5"/>
          <p:cNvSpPr>
            <a:spLocks noGrp="1"/>
          </p:cNvSpPr>
          <p:nvPr>
            <p:ph sz="quarter" idx="4"/>
          </p:nvPr>
        </p:nvSpPr>
        <p:spPr/>
        <p:txBody>
          <a:bodyPr/>
          <a:lstStyle/>
          <a:p>
            <a:r>
              <a:rPr lang="en-US" dirty="0" smtClean="0"/>
              <a:t>Reading</a:t>
            </a:r>
          </a:p>
          <a:p>
            <a:r>
              <a:rPr lang="en-US" dirty="0" smtClean="0"/>
              <a:t>Writing</a:t>
            </a:r>
          </a:p>
          <a:p>
            <a:r>
              <a:rPr lang="en-US" dirty="0" smtClean="0"/>
              <a:t>Mathematics</a:t>
            </a:r>
          </a:p>
          <a:p>
            <a:r>
              <a:rPr lang="en-US" dirty="0" smtClean="0"/>
              <a:t>Learnable</a:t>
            </a:r>
          </a:p>
        </p:txBody>
      </p:sp>
      <p:sp>
        <p:nvSpPr>
          <p:cNvPr id="7" name="Slide Number Placeholder 6"/>
          <p:cNvSpPr>
            <a:spLocks noGrp="1"/>
          </p:cNvSpPr>
          <p:nvPr>
            <p:ph type="sldNum" sz="quarter" idx="12"/>
          </p:nvPr>
        </p:nvSpPr>
        <p:spPr/>
        <p:txBody>
          <a:bodyPr/>
          <a:lstStyle/>
          <a:p>
            <a:fld id="{9C0F6FC3-3F0F-484D-B7AD-35414CAF3DD6}" type="slidenum">
              <a:rPr lang="en-US" smtClean="0"/>
              <a:t>2</a:t>
            </a:fld>
            <a:endParaRPr lang="en-US"/>
          </a:p>
        </p:txBody>
      </p:sp>
      <p:sp>
        <p:nvSpPr>
          <p:cNvPr id="8" name="TextBox 7"/>
          <p:cNvSpPr txBox="1"/>
          <p:nvPr/>
        </p:nvSpPr>
        <p:spPr>
          <a:xfrm>
            <a:off x="825500" y="6299200"/>
            <a:ext cx="3657600" cy="369332"/>
          </a:xfrm>
          <a:prstGeom prst="rect">
            <a:avLst/>
          </a:prstGeom>
          <a:noFill/>
        </p:spPr>
        <p:txBody>
          <a:bodyPr wrap="square" rtlCol="0">
            <a:spAutoFit/>
          </a:bodyPr>
          <a:lstStyle/>
          <a:p>
            <a:r>
              <a:rPr lang="en-US" dirty="0" smtClean="0">
                <a:solidFill>
                  <a:srgbClr val="1691D0"/>
                </a:solidFill>
              </a:rPr>
              <a:t>Geary (2007, 2008)</a:t>
            </a:r>
            <a:endParaRPr lang="en-US" dirty="0">
              <a:solidFill>
                <a:srgbClr val="1691D0"/>
              </a:solidFill>
            </a:endParaRPr>
          </a:p>
        </p:txBody>
      </p:sp>
      <p:sp>
        <p:nvSpPr>
          <p:cNvPr id="9" name="Rectangle 8"/>
          <p:cNvSpPr/>
          <p:nvPr/>
        </p:nvSpPr>
        <p:spPr>
          <a:xfrm>
            <a:off x="5410151" y="2497435"/>
            <a:ext cx="3111549" cy="923330"/>
          </a:xfrm>
          <a:prstGeom prst="rect">
            <a:avLst/>
          </a:prstGeom>
          <a:noFill/>
        </p:spPr>
        <p:txBody>
          <a:bodyPr wrap="none" lIns="91440" tIns="45720" rIns="91440" bIns="45720">
            <a:spAutoFit/>
            <a:scene3d>
              <a:camera prst="isometricRightUp"/>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Teachable</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p:nvPr/>
        </p:nvSpPr>
        <p:spPr>
          <a:xfrm>
            <a:off x="365919" y="2497435"/>
            <a:ext cx="4233814" cy="923330"/>
          </a:xfrm>
          <a:prstGeom prst="rect">
            <a:avLst/>
          </a:prstGeom>
          <a:noFill/>
        </p:spPr>
        <p:txBody>
          <a:bodyPr wrap="none" lIns="91440" tIns="45720" rIns="91440" bIns="45720">
            <a:spAutoFit/>
            <a:scene3d>
              <a:camera prst="isometricRightUp"/>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Not teachable</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9195631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important aspects</a:t>
            </a:r>
            <a:endParaRPr lang="en-US" dirty="0"/>
          </a:p>
        </p:txBody>
      </p:sp>
      <p:sp>
        <p:nvSpPr>
          <p:cNvPr id="3" name="Content Placeholder 2"/>
          <p:cNvSpPr>
            <a:spLocks noGrp="1"/>
          </p:cNvSpPr>
          <p:nvPr>
            <p:ph idx="1"/>
          </p:nvPr>
        </p:nvSpPr>
        <p:spPr/>
        <p:txBody>
          <a:bodyPr/>
          <a:lstStyle/>
          <a:p>
            <a:r>
              <a:rPr lang="en-US" dirty="0" smtClean="0"/>
              <a:t>Redundancy</a:t>
            </a:r>
          </a:p>
          <a:p>
            <a:r>
              <a:rPr lang="en-US" dirty="0" smtClean="0"/>
              <a:t>Modality effects</a:t>
            </a:r>
          </a:p>
          <a:p>
            <a:r>
              <a:rPr lang="en-US" dirty="0" smtClean="0"/>
              <a:t>Transient information effects</a:t>
            </a:r>
          </a:p>
          <a:p>
            <a:r>
              <a:rPr lang="en-US" dirty="0" smtClean="0"/>
              <a:t>Expertise reversal effect</a:t>
            </a:r>
          </a:p>
          <a:p>
            <a:r>
              <a:rPr lang="en-US" dirty="0" smtClean="0"/>
              <a:t>Collective working memory effects</a:t>
            </a:r>
            <a:endParaRPr lang="en-US" dirty="0"/>
          </a:p>
        </p:txBody>
      </p:sp>
      <p:sp>
        <p:nvSpPr>
          <p:cNvPr id="4" name="Slide Number Placeholder 3"/>
          <p:cNvSpPr>
            <a:spLocks noGrp="1"/>
          </p:cNvSpPr>
          <p:nvPr>
            <p:ph type="sldNum" sz="quarter" idx="12"/>
          </p:nvPr>
        </p:nvSpPr>
        <p:spPr/>
        <p:txBody>
          <a:bodyPr/>
          <a:lstStyle/>
          <a:p>
            <a:fld id="{9C0F6FC3-3F0F-484D-B7AD-35414CAF3DD6}" type="slidenum">
              <a:rPr lang="en-US" smtClean="0"/>
              <a:t>20</a:t>
            </a:fld>
            <a:endParaRPr lang="en-US"/>
          </a:p>
        </p:txBody>
      </p:sp>
    </p:spTree>
    <p:extLst>
      <p:ext uri="{BB962C8B-B14F-4D97-AF65-F5344CB8AC3E}">
        <p14:creationId xmlns:p14="http://schemas.microsoft.com/office/powerpoint/2010/main" val="16328488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eaLnBrk="1" hangingPunct="1"/>
            <a:r>
              <a:rPr lang="en-US" sz="4300" dirty="0" smtClean="0">
                <a:ea typeface="ＭＳ Ｐゴシック" charset="-128"/>
              </a:rPr>
              <a:t>Countdown game</a:t>
            </a:r>
            <a:endParaRPr lang="en-US" sz="4300" dirty="0">
              <a:ea typeface="ＭＳ Ｐゴシック" charset="-128"/>
            </a:endParaRPr>
          </a:p>
        </p:txBody>
      </p:sp>
      <p:sp>
        <p:nvSpPr>
          <p:cNvPr id="179203" name="Rectangle 3"/>
          <p:cNvSpPr>
            <a:spLocks noGrp="1" noChangeArrowheads="1"/>
          </p:cNvSpPr>
          <p:nvPr>
            <p:ph idx="1"/>
          </p:nvPr>
        </p:nvSpPr>
        <p:spPr/>
        <p:txBody>
          <a:bodyPr/>
          <a:lstStyle/>
          <a:p>
            <a:pPr marL="609600" indent="-609600" eaLnBrk="1" hangingPunct="1">
              <a:lnSpc>
                <a:spcPct val="80000"/>
              </a:lnSpc>
              <a:buFont typeface="Wingdings" charset="2"/>
              <a:buNone/>
            </a:pPr>
            <a:r>
              <a:rPr lang="en-US" sz="2900">
                <a:ea typeface="ＭＳ Ｐゴシック" charset="-128"/>
              </a:rPr>
              <a:t>Target number: 127</a:t>
            </a:r>
            <a:endParaRPr lang="en-US" sz="2100">
              <a:ea typeface="ＭＳ Ｐゴシック" charset="-128"/>
            </a:endParaRPr>
          </a:p>
        </p:txBody>
      </p:sp>
      <p:sp>
        <p:nvSpPr>
          <p:cNvPr id="179204" name="Text Box 4"/>
          <p:cNvSpPr txBox="1">
            <a:spLocks noChangeArrowheads="1"/>
          </p:cNvSpPr>
          <p:nvPr/>
        </p:nvSpPr>
        <p:spPr bwMode="auto">
          <a:xfrm>
            <a:off x="2744788" y="2790825"/>
            <a:ext cx="636588" cy="579438"/>
          </a:xfrm>
          <a:prstGeom prst="rect">
            <a:avLst/>
          </a:prstGeom>
          <a:noFill/>
          <a:ln w="9525">
            <a:noFill/>
            <a:miter lim="800000"/>
            <a:headEnd/>
            <a:tailEnd/>
          </a:ln>
        </p:spPr>
        <p:txBody>
          <a:bodyPr wrap="none">
            <a:prstTxWarp prst="textNoShape">
              <a:avLst/>
            </a:prstTxWarp>
            <a:spAutoFit/>
          </a:bodyPr>
          <a:lstStyle/>
          <a:p>
            <a:pPr eaLnBrk="0" hangingPunct="0"/>
            <a:r>
              <a:rPr lang="en-GB" sz="3200">
                <a:latin typeface="Arial" charset="0"/>
              </a:rPr>
              <a:t>25</a:t>
            </a:r>
          </a:p>
        </p:txBody>
      </p:sp>
      <p:sp>
        <p:nvSpPr>
          <p:cNvPr id="179205" name="Rectangle 5"/>
          <p:cNvSpPr>
            <a:spLocks noChangeArrowheads="1"/>
          </p:cNvSpPr>
          <p:nvPr/>
        </p:nvSpPr>
        <p:spPr bwMode="auto">
          <a:xfrm>
            <a:off x="4954588" y="2714625"/>
            <a:ext cx="409575" cy="579438"/>
          </a:xfrm>
          <a:prstGeom prst="rect">
            <a:avLst/>
          </a:prstGeom>
          <a:noFill/>
          <a:ln w="9525">
            <a:noFill/>
            <a:miter lim="800000"/>
            <a:headEnd/>
            <a:tailEnd/>
          </a:ln>
        </p:spPr>
        <p:txBody>
          <a:bodyPr wrap="none">
            <a:prstTxWarp prst="textNoShape">
              <a:avLst/>
            </a:prstTxWarp>
            <a:spAutoFit/>
          </a:bodyPr>
          <a:lstStyle/>
          <a:p>
            <a:pPr eaLnBrk="0" hangingPunct="0"/>
            <a:r>
              <a:rPr lang="en-GB" sz="3200">
                <a:latin typeface="Arial" charset="0"/>
              </a:rPr>
              <a:t>3</a:t>
            </a:r>
          </a:p>
        </p:txBody>
      </p:sp>
      <p:sp>
        <p:nvSpPr>
          <p:cNvPr id="179206" name="Rectangle 6"/>
          <p:cNvSpPr>
            <a:spLocks noChangeArrowheads="1"/>
          </p:cNvSpPr>
          <p:nvPr/>
        </p:nvSpPr>
        <p:spPr bwMode="auto">
          <a:xfrm>
            <a:off x="3530601" y="4367213"/>
            <a:ext cx="409575" cy="579437"/>
          </a:xfrm>
          <a:prstGeom prst="rect">
            <a:avLst/>
          </a:prstGeom>
          <a:noFill/>
          <a:ln w="9525">
            <a:noFill/>
            <a:miter lim="800000"/>
            <a:headEnd/>
            <a:tailEnd/>
          </a:ln>
        </p:spPr>
        <p:txBody>
          <a:bodyPr wrap="none">
            <a:prstTxWarp prst="textNoShape">
              <a:avLst/>
            </a:prstTxWarp>
            <a:spAutoFit/>
          </a:bodyPr>
          <a:lstStyle/>
          <a:p>
            <a:pPr eaLnBrk="0" hangingPunct="0"/>
            <a:r>
              <a:rPr lang="en-GB" sz="3200">
                <a:latin typeface="Arial" charset="0"/>
              </a:rPr>
              <a:t>9</a:t>
            </a:r>
          </a:p>
        </p:txBody>
      </p:sp>
      <p:sp>
        <p:nvSpPr>
          <p:cNvPr id="179207" name="Rectangle 7"/>
          <p:cNvSpPr>
            <a:spLocks noChangeArrowheads="1"/>
          </p:cNvSpPr>
          <p:nvPr/>
        </p:nvSpPr>
        <p:spPr bwMode="auto">
          <a:xfrm>
            <a:off x="6021388" y="4543425"/>
            <a:ext cx="409575" cy="579438"/>
          </a:xfrm>
          <a:prstGeom prst="rect">
            <a:avLst/>
          </a:prstGeom>
          <a:noFill/>
          <a:ln w="9525">
            <a:noFill/>
            <a:miter lim="800000"/>
            <a:headEnd/>
            <a:tailEnd/>
          </a:ln>
        </p:spPr>
        <p:txBody>
          <a:bodyPr wrap="none">
            <a:prstTxWarp prst="textNoShape">
              <a:avLst/>
            </a:prstTxWarp>
            <a:spAutoFit/>
          </a:bodyPr>
          <a:lstStyle/>
          <a:p>
            <a:pPr eaLnBrk="0" hangingPunct="0"/>
            <a:r>
              <a:rPr lang="en-GB" sz="3200">
                <a:latin typeface="Arial" charset="0"/>
              </a:rPr>
              <a:t>4</a:t>
            </a:r>
          </a:p>
        </p:txBody>
      </p:sp>
      <p:sp>
        <p:nvSpPr>
          <p:cNvPr id="179208" name="Rectangle 8"/>
          <p:cNvSpPr>
            <a:spLocks noChangeArrowheads="1"/>
          </p:cNvSpPr>
          <p:nvPr/>
        </p:nvSpPr>
        <p:spPr bwMode="auto">
          <a:xfrm>
            <a:off x="6249988" y="3095625"/>
            <a:ext cx="409575" cy="579438"/>
          </a:xfrm>
          <a:prstGeom prst="rect">
            <a:avLst/>
          </a:prstGeom>
          <a:noFill/>
          <a:ln w="9525">
            <a:noFill/>
            <a:miter lim="800000"/>
            <a:headEnd/>
            <a:tailEnd/>
          </a:ln>
        </p:spPr>
        <p:txBody>
          <a:bodyPr wrap="none">
            <a:prstTxWarp prst="textNoShape">
              <a:avLst/>
            </a:prstTxWarp>
            <a:spAutoFit/>
          </a:bodyPr>
          <a:lstStyle/>
          <a:p>
            <a:pPr eaLnBrk="0" hangingPunct="0"/>
            <a:r>
              <a:rPr lang="en-GB" sz="3200">
                <a:latin typeface="Arial" charset="0"/>
              </a:rPr>
              <a:t>1</a:t>
            </a:r>
          </a:p>
        </p:txBody>
      </p:sp>
    </p:spTree>
    <p:extLst>
      <p:ext uri="{BB962C8B-B14F-4D97-AF65-F5344CB8AC3E}">
        <p14:creationId xmlns:p14="http://schemas.microsoft.com/office/powerpoint/2010/main" val="18238292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A model of human memory</a:t>
            </a:r>
            <a:endParaRPr lang="en-US" dirty="0"/>
          </a:p>
        </p:txBody>
      </p:sp>
      <p:sp>
        <p:nvSpPr>
          <p:cNvPr id="4" name="Slide Number Placeholder 3"/>
          <p:cNvSpPr>
            <a:spLocks noGrp="1"/>
          </p:cNvSpPr>
          <p:nvPr>
            <p:ph type="sldNum" sz="quarter" idx="11"/>
          </p:nvPr>
        </p:nvSpPr>
        <p:spPr/>
        <p:txBody>
          <a:bodyPr/>
          <a:lstStyle/>
          <a:p>
            <a:fld id="{9C0F6FC3-3F0F-484D-B7AD-35414CAF3DD6}" type="slidenum">
              <a:rPr lang="en-US" smtClean="0"/>
              <a:t>4</a:t>
            </a:fld>
            <a:endParaRPr lang="en-US"/>
          </a:p>
        </p:txBody>
      </p:sp>
      <p:graphicFrame>
        <p:nvGraphicFramePr>
          <p:cNvPr id="14" name="Diagram 13"/>
          <p:cNvGraphicFramePr/>
          <p:nvPr>
            <p:extLst>
              <p:ext uri="{D42A27DB-BD31-4B8C-83A1-F6EECF244321}">
                <p14:modId xmlns:p14="http://schemas.microsoft.com/office/powerpoint/2010/main" val="2160279777"/>
              </p:ext>
            </p:extLst>
          </p:nvPr>
        </p:nvGraphicFramePr>
        <p:xfrm>
          <a:off x="723899" y="139700"/>
          <a:ext cx="7914977" cy="5029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p:cNvSpPr txBox="1"/>
          <p:nvPr/>
        </p:nvSpPr>
        <p:spPr>
          <a:xfrm>
            <a:off x="3835400" y="3314701"/>
            <a:ext cx="1651000" cy="923330"/>
          </a:xfrm>
          <a:prstGeom prst="rect">
            <a:avLst/>
          </a:prstGeom>
          <a:noFill/>
        </p:spPr>
        <p:txBody>
          <a:bodyPr wrap="square" rtlCol="0">
            <a:spAutoFit/>
          </a:bodyPr>
          <a:lstStyle/>
          <a:p>
            <a:pPr algn="ctr"/>
            <a:r>
              <a:rPr lang="en-US" sz="3600" dirty="0" smtClean="0"/>
              <a:t>Limited</a:t>
            </a:r>
          </a:p>
          <a:p>
            <a:endParaRPr lang="en-US" dirty="0"/>
          </a:p>
        </p:txBody>
      </p:sp>
      <p:sp>
        <p:nvSpPr>
          <p:cNvPr id="16" name="TextBox 15"/>
          <p:cNvSpPr txBox="1"/>
          <p:nvPr/>
        </p:nvSpPr>
        <p:spPr>
          <a:xfrm>
            <a:off x="6299200" y="3340102"/>
            <a:ext cx="2552700" cy="923330"/>
          </a:xfrm>
          <a:prstGeom prst="rect">
            <a:avLst/>
          </a:prstGeom>
          <a:noFill/>
        </p:spPr>
        <p:txBody>
          <a:bodyPr wrap="square" rtlCol="0">
            <a:spAutoFit/>
          </a:bodyPr>
          <a:lstStyle/>
          <a:p>
            <a:pPr algn="ctr"/>
            <a:r>
              <a:rPr lang="en-US" sz="3600" dirty="0" smtClean="0"/>
              <a:t>Limitless</a:t>
            </a:r>
          </a:p>
          <a:p>
            <a:endParaRPr lang="en-US" dirty="0"/>
          </a:p>
        </p:txBody>
      </p:sp>
    </p:spTree>
    <p:extLst>
      <p:ext uri="{BB962C8B-B14F-4D97-AF65-F5344CB8AC3E}">
        <p14:creationId xmlns:p14="http://schemas.microsoft.com/office/powerpoint/2010/main" val="29544327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purpose of math instruction is to build domain-specific mathematical knowledge—i.e., long-term memory</a:t>
            </a:r>
            <a:endParaRPr lang="en-US" dirty="0"/>
          </a:p>
        </p:txBody>
      </p:sp>
      <p:sp>
        <p:nvSpPr>
          <p:cNvPr id="4" name="Slide Number Placeholder 3"/>
          <p:cNvSpPr>
            <a:spLocks noGrp="1"/>
          </p:cNvSpPr>
          <p:nvPr>
            <p:ph type="sldNum" sz="quarter" idx="12"/>
          </p:nvPr>
        </p:nvSpPr>
        <p:spPr/>
        <p:txBody>
          <a:bodyPr/>
          <a:lstStyle/>
          <a:p>
            <a:fld id="{9C0F6FC3-3F0F-484D-B7AD-35414CAF3DD6}" type="slidenum">
              <a:rPr lang="en-US" smtClean="0"/>
              <a:t>5</a:t>
            </a:fld>
            <a:endParaRPr lang="en-US"/>
          </a:p>
        </p:txBody>
      </p:sp>
    </p:spTree>
    <p:extLst>
      <p:ext uri="{BB962C8B-B14F-4D97-AF65-F5344CB8AC3E}">
        <p14:creationId xmlns:p14="http://schemas.microsoft.com/office/powerpoint/2010/main" val="12773289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in chess</a:t>
            </a:r>
            <a:endParaRPr lang="en-US" dirty="0"/>
          </a:p>
        </p:txBody>
      </p:sp>
      <p:pic>
        <p:nvPicPr>
          <p:cNvPr id="5" name="Content Placeholder 4" descr="Mid-game situation.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5925" b="-5925"/>
          <a:stretch/>
        </p:blipFill>
        <p:spPr>
          <a:xfrm>
            <a:off x="4965700" y="2332037"/>
            <a:ext cx="4038600" cy="4525963"/>
          </a:xfrm>
        </p:spPr>
      </p:pic>
      <p:sp>
        <p:nvSpPr>
          <p:cNvPr id="6" name="Content Placeholder 5"/>
          <p:cNvSpPr>
            <a:spLocks noGrp="1"/>
          </p:cNvSpPr>
          <p:nvPr>
            <p:ph sz="half" idx="2"/>
          </p:nvPr>
        </p:nvSpPr>
        <p:spPr>
          <a:xfrm>
            <a:off x="717550" y="1422400"/>
            <a:ext cx="6343650" cy="4525963"/>
          </a:xfrm>
        </p:spPr>
        <p:txBody>
          <a:bodyPr/>
          <a:lstStyle/>
          <a:p>
            <a:r>
              <a:rPr lang="en-US" dirty="0" smtClean="0"/>
              <a:t>Studies of memory in chess</a:t>
            </a:r>
          </a:p>
          <a:p>
            <a:pPr lvl="1"/>
            <a:r>
              <a:rPr lang="en-US" dirty="0" err="1" smtClean="0"/>
              <a:t>Djakow</a:t>
            </a:r>
            <a:r>
              <a:rPr lang="en-US" dirty="0"/>
              <a:t>, </a:t>
            </a:r>
            <a:r>
              <a:rPr lang="en-US" dirty="0" err="1"/>
              <a:t>Petrovskij</a:t>
            </a:r>
            <a:r>
              <a:rPr lang="en-US" dirty="0"/>
              <a:t>, and </a:t>
            </a:r>
            <a:r>
              <a:rPr lang="en-US" dirty="0" err="1"/>
              <a:t>Rudik</a:t>
            </a:r>
            <a:r>
              <a:rPr lang="en-US" dirty="0"/>
              <a:t> (1927</a:t>
            </a:r>
            <a:r>
              <a:rPr lang="en-US" dirty="0" smtClean="0"/>
              <a:t>)</a:t>
            </a:r>
          </a:p>
          <a:p>
            <a:pPr lvl="1"/>
            <a:r>
              <a:rPr lang="en-US" dirty="0" smtClean="0"/>
              <a:t>Adriaan De Groot (1946)</a:t>
            </a:r>
          </a:p>
          <a:p>
            <a:pPr lvl="1"/>
            <a:r>
              <a:rPr lang="en-US" dirty="0" smtClean="0"/>
              <a:t>Chase and Simon (1973) </a:t>
            </a:r>
            <a:endParaRPr lang="en-US" dirty="0"/>
          </a:p>
        </p:txBody>
      </p:sp>
      <p:sp>
        <p:nvSpPr>
          <p:cNvPr id="4" name="Slide Number Placeholder 3"/>
          <p:cNvSpPr>
            <a:spLocks noGrp="1"/>
          </p:cNvSpPr>
          <p:nvPr>
            <p:ph type="sldNum" sz="quarter" idx="12"/>
          </p:nvPr>
        </p:nvSpPr>
        <p:spPr/>
        <p:txBody>
          <a:bodyPr/>
          <a:lstStyle/>
          <a:p>
            <a:fld id="{9C0F6FC3-3F0F-484D-B7AD-35414CAF3DD6}" type="slidenum">
              <a:rPr lang="en-US" smtClean="0"/>
              <a:t>6</a:t>
            </a:fld>
            <a:endParaRPr lang="en-US"/>
          </a:p>
        </p:txBody>
      </p:sp>
    </p:spTree>
    <p:extLst>
      <p:ext uri="{BB962C8B-B14F-4D97-AF65-F5344CB8AC3E}">
        <p14:creationId xmlns:p14="http://schemas.microsoft.com/office/powerpoint/2010/main" val="14075229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in chess (1)</a:t>
            </a:r>
            <a:endParaRPr lang="en-US" dirty="0"/>
          </a:p>
        </p:txBody>
      </p:sp>
      <p:sp>
        <p:nvSpPr>
          <p:cNvPr id="4" name="Slide Number Placeholder 3"/>
          <p:cNvSpPr>
            <a:spLocks noGrp="1"/>
          </p:cNvSpPr>
          <p:nvPr>
            <p:ph type="sldNum" sz="quarter" idx="12"/>
          </p:nvPr>
        </p:nvSpPr>
        <p:spPr/>
        <p:txBody>
          <a:bodyPr/>
          <a:lstStyle/>
          <a:p>
            <a:fld id="{9C0F6FC3-3F0F-484D-B7AD-35414CAF3DD6}" type="slidenum">
              <a:rPr lang="en-US" smtClean="0"/>
              <a:t>7</a:t>
            </a:fld>
            <a:endParaRPr lang="en-US"/>
          </a:p>
        </p:txBody>
      </p:sp>
      <p:graphicFrame>
        <p:nvGraphicFramePr>
          <p:cNvPr id="6" name="Content Placeholder 7"/>
          <p:cNvGraphicFramePr>
            <a:graphicFrameLocks/>
          </p:cNvGraphicFramePr>
          <p:nvPr>
            <p:extLst>
              <p:ext uri="{D42A27DB-BD31-4B8C-83A1-F6EECF244321}">
                <p14:modId xmlns:p14="http://schemas.microsoft.com/office/powerpoint/2010/main" val="3494307697"/>
              </p:ext>
            </p:extLst>
          </p:nvPr>
        </p:nvGraphicFramePr>
        <p:xfrm>
          <a:off x="717550" y="3842671"/>
          <a:ext cx="7766050" cy="2039619"/>
        </p:xfrm>
        <a:graphic>
          <a:graphicData uri="http://schemas.openxmlformats.org/drawingml/2006/table">
            <a:tbl>
              <a:tblPr firstRow="1" bandRow="1">
                <a:tableStyleId>{5C22544A-7EE6-4342-B048-85BDC9FD1C3A}</a:tableStyleId>
              </a:tblPr>
              <a:tblGrid>
                <a:gridCol w="871383"/>
                <a:gridCol w="2130024"/>
                <a:gridCol w="4764643"/>
              </a:tblGrid>
              <a:tr h="485140">
                <a:tc rowSpan="4">
                  <a:txBody>
                    <a:bodyPr/>
                    <a:lstStyle/>
                    <a:p>
                      <a:pPr algn="ctr"/>
                      <a:r>
                        <a:rPr lang="en-US" sz="2400" dirty="0" smtClean="0">
                          <a:solidFill>
                            <a:schemeClr val="bg1"/>
                          </a:solidFill>
                        </a:rPr>
                        <a:t>Random</a:t>
                      </a:r>
                      <a:endParaRPr lang="en-US" sz="2400" dirty="0">
                        <a:solidFill>
                          <a:schemeClr val="bg1"/>
                        </a:solidFill>
                      </a:endParaRPr>
                    </a:p>
                  </a:txBody>
                  <a:tcPr marL="180436" marR="180436" vert="vert270">
                    <a:solidFill>
                      <a:srgbClr val="1691D0"/>
                    </a:solidFill>
                  </a:tcPr>
                </a:tc>
                <a:tc>
                  <a:txBody>
                    <a:bodyPr/>
                    <a:lstStyle/>
                    <a:p>
                      <a:r>
                        <a:rPr lang="en-US" sz="2400" dirty="0" smtClean="0">
                          <a:solidFill>
                            <a:schemeClr val="bg1"/>
                          </a:solidFill>
                        </a:rPr>
                        <a:t>Player level</a:t>
                      </a:r>
                      <a:endParaRPr lang="en-US" sz="2400" dirty="0">
                        <a:solidFill>
                          <a:schemeClr val="bg1"/>
                        </a:solidFill>
                      </a:endParaRPr>
                    </a:p>
                  </a:txBody>
                  <a:tcPr marL="180436" marR="180436">
                    <a:solidFill>
                      <a:srgbClr val="1691D0"/>
                    </a:solidFill>
                  </a:tcPr>
                </a:tc>
                <a:tc>
                  <a:txBody>
                    <a:bodyPr/>
                    <a:lstStyle/>
                    <a:p>
                      <a:r>
                        <a:rPr lang="en-US" sz="2400" dirty="0" smtClean="0">
                          <a:solidFill>
                            <a:schemeClr val="bg1"/>
                          </a:solidFill>
                        </a:rPr>
                        <a:t>Number of pieces correctly placed</a:t>
                      </a:r>
                      <a:endParaRPr lang="en-US" sz="2400" dirty="0">
                        <a:solidFill>
                          <a:schemeClr val="bg1"/>
                        </a:solidFill>
                      </a:endParaRPr>
                    </a:p>
                  </a:txBody>
                  <a:tcPr marL="180436" marR="180436">
                    <a:solidFill>
                      <a:srgbClr val="1691D0"/>
                    </a:solidFill>
                  </a:tcPr>
                </a:tc>
              </a:tr>
              <a:tr h="485140">
                <a:tc vMerge="1">
                  <a:txBody>
                    <a:bodyPr/>
                    <a:lstStyle/>
                    <a:p>
                      <a:endParaRPr lang="en-US" sz="2800" dirty="0"/>
                    </a:p>
                  </a:txBody>
                  <a:tcPr marL="180436" marR="180436"/>
                </a:tc>
                <a:tc>
                  <a:txBody>
                    <a:bodyPr/>
                    <a:lstStyle/>
                    <a:p>
                      <a:r>
                        <a:rPr lang="en-US" sz="2800" dirty="0" smtClean="0"/>
                        <a:t>Novice</a:t>
                      </a:r>
                      <a:endParaRPr lang="en-US" sz="2800" dirty="0"/>
                    </a:p>
                  </a:txBody>
                  <a:tcPr marL="180436" marR="180436"/>
                </a:tc>
                <a:tc>
                  <a:txBody>
                    <a:bodyPr/>
                    <a:lstStyle/>
                    <a:p>
                      <a:pPr algn="r"/>
                      <a:r>
                        <a:rPr lang="en-US" sz="2800" dirty="0" smtClean="0"/>
                        <a:t>2</a:t>
                      </a:r>
                      <a:endParaRPr lang="en-US" sz="2800" dirty="0"/>
                    </a:p>
                  </a:txBody>
                  <a:tcPr marL="180436" marR="3060000"/>
                </a:tc>
              </a:tr>
              <a:tr h="485140">
                <a:tc vMerge="1">
                  <a:txBody>
                    <a:bodyPr/>
                    <a:lstStyle/>
                    <a:p>
                      <a:endParaRPr lang="en-US" sz="2800" dirty="0"/>
                    </a:p>
                  </a:txBody>
                  <a:tcPr marL="180436" marR="180436"/>
                </a:tc>
                <a:tc>
                  <a:txBody>
                    <a:bodyPr/>
                    <a:lstStyle/>
                    <a:p>
                      <a:r>
                        <a:rPr lang="en-US" sz="2800" dirty="0" smtClean="0"/>
                        <a:t>Club</a:t>
                      </a:r>
                      <a:r>
                        <a:rPr lang="en-US" sz="2800" baseline="0" dirty="0" smtClean="0"/>
                        <a:t> player</a:t>
                      </a:r>
                      <a:endParaRPr lang="en-US" sz="2800" dirty="0"/>
                    </a:p>
                  </a:txBody>
                  <a:tcPr marL="180436" marR="180436"/>
                </a:tc>
                <a:tc>
                  <a:txBody>
                    <a:bodyPr/>
                    <a:lstStyle/>
                    <a:p>
                      <a:pPr algn="r"/>
                      <a:r>
                        <a:rPr lang="en-US" sz="2800" dirty="0" smtClean="0"/>
                        <a:t>3</a:t>
                      </a:r>
                      <a:endParaRPr lang="en-US" sz="2800" dirty="0"/>
                    </a:p>
                  </a:txBody>
                  <a:tcPr marL="180436" marR="3060000"/>
                </a:tc>
              </a:tr>
              <a:tr h="485140">
                <a:tc vMerge="1">
                  <a:txBody>
                    <a:bodyPr/>
                    <a:lstStyle/>
                    <a:p>
                      <a:endParaRPr lang="en-US" sz="2800" dirty="0"/>
                    </a:p>
                  </a:txBody>
                  <a:tcPr marL="180436" marR="180436"/>
                </a:tc>
                <a:tc>
                  <a:txBody>
                    <a:bodyPr/>
                    <a:lstStyle/>
                    <a:p>
                      <a:r>
                        <a:rPr lang="en-US" sz="2800" dirty="0" smtClean="0"/>
                        <a:t>Expert</a:t>
                      </a:r>
                      <a:endParaRPr lang="en-US" sz="2800" dirty="0"/>
                    </a:p>
                  </a:txBody>
                  <a:tcPr marL="180436" marR="180436"/>
                </a:tc>
                <a:tc>
                  <a:txBody>
                    <a:bodyPr/>
                    <a:lstStyle/>
                    <a:p>
                      <a:pPr algn="r"/>
                      <a:r>
                        <a:rPr lang="en-US" sz="2800" dirty="0" smtClean="0"/>
                        <a:t>3</a:t>
                      </a:r>
                      <a:endParaRPr lang="en-US" sz="2800" dirty="0"/>
                    </a:p>
                  </a:txBody>
                  <a:tcPr marL="180436" marR="3060000"/>
                </a:tc>
              </a:tr>
            </a:tbl>
          </a:graphicData>
        </a:graphic>
      </p:graphicFrame>
      <p:graphicFrame>
        <p:nvGraphicFramePr>
          <p:cNvPr id="7" name="Content Placeholder 7"/>
          <p:cNvGraphicFramePr>
            <a:graphicFrameLocks/>
          </p:cNvGraphicFramePr>
          <p:nvPr>
            <p:extLst>
              <p:ext uri="{D42A27DB-BD31-4B8C-83A1-F6EECF244321}">
                <p14:modId xmlns:p14="http://schemas.microsoft.com/office/powerpoint/2010/main" val="2667005520"/>
              </p:ext>
            </p:extLst>
          </p:nvPr>
        </p:nvGraphicFramePr>
        <p:xfrm>
          <a:off x="717550" y="1416971"/>
          <a:ext cx="7766050" cy="2039619"/>
        </p:xfrm>
        <a:graphic>
          <a:graphicData uri="http://schemas.openxmlformats.org/drawingml/2006/table">
            <a:tbl>
              <a:tblPr firstRow="1" bandRow="1">
                <a:tableStyleId>{5C22544A-7EE6-4342-B048-85BDC9FD1C3A}</a:tableStyleId>
              </a:tblPr>
              <a:tblGrid>
                <a:gridCol w="871383"/>
                <a:gridCol w="2130024"/>
                <a:gridCol w="4764643"/>
              </a:tblGrid>
              <a:tr h="485140">
                <a:tc rowSpan="4">
                  <a:txBody>
                    <a:bodyPr/>
                    <a:lstStyle/>
                    <a:p>
                      <a:pPr algn="ctr"/>
                      <a:r>
                        <a:rPr lang="en-US" sz="2400" dirty="0" smtClean="0">
                          <a:solidFill>
                            <a:schemeClr val="bg1"/>
                          </a:solidFill>
                        </a:rPr>
                        <a:t>Mid-game</a:t>
                      </a:r>
                      <a:endParaRPr lang="en-US" sz="2400" dirty="0">
                        <a:solidFill>
                          <a:schemeClr val="bg1"/>
                        </a:solidFill>
                      </a:endParaRPr>
                    </a:p>
                  </a:txBody>
                  <a:tcPr marL="180436" marR="180436" vert="vert270">
                    <a:solidFill>
                      <a:srgbClr val="1691D0"/>
                    </a:solidFill>
                  </a:tcPr>
                </a:tc>
                <a:tc>
                  <a:txBody>
                    <a:bodyPr/>
                    <a:lstStyle/>
                    <a:p>
                      <a:r>
                        <a:rPr lang="en-US" sz="2400" dirty="0" smtClean="0">
                          <a:solidFill>
                            <a:schemeClr val="bg1"/>
                          </a:solidFill>
                        </a:rPr>
                        <a:t>Player level</a:t>
                      </a:r>
                      <a:endParaRPr lang="en-US" sz="2400" dirty="0">
                        <a:solidFill>
                          <a:schemeClr val="bg1"/>
                        </a:solidFill>
                      </a:endParaRPr>
                    </a:p>
                  </a:txBody>
                  <a:tcPr marL="180436" marR="180436">
                    <a:solidFill>
                      <a:srgbClr val="1691D0"/>
                    </a:solidFill>
                  </a:tcPr>
                </a:tc>
                <a:tc>
                  <a:txBody>
                    <a:bodyPr/>
                    <a:lstStyle/>
                    <a:p>
                      <a:r>
                        <a:rPr lang="en-US" sz="2400" dirty="0" smtClean="0">
                          <a:solidFill>
                            <a:schemeClr val="bg1"/>
                          </a:solidFill>
                        </a:rPr>
                        <a:t>Number of pieces correctly placed</a:t>
                      </a:r>
                      <a:endParaRPr lang="en-US" sz="2400" dirty="0">
                        <a:solidFill>
                          <a:schemeClr val="bg1"/>
                        </a:solidFill>
                      </a:endParaRPr>
                    </a:p>
                  </a:txBody>
                  <a:tcPr marL="180436" marR="180436">
                    <a:solidFill>
                      <a:srgbClr val="1691D0"/>
                    </a:solidFill>
                  </a:tcPr>
                </a:tc>
              </a:tr>
              <a:tr h="485140">
                <a:tc vMerge="1">
                  <a:txBody>
                    <a:bodyPr/>
                    <a:lstStyle/>
                    <a:p>
                      <a:endParaRPr lang="en-US" sz="2800" dirty="0"/>
                    </a:p>
                  </a:txBody>
                  <a:tcPr marL="180436" marR="180436"/>
                </a:tc>
                <a:tc>
                  <a:txBody>
                    <a:bodyPr/>
                    <a:lstStyle/>
                    <a:p>
                      <a:r>
                        <a:rPr lang="en-US" sz="2800" dirty="0" smtClean="0"/>
                        <a:t>Novice</a:t>
                      </a:r>
                      <a:endParaRPr lang="en-US" sz="2800" dirty="0"/>
                    </a:p>
                  </a:txBody>
                  <a:tcPr marL="180436" marR="180436"/>
                </a:tc>
                <a:tc>
                  <a:txBody>
                    <a:bodyPr/>
                    <a:lstStyle/>
                    <a:p>
                      <a:pPr algn="r"/>
                      <a:r>
                        <a:rPr lang="en-US" sz="2800" dirty="0" smtClean="0"/>
                        <a:t>5</a:t>
                      </a:r>
                      <a:endParaRPr lang="en-US" sz="2800" dirty="0"/>
                    </a:p>
                  </a:txBody>
                  <a:tcPr marL="180436" marR="3060000"/>
                </a:tc>
              </a:tr>
              <a:tr h="485140">
                <a:tc vMerge="1">
                  <a:txBody>
                    <a:bodyPr/>
                    <a:lstStyle/>
                    <a:p>
                      <a:endParaRPr lang="en-US" sz="2800" dirty="0"/>
                    </a:p>
                  </a:txBody>
                  <a:tcPr marL="180436" marR="180436"/>
                </a:tc>
                <a:tc>
                  <a:txBody>
                    <a:bodyPr/>
                    <a:lstStyle/>
                    <a:p>
                      <a:r>
                        <a:rPr lang="en-US" sz="2800" dirty="0" smtClean="0"/>
                        <a:t>Club</a:t>
                      </a:r>
                      <a:r>
                        <a:rPr lang="en-US" sz="2800" baseline="0" dirty="0" smtClean="0"/>
                        <a:t> player</a:t>
                      </a:r>
                      <a:endParaRPr lang="en-US" sz="2800" dirty="0"/>
                    </a:p>
                  </a:txBody>
                  <a:tcPr marL="180436" marR="180436"/>
                </a:tc>
                <a:tc>
                  <a:txBody>
                    <a:bodyPr/>
                    <a:lstStyle/>
                    <a:p>
                      <a:pPr algn="r"/>
                      <a:r>
                        <a:rPr lang="en-US" sz="2800" dirty="0" smtClean="0"/>
                        <a:t>9</a:t>
                      </a:r>
                      <a:endParaRPr lang="en-US" sz="2800" dirty="0"/>
                    </a:p>
                  </a:txBody>
                  <a:tcPr marL="180436" marR="3060000"/>
                </a:tc>
              </a:tr>
              <a:tr h="485140">
                <a:tc vMerge="1">
                  <a:txBody>
                    <a:bodyPr/>
                    <a:lstStyle/>
                    <a:p>
                      <a:endParaRPr lang="en-US" sz="2800" dirty="0"/>
                    </a:p>
                  </a:txBody>
                  <a:tcPr marL="180436" marR="180436"/>
                </a:tc>
                <a:tc>
                  <a:txBody>
                    <a:bodyPr/>
                    <a:lstStyle/>
                    <a:p>
                      <a:r>
                        <a:rPr lang="en-US" sz="2800" dirty="0" smtClean="0"/>
                        <a:t>Expert</a:t>
                      </a:r>
                      <a:endParaRPr lang="en-US" sz="2800" dirty="0"/>
                    </a:p>
                  </a:txBody>
                  <a:tcPr marL="180436" marR="180436"/>
                </a:tc>
                <a:tc>
                  <a:txBody>
                    <a:bodyPr/>
                    <a:lstStyle/>
                    <a:p>
                      <a:pPr algn="r"/>
                      <a:r>
                        <a:rPr lang="en-US" sz="2800" dirty="0" smtClean="0"/>
                        <a:t>16</a:t>
                      </a:r>
                      <a:endParaRPr lang="en-US" sz="2800" dirty="0"/>
                    </a:p>
                  </a:txBody>
                  <a:tcPr marL="180436" marR="3060000"/>
                </a:tc>
              </a:tr>
            </a:tbl>
          </a:graphicData>
        </a:graphic>
      </p:graphicFrame>
    </p:spTree>
    <p:extLst>
      <p:ext uri="{BB962C8B-B14F-4D97-AF65-F5344CB8AC3E}">
        <p14:creationId xmlns:p14="http://schemas.microsoft.com/office/powerpoint/2010/main" val="2725278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in chess (2)</a:t>
            </a:r>
            <a:endParaRPr lang="en-US" dirty="0"/>
          </a:p>
        </p:txBody>
      </p:sp>
      <p:sp>
        <p:nvSpPr>
          <p:cNvPr id="4" name="Slide Number Placeholder 3"/>
          <p:cNvSpPr>
            <a:spLocks noGrp="1"/>
          </p:cNvSpPr>
          <p:nvPr>
            <p:ph type="sldNum" sz="quarter" idx="12"/>
          </p:nvPr>
        </p:nvSpPr>
        <p:spPr/>
        <p:txBody>
          <a:bodyPr/>
          <a:lstStyle/>
          <a:p>
            <a:fld id="{9C0F6FC3-3F0F-484D-B7AD-35414CAF3DD6}" type="slidenum">
              <a:rPr lang="en-US" smtClean="0"/>
              <a:t>8</a:t>
            </a:fld>
            <a:endParaRPr lang="en-US"/>
          </a:p>
        </p:txBody>
      </p:sp>
      <p:graphicFrame>
        <p:nvGraphicFramePr>
          <p:cNvPr id="7" name="Content Placeholder 7"/>
          <p:cNvGraphicFramePr>
            <a:graphicFrameLocks noGrp="1"/>
          </p:cNvGraphicFramePr>
          <p:nvPr>
            <p:ph idx="1"/>
            <p:extLst>
              <p:ext uri="{D42A27DB-BD31-4B8C-83A1-F6EECF244321}">
                <p14:modId xmlns:p14="http://schemas.microsoft.com/office/powerpoint/2010/main" val="313980714"/>
              </p:ext>
            </p:extLst>
          </p:nvPr>
        </p:nvGraphicFramePr>
        <p:xfrm>
          <a:off x="717550" y="1397000"/>
          <a:ext cx="7737772" cy="2039619"/>
        </p:xfrm>
        <a:graphic>
          <a:graphicData uri="http://schemas.openxmlformats.org/drawingml/2006/table">
            <a:tbl>
              <a:tblPr firstRow="1" bandRow="1">
                <a:tableStyleId>{5C22544A-7EE6-4342-B048-85BDC9FD1C3A}</a:tableStyleId>
              </a:tblPr>
              <a:tblGrid>
                <a:gridCol w="871383"/>
                <a:gridCol w="2130024"/>
                <a:gridCol w="4736365"/>
              </a:tblGrid>
              <a:tr h="485140">
                <a:tc rowSpan="4">
                  <a:txBody>
                    <a:bodyPr/>
                    <a:lstStyle/>
                    <a:p>
                      <a:pPr algn="ctr"/>
                      <a:r>
                        <a:rPr lang="en-US" sz="2400" dirty="0" smtClean="0">
                          <a:solidFill>
                            <a:schemeClr val="bg1"/>
                          </a:solidFill>
                        </a:rPr>
                        <a:t>End game</a:t>
                      </a:r>
                      <a:endParaRPr lang="en-US" sz="2400" dirty="0">
                        <a:solidFill>
                          <a:schemeClr val="bg1"/>
                        </a:solidFill>
                      </a:endParaRPr>
                    </a:p>
                  </a:txBody>
                  <a:tcPr marL="180436" marR="180436" vert="vert270">
                    <a:solidFill>
                      <a:srgbClr val="1691D0"/>
                    </a:solidFill>
                  </a:tcPr>
                </a:tc>
                <a:tc>
                  <a:txBody>
                    <a:bodyPr/>
                    <a:lstStyle/>
                    <a:p>
                      <a:r>
                        <a:rPr lang="en-US" sz="2400" dirty="0" smtClean="0">
                          <a:solidFill>
                            <a:schemeClr val="bg1"/>
                          </a:solidFill>
                        </a:rPr>
                        <a:t>Player level</a:t>
                      </a:r>
                      <a:endParaRPr lang="en-US" sz="2400" dirty="0">
                        <a:solidFill>
                          <a:schemeClr val="bg1"/>
                        </a:solidFill>
                      </a:endParaRPr>
                    </a:p>
                  </a:txBody>
                  <a:tcPr marL="180436" marR="180436">
                    <a:solidFill>
                      <a:srgbClr val="1691D0"/>
                    </a:solidFill>
                  </a:tcPr>
                </a:tc>
                <a:tc>
                  <a:txBody>
                    <a:bodyPr/>
                    <a:lstStyle/>
                    <a:p>
                      <a:r>
                        <a:rPr lang="en-US" sz="2400" dirty="0" smtClean="0">
                          <a:solidFill>
                            <a:schemeClr val="bg1"/>
                          </a:solidFill>
                        </a:rPr>
                        <a:t>Number of pieces correctly placed</a:t>
                      </a:r>
                      <a:endParaRPr lang="en-US" sz="2400" dirty="0">
                        <a:solidFill>
                          <a:schemeClr val="bg1"/>
                        </a:solidFill>
                      </a:endParaRPr>
                    </a:p>
                  </a:txBody>
                  <a:tcPr marL="180436" marR="180436">
                    <a:solidFill>
                      <a:srgbClr val="1691D0"/>
                    </a:solidFill>
                  </a:tcPr>
                </a:tc>
              </a:tr>
              <a:tr h="485140">
                <a:tc vMerge="1">
                  <a:txBody>
                    <a:bodyPr/>
                    <a:lstStyle/>
                    <a:p>
                      <a:endParaRPr lang="en-US" sz="2800" dirty="0"/>
                    </a:p>
                  </a:txBody>
                  <a:tcPr marL="180436" marR="180436"/>
                </a:tc>
                <a:tc>
                  <a:txBody>
                    <a:bodyPr/>
                    <a:lstStyle/>
                    <a:p>
                      <a:r>
                        <a:rPr lang="en-US" sz="2800" dirty="0" smtClean="0"/>
                        <a:t>Novice</a:t>
                      </a:r>
                      <a:endParaRPr lang="en-US" sz="2800" dirty="0"/>
                    </a:p>
                  </a:txBody>
                  <a:tcPr marL="180436" marR="180436"/>
                </a:tc>
                <a:tc>
                  <a:txBody>
                    <a:bodyPr/>
                    <a:lstStyle/>
                    <a:p>
                      <a:pPr algn="r"/>
                      <a:r>
                        <a:rPr lang="en-US" sz="2800" dirty="0" smtClean="0"/>
                        <a:t>4</a:t>
                      </a:r>
                      <a:endParaRPr lang="en-US" sz="2800" dirty="0"/>
                    </a:p>
                  </a:txBody>
                  <a:tcPr marL="180436" marR="3060000"/>
                </a:tc>
              </a:tr>
              <a:tr h="485140">
                <a:tc vMerge="1">
                  <a:txBody>
                    <a:bodyPr/>
                    <a:lstStyle/>
                    <a:p>
                      <a:endParaRPr lang="en-US" sz="2800" dirty="0"/>
                    </a:p>
                  </a:txBody>
                  <a:tcPr marL="180436" marR="180436"/>
                </a:tc>
                <a:tc>
                  <a:txBody>
                    <a:bodyPr/>
                    <a:lstStyle/>
                    <a:p>
                      <a:r>
                        <a:rPr lang="en-US" sz="2800" dirty="0" smtClean="0"/>
                        <a:t>Club</a:t>
                      </a:r>
                      <a:r>
                        <a:rPr lang="en-US" sz="2800" baseline="0" dirty="0" smtClean="0"/>
                        <a:t> player</a:t>
                      </a:r>
                      <a:endParaRPr lang="en-US" sz="2800" dirty="0"/>
                    </a:p>
                  </a:txBody>
                  <a:tcPr marL="180436" marR="180436"/>
                </a:tc>
                <a:tc>
                  <a:txBody>
                    <a:bodyPr/>
                    <a:lstStyle/>
                    <a:p>
                      <a:pPr algn="r"/>
                      <a:r>
                        <a:rPr lang="en-US" sz="2800" dirty="0" smtClean="0"/>
                        <a:t>7</a:t>
                      </a:r>
                      <a:endParaRPr lang="en-US" sz="2800" dirty="0"/>
                    </a:p>
                  </a:txBody>
                  <a:tcPr marL="180436" marR="3060000"/>
                </a:tc>
              </a:tr>
              <a:tr h="485140">
                <a:tc vMerge="1">
                  <a:txBody>
                    <a:bodyPr/>
                    <a:lstStyle/>
                    <a:p>
                      <a:endParaRPr lang="en-US" sz="2800" dirty="0"/>
                    </a:p>
                  </a:txBody>
                  <a:tcPr marL="180436" marR="180436"/>
                </a:tc>
                <a:tc>
                  <a:txBody>
                    <a:bodyPr/>
                    <a:lstStyle/>
                    <a:p>
                      <a:r>
                        <a:rPr lang="en-US" sz="2800" dirty="0" smtClean="0"/>
                        <a:t>Expert</a:t>
                      </a:r>
                      <a:endParaRPr lang="en-US" sz="2800" dirty="0"/>
                    </a:p>
                  </a:txBody>
                  <a:tcPr marL="180436" marR="180436"/>
                </a:tc>
                <a:tc>
                  <a:txBody>
                    <a:bodyPr/>
                    <a:lstStyle/>
                    <a:p>
                      <a:pPr algn="r"/>
                      <a:r>
                        <a:rPr lang="en-US" sz="2800" dirty="0" smtClean="0"/>
                        <a:t>8</a:t>
                      </a:r>
                      <a:endParaRPr lang="en-US" sz="2800" dirty="0"/>
                    </a:p>
                  </a:txBody>
                  <a:tcPr marL="180436" marR="3060000"/>
                </a:tc>
              </a:tr>
            </a:tbl>
          </a:graphicData>
        </a:graphic>
      </p:graphicFrame>
      <p:sp>
        <p:nvSpPr>
          <p:cNvPr id="9" name="TextBox 8"/>
          <p:cNvSpPr txBox="1"/>
          <p:nvPr/>
        </p:nvSpPr>
        <p:spPr>
          <a:xfrm>
            <a:off x="717550" y="4013200"/>
            <a:ext cx="7737772" cy="2015936"/>
          </a:xfrm>
          <a:prstGeom prst="rect">
            <a:avLst/>
          </a:prstGeom>
          <a:noFill/>
        </p:spPr>
        <p:txBody>
          <a:bodyPr wrap="square" rtlCol="0">
            <a:spAutoFit/>
          </a:bodyPr>
          <a:lstStyle/>
          <a:p>
            <a:r>
              <a:rPr lang="en-US" sz="2500" dirty="0" smtClean="0"/>
              <a:t>Attempts to simulate the performance of the expert chess player with computers suggest that the expert can recognize at least 10,000, but less than 100,000, different arrangements of chess pieces or “chunks,” with a most likely value around 13,500 (Simon &amp; </a:t>
            </a:r>
            <a:r>
              <a:rPr lang="en-US" sz="2500" dirty="0" err="1" smtClean="0"/>
              <a:t>Gilmartin</a:t>
            </a:r>
            <a:r>
              <a:rPr lang="en-US" sz="2500" dirty="0" smtClean="0"/>
              <a:t>, 1973)</a:t>
            </a:r>
            <a:endParaRPr lang="en-US" sz="2500" dirty="0"/>
          </a:p>
        </p:txBody>
      </p:sp>
    </p:spTree>
    <p:extLst>
      <p:ext uri="{BB962C8B-B14F-4D97-AF65-F5344CB8AC3E}">
        <p14:creationId xmlns:p14="http://schemas.microsoft.com/office/powerpoint/2010/main" val="14493474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learning? </a:t>
            </a:r>
            <a:endParaRPr lang="en-US" dirty="0"/>
          </a:p>
        </p:txBody>
      </p:sp>
      <p:sp>
        <p:nvSpPr>
          <p:cNvPr id="3" name="Content Placeholder 2"/>
          <p:cNvSpPr>
            <a:spLocks noGrp="1"/>
          </p:cNvSpPr>
          <p:nvPr>
            <p:ph sz="quarter" idx="1"/>
          </p:nvPr>
        </p:nvSpPr>
        <p:spPr/>
        <p:txBody>
          <a:bodyPr/>
          <a:lstStyle/>
          <a:p>
            <a:r>
              <a:rPr lang="en-US" dirty="0" smtClean="0"/>
              <a:t>Learning is “a change in long-term memory”</a:t>
            </a:r>
            <a:br>
              <a:rPr lang="en-US" dirty="0" smtClean="0"/>
            </a:br>
            <a:r>
              <a:rPr lang="en-US" dirty="0" smtClean="0"/>
              <a:t>(</a:t>
            </a:r>
            <a:r>
              <a:rPr lang="en-US" dirty="0" err="1" smtClean="0"/>
              <a:t>Kirschner</a:t>
            </a:r>
            <a:r>
              <a:rPr lang="en-US" dirty="0"/>
              <a:t>, </a:t>
            </a:r>
            <a:r>
              <a:rPr lang="en-US" dirty="0" err="1"/>
              <a:t>Sweller</a:t>
            </a:r>
            <a:r>
              <a:rPr lang="en-US" dirty="0"/>
              <a:t>, &amp; Clark, </a:t>
            </a:r>
            <a:r>
              <a:rPr lang="en-US" dirty="0" smtClean="0"/>
              <a:t>2016 p. 77)</a:t>
            </a:r>
          </a:p>
          <a:p>
            <a:r>
              <a:rPr lang="en-US" dirty="0" smtClean="0"/>
              <a:t>“The </a:t>
            </a:r>
            <a:r>
              <a:rPr lang="en-US" dirty="0"/>
              <a:t>aim of all instruction is to alter long-term memory. If nothing has changed in long-term memory, nothing has been learned</a:t>
            </a:r>
            <a:r>
              <a:rPr lang="en-US" dirty="0" smtClean="0"/>
              <a:t>.” (ibid p</a:t>
            </a:r>
            <a:r>
              <a:rPr lang="en-US" dirty="0"/>
              <a:t>. 77</a:t>
            </a:r>
            <a:r>
              <a:rPr lang="en-US" dirty="0" smtClean="0"/>
              <a:t>)</a:t>
            </a:r>
          </a:p>
          <a:p>
            <a:r>
              <a:rPr lang="en-US" dirty="0" smtClean="0"/>
              <a:t>“</a:t>
            </a:r>
            <a:r>
              <a:rPr lang="en-US" dirty="0"/>
              <a:t>Novices need to use thinking skills. Experts use </a:t>
            </a:r>
            <a:r>
              <a:rPr lang="en-US" dirty="0" smtClean="0"/>
              <a:t>knowledge” (</a:t>
            </a:r>
            <a:r>
              <a:rPr lang="en-US" dirty="0" err="1" smtClean="0"/>
              <a:t>Sweller</a:t>
            </a:r>
            <a:r>
              <a:rPr lang="en-US" dirty="0" smtClean="0"/>
              <a:t> et al., 2011 p. 21)</a:t>
            </a:r>
            <a:endParaRPr lang="en-US" dirty="0"/>
          </a:p>
          <a:p>
            <a:endParaRPr lang="en-US" dirty="0" smtClean="0"/>
          </a:p>
        </p:txBody>
      </p:sp>
      <p:sp>
        <p:nvSpPr>
          <p:cNvPr id="4" name="Slide Number Placeholder 3"/>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9</a:t>
            </a:fld>
            <a:endParaRPr lang="en-GB" dirty="0"/>
          </a:p>
        </p:txBody>
      </p:sp>
    </p:spTree>
    <p:extLst>
      <p:ext uri="{BB962C8B-B14F-4D97-AF65-F5344CB8AC3E}">
        <p14:creationId xmlns:p14="http://schemas.microsoft.com/office/powerpoint/2010/main" val="28083975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ylan Wiliam Template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Dylan Wiliam Template 2014.potx</Template>
  <TotalTime>12159</TotalTime>
  <Words>703</Words>
  <Application>Microsoft Macintosh PowerPoint</Application>
  <PresentationFormat>On-screen Show (4:3)</PresentationFormat>
  <Paragraphs>170</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Dylan Wiliam Template 2014</vt:lpstr>
      <vt:lpstr>Cognitive Load Theory</vt:lpstr>
      <vt:lpstr>Kinds of knowledge: an evolutionary approach</vt:lpstr>
      <vt:lpstr>Countdown game</vt:lpstr>
      <vt:lpstr>A model of human memory</vt:lpstr>
      <vt:lpstr>PowerPoint Presentation</vt:lpstr>
      <vt:lpstr>Memory in chess</vt:lpstr>
      <vt:lpstr>Memory in chess (1)</vt:lpstr>
      <vt:lpstr>Memory in chess (2)</vt:lpstr>
      <vt:lpstr>What is learning? </vt:lpstr>
      <vt:lpstr>John Sweller</vt:lpstr>
      <vt:lpstr>A mathematical problem</vt:lpstr>
      <vt:lpstr>The origins of cognitive load theory</vt:lpstr>
      <vt:lpstr>Cognitive load theory</vt:lpstr>
      <vt:lpstr>Element interactivity</vt:lpstr>
      <vt:lpstr>Instructional design</vt:lpstr>
      <vt:lpstr>The goal-free effect</vt:lpstr>
      <vt:lpstr>Worked-example/problem completion effects</vt:lpstr>
      <vt:lpstr>Split-attention effect</vt:lpstr>
      <vt:lpstr>Integrated example with no split attention</vt:lpstr>
      <vt:lpstr>Other important aspects</vt:lpstr>
    </vt:vector>
  </TitlesOfParts>
  <Company>Learning Sciences International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Sylvia Karlson</dc:creator>
  <cp:lastModifiedBy>Dylan Wiliam</cp:lastModifiedBy>
  <cp:revision>146</cp:revision>
  <dcterms:created xsi:type="dcterms:W3CDTF">2014-10-09T19:30:01Z</dcterms:created>
  <dcterms:modified xsi:type="dcterms:W3CDTF">2018-08-04T13:43:08Z</dcterms:modified>
</cp:coreProperties>
</file>