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handoutMasterIdLst>
    <p:handoutMasterId r:id="rId32"/>
  </p:handoutMasterIdLst>
  <p:sldIdLst>
    <p:sldId id="260" r:id="rId2"/>
    <p:sldId id="510" r:id="rId3"/>
    <p:sldId id="511" r:id="rId4"/>
    <p:sldId id="504" r:id="rId5"/>
    <p:sldId id="505" r:id="rId6"/>
    <p:sldId id="508" r:id="rId7"/>
    <p:sldId id="512" r:id="rId8"/>
    <p:sldId id="513" r:id="rId9"/>
    <p:sldId id="514" r:id="rId10"/>
    <p:sldId id="515" r:id="rId11"/>
    <p:sldId id="516" r:id="rId12"/>
    <p:sldId id="517" r:id="rId13"/>
    <p:sldId id="518" r:id="rId14"/>
    <p:sldId id="350" r:id="rId15"/>
    <p:sldId id="499" r:id="rId16"/>
    <p:sldId id="500" r:id="rId17"/>
    <p:sldId id="501" r:id="rId18"/>
    <p:sldId id="502" r:id="rId19"/>
    <p:sldId id="503" r:id="rId20"/>
    <p:sldId id="492" r:id="rId21"/>
    <p:sldId id="493" r:id="rId22"/>
    <p:sldId id="494" r:id="rId23"/>
    <p:sldId id="495" r:id="rId24"/>
    <p:sldId id="496" r:id="rId25"/>
    <p:sldId id="497" r:id="rId26"/>
    <p:sldId id="498" r:id="rId27"/>
    <p:sldId id="509" r:id="rId28"/>
    <p:sldId id="506" r:id="rId29"/>
    <p:sldId id="507" r:id="rId30"/>
  </p:sldIdLst>
  <p:sldSz cx="9144000" cy="6858000" type="screen4x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D8E8"/>
    <a:srgbClr val="CCD3E3"/>
    <a:srgbClr val="403152"/>
    <a:srgbClr val="215968"/>
    <a:srgbClr val="FF6600"/>
    <a:srgbClr val="1F497D"/>
    <a:srgbClr val="DD9E00"/>
    <a:srgbClr val="2979C9"/>
    <a:srgbClr val="2171AD"/>
    <a:srgbClr val="1691D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7" autoAdjust="0"/>
    <p:restoredTop sz="68905" autoAdjust="0"/>
  </p:normalViewPr>
  <p:slideViewPr>
    <p:cSldViewPr snapToGrid="0" snapToObjects="1" showGuides="1">
      <p:cViewPr>
        <p:scale>
          <a:sx n="75" d="100"/>
          <a:sy n="75" d="100"/>
        </p:scale>
        <p:origin x="-208" y="64"/>
      </p:cViewPr>
      <p:guideLst>
        <p:guide orient="horz" pos="4062"/>
        <p:guide pos="2885"/>
      </p:guideLst>
    </p:cSldViewPr>
  </p:slideViewPr>
  <p:outlineViewPr>
    <p:cViewPr>
      <p:scale>
        <a:sx n="33" d="100"/>
        <a:sy n="33" d="100"/>
      </p:scale>
      <p:origin x="0" y="9016"/>
    </p:cViewPr>
  </p:outlineViewPr>
  <p:notesTextViewPr>
    <p:cViewPr>
      <p:scale>
        <a:sx n="100" d="100"/>
        <a:sy n="100" d="100"/>
      </p:scale>
      <p:origin x="0" y="0"/>
    </p:cViewPr>
  </p:notesTextViewPr>
  <p:sorterViewPr>
    <p:cViewPr>
      <p:scale>
        <a:sx n="42" d="100"/>
        <a:sy n="42" d="100"/>
      </p:scale>
      <p:origin x="0" y="0"/>
    </p:cViewPr>
  </p:sorterViewPr>
  <p:notesViewPr>
    <p:cSldViewPr snapToGrid="0" snapToObjects="1" showGuides="1">
      <p:cViewPr varScale="1">
        <p:scale>
          <a:sx n="148" d="100"/>
          <a:sy n="148" d="100"/>
        </p:scale>
        <p:origin x="-3688" y="-11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notesMaster" Target="notesMasters/notesMaster1.xml"/><Relationship Id="rId32" Type="http://schemas.openxmlformats.org/officeDocument/2006/relationships/handoutMaster" Target="handoutMasters/handout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 Id="rId2"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2.emf"/><Relationship Id="rId4" Type="http://schemas.openxmlformats.org/officeDocument/2006/relationships/image" Target="../media/image13.emf"/><Relationship Id="rId5" Type="http://schemas.openxmlformats.org/officeDocument/2006/relationships/image" Target="../media/image14.emf"/><Relationship Id="rId6" Type="http://schemas.openxmlformats.org/officeDocument/2006/relationships/image" Target="../media/image15.emf"/><Relationship Id="rId1" Type="http://schemas.openxmlformats.org/officeDocument/2006/relationships/image" Target="../media/image10.emf"/><Relationship Id="rId2"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 Id="rId2" Type="http://schemas.openxmlformats.org/officeDocument/2006/relationships/hyperlink" Target="mailto:dylanwiliam@mac.com" TargetMode="External"/><Relationship Id="rId3" Type="http://schemas.openxmlformats.org/officeDocument/2006/relationships/hyperlink" Target="http://www.dylanwiliam.net" TargetMode="Externa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Rectangle 2"/>
          <p:cNvSpPr>
            <a:spLocks noChangeArrowheads="1"/>
          </p:cNvSpPr>
          <p:nvPr/>
        </p:nvSpPr>
        <p:spPr bwMode="auto">
          <a:xfrm>
            <a:off x="812800" y="6343651"/>
            <a:ext cx="7518400" cy="24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63" tIns="46038" rIns="93663" bIns="46038">
            <a:spAutoFit/>
          </a:bodyPr>
          <a:lstStyle/>
          <a:p>
            <a:pPr defTabSz="950913" eaLnBrk="0" hangingPunct="0">
              <a:tabLst>
                <a:tab pos="1346200" algn="l"/>
                <a:tab pos="2870200" algn="l"/>
                <a:tab pos="4483100" algn="l"/>
                <a:tab pos="6096000" algn="l"/>
              </a:tabLst>
            </a:pPr>
            <a:r>
              <a:rPr lang="en-GB" sz="1000" dirty="0">
                <a:latin typeface="Times New Roman" charset="0"/>
              </a:rPr>
              <a:t>© </a:t>
            </a:r>
            <a:r>
              <a:rPr lang="en-GB" sz="1000" dirty="0" smtClean="0">
                <a:latin typeface="Times New Roman" charset="0"/>
              </a:rPr>
              <a:t>2016 </a:t>
            </a:r>
            <a:r>
              <a:rPr lang="en-GB" sz="1000" dirty="0">
                <a:latin typeface="Times New Roman" charset="0"/>
              </a:rPr>
              <a:t>Dylan </a:t>
            </a:r>
            <a:r>
              <a:rPr lang="en-GB" sz="1000" dirty="0" smtClean="0">
                <a:latin typeface="Times New Roman" charset="0"/>
              </a:rPr>
              <a:t>Wiliam 	E: </a:t>
            </a:r>
            <a:r>
              <a:rPr lang="en-GB" sz="1000" dirty="0" smtClean="0">
                <a:latin typeface="Times New Roman" charset="0"/>
                <a:hlinkClick r:id="rId2"/>
              </a:rPr>
              <a:t>dylanwiliam@mac.com</a:t>
            </a:r>
            <a:r>
              <a:rPr lang="en-GB" sz="1000" dirty="0">
                <a:latin typeface="Times New Roman" charset="0"/>
              </a:rPr>
              <a:t> </a:t>
            </a:r>
            <a:r>
              <a:rPr lang="en-GB" sz="1000" dirty="0" smtClean="0">
                <a:latin typeface="Times New Roman" charset="0"/>
              </a:rPr>
              <a:t>	W: </a:t>
            </a:r>
            <a:r>
              <a:rPr lang="en-GB" sz="1000" dirty="0" smtClean="0">
                <a:latin typeface="Times New Roman" charset="0"/>
                <a:hlinkClick r:id="rId3"/>
              </a:rPr>
              <a:t>www.dylanwiliam.net</a:t>
            </a:r>
            <a:r>
              <a:rPr lang="en-GB" sz="1000" dirty="0" smtClean="0">
                <a:latin typeface="Times New Roman" charset="0"/>
              </a:rPr>
              <a:t> 	T: (609) 910 1489 (US)	T: 020 8144 0055 (UK)</a:t>
            </a:r>
            <a:endParaRPr lang="en-GB" sz="1000" dirty="0">
              <a:latin typeface="Times New Roman" charset="0"/>
            </a:endParaRPr>
          </a:p>
        </p:txBody>
      </p:sp>
      <p:sp>
        <p:nvSpPr>
          <p:cNvPr id="8" name="Slide Number Placeholder 7"/>
          <p:cNvSpPr>
            <a:spLocks noGrp="1"/>
          </p:cNvSpPr>
          <p:nvPr>
            <p:ph type="sldNum" sz="quarter" idx="3"/>
          </p:nvPr>
        </p:nvSpPr>
        <p:spPr>
          <a:xfrm>
            <a:off x="0" y="4763"/>
            <a:ext cx="9144000" cy="465138"/>
          </a:xfrm>
          <a:prstGeom prst="rect">
            <a:avLst/>
          </a:prstGeom>
        </p:spPr>
        <p:txBody>
          <a:bodyPr vert="horz" lIns="91440" tIns="45720" rIns="91440" bIns="45720" rtlCol="0" anchor="b"/>
          <a:lstStyle>
            <a:lvl1pPr algn="r">
              <a:defRPr sz="1200"/>
            </a:lvl1pPr>
          </a:lstStyle>
          <a:p>
            <a:pPr algn="ctr"/>
            <a:fld id="{52735628-C765-6244-B3E7-4B38F82104A4}" type="slidenum">
              <a:rPr lang="en-US" smtClean="0"/>
              <a:pPr algn="ctr"/>
              <a:t>‹#›</a:t>
            </a:fld>
            <a:endParaRPr lang="en-US"/>
          </a:p>
        </p:txBody>
      </p:sp>
    </p:spTree>
    <p:extLst>
      <p:ext uri="{BB962C8B-B14F-4D97-AF65-F5344CB8AC3E}">
        <p14:creationId xmlns:p14="http://schemas.microsoft.com/office/powerpoint/2010/main" val="2660762076"/>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2.png"/></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Rectangle 15"/>
          <p:cNvSpPr/>
          <p:nvPr/>
        </p:nvSpPr>
        <p:spPr>
          <a:xfrm>
            <a:off x="-36286" y="6450624"/>
            <a:ext cx="9180287" cy="190503"/>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36286" y="6513911"/>
            <a:ext cx="9180287" cy="256187"/>
          </a:xfrm>
          <a:prstGeom prst="rect">
            <a:avLst/>
          </a:prstGeom>
          <a:solidFill>
            <a:srgbClr val="1691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Slide Image Placeholder 3"/>
          <p:cNvSpPr>
            <a:spLocks noGrp="1" noRot="1" noChangeAspect="1"/>
          </p:cNvSpPr>
          <p:nvPr>
            <p:ph type="sldImg" idx="2"/>
          </p:nvPr>
        </p:nvSpPr>
        <p:spPr>
          <a:xfrm>
            <a:off x="2605088" y="514350"/>
            <a:ext cx="3965575" cy="2973388"/>
          </a:xfrm>
          <a:prstGeom prst="rect">
            <a:avLst/>
          </a:prstGeom>
          <a:noFill/>
          <a:ln w="6350" cmpd="sng">
            <a:solidFill>
              <a:schemeClr val="tx1"/>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063987" y="3600808"/>
            <a:ext cx="7047487" cy="2733314"/>
          </a:xfrm>
          <a:prstGeom prst="rect">
            <a:avLst/>
          </a:prstGeom>
          <a:ln>
            <a:solidFill>
              <a:srgbClr val="000000"/>
            </a:solidFill>
          </a:ln>
          <a:effectLst/>
        </p:spPr>
        <p:txBody>
          <a:bodyPr vert="horz" lIns="91440" tIns="45720" rIns="91440" bIns="45720" rtlCol="0"/>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541416" y="6462766"/>
            <a:ext cx="3962400" cy="342900"/>
          </a:xfrm>
          <a:prstGeom prst="rect">
            <a:avLst/>
          </a:prstGeom>
        </p:spPr>
        <p:txBody>
          <a:bodyPr vert="horz" lIns="91440" tIns="45720" rIns="91440" bIns="45720" rtlCol="0" anchor="ctr"/>
          <a:lstStyle>
            <a:lvl1pPr algn="l">
              <a:defRPr sz="1000" b="1">
                <a:solidFill>
                  <a:srgbClr val="FFFFFF"/>
                </a:solidFill>
              </a:defRPr>
            </a:lvl1pPr>
          </a:lstStyle>
          <a:p>
            <a:r>
              <a:rPr lang="en-US" dirty="0" smtClean="0"/>
              <a:t>©2014 </a:t>
            </a:r>
            <a:r>
              <a:rPr lang="en-US" dirty="0" err="1" smtClean="0"/>
              <a:t>DylanWiliamCenter</a:t>
            </a:r>
            <a:endParaRPr lang="en-US" dirty="0"/>
          </a:p>
        </p:txBody>
      </p:sp>
      <p:sp>
        <p:nvSpPr>
          <p:cNvPr id="7" name="Slide Number Placeholder 6"/>
          <p:cNvSpPr>
            <a:spLocks noGrp="1"/>
          </p:cNvSpPr>
          <p:nvPr>
            <p:ph type="sldNum" sz="quarter" idx="5"/>
          </p:nvPr>
        </p:nvSpPr>
        <p:spPr>
          <a:xfrm>
            <a:off x="4629476" y="6462766"/>
            <a:ext cx="3962400" cy="342900"/>
          </a:xfrm>
          <a:prstGeom prst="rect">
            <a:avLst/>
          </a:prstGeom>
        </p:spPr>
        <p:txBody>
          <a:bodyPr vert="horz" lIns="91440" tIns="45720" rIns="91440" bIns="45720" rtlCol="0" anchor="ctr"/>
          <a:lstStyle>
            <a:lvl1pPr algn="r">
              <a:defRPr sz="1200" b="1">
                <a:solidFill>
                  <a:srgbClr val="FFFFFF"/>
                </a:solidFill>
              </a:defRPr>
            </a:lvl1pPr>
          </a:lstStyle>
          <a:p>
            <a:fld id="{456AE36E-D2DB-BC41-9EC0-63DF6BAF3580}" type="slidenum">
              <a:rPr lang="en-US" smtClean="0"/>
              <a:pPr/>
              <a:t>‹#›</a:t>
            </a:fld>
            <a:endParaRPr lang="en-US" dirty="0"/>
          </a:p>
        </p:txBody>
      </p:sp>
      <p:pic>
        <p:nvPicPr>
          <p:cNvPr id="10" name="Picture 9" descr="Dylan Wiliam Logo.png"/>
          <p:cNvPicPr>
            <a:picLocks noChangeAspect="1"/>
          </p:cNvPicPr>
          <p:nvPr/>
        </p:nvPicPr>
        <p:blipFill rotWithShape="1">
          <a:blip r:embed="rId2">
            <a:extLst>
              <a:ext uri="{28A0092B-C50C-407E-A947-70E740481C1C}">
                <a14:useLocalDpi xmlns:a14="http://schemas.microsoft.com/office/drawing/2010/main" val="0"/>
              </a:ext>
            </a:extLst>
          </a:blip>
          <a:srcRect b="15774"/>
          <a:stretch/>
        </p:blipFill>
        <p:spPr>
          <a:xfrm>
            <a:off x="3110111" y="51487"/>
            <a:ext cx="2924317" cy="405446"/>
          </a:xfrm>
          <a:prstGeom prst="rect">
            <a:avLst/>
          </a:prstGeom>
          <a:effectLst/>
        </p:spPr>
      </p:pic>
    </p:spTree>
    <p:extLst>
      <p:ext uri="{BB962C8B-B14F-4D97-AF65-F5344CB8AC3E}">
        <p14:creationId xmlns:p14="http://schemas.microsoft.com/office/powerpoint/2010/main" val="2917667940"/>
      </p:ext>
    </p:extLst>
  </p:cSld>
  <p:clrMap bg1="lt1" tx1="dk1" bg2="lt2" tx2="dk2" accent1="accent1" accent2="accent2" accent3="accent3" accent4="accent4" accent5="accent5" accent6="accent6" hlink="hlink" folHlink="folHlink"/>
  <p:hf hdr="0" ftr="0"/>
  <p:notesStyle>
    <a:lvl1pPr marL="0" algn="l" defTabSz="457200" rtl="0" eaLnBrk="1" latinLnBrk="0" hangingPunct="1">
      <a:defRPr lang="en-US" sz="1200" b="0" kern="1200" dirty="0" smtClean="0">
        <a:ln w="6350" cmpd="sng">
          <a:noFill/>
        </a:ln>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05088" y="514350"/>
            <a:ext cx="3965575" cy="29733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6AE36E-D2DB-BC41-9EC0-63DF6BAF3580}" type="slidenum">
              <a:rPr lang="en-US" smtClean="0"/>
              <a:pPr/>
              <a:t>1</a:t>
            </a:fld>
            <a:endParaRPr lang="en-US" dirty="0"/>
          </a:p>
        </p:txBody>
      </p:sp>
    </p:spTree>
    <p:extLst>
      <p:ext uri="{BB962C8B-B14F-4D97-AF65-F5344CB8AC3E}">
        <p14:creationId xmlns:p14="http://schemas.microsoft.com/office/powerpoint/2010/main" val="21292176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6130" name="Rectangle 1026"/>
          <p:cNvSpPr>
            <a:spLocks noGrp="1" noRot="1" noChangeAspect="1" noChangeArrowheads="1"/>
          </p:cNvSpPr>
          <p:nvPr>
            <p:ph type="sldImg"/>
          </p:nvPr>
        </p:nvSpPr>
        <p:spPr bwMode="auto">
          <a:xfrm>
            <a:off x="2857500" y="514350"/>
            <a:ext cx="3429000" cy="257175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816131" name="Rectangle 1027"/>
          <p:cNvSpPr>
            <a:spLocks noGrp="1" noChangeArrowheads="1"/>
          </p:cNvSpPr>
          <p:nvPr>
            <p:ph type="body" idx="1"/>
          </p:nvPr>
        </p:nvSpPr>
        <p:spPr bwMode="auto">
          <a:xfrm>
            <a:off x="1219200" y="3257550"/>
            <a:ext cx="6705600" cy="30861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05088" y="514350"/>
            <a:ext cx="3965575" cy="2973388"/>
          </a:xfrm>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853B523-08EE-724B-9F77-B8B28604AEDC}" type="slidenum">
              <a:rPr lang="en-US" smtClean="0"/>
              <a:t>2</a:t>
            </a:fld>
            <a:endParaRPr lang="en-US"/>
          </a:p>
        </p:txBody>
      </p:sp>
    </p:spTree>
    <p:extLst>
      <p:ext uri="{BB962C8B-B14F-4D97-AF65-F5344CB8AC3E}">
        <p14:creationId xmlns:p14="http://schemas.microsoft.com/office/powerpoint/2010/main" val="12301718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p:cNvSpPr>
            <a:spLocks noGrp="1" noRot="1" noChangeAspect="1" noChangeArrowheads="1" noTextEdit="1"/>
          </p:cNvSpPr>
          <p:nvPr>
            <p:ph type="sldImg"/>
          </p:nvPr>
        </p:nvSpPr>
        <p:spPr>
          <a:xfrm>
            <a:off x="3143250" y="400050"/>
            <a:ext cx="2857500" cy="2143125"/>
          </a:xfrm>
          <a:solidFill>
            <a:srgbClr val="FFFFFF"/>
          </a:solidFill>
          <a:ln/>
        </p:spPr>
      </p:sp>
      <p:sp>
        <p:nvSpPr>
          <p:cNvPr id="91138" name="Rectangle 3"/>
          <p:cNvSpPr>
            <a:spLocks noGrp="1" noChangeArrowheads="1"/>
          </p:cNvSpPr>
          <p:nvPr>
            <p:ph type="body" idx="1"/>
          </p:nvPr>
        </p:nvSpPr>
        <p:spPr>
          <a:xfrm>
            <a:off x="711200" y="2686050"/>
            <a:ext cx="7823200" cy="4171950"/>
          </a:xfrm>
          <a:solidFill>
            <a:srgbClr val="FFFFFF"/>
          </a:solidFill>
          <a:ln>
            <a:solidFill>
              <a:srgbClr val="000000"/>
            </a:solidFill>
          </a:ln>
        </p:spPr>
        <p:txBody>
          <a:bodyPr/>
          <a:lstStyle/>
          <a:p>
            <a:endParaRPr lang="en-GB" dirty="0">
              <a:latin typeface="Times New Roman" charset="0"/>
              <a:ea typeface="ＭＳ Ｐゴシック" charset="0"/>
              <a:cs typeface="ＭＳ Ｐゴシック" charset="0"/>
            </a:endParaRPr>
          </a:p>
          <a:p>
            <a:endParaRPr lang="en-GB" dirty="0">
              <a:latin typeface="Times New Roman"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2"/>
          <p:cNvSpPr>
            <a:spLocks noGrp="1" noRot="1" noChangeAspect="1" noChangeArrowheads="1" noTextEdit="1"/>
          </p:cNvSpPr>
          <p:nvPr>
            <p:ph type="sldImg"/>
          </p:nvPr>
        </p:nvSpPr>
        <p:spPr>
          <a:xfrm>
            <a:off x="2857500" y="514350"/>
            <a:ext cx="3429000" cy="2571750"/>
          </a:xfrm>
          <a:solidFill>
            <a:srgbClr val="FFFFFF"/>
          </a:solidFill>
          <a:ln/>
        </p:spPr>
      </p:sp>
      <p:sp>
        <p:nvSpPr>
          <p:cNvPr id="121858" name="Rectangle 3"/>
          <p:cNvSpPr>
            <a:spLocks noGrp="1" noChangeArrowheads="1"/>
          </p:cNvSpPr>
          <p:nvPr>
            <p:ph type="body" idx="1"/>
          </p:nvPr>
        </p:nvSpPr>
        <p:spPr>
          <a:xfrm>
            <a:off x="1219200" y="3257550"/>
            <a:ext cx="6705600" cy="3086100"/>
          </a:xfrm>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noRot="1" noChangeAspect="1" noChangeArrowheads="1" noTextEdit="1"/>
          </p:cNvSpPr>
          <p:nvPr>
            <p:ph type="sldImg"/>
          </p:nvPr>
        </p:nvSpPr>
        <p:spPr>
          <a:xfrm>
            <a:off x="2968625" y="598488"/>
            <a:ext cx="3208338" cy="2405062"/>
          </a:xfrm>
          <a:ln cap="flat"/>
        </p:spPr>
      </p:sp>
      <p:sp>
        <p:nvSpPr>
          <p:cNvPr id="8192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2"/>
          <p:cNvSpPr>
            <a:spLocks noGrp="1" noRot="1" noChangeAspect="1" noChangeArrowheads="1" noTextEdit="1"/>
          </p:cNvSpPr>
          <p:nvPr>
            <p:ph type="sldImg"/>
          </p:nvPr>
        </p:nvSpPr>
        <p:spPr>
          <a:xfrm>
            <a:off x="2971800" y="598488"/>
            <a:ext cx="3205163" cy="2403475"/>
          </a:xfrm>
          <a:solidFill>
            <a:srgbClr val="FFFFFF"/>
          </a:solidFill>
          <a:ln/>
        </p:spPr>
      </p:sp>
      <p:sp>
        <p:nvSpPr>
          <p:cNvPr id="97282"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2"/>
          <p:cNvSpPr>
            <a:spLocks noGrp="1" noRot="1" noChangeAspect="1" noChangeArrowheads="1" noTextEdit="1"/>
          </p:cNvSpPr>
          <p:nvPr>
            <p:ph type="sldImg"/>
          </p:nvPr>
        </p:nvSpPr>
        <p:spPr>
          <a:xfrm>
            <a:off x="2859088" y="514350"/>
            <a:ext cx="3429000" cy="2571750"/>
          </a:xfrm>
          <a:solidFill>
            <a:srgbClr val="FFFFFF"/>
          </a:solidFill>
          <a:ln/>
        </p:spPr>
      </p:sp>
      <p:sp>
        <p:nvSpPr>
          <p:cNvPr id="105474" name="Rectangle 3"/>
          <p:cNvSpPr>
            <a:spLocks noGrp="1" noChangeArrowheads="1"/>
          </p:cNvSpPr>
          <p:nvPr>
            <p:ph type="body" idx="1"/>
          </p:nvPr>
        </p:nvSpPr>
        <p:spPr>
          <a:xfrm>
            <a:off x="914400" y="3257550"/>
            <a:ext cx="7315200" cy="3086100"/>
          </a:xfrm>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2"/>
          <p:cNvSpPr>
            <a:spLocks noGrp="1" noRot="1" noChangeAspect="1" noChangeArrowheads="1" noTextEdit="1"/>
          </p:cNvSpPr>
          <p:nvPr>
            <p:ph type="sldImg"/>
          </p:nvPr>
        </p:nvSpPr>
        <p:spPr>
          <a:xfrm>
            <a:off x="2971800" y="598488"/>
            <a:ext cx="3205163" cy="2403475"/>
          </a:xfrm>
          <a:solidFill>
            <a:srgbClr val="FFFFFF"/>
          </a:solidFill>
          <a:ln/>
        </p:spPr>
      </p:sp>
      <p:sp>
        <p:nvSpPr>
          <p:cNvPr id="107522"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4082" name="Rectangle 2"/>
          <p:cNvSpPr>
            <a:spLocks noGrp="1" noRot="1" noChangeAspect="1" noChangeArrowheads="1"/>
          </p:cNvSpPr>
          <p:nvPr>
            <p:ph type="sldImg"/>
          </p:nvPr>
        </p:nvSpPr>
        <p:spPr bwMode="auto">
          <a:xfrm>
            <a:off x="2857500" y="514350"/>
            <a:ext cx="3429000" cy="257175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814083" name="Rectangle 3"/>
          <p:cNvSpPr>
            <a:spLocks noGrp="1" noChangeArrowheads="1"/>
          </p:cNvSpPr>
          <p:nvPr>
            <p:ph type="body" idx="1"/>
          </p:nvPr>
        </p:nvSpPr>
        <p:spPr bwMode="auto">
          <a:xfrm>
            <a:off x="1219200" y="3257550"/>
            <a:ext cx="6705600" cy="30861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717550" y="1384300"/>
            <a:ext cx="7969250" cy="484089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9C0F6FC3-3F0F-484D-B7AD-35414CAF3DD6}" type="slidenum">
              <a:rPr lang="en-US" smtClean="0"/>
              <a:t>‹#›</a:t>
            </a:fld>
            <a:endParaRPr lang="en-US"/>
          </a:p>
        </p:txBody>
      </p:sp>
      <p:sp>
        <p:nvSpPr>
          <p:cNvPr id="7" name="Footer Placeholder 4"/>
          <p:cNvSpPr>
            <a:spLocks noGrp="1"/>
          </p:cNvSpPr>
          <p:nvPr>
            <p:ph type="ftr" sz="quarter" idx="3"/>
          </p:nvPr>
        </p:nvSpPr>
        <p:spPr>
          <a:xfrm>
            <a:off x="457200" y="6356350"/>
            <a:ext cx="5562600" cy="365125"/>
          </a:xfrm>
          <a:prstGeom prst="rect">
            <a:avLst/>
          </a:prstGeom>
        </p:spPr>
        <p:txBody>
          <a:bodyPr vert="horz" lIns="91440" tIns="45720" rIns="91440" bIns="45720" rtlCol="0" anchor="ctr"/>
          <a:lstStyle>
            <a:lvl1pPr algn="l">
              <a:defRPr sz="800">
                <a:solidFill>
                  <a:schemeClr val="tx1"/>
                </a:solidFill>
              </a:defRPr>
            </a:lvl1pPr>
          </a:lstStyle>
          <a:p>
            <a:endParaRPr lang="en-US" dirty="0"/>
          </a:p>
        </p:txBody>
      </p:sp>
      <p:pic>
        <p:nvPicPr>
          <p:cNvPr id="8" name="Picture 7" descr="Dylan Wiliam 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81608" y="6225190"/>
            <a:ext cx="2162392" cy="632810"/>
          </a:xfrm>
          <a:prstGeom prst="rect">
            <a:avLst/>
          </a:prstGeom>
        </p:spPr>
      </p:pic>
    </p:spTree>
    <p:extLst>
      <p:ext uri="{BB962C8B-B14F-4D97-AF65-F5344CB8AC3E}">
        <p14:creationId xmlns:p14="http://schemas.microsoft.com/office/powerpoint/2010/main" val="299128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a:xfrm>
            <a:off x="457200" y="6356350"/>
            <a:ext cx="5562600" cy="365125"/>
          </a:xfrm>
          <a:prstGeom prst="rect">
            <a:avLst/>
          </a:prstGeom>
        </p:spPr>
        <p:txBody>
          <a:bodyPr/>
          <a:lstStyle/>
          <a:p>
            <a:endParaRPr lang="en-US" dirty="0"/>
          </a:p>
        </p:txBody>
      </p:sp>
      <p:sp>
        <p:nvSpPr>
          <p:cNvPr id="4" name="Slide Number Placeholder 3"/>
          <p:cNvSpPr>
            <a:spLocks noGrp="1"/>
          </p:cNvSpPr>
          <p:nvPr>
            <p:ph type="sldNum" sz="quarter" idx="11"/>
          </p:nvPr>
        </p:nvSpPr>
        <p:spPr/>
        <p:txBody>
          <a:bodyPr/>
          <a:lstStyle/>
          <a:p>
            <a:fld id="{9C0F6FC3-3F0F-484D-B7AD-35414CAF3DD6}" type="slidenum">
              <a:rPr lang="en-US" smtClean="0"/>
              <a:pPr/>
              <a:t>‹#›</a:t>
            </a:fld>
            <a:endParaRPr lang="en-US" dirty="0"/>
          </a:p>
        </p:txBody>
      </p:sp>
      <p:pic>
        <p:nvPicPr>
          <p:cNvPr id="5" name="Picture 4" descr="Dylan Wiliam 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81608" y="6225190"/>
            <a:ext cx="2162392" cy="632810"/>
          </a:xfrm>
          <a:prstGeom prst="rect">
            <a:avLst/>
          </a:prstGeom>
        </p:spPr>
      </p:pic>
    </p:spTree>
    <p:extLst>
      <p:ext uri="{BB962C8B-B14F-4D97-AF65-F5344CB8AC3E}">
        <p14:creationId xmlns:p14="http://schemas.microsoft.com/office/powerpoint/2010/main" val="2699410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9C0F6FC3-3F0F-484D-B7AD-35414CAF3DD6}" type="slidenum">
              <a:rPr lang="en-US" smtClean="0"/>
              <a:t>‹#›</a:t>
            </a:fld>
            <a:endParaRPr lang="en-US"/>
          </a:p>
        </p:txBody>
      </p:sp>
    </p:spTree>
    <p:extLst>
      <p:ext uri="{BB962C8B-B14F-4D97-AF65-F5344CB8AC3E}">
        <p14:creationId xmlns:p14="http://schemas.microsoft.com/office/powerpoint/2010/main" val="11968176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6" name="Picture 5" descr="circle.png"/>
          <p:cNvPicPr>
            <a:picLocks noChangeAspect="1"/>
          </p:cNvPicPr>
          <p:nvPr userDrawn="1"/>
        </p:nvPicPr>
        <p:blipFill>
          <a:blip r:embed="rId2">
            <a:alphaModFix amt="21000"/>
            <a:extLst>
              <a:ext uri="{28A0092B-C50C-407E-A947-70E740481C1C}">
                <a14:useLocalDpi xmlns:a14="http://schemas.microsoft.com/office/drawing/2010/main" val="0"/>
              </a:ext>
            </a:extLst>
          </a:blip>
          <a:stretch>
            <a:fillRect/>
          </a:stretch>
        </p:blipFill>
        <p:spPr>
          <a:xfrm>
            <a:off x="7368" y="-20466"/>
            <a:ext cx="9141964" cy="6858000"/>
          </a:xfrm>
          <a:prstGeom prst="rect">
            <a:avLst/>
          </a:prstGeom>
        </p:spPr>
      </p:pic>
      <p:sp>
        <p:nvSpPr>
          <p:cNvPr id="5" name="Footer Placeholder 4"/>
          <p:cNvSpPr>
            <a:spLocks noGrp="1"/>
          </p:cNvSpPr>
          <p:nvPr>
            <p:ph type="ftr" sz="quarter" idx="13"/>
          </p:nvPr>
        </p:nvSpPr>
        <p:spPr>
          <a:xfrm>
            <a:off x="457200" y="6356350"/>
            <a:ext cx="5562600" cy="365125"/>
          </a:xfrm>
          <a:prstGeom prst="rect">
            <a:avLst/>
          </a:prstGeom>
        </p:spPr>
        <p:txBody>
          <a:bodyPr vert="horz" lIns="91440" tIns="45720" rIns="91440" bIns="45720" rtlCol="0" anchor="ctr"/>
          <a:lstStyle>
            <a:lvl1pPr algn="l">
              <a:defRPr sz="800">
                <a:solidFill>
                  <a:schemeClr val="tx1"/>
                </a:solidFill>
              </a:defRPr>
            </a:lvl1pPr>
          </a:lstStyle>
          <a:p>
            <a:endParaRPr lang="en-US" dirty="0"/>
          </a:p>
        </p:txBody>
      </p:sp>
    </p:spTree>
    <p:extLst>
      <p:ext uri="{BB962C8B-B14F-4D97-AF65-F5344CB8AC3E}">
        <p14:creationId xmlns:p14="http://schemas.microsoft.com/office/powerpoint/2010/main" val="11166024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Title and Exit Slide">
    <p:spTree>
      <p:nvGrpSpPr>
        <p:cNvPr id="1" name=""/>
        <p:cNvGrpSpPr/>
        <p:nvPr/>
      </p:nvGrpSpPr>
      <p:grpSpPr>
        <a:xfrm>
          <a:off x="0" y="0"/>
          <a:ext cx="0" cy="0"/>
          <a:chOff x="0" y="0"/>
          <a:chExt cx="0" cy="0"/>
        </a:xfrm>
      </p:grpSpPr>
      <p:pic>
        <p:nvPicPr>
          <p:cNvPr id="7" name="Picture 6" descr="circl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68" y="0"/>
            <a:ext cx="9141964" cy="6858000"/>
          </a:xfrm>
          <a:prstGeom prst="rect">
            <a:avLst/>
          </a:prstGeom>
        </p:spPr>
      </p:pic>
      <p:sp>
        <p:nvSpPr>
          <p:cNvPr id="9" name="Rectangle 8"/>
          <p:cNvSpPr/>
          <p:nvPr userDrawn="1"/>
        </p:nvSpPr>
        <p:spPr>
          <a:xfrm>
            <a:off x="1148045" y="3149600"/>
            <a:ext cx="7995955" cy="2978291"/>
          </a:xfrm>
          <a:prstGeom prst="rect">
            <a:avLst/>
          </a:prstGeom>
          <a:solidFill>
            <a:srgbClr val="1691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2171AD"/>
              </a:solidFill>
            </a:endParaRPr>
          </a:p>
        </p:txBody>
      </p:sp>
      <p:sp>
        <p:nvSpPr>
          <p:cNvPr id="10" name="Rectangle 9"/>
          <p:cNvSpPr/>
          <p:nvPr userDrawn="1"/>
        </p:nvSpPr>
        <p:spPr>
          <a:xfrm>
            <a:off x="0" y="3149600"/>
            <a:ext cx="918436" cy="2978291"/>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2171AD"/>
              </a:solidFill>
            </a:endParaRPr>
          </a:p>
        </p:txBody>
      </p:sp>
      <p:pic>
        <p:nvPicPr>
          <p:cNvPr id="11" name="Picture 10" descr="Dylan Wiliam 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8436" y="1502229"/>
            <a:ext cx="5629275" cy="1647371"/>
          </a:xfrm>
          <a:prstGeom prst="rect">
            <a:avLst/>
          </a:prstGeom>
        </p:spPr>
      </p:pic>
      <p:sp>
        <p:nvSpPr>
          <p:cNvPr id="2" name="Title 1"/>
          <p:cNvSpPr>
            <a:spLocks noGrp="1"/>
          </p:cNvSpPr>
          <p:nvPr>
            <p:ph type="title"/>
          </p:nvPr>
        </p:nvSpPr>
        <p:spPr>
          <a:xfrm>
            <a:off x="1365105" y="4406900"/>
            <a:ext cx="7129608" cy="1362075"/>
          </a:xfrm>
        </p:spPr>
        <p:txBody>
          <a:bodyPr anchor="t"/>
          <a:lstStyle>
            <a:lvl1pPr algn="l">
              <a:defRPr sz="4000" b="1" cap="all">
                <a:solidFill>
                  <a:srgbClr val="FFFFFF"/>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1365105" y="2906713"/>
            <a:ext cx="7129607" cy="1500187"/>
          </a:xfrm>
          <a:prstGeom prst="rect">
            <a:avLst/>
          </a:prstGeom>
        </p:spPr>
        <p:txBody>
          <a:bodyPr anchor="b"/>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a:xfrm>
            <a:off x="457200" y="6356350"/>
            <a:ext cx="4121150" cy="365125"/>
          </a:xfrm>
          <a:prstGeom prst="rect">
            <a:avLst/>
          </a:prstGeom>
        </p:spPr>
        <p:txBody>
          <a:bodyPr/>
          <a:lstStyle/>
          <a:p>
            <a:endParaRPr lang="en-US" dirty="0" smtClean="0"/>
          </a:p>
        </p:txBody>
      </p:sp>
    </p:spTree>
    <p:extLst>
      <p:ext uri="{BB962C8B-B14F-4D97-AF65-F5344CB8AC3E}">
        <p14:creationId xmlns:p14="http://schemas.microsoft.com/office/powerpoint/2010/main" val="4974471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Section Header">
    <p:spTree>
      <p:nvGrpSpPr>
        <p:cNvPr id="1" name=""/>
        <p:cNvGrpSpPr/>
        <p:nvPr/>
      </p:nvGrpSpPr>
      <p:grpSpPr>
        <a:xfrm>
          <a:off x="0" y="0"/>
          <a:ext cx="0" cy="0"/>
          <a:chOff x="0" y="0"/>
          <a:chExt cx="0" cy="0"/>
        </a:xfrm>
      </p:grpSpPr>
      <p:sp>
        <p:nvSpPr>
          <p:cNvPr id="9" name="Rectangle 8"/>
          <p:cNvSpPr/>
          <p:nvPr userDrawn="1"/>
        </p:nvSpPr>
        <p:spPr>
          <a:xfrm>
            <a:off x="1148045" y="0"/>
            <a:ext cx="7995955" cy="6127891"/>
          </a:xfrm>
          <a:prstGeom prst="rect">
            <a:avLst/>
          </a:prstGeom>
          <a:solidFill>
            <a:srgbClr val="1691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2171AD"/>
              </a:solidFill>
            </a:endParaRPr>
          </a:p>
        </p:txBody>
      </p:sp>
      <p:pic>
        <p:nvPicPr>
          <p:cNvPr id="8" name="Picture 7" descr="circle.png"/>
          <p:cNvPicPr>
            <a:picLocks noChangeAspect="1"/>
          </p:cNvPicPr>
          <p:nvPr userDrawn="1"/>
        </p:nvPicPr>
        <p:blipFill>
          <a:blip r:embed="rId2">
            <a:alphaModFix amt="81000"/>
            <a:extLst>
              <a:ext uri="{28A0092B-C50C-407E-A947-70E740481C1C}">
                <a14:useLocalDpi xmlns:a14="http://schemas.microsoft.com/office/drawing/2010/main" val="0"/>
              </a:ext>
            </a:extLst>
          </a:blip>
          <a:stretch>
            <a:fillRect/>
          </a:stretch>
        </p:blipFill>
        <p:spPr>
          <a:xfrm>
            <a:off x="0" y="0"/>
            <a:ext cx="9141964" cy="6858000"/>
          </a:xfrm>
          <a:prstGeom prst="rect">
            <a:avLst/>
          </a:prstGeom>
        </p:spPr>
      </p:pic>
      <p:sp>
        <p:nvSpPr>
          <p:cNvPr id="10" name="Rectangle 9"/>
          <p:cNvSpPr/>
          <p:nvPr userDrawn="1"/>
        </p:nvSpPr>
        <p:spPr>
          <a:xfrm>
            <a:off x="0" y="0"/>
            <a:ext cx="918436" cy="6127891"/>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2171AD"/>
              </a:solidFill>
            </a:endParaRPr>
          </a:p>
        </p:txBody>
      </p:sp>
      <p:pic>
        <p:nvPicPr>
          <p:cNvPr id="11" name="Picture 10" descr="Dylan Wiliam 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981608" y="6225190"/>
            <a:ext cx="2162392" cy="632810"/>
          </a:xfrm>
          <a:prstGeom prst="rect">
            <a:avLst/>
          </a:prstGeom>
        </p:spPr>
      </p:pic>
      <p:sp>
        <p:nvSpPr>
          <p:cNvPr id="2" name="Title 1"/>
          <p:cNvSpPr>
            <a:spLocks noGrp="1"/>
          </p:cNvSpPr>
          <p:nvPr>
            <p:ph type="ctrTitle" hasCustomPrompt="1"/>
          </p:nvPr>
        </p:nvSpPr>
        <p:spPr>
          <a:xfrm>
            <a:off x="1371600" y="1677187"/>
            <a:ext cx="4854396" cy="1923264"/>
          </a:xfrm>
        </p:spPr>
        <p:txBody>
          <a:bodyPr/>
          <a:lstStyle>
            <a:lvl1pPr algn="l">
              <a:defRPr sz="3600">
                <a:solidFill>
                  <a:schemeClr val="bg1"/>
                </a:solidFill>
              </a:defRPr>
            </a:lvl1pPr>
          </a:lstStyle>
          <a:p>
            <a:r>
              <a:rPr lang="en-US" dirty="0" smtClean="0"/>
              <a:t>Click to edit Master </a:t>
            </a:r>
            <a:br>
              <a:rPr lang="en-US" dirty="0" smtClean="0"/>
            </a:br>
            <a:r>
              <a:rPr lang="en-US" dirty="0" smtClean="0"/>
              <a:t>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l">
              <a:buNone/>
              <a:defRPr>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Slide Number Placeholder 5"/>
          <p:cNvSpPr>
            <a:spLocks noGrp="1"/>
          </p:cNvSpPr>
          <p:nvPr>
            <p:ph type="sldNum" sz="quarter" idx="12"/>
          </p:nvPr>
        </p:nvSpPr>
        <p:spPr>
          <a:xfrm>
            <a:off x="0" y="977926"/>
            <a:ext cx="918436" cy="231140"/>
          </a:xfrm>
        </p:spPr>
        <p:txBody>
          <a:bodyPr/>
          <a:lstStyle/>
          <a:p>
            <a:fld id="{9C0F6FC3-3F0F-484D-B7AD-35414CAF3DD6}" type="slidenum">
              <a:rPr lang="en-US" smtClean="0"/>
              <a:t>‹#›</a:t>
            </a:fld>
            <a:endParaRPr lang="en-US" dirty="0"/>
          </a:p>
        </p:txBody>
      </p:sp>
      <p:sp>
        <p:nvSpPr>
          <p:cNvPr id="7" name="Footer Placeholder 4"/>
          <p:cNvSpPr>
            <a:spLocks noGrp="1"/>
          </p:cNvSpPr>
          <p:nvPr>
            <p:ph type="ftr" sz="quarter" idx="3"/>
          </p:nvPr>
        </p:nvSpPr>
        <p:spPr>
          <a:xfrm>
            <a:off x="457200" y="6356350"/>
            <a:ext cx="5562600" cy="365125"/>
          </a:xfrm>
          <a:prstGeom prst="rect">
            <a:avLst/>
          </a:prstGeom>
        </p:spPr>
        <p:txBody>
          <a:bodyPr vert="horz" lIns="91440" tIns="45720" rIns="91440" bIns="45720" rtlCol="0" anchor="ctr"/>
          <a:lstStyle>
            <a:lvl1pPr algn="l">
              <a:defRPr sz="800">
                <a:solidFill>
                  <a:schemeClr val="tx1"/>
                </a:solidFill>
              </a:defRPr>
            </a:lvl1pPr>
          </a:lstStyle>
          <a:p>
            <a:endParaRPr lang="en-US" dirty="0"/>
          </a:p>
        </p:txBody>
      </p:sp>
    </p:spTree>
    <p:extLst>
      <p:ext uri="{BB962C8B-B14F-4D97-AF65-F5344CB8AC3E}">
        <p14:creationId xmlns:p14="http://schemas.microsoft.com/office/powerpoint/2010/main" val="28281333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9C0F6FC3-3F0F-484D-B7AD-35414CAF3DD6}" type="slidenum">
              <a:rPr lang="en-US" smtClean="0"/>
              <a:t>‹#›</a:t>
            </a:fld>
            <a:endParaRPr lang="en-US"/>
          </a:p>
        </p:txBody>
      </p:sp>
      <p:sp>
        <p:nvSpPr>
          <p:cNvPr id="8" name="Footer Placeholder 4"/>
          <p:cNvSpPr>
            <a:spLocks noGrp="1"/>
          </p:cNvSpPr>
          <p:nvPr>
            <p:ph type="ftr" sz="quarter" idx="3"/>
          </p:nvPr>
        </p:nvSpPr>
        <p:spPr>
          <a:xfrm>
            <a:off x="457200" y="6356350"/>
            <a:ext cx="5562600" cy="365125"/>
          </a:xfrm>
          <a:prstGeom prst="rect">
            <a:avLst/>
          </a:prstGeom>
        </p:spPr>
        <p:txBody>
          <a:bodyPr vert="horz" lIns="91440" tIns="45720" rIns="91440" bIns="45720" rtlCol="0" anchor="ctr"/>
          <a:lstStyle>
            <a:lvl1pPr algn="l">
              <a:defRPr sz="800">
                <a:solidFill>
                  <a:schemeClr val="tx1"/>
                </a:solidFill>
              </a:defRPr>
            </a:lvl1pPr>
          </a:lstStyle>
          <a:p>
            <a:endParaRPr lang="en-US" dirty="0"/>
          </a:p>
        </p:txBody>
      </p:sp>
    </p:spTree>
    <p:extLst>
      <p:ext uri="{BB962C8B-B14F-4D97-AF65-F5344CB8AC3E}">
        <p14:creationId xmlns:p14="http://schemas.microsoft.com/office/powerpoint/2010/main" val="2707800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717550" y="1535113"/>
            <a:ext cx="4032250"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717550" y="2174875"/>
            <a:ext cx="4032250"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5041900" y="1535113"/>
            <a:ext cx="3644900"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41900" y="2174875"/>
            <a:ext cx="3644900"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9C0F6FC3-3F0F-484D-B7AD-35414CAF3DD6}" type="slidenum">
              <a:rPr lang="en-US" smtClean="0"/>
              <a:t>‹#›</a:t>
            </a:fld>
            <a:endParaRPr lang="en-US"/>
          </a:p>
        </p:txBody>
      </p:sp>
      <p:sp>
        <p:nvSpPr>
          <p:cNvPr id="10" name="Footer Placeholder 4"/>
          <p:cNvSpPr>
            <a:spLocks noGrp="1"/>
          </p:cNvSpPr>
          <p:nvPr>
            <p:ph type="ftr" sz="quarter" idx="13"/>
          </p:nvPr>
        </p:nvSpPr>
        <p:spPr>
          <a:xfrm>
            <a:off x="457200" y="6356350"/>
            <a:ext cx="5562600" cy="365125"/>
          </a:xfrm>
          <a:prstGeom prst="rect">
            <a:avLst/>
          </a:prstGeom>
        </p:spPr>
        <p:txBody>
          <a:bodyPr vert="horz" lIns="91440" tIns="45720" rIns="91440" bIns="45720" rtlCol="0" anchor="ctr"/>
          <a:lstStyle>
            <a:lvl1pPr algn="l">
              <a:defRPr sz="800">
                <a:solidFill>
                  <a:schemeClr val="tx1"/>
                </a:solidFill>
              </a:defRPr>
            </a:lvl1pPr>
          </a:lstStyle>
          <a:p>
            <a:endParaRPr lang="en-US" dirty="0"/>
          </a:p>
        </p:txBody>
      </p:sp>
    </p:spTree>
    <p:extLst>
      <p:ext uri="{BB962C8B-B14F-4D97-AF65-F5344CB8AC3E}">
        <p14:creationId xmlns:p14="http://schemas.microsoft.com/office/powerpoint/2010/main" val="377301148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0"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top_circle.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0"/>
            <a:ext cx="9144000" cy="965098"/>
          </a:xfrm>
          <a:prstGeom prst="rect">
            <a:avLst/>
          </a:prstGeom>
        </p:spPr>
      </p:pic>
      <p:sp>
        <p:nvSpPr>
          <p:cNvPr id="2" name="Title Placeholder 1"/>
          <p:cNvSpPr>
            <a:spLocks noGrp="1"/>
          </p:cNvSpPr>
          <p:nvPr>
            <p:ph type="title"/>
          </p:nvPr>
        </p:nvSpPr>
        <p:spPr>
          <a:xfrm>
            <a:off x="717550" y="233886"/>
            <a:ext cx="7921327" cy="621877"/>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7" name="Rectangle 6"/>
          <p:cNvSpPr/>
          <p:nvPr/>
        </p:nvSpPr>
        <p:spPr>
          <a:xfrm>
            <a:off x="717550" y="965098"/>
            <a:ext cx="8426451" cy="243968"/>
          </a:xfrm>
          <a:prstGeom prst="rect">
            <a:avLst/>
          </a:prstGeom>
          <a:solidFill>
            <a:srgbClr val="1691D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2171AD"/>
              </a:solidFill>
            </a:endParaRPr>
          </a:p>
        </p:txBody>
      </p:sp>
      <p:sp>
        <p:nvSpPr>
          <p:cNvPr id="8" name="Rectangle 7"/>
          <p:cNvSpPr/>
          <p:nvPr/>
        </p:nvSpPr>
        <p:spPr>
          <a:xfrm>
            <a:off x="0" y="977926"/>
            <a:ext cx="635000" cy="231140"/>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2171AD"/>
              </a:solidFill>
            </a:endParaRPr>
          </a:p>
        </p:txBody>
      </p:sp>
      <p:sp>
        <p:nvSpPr>
          <p:cNvPr id="6" name="Slide Number Placeholder 5"/>
          <p:cNvSpPr>
            <a:spLocks noGrp="1"/>
          </p:cNvSpPr>
          <p:nvPr>
            <p:ph type="sldNum" sz="quarter" idx="4"/>
          </p:nvPr>
        </p:nvSpPr>
        <p:spPr>
          <a:xfrm>
            <a:off x="0" y="977926"/>
            <a:ext cx="635000" cy="231140"/>
          </a:xfrm>
          <a:prstGeom prst="rect">
            <a:avLst/>
          </a:prstGeom>
          <a:noFill/>
          <a:ln>
            <a:noFill/>
          </a:ln>
        </p:spPr>
        <p:txBody>
          <a:bodyPr vert="horz" lIns="91440" tIns="45720" rIns="91440" bIns="45720" rtlCol="0" anchor="ctr"/>
          <a:lstStyle>
            <a:lvl1pPr algn="ctr">
              <a:defRPr sz="1200">
                <a:solidFill>
                  <a:schemeClr val="tx1"/>
                </a:solidFill>
              </a:defRPr>
            </a:lvl1pPr>
          </a:lstStyle>
          <a:p>
            <a:fld id="{9C0F6FC3-3F0F-484D-B7AD-35414CAF3DD6}" type="slidenum">
              <a:rPr lang="en-US" smtClean="0"/>
              <a:pPr/>
              <a:t>‹#›</a:t>
            </a:fld>
            <a:endParaRPr lang="en-US" dirty="0"/>
          </a:p>
        </p:txBody>
      </p:sp>
    </p:spTree>
    <p:extLst>
      <p:ext uri="{BB962C8B-B14F-4D97-AF65-F5344CB8AC3E}">
        <p14:creationId xmlns:p14="http://schemas.microsoft.com/office/powerpoint/2010/main" val="263605112"/>
      </p:ext>
    </p:extLst>
  </p:cSld>
  <p:clrMap bg1="lt1" tx1="dk1" bg2="lt2" tx2="dk2" accent1="accent1" accent2="accent2" accent3="accent3" accent4="accent4" accent5="accent5" accent6="accent6" hlink="hlink" folHlink="folHlink"/>
  <p:sldLayoutIdLst>
    <p:sldLayoutId id="2147483650" r:id="rId1"/>
    <p:sldLayoutId id="2147483656" r:id="rId2"/>
    <p:sldLayoutId id="2147483654" r:id="rId3"/>
    <p:sldLayoutId id="2147483655" r:id="rId4"/>
    <p:sldLayoutId id="2147483651" r:id="rId5"/>
    <p:sldLayoutId id="2147483649" r:id="rId6"/>
    <p:sldLayoutId id="2147483652" r:id="rId7"/>
    <p:sldLayoutId id="2147483653" r:id="rId8"/>
  </p:sldLayoutIdLst>
  <p:hf hdr="0" ftr="0" dt="0"/>
  <p:txStyles>
    <p:titleStyle>
      <a:lvl1pPr algn="ctr" defTabSz="457200" rtl="0" eaLnBrk="1" latinLnBrk="0" hangingPunct="1">
        <a:spcBef>
          <a:spcPct val="0"/>
        </a:spcBef>
        <a:buNone/>
        <a:defRPr sz="3200" b="1" kern="1200">
          <a:solidFill>
            <a:srgbClr val="1691D0"/>
          </a:solidFill>
          <a:latin typeface="+mj-lt"/>
          <a:ea typeface="+mj-ea"/>
          <a:cs typeface="+mj-cs"/>
        </a:defRPr>
      </a:lvl1pPr>
    </p:titleStyle>
    <p:bodyStyle>
      <a:lvl1pPr marL="342900" indent="-342900" algn="l" defTabSz="457200" rtl="0" eaLnBrk="1" latinLnBrk="0" hangingPunct="1">
        <a:spcBef>
          <a:spcPct val="20000"/>
        </a:spcBef>
        <a:buClr>
          <a:srgbClr val="1691D0"/>
        </a:buClr>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Clr>
          <a:srgbClr val="1691D0"/>
        </a:buClr>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rgbClr val="1691D0"/>
        </a:buClr>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Clr>
          <a:srgbClr val="1691D0"/>
        </a:buClr>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Clr>
          <a:srgbClr val="1691D0"/>
        </a:buClr>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oleObject" Target="../embeddings/oleObject1.bin"/><Relationship Id="rId5" Type="http://schemas.openxmlformats.org/officeDocument/2006/relationships/image" Target="../media/image7.wmf"/><Relationship Id="rId6" Type="http://schemas.openxmlformats.org/officeDocument/2006/relationships/oleObject" Target="../embeddings/oleObject2.bin"/><Relationship Id="rId7" Type="http://schemas.openxmlformats.org/officeDocument/2006/relationships/image" Target="../media/image8.wmf"/><Relationship Id="rId1" Type="http://schemas.openxmlformats.org/officeDocument/2006/relationships/vmlDrawing" Target="../drawings/vmlDrawing1.vml"/><Relationship Id="rId2"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9.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24.xml.rels><?xml version="1.0" encoding="UTF-8" standalone="yes"?>
<Relationships xmlns="http://schemas.openxmlformats.org/package/2006/relationships"><Relationship Id="rId11" Type="http://schemas.openxmlformats.org/officeDocument/2006/relationships/oleObject" Target="../embeddings/oleObject7.bin"/><Relationship Id="rId12" Type="http://schemas.openxmlformats.org/officeDocument/2006/relationships/image" Target="../media/image14.emf"/><Relationship Id="rId13" Type="http://schemas.openxmlformats.org/officeDocument/2006/relationships/oleObject" Target="../embeddings/oleObject8.bin"/><Relationship Id="rId14" Type="http://schemas.openxmlformats.org/officeDocument/2006/relationships/image" Target="../media/image15.emf"/><Relationship Id="rId1" Type="http://schemas.openxmlformats.org/officeDocument/2006/relationships/vmlDrawing" Target="../drawings/vmlDrawing2.vml"/><Relationship Id="rId2" Type="http://schemas.openxmlformats.org/officeDocument/2006/relationships/slideLayout" Target="../slideLayouts/slideLayout1.xml"/><Relationship Id="rId3" Type="http://schemas.openxmlformats.org/officeDocument/2006/relationships/oleObject" Target="../embeddings/oleObject3.bin"/><Relationship Id="rId4" Type="http://schemas.openxmlformats.org/officeDocument/2006/relationships/image" Target="../media/image10.emf"/><Relationship Id="rId5" Type="http://schemas.openxmlformats.org/officeDocument/2006/relationships/oleObject" Target="../embeddings/oleObject4.bin"/><Relationship Id="rId6" Type="http://schemas.openxmlformats.org/officeDocument/2006/relationships/image" Target="../media/image11.emf"/><Relationship Id="rId7" Type="http://schemas.openxmlformats.org/officeDocument/2006/relationships/oleObject" Target="../embeddings/oleObject5.bin"/><Relationship Id="rId8" Type="http://schemas.openxmlformats.org/officeDocument/2006/relationships/image" Target="../media/image12.emf"/><Relationship Id="rId9" Type="http://schemas.openxmlformats.org/officeDocument/2006/relationships/oleObject" Target="../embeddings/oleObject6.bin"/><Relationship Id="rId10" Type="http://schemas.openxmlformats.org/officeDocument/2006/relationships/image" Target="../media/image13.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1.xml"/><Relationship Id="rId4" Type="http://schemas.openxmlformats.org/officeDocument/2006/relationships/image" Target="../media/image16.png"/><Relationship Id="rId1" Type="http://schemas.microsoft.com/office/2007/relationships/media" Target="file://localhost/Users/dylanwiliam/Movies/EFA%20movies/Pack%202/Hot%20seat%20questioning%20case%20study%20-%20maths%20(Chloe).mov" TargetMode="External"/><Relationship Id="rId2" Type="http://schemas.openxmlformats.org/officeDocument/2006/relationships/video" Target="file://localhost/Users/dylanwiliam/Movies/EFA%20movies/Pack%202/Hot%20seat%20questioning%20case%20study%20-%20maths%20(Chloe).mov"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4" Type="http://schemas.openxmlformats.org/officeDocument/2006/relationships/image" Target="../media/image4.png"/><Relationship Id="rId1" Type="http://schemas.microsoft.com/office/2007/relationships/media" Target="file://localhost/Users/dylanwiliam/Movies/Classroom%20experiment%20movies/hands%20up%20v2.mov" TargetMode="External"/><Relationship Id="rId2" Type="http://schemas.openxmlformats.org/officeDocument/2006/relationships/video" Target="file://localhost/Users/dylanwiliam/Movies/Classroom%20experiment%20movies/hands%20up%20v2.mov" TargetMode="Externa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4" Type="http://schemas.openxmlformats.org/officeDocument/2006/relationships/image" Target="../media/image5.png"/><Relationship Id="rId1" Type="http://schemas.microsoft.com/office/2007/relationships/media" Target="file://localhost/Users/dylanwiliam/Movies/Classroom%20experiment%20movies/A%20surprising%20reponse.mov" TargetMode="External"/><Relationship Id="rId2" Type="http://schemas.openxmlformats.org/officeDocument/2006/relationships/video" Target="file://localhost/Users/dylanwiliam/Movies/Classroom%20experiment%20movies/A%20surprising%20reponse.mov" TargetMode="Externa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4" Type="http://schemas.openxmlformats.org/officeDocument/2006/relationships/image" Target="../media/image6.png"/><Relationship Id="rId1" Type="http://schemas.microsoft.com/office/2007/relationships/media" Target="file://localhost/Users/dylanwiliam/Movies/Classroom%20experiment%20movies/Student%20views%20on%20using%20sticks.mov" TargetMode="External"/><Relationship Id="rId2" Type="http://schemas.openxmlformats.org/officeDocument/2006/relationships/video" Target="file://localhost/Users/dylanwiliam/Movies/Classroom%20experiment%20movies/Student%20views%20on%20using%20sticks.mov"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65105" y="5247039"/>
            <a:ext cx="7129608" cy="522640"/>
          </a:xfrm>
        </p:spPr>
        <p:txBody>
          <a:bodyPr/>
          <a:lstStyle/>
          <a:p>
            <a:r>
              <a:rPr lang="en-US" sz="2800" b="0" cap="none" dirty="0" smtClean="0"/>
              <a:t>Dylan Wiliam (@dylanwiliam)</a:t>
            </a:r>
            <a:endParaRPr lang="en-US" sz="2800" b="0" cap="none" dirty="0"/>
          </a:p>
        </p:txBody>
      </p:sp>
      <p:sp>
        <p:nvSpPr>
          <p:cNvPr id="5" name="Text Placeholder 4"/>
          <p:cNvSpPr>
            <a:spLocks noGrp="1"/>
          </p:cNvSpPr>
          <p:nvPr>
            <p:ph type="body" idx="1"/>
          </p:nvPr>
        </p:nvSpPr>
        <p:spPr>
          <a:xfrm>
            <a:off x="1365105" y="3492852"/>
            <a:ext cx="7574284" cy="1500187"/>
          </a:xfrm>
        </p:spPr>
        <p:txBody>
          <a:bodyPr anchor="t">
            <a:noAutofit/>
          </a:bodyPr>
          <a:lstStyle/>
          <a:p>
            <a:r>
              <a:rPr lang="en-US" sz="3600" b="1" dirty="0" smtClean="0"/>
              <a:t>Engineering effective tasks, activities, and discussions that elicit evidence of learning</a:t>
            </a:r>
            <a:endParaRPr lang="en-US" sz="3200" dirty="0"/>
          </a:p>
        </p:txBody>
      </p:sp>
      <p:sp>
        <p:nvSpPr>
          <p:cNvPr id="2" name="TextBox 1"/>
          <p:cNvSpPr txBox="1"/>
          <p:nvPr/>
        </p:nvSpPr>
        <p:spPr>
          <a:xfrm>
            <a:off x="1143000" y="6292334"/>
            <a:ext cx="8001000" cy="461665"/>
          </a:xfrm>
          <a:prstGeom prst="rect">
            <a:avLst/>
          </a:prstGeom>
          <a:solidFill>
            <a:srgbClr val="1691D0"/>
          </a:solidFill>
        </p:spPr>
        <p:txBody>
          <a:bodyPr wrap="square" rtlCol="0">
            <a:spAutoFit/>
          </a:bodyPr>
          <a:lstStyle/>
          <a:p>
            <a:pPr marL="177800"/>
            <a:r>
              <a:rPr lang="en-US" sz="2400" dirty="0" err="1" smtClean="0">
                <a:solidFill>
                  <a:schemeClr val="bg1"/>
                </a:solidFill>
              </a:rPr>
              <a:t>www.dylanwiliamcenter.com</a:t>
            </a:r>
            <a:endParaRPr lang="en-US" sz="2400" dirty="0">
              <a:solidFill>
                <a:schemeClr val="bg1"/>
              </a:solidFill>
            </a:endParaRPr>
          </a:p>
        </p:txBody>
      </p:sp>
    </p:spTree>
    <p:extLst>
      <p:ext uri="{BB962C8B-B14F-4D97-AF65-F5344CB8AC3E}">
        <p14:creationId xmlns:p14="http://schemas.microsoft.com/office/powerpoint/2010/main" val="152036841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new theory of disuse”</a:t>
            </a:r>
            <a:endParaRPr lang="en-US" dirty="0"/>
          </a:p>
        </p:txBody>
      </p:sp>
      <p:sp>
        <p:nvSpPr>
          <p:cNvPr id="3" name="Content Placeholder 2"/>
          <p:cNvSpPr>
            <a:spLocks noGrp="1"/>
          </p:cNvSpPr>
          <p:nvPr>
            <p:ph idx="1"/>
          </p:nvPr>
        </p:nvSpPr>
        <p:spPr/>
        <p:txBody>
          <a:bodyPr/>
          <a:lstStyle/>
          <a:p>
            <a:r>
              <a:rPr lang="en-US" sz="3200" dirty="0" smtClean="0"/>
              <a:t>An item in memory is characterized by </a:t>
            </a:r>
          </a:p>
          <a:p>
            <a:pPr lvl="1"/>
            <a:r>
              <a:rPr lang="en-US" sz="2800" dirty="0" smtClean="0"/>
              <a:t>Storage strength</a:t>
            </a:r>
          </a:p>
          <a:p>
            <a:pPr lvl="2"/>
            <a:r>
              <a:rPr lang="en-US" sz="2400" dirty="0" smtClean="0"/>
              <a:t>how well learned an item is</a:t>
            </a:r>
          </a:p>
          <a:p>
            <a:pPr lvl="2"/>
            <a:r>
              <a:rPr lang="en-US" sz="2400" dirty="0" smtClean="0"/>
              <a:t>can only increase</a:t>
            </a:r>
          </a:p>
          <a:p>
            <a:pPr lvl="1"/>
            <a:r>
              <a:rPr lang="en-US" sz="2800" dirty="0" smtClean="0"/>
              <a:t>Retrieval strength</a:t>
            </a:r>
          </a:p>
          <a:p>
            <a:pPr lvl="2"/>
            <a:r>
              <a:rPr lang="en-US" sz="2400" dirty="0" smtClean="0"/>
              <a:t>how easy an item is to retrieve at a particular time</a:t>
            </a:r>
          </a:p>
          <a:p>
            <a:pPr lvl="2"/>
            <a:r>
              <a:rPr lang="en-US" sz="2400" dirty="0" smtClean="0"/>
              <a:t>goes up and down</a:t>
            </a:r>
            <a:endParaRPr lang="en-US" sz="2400" dirty="0"/>
          </a:p>
        </p:txBody>
      </p:sp>
      <p:sp>
        <p:nvSpPr>
          <p:cNvPr id="4" name="Slide Number Placeholder 3"/>
          <p:cNvSpPr>
            <a:spLocks noGrp="1"/>
          </p:cNvSpPr>
          <p:nvPr>
            <p:ph type="sldNum" sz="quarter" idx="12"/>
          </p:nvPr>
        </p:nvSpPr>
        <p:spPr/>
        <p:txBody>
          <a:bodyPr/>
          <a:lstStyle/>
          <a:p>
            <a:fld id="{9C0F6FC3-3F0F-484D-B7AD-35414CAF3DD6}" type="slidenum">
              <a:rPr lang="en-US" smtClean="0"/>
              <a:t>10</a:t>
            </a:fld>
            <a:endParaRPr lang="en-US"/>
          </a:p>
        </p:txBody>
      </p:sp>
      <p:sp>
        <p:nvSpPr>
          <p:cNvPr id="5" name="TextBox 4"/>
          <p:cNvSpPr txBox="1"/>
          <p:nvPr/>
        </p:nvSpPr>
        <p:spPr>
          <a:xfrm>
            <a:off x="717550" y="6250590"/>
            <a:ext cx="2838450" cy="369332"/>
          </a:xfrm>
          <a:prstGeom prst="rect">
            <a:avLst/>
          </a:prstGeom>
          <a:noFill/>
        </p:spPr>
        <p:txBody>
          <a:bodyPr wrap="square" rtlCol="0">
            <a:spAutoFit/>
          </a:bodyPr>
          <a:lstStyle/>
          <a:p>
            <a:r>
              <a:rPr lang="en-US" dirty="0" smtClean="0">
                <a:solidFill>
                  <a:srgbClr val="1691D0"/>
                </a:solidFill>
              </a:rPr>
              <a:t>Bjork (1992)</a:t>
            </a:r>
            <a:endParaRPr lang="en-US" dirty="0">
              <a:solidFill>
                <a:srgbClr val="1691D0"/>
              </a:solidFill>
            </a:endParaRPr>
          </a:p>
        </p:txBody>
      </p:sp>
    </p:spTree>
    <p:extLst>
      <p:ext uri="{BB962C8B-B14F-4D97-AF65-F5344CB8AC3E}">
        <p14:creationId xmlns:p14="http://schemas.microsoft.com/office/powerpoint/2010/main" val="28719492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Storage strength and retrieval strength</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20507767"/>
              </p:ext>
            </p:extLst>
          </p:nvPr>
        </p:nvGraphicFramePr>
        <p:xfrm>
          <a:off x="717550" y="1384300"/>
          <a:ext cx="7969252" cy="4673601"/>
        </p:xfrm>
        <a:graphic>
          <a:graphicData uri="http://schemas.openxmlformats.org/drawingml/2006/table">
            <a:tbl>
              <a:tblPr firstRow="1" bandRow="1">
                <a:tableStyleId>{5C22544A-7EE6-4342-B048-85BDC9FD1C3A}</a:tableStyleId>
              </a:tblPr>
              <a:tblGrid>
                <a:gridCol w="1992313"/>
                <a:gridCol w="1023937"/>
                <a:gridCol w="2476501"/>
                <a:gridCol w="2476501"/>
              </a:tblGrid>
              <a:tr h="629776">
                <a:tc>
                  <a:txBody>
                    <a:bodyPr/>
                    <a:lstStyle/>
                    <a:p>
                      <a:endParaRPr lang="en-US" sz="2800" dirty="0"/>
                    </a:p>
                  </a:txBody>
                  <a:tcPr>
                    <a:solidFill>
                      <a:srgbClr val="1691D0"/>
                    </a:solidFill>
                  </a:tcPr>
                </a:tc>
                <a:tc>
                  <a:txBody>
                    <a:bodyPr/>
                    <a:lstStyle/>
                    <a:p>
                      <a:endParaRPr lang="en-US" sz="2800" dirty="0"/>
                    </a:p>
                  </a:txBody>
                  <a:tcPr>
                    <a:solidFill>
                      <a:srgbClr val="1691D0"/>
                    </a:solidFill>
                  </a:tcPr>
                </a:tc>
                <a:tc gridSpan="2">
                  <a:txBody>
                    <a:bodyPr/>
                    <a:lstStyle/>
                    <a:p>
                      <a:pPr algn="ctr"/>
                      <a:r>
                        <a:rPr lang="en-US" sz="2800" dirty="0" smtClean="0"/>
                        <a:t>Storage strength</a:t>
                      </a:r>
                      <a:endParaRPr lang="en-US" sz="2800" dirty="0"/>
                    </a:p>
                  </a:txBody>
                  <a:tcPr>
                    <a:solidFill>
                      <a:srgbClr val="1691D0"/>
                    </a:solidFill>
                  </a:tcPr>
                </a:tc>
                <a:tc hMerge="1">
                  <a:txBody>
                    <a:bodyPr/>
                    <a:lstStyle/>
                    <a:p>
                      <a:endParaRPr lang="en-US" dirty="0"/>
                    </a:p>
                  </a:txBody>
                  <a:tcPr/>
                </a:tc>
              </a:tr>
              <a:tr h="585581">
                <a:tc>
                  <a:txBody>
                    <a:bodyPr/>
                    <a:lstStyle/>
                    <a:p>
                      <a:endParaRPr lang="en-US" sz="2800" dirty="0"/>
                    </a:p>
                  </a:txBody>
                  <a:tcPr>
                    <a:solidFill>
                      <a:srgbClr val="1691D0"/>
                    </a:solidFill>
                  </a:tcPr>
                </a:tc>
                <a:tc>
                  <a:txBody>
                    <a:bodyPr/>
                    <a:lstStyle/>
                    <a:p>
                      <a:endParaRPr lang="en-US" sz="2800"/>
                    </a:p>
                  </a:txBody>
                  <a:tcPr/>
                </a:tc>
                <a:tc>
                  <a:txBody>
                    <a:bodyPr/>
                    <a:lstStyle/>
                    <a:p>
                      <a:pPr algn="ctr"/>
                      <a:r>
                        <a:rPr lang="en-US" sz="2800" dirty="0" smtClean="0"/>
                        <a:t>Low</a:t>
                      </a:r>
                      <a:endParaRPr lang="en-US" sz="2800" dirty="0"/>
                    </a:p>
                  </a:txBody>
                  <a:tcPr/>
                </a:tc>
                <a:tc>
                  <a:txBody>
                    <a:bodyPr/>
                    <a:lstStyle/>
                    <a:p>
                      <a:pPr algn="ctr"/>
                      <a:r>
                        <a:rPr lang="en-US" sz="2800" dirty="0" smtClean="0"/>
                        <a:t>High</a:t>
                      </a:r>
                      <a:endParaRPr lang="en-US" sz="2800" dirty="0"/>
                    </a:p>
                  </a:txBody>
                  <a:tcPr/>
                </a:tc>
              </a:tr>
              <a:tr h="1729122">
                <a:tc rowSpan="2">
                  <a:txBody>
                    <a:bodyPr/>
                    <a:lstStyle/>
                    <a:p>
                      <a:r>
                        <a:rPr lang="en-US" sz="2800" b="1" dirty="0" smtClean="0">
                          <a:solidFill>
                            <a:schemeClr val="bg1"/>
                          </a:solidFill>
                        </a:rPr>
                        <a:t>Retrieval strength</a:t>
                      </a:r>
                      <a:endParaRPr lang="en-US" sz="2800" b="1" dirty="0">
                        <a:solidFill>
                          <a:schemeClr val="bg1"/>
                        </a:solidFill>
                      </a:endParaRPr>
                    </a:p>
                  </a:txBody>
                  <a:tcPr anchor="ctr">
                    <a:solidFill>
                      <a:srgbClr val="1691D0"/>
                    </a:solidFill>
                  </a:tcPr>
                </a:tc>
                <a:tc>
                  <a:txBody>
                    <a:bodyPr/>
                    <a:lstStyle/>
                    <a:p>
                      <a:r>
                        <a:rPr lang="en-US" sz="2800" dirty="0" smtClean="0"/>
                        <a:t>Low</a:t>
                      </a:r>
                      <a:endParaRPr lang="en-US" sz="2800" dirty="0"/>
                    </a:p>
                  </a:txBody>
                  <a:tcPr anchor="ctr"/>
                </a:tc>
                <a:tc>
                  <a:txBody>
                    <a:bodyPr/>
                    <a:lstStyle/>
                    <a:p>
                      <a:endParaRPr lang="en-US" sz="2800" dirty="0"/>
                    </a:p>
                  </a:txBody>
                  <a:tcPr/>
                </a:tc>
                <a:tc>
                  <a:txBody>
                    <a:bodyPr/>
                    <a:lstStyle/>
                    <a:p>
                      <a:endParaRPr lang="en-US" sz="2800" dirty="0"/>
                    </a:p>
                  </a:txBody>
                  <a:tcPr/>
                </a:tc>
              </a:tr>
              <a:tr h="1729122">
                <a:tc vMerge="1">
                  <a:txBody>
                    <a:bodyPr/>
                    <a:lstStyle/>
                    <a:p>
                      <a:endParaRPr lang="en-US" dirty="0"/>
                    </a:p>
                  </a:txBody>
                  <a:tcPr/>
                </a:tc>
                <a:tc>
                  <a:txBody>
                    <a:bodyPr/>
                    <a:lstStyle/>
                    <a:p>
                      <a:r>
                        <a:rPr lang="en-US" sz="2800" dirty="0" smtClean="0"/>
                        <a:t>High</a:t>
                      </a:r>
                      <a:endParaRPr lang="en-US" sz="2800" dirty="0"/>
                    </a:p>
                  </a:txBody>
                  <a:tcPr anchor="ctr"/>
                </a:tc>
                <a:tc>
                  <a:txBody>
                    <a:bodyPr/>
                    <a:lstStyle/>
                    <a:p>
                      <a:endParaRPr lang="en-US" sz="2800" dirty="0"/>
                    </a:p>
                  </a:txBody>
                  <a:tcPr/>
                </a:tc>
                <a:tc>
                  <a:txBody>
                    <a:bodyPr/>
                    <a:lstStyle/>
                    <a:p>
                      <a:endParaRPr lang="en-US" sz="2800" dirty="0"/>
                    </a:p>
                  </a:txBody>
                  <a:tcPr/>
                </a:tc>
              </a:tr>
            </a:tbl>
          </a:graphicData>
        </a:graphic>
      </p:graphicFrame>
      <p:sp>
        <p:nvSpPr>
          <p:cNvPr id="4" name="Slide Number Placeholder 3"/>
          <p:cNvSpPr>
            <a:spLocks noGrp="1"/>
          </p:cNvSpPr>
          <p:nvPr>
            <p:ph type="sldNum" sz="quarter" idx="12"/>
          </p:nvPr>
        </p:nvSpPr>
        <p:spPr/>
        <p:txBody>
          <a:bodyPr/>
          <a:lstStyle/>
          <a:p>
            <a:fld id="{9C0F6FC3-3F0F-484D-B7AD-35414CAF3DD6}" type="slidenum">
              <a:rPr lang="en-US" smtClean="0"/>
              <a:t>11</a:t>
            </a:fld>
            <a:endParaRPr lang="en-US"/>
          </a:p>
        </p:txBody>
      </p:sp>
      <p:sp>
        <p:nvSpPr>
          <p:cNvPr id="6" name="TextBox 5"/>
          <p:cNvSpPr txBox="1"/>
          <p:nvPr/>
        </p:nvSpPr>
        <p:spPr>
          <a:xfrm>
            <a:off x="3771900" y="2985868"/>
            <a:ext cx="2400300" cy="954107"/>
          </a:xfrm>
          <a:prstGeom prst="rect">
            <a:avLst/>
          </a:prstGeom>
          <a:noFill/>
        </p:spPr>
        <p:txBody>
          <a:bodyPr wrap="square" rtlCol="0">
            <a:spAutoFit/>
          </a:bodyPr>
          <a:lstStyle/>
          <a:p>
            <a:pPr algn="ctr"/>
            <a:r>
              <a:rPr lang="en-US" sz="2800" dirty="0" smtClean="0"/>
              <a:t>Credit card number</a:t>
            </a:r>
            <a:endParaRPr lang="en-US" sz="2800" dirty="0"/>
          </a:p>
        </p:txBody>
      </p:sp>
      <p:sp>
        <p:nvSpPr>
          <p:cNvPr id="7" name="TextBox 6"/>
          <p:cNvSpPr txBox="1"/>
          <p:nvPr/>
        </p:nvSpPr>
        <p:spPr>
          <a:xfrm>
            <a:off x="6238577" y="4738468"/>
            <a:ext cx="2400300" cy="954107"/>
          </a:xfrm>
          <a:prstGeom prst="rect">
            <a:avLst/>
          </a:prstGeom>
          <a:noFill/>
        </p:spPr>
        <p:txBody>
          <a:bodyPr wrap="square" rtlCol="0">
            <a:spAutoFit/>
          </a:bodyPr>
          <a:lstStyle/>
          <a:p>
            <a:pPr algn="ctr"/>
            <a:r>
              <a:rPr lang="en-US" sz="2800" dirty="0" smtClean="0"/>
              <a:t>Social security number</a:t>
            </a:r>
            <a:endParaRPr lang="en-US" sz="2800" dirty="0"/>
          </a:p>
        </p:txBody>
      </p:sp>
      <p:sp>
        <p:nvSpPr>
          <p:cNvPr id="8" name="TextBox 7"/>
          <p:cNvSpPr txBox="1"/>
          <p:nvPr/>
        </p:nvSpPr>
        <p:spPr>
          <a:xfrm>
            <a:off x="3771900" y="4534573"/>
            <a:ext cx="2400300" cy="1384995"/>
          </a:xfrm>
          <a:prstGeom prst="rect">
            <a:avLst/>
          </a:prstGeom>
          <a:noFill/>
        </p:spPr>
        <p:txBody>
          <a:bodyPr wrap="square" rtlCol="0">
            <a:spAutoFit/>
          </a:bodyPr>
          <a:lstStyle/>
          <a:p>
            <a:pPr algn="ctr"/>
            <a:r>
              <a:rPr lang="en-US" sz="2800" dirty="0" smtClean="0"/>
              <a:t>Current parking space number</a:t>
            </a:r>
            <a:endParaRPr lang="en-US" sz="2800" dirty="0"/>
          </a:p>
        </p:txBody>
      </p:sp>
      <p:sp>
        <p:nvSpPr>
          <p:cNvPr id="9" name="TextBox 8"/>
          <p:cNvSpPr txBox="1"/>
          <p:nvPr/>
        </p:nvSpPr>
        <p:spPr>
          <a:xfrm>
            <a:off x="6238577" y="2987236"/>
            <a:ext cx="2400300" cy="954107"/>
          </a:xfrm>
          <a:prstGeom prst="rect">
            <a:avLst/>
          </a:prstGeom>
          <a:noFill/>
        </p:spPr>
        <p:txBody>
          <a:bodyPr wrap="square" rtlCol="0">
            <a:spAutoFit/>
          </a:bodyPr>
          <a:lstStyle/>
          <a:p>
            <a:pPr algn="ctr"/>
            <a:r>
              <a:rPr lang="en-US" sz="2800" dirty="0" smtClean="0"/>
              <a:t>First license plate number</a:t>
            </a:r>
            <a:endParaRPr lang="en-US" sz="2800" dirty="0"/>
          </a:p>
        </p:txBody>
      </p:sp>
    </p:spTree>
    <p:extLst>
      <p:ext uri="{BB962C8B-B14F-4D97-AF65-F5344CB8AC3E}">
        <p14:creationId xmlns:p14="http://schemas.microsoft.com/office/powerpoint/2010/main" val="24422895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How memory really works</a:t>
            </a:r>
            <a:endParaRPr lang="en-US" dirty="0"/>
          </a:p>
        </p:txBody>
      </p:sp>
      <p:sp>
        <p:nvSpPr>
          <p:cNvPr id="5" name="Content Placeholder 4"/>
          <p:cNvSpPr>
            <a:spLocks noGrp="1"/>
          </p:cNvSpPr>
          <p:nvPr>
            <p:ph idx="1"/>
          </p:nvPr>
        </p:nvSpPr>
        <p:spPr>
          <a:xfrm>
            <a:off x="717550" y="1384300"/>
            <a:ext cx="7969250" cy="5473700"/>
          </a:xfrm>
        </p:spPr>
        <p:txBody>
          <a:bodyPr/>
          <a:lstStyle/>
          <a:p>
            <a:r>
              <a:rPr lang="en-US" dirty="0" smtClean="0"/>
              <a:t>Storage strength and retrieval strength are increased by</a:t>
            </a:r>
          </a:p>
          <a:p>
            <a:pPr lvl="1"/>
            <a:r>
              <a:rPr lang="en-US" dirty="0" smtClean="0"/>
              <a:t>Re-studying an item</a:t>
            </a:r>
          </a:p>
          <a:p>
            <a:pPr lvl="1"/>
            <a:r>
              <a:rPr lang="en-US" dirty="0" smtClean="0"/>
              <a:t>Retrieving it from memory</a:t>
            </a:r>
          </a:p>
          <a:p>
            <a:pPr lvl="1"/>
            <a:r>
              <a:rPr lang="en-US" dirty="0" smtClean="0"/>
              <a:t>Retrieval has a greater impact than re-study</a:t>
            </a:r>
          </a:p>
          <a:p>
            <a:r>
              <a:rPr lang="en-US" dirty="0" smtClean="0"/>
              <a:t>Retrieval and re-study increase:</a:t>
            </a:r>
          </a:p>
          <a:p>
            <a:pPr lvl="1"/>
            <a:r>
              <a:rPr lang="en-US" dirty="0" smtClean="0"/>
              <a:t>storage strength more when retrieval strength is </a:t>
            </a:r>
            <a:r>
              <a:rPr lang="en-US" i="1" dirty="0" smtClean="0"/>
              <a:t>low</a:t>
            </a:r>
          </a:p>
          <a:p>
            <a:pPr lvl="1"/>
            <a:r>
              <a:rPr lang="en-US" dirty="0" smtClean="0"/>
              <a:t>retrieval strength more when</a:t>
            </a:r>
          </a:p>
          <a:p>
            <a:pPr lvl="2"/>
            <a:r>
              <a:rPr lang="en-US" dirty="0" smtClean="0"/>
              <a:t>retrieval strength is low</a:t>
            </a:r>
          </a:p>
          <a:p>
            <a:pPr lvl="2"/>
            <a:r>
              <a:rPr lang="en-US" dirty="0" smtClean="0"/>
              <a:t>storage strength is high</a:t>
            </a:r>
          </a:p>
          <a:p>
            <a:r>
              <a:rPr lang="en-US" dirty="0" smtClean="0"/>
              <a:t>Learners need “desirable difficulties” in learning</a:t>
            </a:r>
            <a:endParaRPr lang="en-US" dirty="0"/>
          </a:p>
        </p:txBody>
      </p:sp>
      <p:sp>
        <p:nvSpPr>
          <p:cNvPr id="3" name="Slide Number Placeholder 2"/>
          <p:cNvSpPr>
            <a:spLocks noGrp="1"/>
          </p:cNvSpPr>
          <p:nvPr>
            <p:ph type="sldNum" sz="quarter" idx="12"/>
          </p:nvPr>
        </p:nvSpPr>
        <p:spPr/>
        <p:txBody>
          <a:bodyPr/>
          <a:lstStyle/>
          <a:p>
            <a:fld id="{9C0F6FC3-3F0F-484D-B7AD-35414CAF3DD6}" type="slidenum">
              <a:rPr lang="en-US" smtClean="0"/>
              <a:pPr/>
              <a:t>12</a:t>
            </a:fld>
            <a:endParaRPr lang="en-US" dirty="0"/>
          </a:p>
        </p:txBody>
      </p:sp>
      <p:sp>
        <p:nvSpPr>
          <p:cNvPr id="2" name="TextBox 1"/>
          <p:cNvSpPr txBox="1"/>
          <p:nvPr/>
        </p:nvSpPr>
        <p:spPr>
          <a:xfrm>
            <a:off x="717550" y="6319335"/>
            <a:ext cx="2692400" cy="369332"/>
          </a:xfrm>
          <a:prstGeom prst="rect">
            <a:avLst/>
          </a:prstGeom>
          <a:noFill/>
        </p:spPr>
        <p:txBody>
          <a:bodyPr wrap="square" rtlCol="0">
            <a:spAutoFit/>
          </a:bodyPr>
          <a:lstStyle/>
          <a:p>
            <a:r>
              <a:rPr lang="en-US" dirty="0" smtClean="0">
                <a:solidFill>
                  <a:srgbClr val="1691D0"/>
                </a:solidFill>
              </a:rPr>
              <a:t>Bjork (1992)</a:t>
            </a:r>
            <a:endParaRPr lang="en-US" dirty="0">
              <a:solidFill>
                <a:srgbClr val="1691D0"/>
              </a:solidFill>
            </a:endParaRPr>
          </a:p>
        </p:txBody>
      </p:sp>
    </p:spTree>
    <p:extLst>
      <p:ext uri="{BB962C8B-B14F-4D97-AF65-F5344CB8AC3E}">
        <p14:creationId xmlns:p14="http://schemas.microsoft.com/office/powerpoint/2010/main" val="29047273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
                                            <p:txEl>
                                              <p:pRg st="7" end="7"/>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2"/>
          <p:cNvSpPr>
            <a:spLocks noGrp="1" noChangeArrowheads="1"/>
          </p:cNvSpPr>
          <p:nvPr>
            <p:ph type="title"/>
          </p:nvPr>
        </p:nvSpPr>
        <p:spPr/>
        <p:txBody>
          <a:bodyPr/>
          <a:lstStyle/>
          <a:p>
            <a:pPr eaLnBrk="1" hangingPunct="1"/>
            <a:r>
              <a:rPr lang="en-US" dirty="0">
                <a:latin typeface="Calibri" charset="0"/>
                <a:ea typeface="ＭＳ Ｐゴシック" charset="0"/>
                <a:cs typeface="ＭＳ Ｐゴシック" charset="0"/>
              </a:rPr>
              <a:t>Real-time test: Figurative language</a:t>
            </a:r>
          </a:p>
        </p:txBody>
      </p:sp>
      <p:sp>
        <p:nvSpPr>
          <p:cNvPr id="120834" name="Rectangle 3"/>
          <p:cNvSpPr>
            <a:spLocks noGrp="1" noChangeArrowheads="1"/>
          </p:cNvSpPr>
          <p:nvPr>
            <p:ph idx="1"/>
          </p:nvPr>
        </p:nvSpPr>
        <p:spPr>
          <a:xfrm>
            <a:off x="466729" y="3201988"/>
            <a:ext cx="3194050" cy="3656012"/>
          </a:xfrm>
        </p:spPr>
        <p:txBody>
          <a:bodyPr>
            <a:noAutofit/>
          </a:bodyPr>
          <a:lstStyle/>
          <a:p>
            <a:pPr marL="609600" indent="-609600" eaLnBrk="1" hangingPunct="1">
              <a:buClr>
                <a:schemeClr val="accent1"/>
              </a:buClr>
              <a:buSzPct val="100000"/>
              <a:buFont typeface="Arial" charset="0"/>
              <a:buAutoNum type="alphaUcPeriod"/>
            </a:pPr>
            <a:r>
              <a:rPr lang="en-US" sz="2800" dirty="0">
                <a:latin typeface="Calibri" charset="0"/>
                <a:ea typeface="ＭＳ Ｐゴシック" charset="0"/>
                <a:cs typeface="ＭＳ Ｐゴシック" charset="0"/>
              </a:rPr>
              <a:t>Alliteration</a:t>
            </a:r>
          </a:p>
          <a:p>
            <a:pPr marL="609600" indent="-609600" eaLnBrk="1" hangingPunct="1">
              <a:buClr>
                <a:schemeClr val="accent1"/>
              </a:buClr>
              <a:buSzPct val="100000"/>
              <a:buFont typeface="Arial" charset="0"/>
              <a:buAutoNum type="alphaUcPeriod"/>
            </a:pPr>
            <a:r>
              <a:rPr lang="en-US" sz="2800" dirty="0">
                <a:latin typeface="Calibri" charset="0"/>
                <a:ea typeface="ＭＳ Ｐゴシック" charset="0"/>
                <a:cs typeface="ＭＳ Ｐゴシック" charset="0"/>
              </a:rPr>
              <a:t>Hyperbole</a:t>
            </a:r>
          </a:p>
          <a:p>
            <a:pPr marL="609600" indent="-609600" eaLnBrk="1" hangingPunct="1">
              <a:buClr>
                <a:schemeClr val="accent1"/>
              </a:buClr>
              <a:buSzPct val="100000"/>
              <a:buFont typeface="Arial" charset="0"/>
              <a:buAutoNum type="alphaUcPeriod"/>
            </a:pPr>
            <a:r>
              <a:rPr lang="en-US" sz="2800" dirty="0">
                <a:latin typeface="Calibri" charset="0"/>
                <a:ea typeface="ＭＳ Ｐゴシック" charset="0"/>
                <a:cs typeface="ＭＳ Ｐゴシック" charset="0"/>
              </a:rPr>
              <a:t>Onomatopoeia</a:t>
            </a:r>
          </a:p>
          <a:p>
            <a:pPr marL="609600" indent="-609600" eaLnBrk="1" hangingPunct="1">
              <a:buClr>
                <a:schemeClr val="accent1"/>
              </a:buClr>
              <a:buSzPct val="100000"/>
              <a:buFont typeface="Arial" charset="0"/>
              <a:buAutoNum type="alphaUcPeriod"/>
            </a:pPr>
            <a:r>
              <a:rPr lang="en-US" sz="2800" dirty="0">
                <a:latin typeface="Calibri" charset="0"/>
                <a:ea typeface="ＭＳ Ｐゴシック" charset="0"/>
                <a:cs typeface="ＭＳ Ｐゴシック" charset="0"/>
              </a:rPr>
              <a:t>Personification</a:t>
            </a:r>
          </a:p>
          <a:p>
            <a:pPr marL="609600" indent="-609600" eaLnBrk="1" hangingPunct="1">
              <a:buClr>
                <a:schemeClr val="accent1"/>
              </a:buClr>
              <a:buSzPct val="100000"/>
              <a:buFont typeface="Arial" charset="0"/>
              <a:buAutoNum type="alphaUcPeriod"/>
            </a:pPr>
            <a:r>
              <a:rPr lang="en-US" sz="2800" dirty="0">
                <a:latin typeface="Calibri" charset="0"/>
                <a:ea typeface="ＭＳ Ｐゴシック" charset="0"/>
                <a:cs typeface="ＭＳ Ｐゴシック" charset="0"/>
              </a:rPr>
              <a:t>Simile</a:t>
            </a:r>
          </a:p>
        </p:txBody>
      </p:sp>
      <p:sp>
        <p:nvSpPr>
          <p:cNvPr id="120835" name="Rectangle 4"/>
          <p:cNvSpPr>
            <a:spLocks noChangeArrowheads="1"/>
          </p:cNvSpPr>
          <p:nvPr/>
        </p:nvSpPr>
        <p:spPr bwMode="auto">
          <a:xfrm>
            <a:off x="3733800" y="2736862"/>
            <a:ext cx="5181600" cy="354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09600" indent="-609600">
              <a:lnSpc>
                <a:spcPct val="90000"/>
              </a:lnSpc>
              <a:spcBef>
                <a:spcPct val="20000"/>
              </a:spcBef>
              <a:buClr>
                <a:schemeClr val="accent1"/>
              </a:buClr>
              <a:buFontTx/>
              <a:buAutoNum type="arabicPeriod"/>
            </a:pPr>
            <a:r>
              <a:rPr lang="en-US" sz="2000" b="1" dirty="0">
                <a:latin typeface="Arial" charset="0"/>
              </a:rPr>
              <a:t>He was like a bull in a china shop.</a:t>
            </a:r>
          </a:p>
          <a:p>
            <a:pPr marL="609600" indent="-609600">
              <a:lnSpc>
                <a:spcPct val="90000"/>
              </a:lnSpc>
              <a:spcBef>
                <a:spcPct val="20000"/>
              </a:spcBef>
              <a:buClr>
                <a:schemeClr val="accent1"/>
              </a:buClr>
              <a:buFontTx/>
              <a:buAutoNum type="arabicPeriod"/>
            </a:pPr>
            <a:r>
              <a:rPr lang="en-US" sz="2000" b="1" dirty="0">
                <a:latin typeface="Arial" charset="0"/>
              </a:rPr>
              <a:t>This backpack weighs a ton.</a:t>
            </a:r>
          </a:p>
          <a:p>
            <a:pPr marL="609600" indent="-609600">
              <a:lnSpc>
                <a:spcPct val="90000"/>
              </a:lnSpc>
              <a:spcBef>
                <a:spcPct val="20000"/>
              </a:spcBef>
              <a:buClr>
                <a:schemeClr val="accent1"/>
              </a:buClr>
              <a:buFontTx/>
              <a:buAutoNum type="arabicPeriod"/>
            </a:pPr>
            <a:r>
              <a:rPr lang="en-US" sz="2000" b="1" dirty="0">
                <a:latin typeface="Arial" charset="0"/>
              </a:rPr>
              <a:t>The sweetly smiling sunshine…</a:t>
            </a:r>
          </a:p>
          <a:p>
            <a:pPr marL="609600" indent="-609600">
              <a:lnSpc>
                <a:spcPct val="90000"/>
              </a:lnSpc>
              <a:spcBef>
                <a:spcPct val="20000"/>
              </a:spcBef>
              <a:buClr>
                <a:schemeClr val="accent1"/>
              </a:buClr>
              <a:buFontTx/>
              <a:buAutoNum type="arabicPeriod"/>
            </a:pPr>
            <a:r>
              <a:rPr lang="en-US" sz="2000" b="1" dirty="0">
                <a:latin typeface="Arial" charset="0"/>
              </a:rPr>
              <a:t>He honked his horn at the cyclist.</a:t>
            </a:r>
          </a:p>
          <a:p>
            <a:pPr marL="609600" indent="-609600">
              <a:lnSpc>
                <a:spcPct val="90000"/>
              </a:lnSpc>
              <a:spcBef>
                <a:spcPct val="20000"/>
              </a:spcBef>
              <a:buClr>
                <a:schemeClr val="accent1"/>
              </a:buClr>
              <a:buFontTx/>
              <a:buAutoNum type="arabicPeriod"/>
            </a:pPr>
            <a:r>
              <a:rPr lang="en-US" sz="2000" b="1" dirty="0">
                <a:latin typeface="Arial" charset="0"/>
              </a:rPr>
              <a:t>He was as tall as a house.</a:t>
            </a:r>
          </a:p>
          <a:p>
            <a:pPr marL="609600" indent="-609600">
              <a:lnSpc>
                <a:spcPct val="90000"/>
              </a:lnSpc>
              <a:spcBef>
                <a:spcPct val="20000"/>
              </a:spcBef>
              <a:buClr>
                <a:srgbClr val="000000"/>
              </a:buClr>
            </a:pPr>
            <a:endParaRPr lang="en-US" sz="2000" b="1" dirty="0">
              <a:latin typeface="Arial" charset="0"/>
            </a:endParaRPr>
          </a:p>
          <a:p>
            <a:pPr marL="609600" indent="-609600">
              <a:lnSpc>
                <a:spcPct val="90000"/>
              </a:lnSpc>
              <a:spcBef>
                <a:spcPct val="20000"/>
              </a:spcBef>
              <a:buClr>
                <a:srgbClr val="000000"/>
              </a:buClr>
            </a:pPr>
            <a:endParaRPr lang="en-US" sz="2000" b="1" dirty="0">
              <a:latin typeface="Arial" charset="0"/>
            </a:endParaRPr>
          </a:p>
        </p:txBody>
      </p:sp>
      <p:sp>
        <p:nvSpPr>
          <p:cNvPr id="2" name="Slide Number Placeholder 1"/>
          <p:cNvSpPr>
            <a:spLocks noGrp="1"/>
          </p:cNvSpPr>
          <p:nvPr>
            <p:ph type="sldNum" sz="quarter" idx="12"/>
          </p:nvPr>
        </p:nvSpPr>
        <p:spPr/>
        <p:txBody>
          <a:bodyPr/>
          <a:lstStyle/>
          <a:p>
            <a:fld id="{9C0F6FC3-3F0F-484D-B7AD-35414CAF3DD6}" type="slidenum">
              <a:rPr lang="en-US" smtClean="0"/>
              <a:t>13</a:t>
            </a:fld>
            <a:endParaRPr lang="en-US"/>
          </a:p>
        </p:txBody>
      </p:sp>
    </p:spTree>
    <p:extLst>
      <p:ext uri="{BB962C8B-B14F-4D97-AF65-F5344CB8AC3E}">
        <p14:creationId xmlns:p14="http://schemas.microsoft.com/office/powerpoint/2010/main" val="26017427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08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08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083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083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083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Eliciting evidence:</a:t>
            </a:r>
            <a:br>
              <a:rPr lang="en-US" dirty="0" smtClean="0"/>
            </a:br>
            <a:r>
              <a:rPr lang="en-US" dirty="0" smtClean="0"/>
              <a:t>Kinds of questions</a:t>
            </a:r>
            <a:endParaRPr lang="en-US" dirty="0"/>
          </a:p>
        </p:txBody>
      </p:sp>
      <p:sp>
        <p:nvSpPr>
          <p:cNvPr id="3" name="Subtitle 2"/>
          <p:cNvSpPr>
            <a:spLocks noGrp="1"/>
          </p:cNvSpPr>
          <p:nvPr>
            <p:ph type="subTitle" idx="1"/>
          </p:nvPr>
        </p:nvSpPr>
        <p:spPr/>
        <p:txBody>
          <a:bodyPr/>
          <a:lstStyle/>
          <a:p>
            <a:endParaRPr lang="en-US" dirty="0"/>
          </a:p>
        </p:txBody>
      </p:sp>
      <p:sp>
        <p:nvSpPr>
          <p:cNvPr id="4" name="Slide Number Placeholder 3"/>
          <p:cNvSpPr>
            <a:spLocks noGrp="1"/>
          </p:cNvSpPr>
          <p:nvPr>
            <p:ph type="sldNum" sz="quarter" idx="12"/>
          </p:nvPr>
        </p:nvSpPr>
        <p:spPr/>
        <p:txBody>
          <a:bodyPr/>
          <a:lstStyle/>
          <a:p>
            <a:pPr>
              <a:defRPr/>
            </a:pPr>
            <a:fld id="{D52799CE-711A-FA44-BA4E-E463DA170A36}" type="slidenum">
              <a:rPr lang="en-US" smtClean="0"/>
              <a:pPr>
                <a:defRPr/>
              </a:pPr>
              <a:t>14</a:t>
            </a:fld>
            <a:endParaRPr lang="en-US" dirty="0"/>
          </a:p>
        </p:txBody>
      </p:sp>
    </p:spTree>
    <p:extLst>
      <p:ext uri="{BB962C8B-B14F-4D97-AF65-F5344CB8AC3E}">
        <p14:creationId xmlns:p14="http://schemas.microsoft.com/office/powerpoint/2010/main" val="191784202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ChangeArrowheads="1"/>
          </p:cNvSpPr>
          <p:nvPr>
            <p:ph type="title"/>
          </p:nvPr>
        </p:nvSpPr>
        <p:spPr/>
        <p:txBody>
          <a:bodyPr/>
          <a:lstStyle/>
          <a:p>
            <a:r>
              <a:rPr lang="en-GB" dirty="0" smtClean="0"/>
              <a:t>Kinds of questions: Israel</a:t>
            </a:r>
            <a:endParaRPr lang="en-GB" dirty="0"/>
          </a:p>
        </p:txBody>
      </p:sp>
      <p:sp>
        <p:nvSpPr>
          <p:cNvPr id="80898" name="Rectangle 3"/>
          <p:cNvSpPr>
            <a:spLocks noChangeArrowheads="1"/>
          </p:cNvSpPr>
          <p:nvPr/>
        </p:nvSpPr>
        <p:spPr bwMode="auto">
          <a:xfrm>
            <a:off x="613246" y="2357125"/>
            <a:ext cx="4006657" cy="4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GB" sz="2400" dirty="0">
                <a:latin typeface="Calibri"/>
                <a:cs typeface="Calibri"/>
              </a:rPr>
              <a:t>Which fraction is the smallest?</a:t>
            </a:r>
          </a:p>
        </p:txBody>
      </p:sp>
      <p:graphicFrame>
        <p:nvGraphicFramePr>
          <p:cNvPr id="80899" name="Object 2"/>
          <p:cNvGraphicFramePr>
            <a:graphicFrameLocks/>
          </p:cNvGraphicFramePr>
          <p:nvPr>
            <p:extLst>
              <p:ext uri="{D42A27DB-BD31-4B8C-83A1-F6EECF244321}">
                <p14:modId xmlns:p14="http://schemas.microsoft.com/office/powerpoint/2010/main" val="4102243810"/>
              </p:ext>
            </p:extLst>
          </p:nvPr>
        </p:nvGraphicFramePr>
        <p:xfrm>
          <a:off x="5265738" y="2247588"/>
          <a:ext cx="3213100" cy="673100"/>
        </p:xfrm>
        <a:graphic>
          <a:graphicData uri="http://schemas.openxmlformats.org/presentationml/2006/ole">
            <mc:AlternateContent xmlns:mc="http://schemas.openxmlformats.org/markup-compatibility/2006">
              <mc:Choice xmlns:v="urn:schemas-microsoft-com:vml" Requires="v">
                <p:oleObj spid="_x0000_s3086" name="Equation" r:id="rId4" imgW="3213100" imgH="673100" progId="Equation.3">
                  <p:embed/>
                </p:oleObj>
              </mc:Choice>
              <mc:Fallback>
                <p:oleObj name="Equation" r:id="rId4" imgW="3213100" imgH="673100" progId="Equation.3">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65738" y="2247588"/>
                        <a:ext cx="3213100" cy="67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80900" name="Rectangle 5"/>
          <p:cNvSpPr>
            <a:spLocks noChangeArrowheads="1"/>
          </p:cNvSpPr>
          <p:nvPr/>
        </p:nvSpPr>
        <p:spPr bwMode="auto">
          <a:xfrm>
            <a:off x="3910019" y="3173100"/>
            <a:ext cx="2311531" cy="4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GB" sz="2400" dirty="0">
                <a:latin typeface="Calibri"/>
                <a:cs typeface="Calibri"/>
              </a:rPr>
              <a:t>Success rate 88%</a:t>
            </a:r>
          </a:p>
        </p:txBody>
      </p:sp>
      <p:sp>
        <p:nvSpPr>
          <p:cNvPr id="80901" name="Rectangle 6"/>
          <p:cNvSpPr>
            <a:spLocks noChangeArrowheads="1"/>
          </p:cNvSpPr>
          <p:nvPr/>
        </p:nvSpPr>
        <p:spPr bwMode="auto">
          <a:xfrm>
            <a:off x="613244" y="4128775"/>
            <a:ext cx="3815198" cy="4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GB" sz="2400" dirty="0">
                <a:latin typeface="Calibri"/>
                <a:cs typeface="Calibri"/>
              </a:rPr>
              <a:t>Which fraction is the largest?</a:t>
            </a:r>
          </a:p>
        </p:txBody>
      </p:sp>
      <p:sp>
        <p:nvSpPr>
          <p:cNvPr id="80902" name="Rectangle 7"/>
          <p:cNvSpPr>
            <a:spLocks noChangeArrowheads="1"/>
          </p:cNvSpPr>
          <p:nvPr/>
        </p:nvSpPr>
        <p:spPr bwMode="auto">
          <a:xfrm>
            <a:off x="3841757" y="4855850"/>
            <a:ext cx="4208785" cy="4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GB" sz="2400" dirty="0">
                <a:latin typeface="Calibri"/>
                <a:cs typeface="Calibri"/>
              </a:rPr>
              <a:t>Success rate 46%; 39% chose (b)</a:t>
            </a:r>
          </a:p>
        </p:txBody>
      </p:sp>
      <p:graphicFrame>
        <p:nvGraphicFramePr>
          <p:cNvPr id="80903" name="Object 3"/>
          <p:cNvGraphicFramePr>
            <a:graphicFrameLocks/>
          </p:cNvGraphicFramePr>
          <p:nvPr>
            <p:extLst>
              <p:ext uri="{D42A27DB-BD31-4B8C-83A1-F6EECF244321}">
                <p14:modId xmlns:p14="http://schemas.microsoft.com/office/powerpoint/2010/main" val="3998219515"/>
              </p:ext>
            </p:extLst>
          </p:nvPr>
        </p:nvGraphicFramePr>
        <p:xfrm>
          <a:off x="5265738" y="4019238"/>
          <a:ext cx="3352800" cy="673100"/>
        </p:xfrm>
        <a:graphic>
          <a:graphicData uri="http://schemas.openxmlformats.org/presentationml/2006/ole">
            <mc:AlternateContent xmlns:mc="http://schemas.openxmlformats.org/markup-compatibility/2006">
              <mc:Choice xmlns:v="urn:schemas-microsoft-com:vml" Requires="v">
                <p:oleObj spid="_x0000_s3087" name="Equation" r:id="rId6" imgW="3352800" imgH="673100" progId="Equation.3">
                  <p:embed/>
                </p:oleObj>
              </mc:Choice>
              <mc:Fallback>
                <p:oleObj name="Equation" r:id="rId6" imgW="3352800" imgH="673100" progId="Equation.3">
                  <p:embed/>
                  <p:pic>
                    <p:nvPicPr>
                      <p:cNvPr id="0" name=""/>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65738" y="4019238"/>
                        <a:ext cx="3352800" cy="67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80904" name="Rectangle 9"/>
          <p:cNvSpPr>
            <a:spLocks noChangeArrowheads="1"/>
          </p:cNvSpPr>
          <p:nvPr/>
        </p:nvSpPr>
        <p:spPr bwMode="auto">
          <a:xfrm>
            <a:off x="717550" y="6322743"/>
            <a:ext cx="1464720" cy="366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GB" sz="1800" dirty="0" smtClean="0">
                <a:solidFill>
                  <a:srgbClr val="1691D0"/>
                </a:solidFill>
                <a:latin typeface="Calibri"/>
                <a:cs typeface="Calibri"/>
              </a:rPr>
              <a:t>Vinner (1997)</a:t>
            </a:r>
            <a:endParaRPr lang="en-GB" sz="1800" dirty="0">
              <a:solidFill>
                <a:srgbClr val="1691D0"/>
              </a:solidFill>
              <a:latin typeface="Calibri"/>
              <a:cs typeface="Calibri"/>
            </a:endParaRPr>
          </a:p>
        </p:txBody>
      </p:sp>
      <p:sp>
        <p:nvSpPr>
          <p:cNvPr id="2" name="Slide Number Placeholder 1"/>
          <p:cNvSpPr>
            <a:spLocks noGrp="1"/>
          </p:cNvSpPr>
          <p:nvPr>
            <p:ph type="sldNum" sz="quarter" idx="12"/>
          </p:nvPr>
        </p:nvSpPr>
        <p:spPr/>
        <p:txBody>
          <a:bodyPr/>
          <a:lstStyle/>
          <a:p>
            <a:fld id="{9C0F6FC3-3F0F-484D-B7AD-35414CAF3DD6}" type="slidenum">
              <a:rPr lang="en-US" smtClean="0"/>
              <a:t>15</a:t>
            </a:fld>
            <a:endParaRPr lang="en-US"/>
          </a:p>
        </p:txBody>
      </p:sp>
    </p:spTree>
    <p:extLst>
      <p:ext uri="{BB962C8B-B14F-4D97-AF65-F5344CB8AC3E}">
        <p14:creationId xmlns:p14="http://schemas.microsoft.com/office/powerpoint/2010/main" val="363287624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2"/>
          <p:cNvSpPr>
            <a:spLocks noGrp="1" noChangeArrowheads="1"/>
          </p:cNvSpPr>
          <p:nvPr>
            <p:ph type="title"/>
          </p:nvPr>
        </p:nvSpPr>
        <p:spPr/>
        <p:txBody>
          <a:bodyPr/>
          <a:lstStyle/>
          <a:p>
            <a:pPr eaLnBrk="1" hangingPunct="1"/>
            <a:r>
              <a:rPr lang="en-US" dirty="0">
                <a:latin typeface="Calibri" charset="0"/>
                <a:ea typeface="ＭＳ Ｐゴシック" charset="0"/>
                <a:cs typeface="ＭＳ Ｐゴシック" charset="0"/>
              </a:rPr>
              <a:t>Questioning in science: </a:t>
            </a:r>
            <a:r>
              <a:rPr lang="en-US" dirty="0" smtClean="0">
                <a:latin typeface="Calibri" charset="0"/>
                <a:ea typeface="ＭＳ Ｐゴシック" charset="0"/>
                <a:cs typeface="ＭＳ Ｐゴシック" charset="0"/>
              </a:rPr>
              <a:t>Discussion</a:t>
            </a:r>
            <a:endParaRPr lang="en-US" dirty="0">
              <a:latin typeface="Calibri" charset="0"/>
              <a:ea typeface="ＭＳ Ｐゴシック" charset="0"/>
              <a:cs typeface="ＭＳ Ｐゴシック" charset="0"/>
            </a:endParaRPr>
          </a:p>
        </p:txBody>
      </p:sp>
      <p:sp>
        <p:nvSpPr>
          <p:cNvPr id="96258" name="Rectangle 3"/>
          <p:cNvSpPr>
            <a:spLocks noGrp="1" noChangeArrowheads="1"/>
          </p:cNvSpPr>
          <p:nvPr>
            <p:ph idx="1"/>
          </p:nvPr>
        </p:nvSpPr>
        <p:spPr/>
        <p:txBody>
          <a:bodyPr/>
          <a:lstStyle/>
          <a:p>
            <a:pPr marL="6350" indent="-6350" eaLnBrk="1" hangingPunct="1">
              <a:buFont typeface="Wingdings" charset="0"/>
              <a:buNone/>
            </a:pPr>
            <a:r>
              <a:rPr lang="en-US" dirty="0">
                <a:latin typeface="Calibri" charset="0"/>
                <a:ea typeface="ＭＳ Ｐゴシック" charset="0"/>
                <a:cs typeface="ＭＳ Ｐゴシック" charset="0"/>
              </a:rPr>
              <a:t>Ice-cubes are added to a glass of water. What happens to the level of the water as the ice-cubes melt?</a:t>
            </a:r>
          </a:p>
          <a:p>
            <a:pPr marL="6350" indent="-6350" eaLnBrk="1" hangingPunct="1"/>
            <a:endParaRPr lang="en-US" dirty="0">
              <a:latin typeface="Calibri" charset="0"/>
              <a:ea typeface="ＭＳ Ｐゴシック" charset="0"/>
              <a:cs typeface="ＭＳ Ｐゴシック" charset="0"/>
            </a:endParaRPr>
          </a:p>
          <a:p>
            <a:pPr marL="363538" lvl="1" indent="-361950" eaLnBrk="1" hangingPunct="1">
              <a:buSzPct val="100000"/>
              <a:buFont typeface="Arial" charset="0"/>
              <a:buAutoNum type="alphaUcPeriod"/>
            </a:pPr>
            <a:r>
              <a:rPr lang="en-US" dirty="0">
                <a:latin typeface="Calibri" charset="0"/>
                <a:ea typeface="ＭＳ Ｐゴシック" charset="0"/>
              </a:rPr>
              <a:t>The level of the water drops</a:t>
            </a:r>
          </a:p>
          <a:p>
            <a:pPr marL="363538" lvl="1" indent="-361950" eaLnBrk="1" hangingPunct="1">
              <a:buSzPct val="100000"/>
              <a:buFont typeface="Arial" charset="0"/>
              <a:buAutoNum type="alphaUcPeriod"/>
            </a:pPr>
            <a:r>
              <a:rPr lang="en-US" dirty="0">
                <a:latin typeface="Calibri" charset="0"/>
                <a:ea typeface="ＭＳ Ｐゴシック" charset="0"/>
              </a:rPr>
              <a:t>The level of the water stays the same</a:t>
            </a:r>
          </a:p>
          <a:p>
            <a:pPr marL="363538" lvl="1" indent="-361950" eaLnBrk="1" hangingPunct="1">
              <a:buSzPct val="100000"/>
              <a:buFont typeface="Arial" charset="0"/>
              <a:buAutoNum type="alphaUcPeriod"/>
            </a:pPr>
            <a:r>
              <a:rPr lang="en-US" dirty="0">
                <a:latin typeface="Calibri" charset="0"/>
                <a:ea typeface="ＭＳ Ｐゴシック" charset="0"/>
              </a:rPr>
              <a:t>The level of the water increases</a:t>
            </a:r>
          </a:p>
          <a:p>
            <a:pPr marL="363538" lvl="1" indent="-361950" eaLnBrk="1" hangingPunct="1">
              <a:buSzPct val="100000"/>
              <a:buFont typeface="Arial" charset="0"/>
              <a:buAutoNum type="alphaUcPeriod"/>
            </a:pPr>
            <a:r>
              <a:rPr lang="en-US" dirty="0">
                <a:latin typeface="Calibri" charset="0"/>
                <a:ea typeface="ＭＳ Ｐゴシック" charset="0"/>
              </a:rPr>
              <a:t>You need more information to be sure</a:t>
            </a:r>
          </a:p>
        </p:txBody>
      </p:sp>
      <p:sp>
        <p:nvSpPr>
          <p:cNvPr id="2" name="Slide Number Placeholder 1"/>
          <p:cNvSpPr>
            <a:spLocks noGrp="1"/>
          </p:cNvSpPr>
          <p:nvPr>
            <p:ph type="sldNum" sz="quarter" idx="12"/>
          </p:nvPr>
        </p:nvSpPr>
        <p:spPr/>
        <p:txBody>
          <a:bodyPr/>
          <a:lstStyle/>
          <a:p>
            <a:fld id="{9C0F6FC3-3F0F-484D-B7AD-35414CAF3DD6}" type="slidenum">
              <a:rPr lang="en-US" smtClean="0"/>
              <a:t>16</a:t>
            </a:fld>
            <a:endParaRPr lang="en-US"/>
          </a:p>
        </p:txBody>
      </p:sp>
    </p:spTree>
    <p:extLst>
      <p:ext uri="{BB962C8B-B14F-4D97-AF65-F5344CB8AC3E}">
        <p14:creationId xmlns:p14="http://schemas.microsoft.com/office/powerpoint/2010/main" val="255616321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Questioning in science: </a:t>
            </a:r>
            <a:r>
              <a:rPr lang="en-US" dirty="0" smtClean="0"/>
              <a:t>Diagnosis</a:t>
            </a:r>
            <a:endParaRPr lang="en-US" dirty="0"/>
          </a:p>
        </p:txBody>
      </p:sp>
      <p:sp>
        <p:nvSpPr>
          <p:cNvPr id="3" name="Text Placeholder 2"/>
          <p:cNvSpPr>
            <a:spLocks noGrp="1"/>
          </p:cNvSpPr>
          <p:nvPr>
            <p:ph type="body" idx="1"/>
          </p:nvPr>
        </p:nvSpPr>
        <p:spPr/>
        <p:txBody>
          <a:bodyPr/>
          <a:lstStyle/>
          <a:p>
            <a:r>
              <a:rPr lang="en-US" dirty="0" smtClean="0"/>
              <a:t>Version 1</a:t>
            </a:r>
            <a:endParaRPr lang="en-US" dirty="0"/>
          </a:p>
        </p:txBody>
      </p:sp>
      <p:sp>
        <p:nvSpPr>
          <p:cNvPr id="4" name="Content Placeholder 3"/>
          <p:cNvSpPr>
            <a:spLocks noGrp="1"/>
          </p:cNvSpPr>
          <p:nvPr>
            <p:ph sz="half" idx="2"/>
          </p:nvPr>
        </p:nvSpPr>
        <p:spPr/>
        <p:txBody>
          <a:bodyPr/>
          <a:lstStyle/>
          <a:p>
            <a:pPr marL="0" indent="0">
              <a:buNone/>
            </a:pPr>
            <a:r>
              <a:rPr lang="en-US" dirty="0"/>
              <a:t>Which of these are living?</a:t>
            </a:r>
          </a:p>
          <a:p>
            <a:pPr marL="446088" lvl="1" indent="-446088" defTabSz="1081088">
              <a:buSzPct val="100000"/>
              <a:buFont typeface="+mj-lt"/>
              <a:buAutoNum type="alphaUcPeriod"/>
            </a:pPr>
            <a:r>
              <a:rPr lang="en-US" sz="2400" dirty="0"/>
              <a:t>Rock</a:t>
            </a:r>
          </a:p>
          <a:p>
            <a:pPr marL="446088" lvl="1" indent="-446088" defTabSz="1081088">
              <a:buSzPct val="100000"/>
              <a:buFont typeface="+mj-lt"/>
              <a:buAutoNum type="alphaUcPeriod"/>
            </a:pPr>
            <a:r>
              <a:rPr lang="en-US" sz="2400" dirty="0"/>
              <a:t>Cat</a:t>
            </a:r>
          </a:p>
          <a:p>
            <a:pPr marL="446088" lvl="1" indent="-446088" defTabSz="1081088">
              <a:buSzPct val="100000"/>
              <a:buFont typeface="+mj-lt"/>
              <a:buAutoNum type="alphaUcPeriod"/>
            </a:pPr>
            <a:r>
              <a:rPr lang="en-US" sz="2400" dirty="0"/>
              <a:t>Table</a:t>
            </a:r>
          </a:p>
          <a:p>
            <a:pPr marL="446088" lvl="1" indent="-446088" defTabSz="1081088">
              <a:buSzPct val="100000"/>
              <a:buFont typeface="+mj-lt"/>
              <a:buAutoNum type="alphaUcPeriod"/>
            </a:pPr>
            <a:r>
              <a:rPr lang="en-US" sz="2400" dirty="0" smtClean="0"/>
              <a:t>Bird</a:t>
            </a:r>
            <a:endParaRPr lang="en-US" sz="2400" dirty="0"/>
          </a:p>
        </p:txBody>
      </p:sp>
      <p:sp>
        <p:nvSpPr>
          <p:cNvPr id="5" name="Text Placeholder 4"/>
          <p:cNvSpPr>
            <a:spLocks noGrp="1"/>
          </p:cNvSpPr>
          <p:nvPr>
            <p:ph type="body" sz="quarter" idx="3"/>
          </p:nvPr>
        </p:nvSpPr>
        <p:spPr/>
        <p:txBody>
          <a:bodyPr/>
          <a:lstStyle/>
          <a:p>
            <a:r>
              <a:rPr lang="en-US" dirty="0" smtClean="0"/>
              <a:t>Version 2	</a:t>
            </a:r>
            <a:endParaRPr lang="en-US" dirty="0"/>
          </a:p>
        </p:txBody>
      </p:sp>
      <p:sp>
        <p:nvSpPr>
          <p:cNvPr id="6" name="Content Placeholder 5"/>
          <p:cNvSpPr>
            <a:spLocks noGrp="1"/>
          </p:cNvSpPr>
          <p:nvPr>
            <p:ph sz="quarter" idx="4"/>
          </p:nvPr>
        </p:nvSpPr>
        <p:spPr/>
        <p:txBody>
          <a:bodyPr/>
          <a:lstStyle/>
          <a:p>
            <a:pPr marL="0" indent="0">
              <a:buNone/>
            </a:pPr>
            <a:r>
              <a:rPr lang="en-US" dirty="0"/>
              <a:t>Which of these are living?</a:t>
            </a:r>
          </a:p>
          <a:p>
            <a:pPr marL="446088" lvl="1" indent="-446088">
              <a:buSzPct val="100000"/>
              <a:buFont typeface="+mj-lt"/>
              <a:buAutoNum type="alphaUcPeriod"/>
            </a:pPr>
            <a:r>
              <a:rPr lang="en-US" sz="2400" dirty="0"/>
              <a:t>Grass</a:t>
            </a:r>
          </a:p>
          <a:p>
            <a:pPr marL="446088" lvl="1" indent="-446088">
              <a:buSzPct val="100000"/>
              <a:buFont typeface="+mj-lt"/>
              <a:buAutoNum type="alphaUcPeriod"/>
            </a:pPr>
            <a:r>
              <a:rPr lang="en-US" sz="2400" dirty="0"/>
              <a:t>Bus</a:t>
            </a:r>
          </a:p>
          <a:p>
            <a:pPr marL="446088" lvl="1" indent="-446088">
              <a:buSzPct val="100000"/>
              <a:buFont typeface="+mj-lt"/>
              <a:buAutoNum type="alphaUcPeriod"/>
            </a:pPr>
            <a:r>
              <a:rPr lang="en-US" sz="2400" dirty="0"/>
              <a:t>Computer</a:t>
            </a:r>
          </a:p>
          <a:p>
            <a:pPr marL="446088" lvl="1" indent="-446088">
              <a:buSzPct val="100000"/>
              <a:buFont typeface="+mj-lt"/>
              <a:buAutoNum type="alphaUcPeriod"/>
            </a:pPr>
            <a:r>
              <a:rPr lang="en-US" sz="2400" dirty="0"/>
              <a:t>Tree</a:t>
            </a:r>
          </a:p>
          <a:p>
            <a:endParaRPr lang="en-US" dirty="0"/>
          </a:p>
        </p:txBody>
      </p:sp>
      <p:sp>
        <p:nvSpPr>
          <p:cNvPr id="7" name="Slide Number Placeholder 6"/>
          <p:cNvSpPr>
            <a:spLocks noGrp="1"/>
          </p:cNvSpPr>
          <p:nvPr>
            <p:ph type="sldNum" sz="quarter" idx="12"/>
          </p:nvPr>
        </p:nvSpPr>
        <p:spPr/>
        <p:txBody>
          <a:bodyPr/>
          <a:lstStyle/>
          <a:p>
            <a:fld id="{9C0F6FC3-3F0F-484D-B7AD-35414CAF3DD6}" type="slidenum">
              <a:rPr lang="en-US" smtClean="0"/>
              <a:t>17</a:t>
            </a:fld>
            <a:endParaRPr lang="en-US"/>
          </a:p>
        </p:txBody>
      </p:sp>
    </p:spTree>
    <p:extLst>
      <p:ext uri="{BB962C8B-B14F-4D97-AF65-F5344CB8AC3E}">
        <p14:creationId xmlns:p14="http://schemas.microsoft.com/office/powerpoint/2010/main" val="21221876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2"/>
          <p:cNvSpPr>
            <a:spLocks noGrp="1" noChangeArrowheads="1"/>
          </p:cNvSpPr>
          <p:nvPr>
            <p:ph type="title"/>
          </p:nvPr>
        </p:nvSpPr>
        <p:spPr/>
        <p:txBody>
          <a:bodyPr/>
          <a:lstStyle/>
          <a:p>
            <a:pPr eaLnBrk="1" hangingPunct="1"/>
            <a:r>
              <a:rPr lang="en-US" dirty="0">
                <a:latin typeface="Calibri" charset="0"/>
                <a:ea typeface="ＭＳ Ｐゴシック" charset="0"/>
                <a:cs typeface="ＭＳ Ｐゴシック" charset="0"/>
              </a:rPr>
              <a:t>Questioning in English: </a:t>
            </a:r>
            <a:r>
              <a:rPr lang="en-US" dirty="0" smtClean="0">
                <a:latin typeface="Calibri" charset="0"/>
                <a:ea typeface="ＭＳ Ｐゴシック" charset="0"/>
                <a:cs typeface="ＭＳ Ｐゴシック" charset="0"/>
              </a:rPr>
              <a:t>Diagnosis (1)</a:t>
            </a:r>
            <a:endParaRPr lang="en-US" dirty="0">
              <a:latin typeface="Calibri" charset="0"/>
              <a:ea typeface="ＭＳ Ｐゴシック" charset="0"/>
              <a:cs typeface="ＭＳ Ｐゴシック" charset="0"/>
            </a:endParaRPr>
          </a:p>
        </p:txBody>
      </p:sp>
      <p:sp>
        <p:nvSpPr>
          <p:cNvPr id="104450" name="Rectangle 3"/>
          <p:cNvSpPr>
            <a:spLocks noGrp="1" noChangeArrowheads="1"/>
          </p:cNvSpPr>
          <p:nvPr>
            <p:ph idx="1"/>
          </p:nvPr>
        </p:nvSpPr>
        <p:spPr/>
        <p:txBody>
          <a:bodyPr/>
          <a:lstStyle/>
          <a:p>
            <a:pPr marL="185738" eaLnBrk="1" hangingPunct="1">
              <a:buFont typeface="Wingdings" charset="0"/>
              <a:buNone/>
            </a:pPr>
            <a:r>
              <a:rPr lang="en-US" dirty="0">
                <a:latin typeface="Calibri" charset="0"/>
                <a:ea typeface="ＭＳ Ｐゴシック" charset="0"/>
                <a:cs typeface="ＭＳ Ｐゴシック" charset="0"/>
              </a:rPr>
              <a:t>Where is the verb in this sentence?</a:t>
            </a:r>
          </a:p>
          <a:p>
            <a:pPr marL="185738" eaLnBrk="1" hangingPunct="1"/>
            <a:endParaRPr lang="en-US" dirty="0">
              <a:latin typeface="Calibri" charset="0"/>
              <a:ea typeface="ＭＳ Ｐゴシック" charset="0"/>
              <a:cs typeface="ＭＳ Ｐゴシック" charset="0"/>
            </a:endParaRPr>
          </a:p>
          <a:p>
            <a:pPr marL="185738" eaLnBrk="1" hangingPunct="1">
              <a:buFont typeface="Wingdings" charset="0"/>
              <a:buNone/>
            </a:pPr>
            <a:r>
              <a:rPr lang="en-US" dirty="0">
                <a:latin typeface="Calibri" charset="0"/>
                <a:ea typeface="ＭＳ Ｐゴシック" charset="0"/>
                <a:cs typeface="ＭＳ Ｐゴシック" charset="0"/>
              </a:rPr>
              <a:t>The dog ran across the road</a:t>
            </a:r>
          </a:p>
        </p:txBody>
      </p:sp>
      <p:grpSp>
        <p:nvGrpSpPr>
          <p:cNvPr id="2" name="Group 1"/>
          <p:cNvGrpSpPr/>
          <p:nvPr/>
        </p:nvGrpSpPr>
        <p:grpSpPr>
          <a:xfrm>
            <a:off x="1223216" y="3210859"/>
            <a:ext cx="3693925" cy="1588154"/>
            <a:chOff x="1223216" y="3210859"/>
            <a:chExt cx="3693925" cy="1588154"/>
          </a:xfrm>
        </p:grpSpPr>
        <p:grpSp>
          <p:nvGrpSpPr>
            <p:cNvPr id="104451" name="Group 4"/>
            <p:cNvGrpSpPr>
              <a:grpSpLocks/>
            </p:cNvGrpSpPr>
            <p:nvPr/>
          </p:nvGrpSpPr>
          <p:grpSpPr bwMode="auto">
            <a:xfrm>
              <a:off x="1223216" y="3243263"/>
              <a:ext cx="838200" cy="1555750"/>
              <a:chOff x="1440" y="2208"/>
              <a:chExt cx="528" cy="980"/>
            </a:xfrm>
          </p:grpSpPr>
          <p:sp>
            <p:nvSpPr>
              <p:cNvPr id="104461" name="Line 5"/>
              <p:cNvSpPr>
                <a:spLocks noChangeShapeType="1"/>
              </p:cNvSpPr>
              <p:nvPr/>
            </p:nvSpPr>
            <p:spPr bwMode="auto">
              <a:xfrm flipV="1">
                <a:off x="1680" y="2208"/>
                <a:ext cx="0" cy="48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104462" name="Text Box 6"/>
              <p:cNvSpPr txBox="1">
                <a:spLocks noChangeArrowheads="1"/>
              </p:cNvSpPr>
              <p:nvPr/>
            </p:nvSpPr>
            <p:spPr bwMode="auto">
              <a:xfrm>
                <a:off x="1440" y="2784"/>
                <a:ext cx="528"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Geneva" charset="0"/>
                    <a:ea typeface="ＭＳ Ｐゴシック" charset="0"/>
                    <a:cs typeface="ＭＳ Ｐゴシック" charset="0"/>
                  </a:defRPr>
                </a:lvl1pPr>
                <a:lvl2pPr marL="742950" indent="-285750" eaLnBrk="0" hangingPunct="0">
                  <a:defRPr sz="2400">
                    <a:solidFill>
                      <a:schemeClr val="tx1"/>
                    </a:solidFill>
                    <a:latin typeface="Geneva" charset="0"/>
                    <a:ea typeface="ＭＳ Ｐゴシック" charset="0"/>
                  </a:defRPr>
                </a:lvl2pPr>
                <a:lvl3pPr marL="1143000" indent="-228600" eaLnBrk="0" hangingPunct="0">
                  <a:defRPr sz="2400">
                    <a:solidFill>
                      <a:schemeClr val="tx1"/>
                    </a:solidFill>
                    <a:latin typeface="Geneva" charset="0"/>
                    <a:ea typeface="ＭＳ Ｐゴシック" charset="0"/>
                  </a:defRPr>
                </a:lvl3pPr>
                <a:lvl4pPr marL="1600200" indent="-228600" eaLnBrk="0" hangingPunct="0">
                  <a:defRPr sz="2400">
                    <a:solidFill>
                      <a:schemeClr val="tx1"/>
                    </a:solidFill>
                    <a:latin typeface="Geneva" charset="0"/>
                    <a:ea typeface="ＭＳ Ｐゴシック" charset="0"/>
                  </a:defRPr>
                </a:lvl4pPr>
                <a:lvl5pPr marL="2057400" indent="-228600" eaLnBrk="0" hangingPunct="0">
                  <a:defRPr sz="2400">
                    <a:solidFill>
                      <a:schemeClr val="tx1"/>
                    </a:solidFill>
                    <a:latin typeface="Geneva" charset="0"/>
                    <a:ea typeface="ＭＳ Ｐゴシック" charset="0"/>
                  </a:defRPr>
                </a:lvl5pPr>
                <a:lvl6pPr marL="2514600" indent="-228600" eaLnBrk="0" fontAlgn="base" hangingPunct="0">
                  <a:spcBef>
                    <a:spcPct val="0"/>
                  </a:spcBef>
                  <a:spcAft>
                    <a:spcPct val="0"/>
                  </a:spcAft>
                  <a:defRPr sz="2400">
                    <a:solidFill>
                      <a:schemeClr val="tx1"/>
                    </a:solidFill>
                    <a:latin typeface="Geneva" charset="0"/>
                    <a:ea typeface="ＭＳ Ｐゴシック" charset="0"/>
                  </a:defRPr>
                </a:lvl6pPr>
                <a:lvl7pPr marL="2971800" indent="-228600" eaLnBrk="0" fontAlgn="base" hangingPunct="0">
                  <a:spcBef>
                    <a:spcPct val="0"/>
                  </a:spcBef>
                  <a:spcAft>
                    <a:spcPct val="0"/>
                  </a:spcAft>
                  <a:defRPr sz="2400">
                    <a:solidFill>
                      <a:schemeClr val="tx1"/>
                    </a:solidFill>
                    <a:latin typeface="Geneva" charset="0"/>
                    <a:ea typeface="ＭＳ Ｐゴシック" charset="0"/>
                  </a:defRPr>
                </a:lvl7pPr>
                <a:lvl8pPr marL="3429000" indent="-228600" eaLnBrk="0" fontAlgn="base" hangingPunct="0">
                  <a:spcBef>
                    <a:spcPct val="0"/>
                  </a:spcBef>
                  <a:spcAft>
                    <a:spcPct val="0"/>
                  </a:spcAft>
                  <a:defRPr sz="2400">
                    <a:solidFill>
                      <a:schemeClr val="tx1"/>
                    </a:solidFill>
                    <a:latin typeface="Geneva" charset="0"/>
                    <a:ea typeface="ＭＳ Ｐゴシック" charset="0"/>
                  </a:defRPr>
                </a:lvl8pPr>
                <a:lvl9pPr marL="3886200" indent="-228600" eaLnBrk="0" fontAlgn="base" hangingPunct="0">
                  <a:spcBef>
                    <a:spcPct val="0"/>
                  </a:spcBef>
                  <a:spcAft>
                    <a:spcPct val="0"/>
                  </a:spcAft>
                  <a:defRPr sz="2400">
                    <a:solidFill>
                      <a:schemeClr val="tx1"/>
                    </a:solidFill>
                    <a:latin typeface="Geneva" charset="0"/>
                    <a:ea typeface="ＭＳ Ｐゴシック" charset="0"/>
                  </a:defRPr>
                </a:lvl9pPr>
              </a:lstStyle>
              <a:p>
                <a:pPr algn="ctr" eaLnBrk="1" hangingPunct="1">
                  <a:spcBef>
                    <a:spcPct val="50000"/>
                  </a:spcBef>
                </a:pPr>
                <a:r>
                  <a:rPr lang="en-US" sz="3600" dirty="0">
                    <a:solidFill>
                      <a:srgbClr val="000000"/>
                    </a:solidFill>
                    <a:latin typeface="Verdana" charset="0"/>
                  </a:rPr>
                  <a:t>A</a:t>
                </a:r>
                <a:endParaRPr lang="en-US" sz="1600" dirty="0">
                  <a:solidFill>
                    <a:schemeClr val="bg1"/>
                  </a:solidFill>
                  <a:latin typeface="Verdana" charset="0"/>
                </a:endParaRPr>
              </a:p>
            </p:txBody>
          </p:sp>
        </p:grpSp>
        <p:grpSp>
          <p:nvGrpSpPr>
            <p:cNvPr id="104452" name="Group 7"/>
            <p:cNvGrpSpPr>
              <a:grpSpLocks/>
            </p:cNvGrpSpPr>
            <p:nvPr/>
          </p:nvGrpSpPr>
          <p:grpSpPr bwMode="auto">
            <a:xfrm>
              <a:off x="1837298" y="3228322"/>
              <a:ext cx="838200" cy="1555750"/>
              <a:chOff x="1920" y="2208"/>
              <a:chExt cx="528" cy="980"/>
            </a:xfrm>
          </p:grpSpPr>
          <p:sp>
            <p:nvSpPr>
              <p:cNvPr id="104459" name="Line 8"/>
              <p:cNvSpPr>
                <a:spLocks noChangeShapeType="1"/>
              </p:cNvSpPr>
              <p:nvPr/>
            </p:nvSpPr>
            <p:spPr bwMode="auto">
              <a:xfrm flipV="1">
                <a:off x="2160" y="2208"/>
                <a:ext cx="0" cy="48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104460" name="Text Box 9"/>
              <p:cNvSpPr txBox="1">
                <a:spLocks noChangeArrowheads="1"/>
              </p:cNvSpPr>
              <p:nvPr/>
            </p:nvSpPr>
            <p:spPr bwMode="auto">
              <a:xfrm>
                <a:off x="1920" y="2784"/>
                <a:ext cx="528"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Geneva" charset="0"/>
                    <a:ea typeface="ＭＳ Ｐゴシック" charset="0"/>
                    <a:cs typeface="ＭＳ Ｐゴシック" charset="0"/>
                  </a:defRPr>
                </a:lvl1pPr>
                <a:lvl2pPr marL="742950" indent="-285750" eaLnBrk="0" hangingPunct="0">
                  <a:defRPr sz="2400">
                    <a:solidFill>
                      <a:schemeClr val="tx1"/>
                    </a:solidFill>
                    <a:latin typeface="Geneva" charset="0"/>
                    <a:ea typeface="ＭＳ Ｐゴシック" charset="0"/>
                  </a:defRPr>
                </a:lvl2pPr>
                <a:lvl3pPr marL="1143000" indent="-228600" eaLnBrk="0" hangingPunct="0">
                  <a:defRPr sz="2400">
                    <a:solidFill>
                      <a:schemeClr val="tx1"/>
                    </a:solidFill>
                    <a:latin typeface="Geneva" charset="0"/>
                    <a:ea typeface="ＭＳ Ｐゴシック" charset="0"/>
                  </a:defRPr>
                </a:lvl3pPr>
                <a:lvl4pPr marL="1600200" indent="-228600" eaLnBrk="0" hangingPunct="0">
                  <a:defRPr sz="2400">
                    <a:solidFill>
                      <a:schemeClr val="tx1"/>
                    </a:solidFill>
                    <a:latin typeface="Geneva" charset="0"/>
                    <a:ea typeface="ＭＳ Ｐゴシック" charset="0"/>
                  </a:defRPr>
                </a:lvl4pPr>
                <a:lvl5pPr marL="2057400" indent="-228600" eaLnBrk="0" hangingPunct="0">
                  <a:defRPr sz="2400">
                    <a:solidFill>
                      <a:schemeClr val="tx1"/>
                    </a:solidFill>
                    <a:latin typeface="Geneva" charset="0"/>
                    <a:ea typeface="ＭＳ Ｐゴシック" charset="0"/>
                  </a:defRPr>
                </a:lvl5pPr>
                <a:lvl6pPr marL="2514600" indent="-228600" eaLnBrk="0" fontAlgn="base" hangingPunct="0">
                  <a:spcBef>
                    <a:spcPct val="0"/>
                  </a:spcBef>
                  <a:spcAft>
                    <a:spcPct val="0"/>
                  </a:spcAft>
                  <a:defRPr sz="2400">
                    <a:solidFill>
                      <a:schemeClr val="tx1"/>
                    </a:solidFill>
                    <a:latin typeface="Geneva" charset="0"/>
                    <a:ea typeface="ＭＳ Ｐゴシック" charset="0"/>
                  </a:defRPr>
                </a:lvl6pPr>
                <a:lvl7pPr marL="2971800" indent="-228600" eaLnBrk="0" fontAlgn="base" hangingPunct="0">
                  <a:spcBef>
                    <a:spcPct val="0"/>
                  </a:spcBef>
                  <a:spcAft>
                    <a:spcPct val="0"/>
                  </a:spcAft>
                  <a:defRPr sz="2400">
                    <a:solidFill>
                      <a:schemeClr val="tx1"/>
                    </a:solidFill>
                    <a:latin typeface="Geneva" charset="0"/>
                    <a:ea typeface="ＭＳ Ｐゴシック" charset="0"/>
                  </a:defRPr>
                </a:lvl7pPr>
                <a:lvl8pPr marL="3429000" indent="-228600" eaLnBrk="0" fontAlgn="base" hangingPunct="0">
                  <a:spcBef>
                    <a:spcPct val="0"/>
                  </a:spcBef>
                  <a:spcAft>
                    <a:spcPct val="0"/>
                  </a:spcAft>
                  <a:defRPr sz="2400">
                    <a:solidFill>
                      <a:schemeClr val="tx1"/>
                    </a:solidFill>
                    <a:latin typeface="Geneva" charset="0"/>
                    <a:ea typeface="ＭＳ Ｐゴシック" charset="0"/>
                  </a:defRPr>
                </a:lvl8pPr>
                <a:lvl9pPr marL="3886200" indent="-228600" eaLnBrk="0" fontAlgn="base" hangingPunct="0">
                  <a:spcBef>
                    <a:spcPct val="0"/>
                  </a:spcBef>
                  <a:spcAft>
                    <a:spcPct val="0"/>
                  </a:spcAft>
                  <a:defRPr sz="2400">
                    <a:solidFill>
                      <a:schemeClr val="tx1"/>
                    </a:solidFill>
                    <a:latin typeface="Geneva" charset="0"/>
                    <a:ea typeface="ＭＳ Ｐゴシック" charset="0"/>
                  </a:defRPr>
                </a:lvl9pPr>
              </a:lstStyle>
              <a:p>
                <a:pPr algn="ctr" eaLnBrk="1" hangingPunct="1">
                  <a:spcBef>
                    <a:spcPct val="50000"/>
                  </a:spcBef>
                </a:pPr>
                <a:r>
                  <a:rPr lang="en-US" sz="3600" dirty="0">
                    <a:solidFill>
                      <a:srgbClr val="000000"/>
                    </a:solidFill>
                    <a:latin typeface="Verdana" charset="0"/>
                  </a:rPr>
                  <a:t>B</a:t>
                </a:r>
                <a:endParaRPr lang="en-US" sz="1600" dirty="0">
                  <a:solidFill>
                    <a:schemeClr val="bg1"/>
                  </a:solidFill>
                  <a:latin typeface="Verdana" charset="0"/>
                </a:endParaRPr>
              </a:p>
            </p:txBody>
          </p:sp>
        </p:grpSp>
        <p:grpSp>
          <p:nvGrpSpPr>
            <p:cNvPr id="104453" name="Group 10"/>
            <p:cNvGrpSpPr>
              <a:grpSpLocks/>
            </p:cNvGrpSpPr>
            <p:nvPr/>
          </p:nvGrpSpPr>
          <p:grpSpPr bwMode="auto">
            <a:xfrm>
              <a:off x="2610783" y="3225800"/>
              <a:ext cx="838200" cy="1555750"/>
              <a:chOff x="2304" y="2208"/>
              <a:chExt cx="528" cy="980"/>
            </a:xfrm>
          </p:grpSpPr>
          <p:sp>
            <p:nvSpPr>
              <p:cNvPr id="104457" name="Line 11"/>
              <p:cNvSpPr>
                <a:spLocks noChangeShapeType="1"/>
              </p:cNvSpPr>
              <p:nvPr/>
            </p:nvSpPr>
            <p:spPr bwMode="auto">
              <a:xfrm flipV="1">
                <a:off x="2592" y="2208"/>
                <a:ext cx="0" cy="48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104458" name="Text Box 12"/>
              <p:cNvSpPr txBox="1">
                <a:spLocks noChangeArrowheads="1"/>
              </p:cNvSpPr>
              <p:nvPr/>
            </p:nvSpPr>
            <p:spPr bwMode="auto">
              <a:xfrm>
                <a:off x="2304" y="2784"/>
                <a:ext cx="528"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Geneva" charset="0"/>
                    <a:ea typeface="ＭＳ Ｐゴシック" charset="0"/>
                    <a:cs typeface="ＭＳ Ｐゴシック" charset="0"/>
                  </a:defRPr>
                </a:lvl1pPr>
                <a:lvl2pPr marL="742950" indent="-285750" eaLnBrk="0" hangingPunct="0">
                  <a:defRPr sz="2400">
                    <a:solidFill>
                      <a:schemeClr val="tx1"/>
                    </a:solidFill>
                    <a:latin typeface="Geneva" charset="0"/>
                    <a:ea typeface="ＭＳ Ｐゴシック" charset="0"/>
                  </a:defRPr>
                </a:lvl2pPr>
                <a:lvl3pPr marL="1143000" indent="-228600" eaLnBrk="0" hangingPunct="0">
                  <a:defRPr sz="2400">
                    <a:solidFill>
                      <a:schemeClr val="tx1"/>
                    </a:solidFill>
                    <a:latin typeface="Geneva" charset="0"/>
                    <a:ea typeface="ＭＳ Ｐゴシック" charset="0"/>
                  </a:defRPr>
                </a:lvl3pPr>
                <a:lvl4pPr marL="1600200" indent="-228600" eaLnBrk="0" hangingPunct="0">
                  <a:defRPr sz="2400">
                    <a:solidFill>
                      <a:schemeClr val="tx1"/>
                    </a:solidFill>
                    <a:latin typeface="Geneva" charset="0"/>
                    <a:ea typeface="ＭＳ Ｐゴシック" charset="0"/>
                  </a:defRPr>
                </a:lvl4pPr>
                <a:lvl5pPr marL="2057400" indent="-228600" eaLnBrk="0" hangingPunct="0">
                  <a:defRPr sz="2400">
                    <a:solidFill>
                      <a:schemeClr val="tx1"/>
                    </a:solidFill>
                    <a:latin typeface="Geneva" charset="0"/>
                    <a:ea typeface="ＭＳ Ｐゴシック" charset="0"/>
                  </a:defRPr>
                </a:lvl5pPr>
                <a:lvl6pPr marL="2514600" indent="-228600" eaLnBrk="0" fontAlgn="base" hangingPunct="0">
                  <a:spcBef>
                    <a:spcPct val="0"/>
                  </a:spcBef>
                  <a:spcAft>
                    <a:spcPct val="0"/>
                  </a:spcAft>
                  <a:defRPr sz="2400">
                    <a:solidFill>
                      <a:schemeClr val="tx1"/>
                    </a:solidFill>
                    <a:latin typeface="Geneva" charset="0"/>
                    <a:ea typeface="ＭＳ Ｐゴシック" charset="0"/>
                  </a:defRPr>
                </a:lvl6pPr>
                <a:lvl7pPr marL="2971800" indent="-228600" eaLnBrk="0" fontAlgn="base" hangingPunct="0">
                  <a:spcBef>
                    <a:spcPct val="0"/>
                  </a:spcBef>
                  <a:spcAft>
                    <a:spcPct val="0"/>
                  </a:spcAft>
                  <a:defRPr sz="2400">
                    <a:solidFill>
                      <a:schemeClr val="tx1"/>
                    </a:solidFill>
                    <a:latin typeface="Geneva" charset="0"/>
                    <a:ea typeface="ＭＳ Ｐゴシック" charset="0"/>
                  </a:defRPr>
                </a:lvl7pPr>
                <a:lvl8pPr marL="3429000" indent="-228600" eaLnBrk="0" fontAlgn="base" hangingPunct="0">
                  <a:spcBef>
                    <a:spcPct val="0"/>
                  </a:spcBef>
                  <a:spcAft>
                    <a:spcPct val="0"/>
                  </a:spcAft>
                  <a:defRPr sz="2400">
                    <a:solidFill>
                      <a:schemeClr val="tx1"/>
                    </a:solidFill>
                    <a:latin typeface="Geneva" charset="0"/>
                    <a:ea typeface="ＭＳ Ｐゴシック" charset="0"/>
                  </a:defRPr>
                </a:lvl8pPr>
                <a:lvl9pPr marL="3886200" indent="-228600" eaLnBrk="0" fontAlgn="base" hangingPunct="0">
                  <a:spcBef>
                    <a:spcPct val="0"/>
                  </a:spcBef>
                  <a:spcAft>
                    <a:spcPct val="0"/>
                  </a:spcAft>
                  <a:defRPr sz="2400">
                    <a:solidFill>
                      <a:schemeClr val="tx1"/>
                    </a:solidFill>
                    <a:latin typeface="Geneva" charset="0"/>
                    <a:ea typeface="ＭＳ Ｐゴシック" charset="0"/>
                  </a:defRPr>
                </a:lvl9pPr>
              </a:lstStyle>
              <a:p>
                <a:pPr algn="ctr" eaLnBrk="1" hangingPunct="1">
                  <a:spcBef>
                    <a:spcPct val="50000"/>
                  </a:spcBef>
                </a:pPr>
                <a:r>
                  <a:rPr lang="en-US" sz="3600" dirty="0">
                    <a:solidFill>
                      <a:srgbClr val="000000"/>
                    </a:solidFill>
                    <a:latin typeface="Verdana" charset="0"/>
                  </a:rPr>
                  <a:t>C</a:t>
                </a:r>
                <a:endParaRPr lang="en-US" sz="1600" dirty="0">
                  <a:solidFill>
                    <a:schemeClr val="bg1"/>
                  </a:solidFill>
                  <a:latin typeface="Verdana" charset="0"/>
                </a:endParaRPr>
              </a:p>
            </p:txBody>
          </p:sp>
        </p:grpSp>
        <p:grpSp>
          <p:nvGrpSpPr>
            <p:cNvPr id="104454" name="Group 13"/>
            <p:cNvGrpSpPr>
              <a:grpSpLocks/>
            </p:cNvGrpSpPr>
            <p:nvPr/>
          </p:nvGrpSpPr>
          <p:grpSpPr bwMode="auto">
            <a:xfrm>
              <a:off x="4078941" y="3210859"/>
              <a:ext cx="838200" cy="1555750"/>
              <a:chOff x="3024" y="2208"/>
              <a:chExt cx="528" cy="980"/>
            </a:xfrm>
          </p:grpSpPr>
          <p:sp>
            <p:nvSpPr>
              <p:cNvPr id="104455" name="Line 14"/>
              <p:cNvSpPr>
                <a:spLocks noChangeShapeType="1"/>
              </p:cNvSpPr>
              <p:nvPr/>
            </p:nvSpPr>
            <p:spPr bwMode="auto">
              <a:xfrm flipV="1">
                <a:off x="3264" y="2208"/>
                <a:ext cx="0" cy="48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104456" name="Text Box 15"/>
              <p:cNvSpPr txBox="1">
                <a:spLocks noChangeArrowheads="1"/>
              </p:cNvSpPr>
              <p:nvPr/>
            </p:nvSpPr>
            <p:spPr bwMode="auto">
              <a:xfrm>
                <a:off x="3024" y="2784"/>
                <a:ext cx="528"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Geneva" charset="0"/>
                    <a:ea typeface="ＭＳ Ｐゴシック" charset="0"/>
                    <a:cs typeface="ＭＳ Ｐゴシック" charset="0"/>
                  </a:defRPr>
                </a:lvl1pPr>
                <a:lvl2pPr marL="742950" indent="-285750" eaLnBrk="0" hangingPunct="0">
                  <a:defRPr sz="2400">
                    <a:solidFill>
                      <a:schemeClr val="tx1"/>
                    </a:solidFill>
                    <a:latin typeface="Geneva" charset="0"/>
                    <a:ea typeface="ＭＳ Ｐゴシック" charset="0"/>
                  </a:defRPr>
                </a:lvl2pPr>
                <a:lvl3pPr marL="1143000" indent="-228600" eaLnBrk="0" hangingPunct="0">
                  <a:defRPr sz="2400">
                    <a:solidFill>
                      <a:schemeClr val="tx1"/>
                    </a:solidFill>
                    <a:latin typeface="Geneva" charset="0"/>
                    <a:ea typeface="ＭＳ Ｐゴシック" charset="0"/>
                  </a:defRPr>
                </a:lvl3pPr>
                <a:lvl4pPr marL="1600200" indent="-228600" eaLnBrk="0" hangingPunct="0">
                  <a:defRPr sz="2400">
                    <a:solidFill>
                      <a:schemeClr val="tx1"/>
                    </a:solidFill>
                    <a:latin typeface="Geneva" charset="0"/>
                    <a:ea typeface="ＭＳ Ｐゴシック" charset="0"/>
                  </a:defRPr>
                </a:lvl4pPr>
                <a:lvl5pPr marL="2057400" indent="-228600" eaLnBrk="0" hangingPunct="0">
                  <a:defRPr sz="2400">
                    <a:solidFill>
                      <a:schemeClr val="tx1"/>
                    </a:solidFill>
                    <a:latin typeface="Geneva" charset="0"/>
                    <a:ea typeface="ＭＳ Ｐゴシック" charset="0"/>
                  </a:defRPr>
                </a:lvl5pPr>
                <a:lvl6pPr marL="2514600" indent="-228600" eaLnBrk="0" fontAlgn="base" hangingPunct="0">
                  <a:spcBef>
                    <a:spcPct val="0"/>
                  </a:spcBef>
                  <a:spcAft>
                    <a:spcPct val="0"/>
                  </a:spcAft>
                  <a:defRPr sz="2400">
                    <a:solidFill>
                      <a:schemeClr val="tx1"/>
                    </a:solidFill>
                    <a:latin typeface="Geneva" charset="0"/>
                    <a:ea typeface="ＭＳ Ｐゴシック" charset="0"/>
                  </a:defRPr>
                </a:lvl6pPr>
                <a:lvl7pPr marL="2971800" indent="-228600" eaLnBrk="0" fontAlgn="base" hangingPunct="0">
                  <a:spcBef>
                    <a:spcPct val="0"/>
                  </a:spcBef>
                  <a:spcAft>
                    <a:spcPct val="0"/>
                  </a:spcAft>
                  <a:defRPr sz="2400">
                    <a:solidFill>
                      <a:schemeClr val="tx1"/>
                    </a:solidFill>
                    <a:latin typeface="Geneva" charset="0"/>
                    <a:ea typeface="ＭＳ Ｐゴシック" charset="0"/>
                  </a:defRPr>
                </a:lvl7pPr>
                <a:lvl8pPr marL="3429000" indent="-228600" eaLnBrk="0" fontAlgn="base" hangingPunct="0">
                  <a:spcBef>
                    <a:spcPct val="0"/>
                  </a:spcBef>
                  <a:spcAft>
                    <a:spcPct val="0"/>
                  </a:spcAft>
                  <a:defRPr sz="2400">
                    <a:solidFill>
                      <a:schemeClr val="tx1"/>
                    </a:solidFill>
                    <a:latin typeface="Geneva" charset="0"/>
                    <a:ea typeface="ＭＳ Ｐゴシック" charset="0"/>
                  </a:defRPr>
                </a:lvl8pPr>
                <a:lvl9pPr marL="3886200" indent="-228600" eaLnBrk="0" fontAlgn="base" hangingPunct="0">
                  <a:spcBef>
                    <a:spcPct val="0"/>
                  </a:spcBef>
                  <a:spcAft>
                    <a:spcPct val="0"/>
                  </a:spcAft>
                  <a:defRPr sz="2400">
                    <a:solidFill>
                      <a:schemeClr val="tx1"/>
                    </a:solidFill>
                    <a:latin typeface="Geneva" charset="0"/>
                    <a:ea typeface="ＭＳ Ｐゴシック" charset="0"/>
                  </a:defRPr>
                </a:lvl9pPr>
              </a:lstStyle>
              <a:p>
                <a:pPr algn="ctr" eaLnBrk="1" hangingPunct="1">
                  <a:spcBef>
                    <a:spcPct val="50000"/>
                  </a:spcBef>
                </a:pPr>
                <a:r>
                  <a:rPr lang="en-US" sz="3600" dirty="0">
                    <a:solidFill>
                      <a:srgbClr val="000000"/>
                    </a:solidFill>
                    <a:latin typeface="Verdana" charset="0"/>
                  </a:rPr>
                  <a:t>D</a:t>
                </a:r>
                <a:endParaRPr lang="en-US" sz="1600" dirty="0">
                  <a:solidFill>
                    <a:schemeClr val="bg1"/>
                  </a:solidFill>
                  <a:latin typeface="Verdana" charset="0"/>
                </a:endParaRPr>
              </a:p>
            </p:txBody>
          </p:sp>
        </p:grpSp>
      </p:grpSp>
      <p:sp>
        <p:nvSpPr>
          <p:cNvPr id="3" name="Slide Number Placeholder 2"/>
          <p:cNvSpPr>
            <a:spLocks noGrp="1"/>
          </p:cNvSpPr>
          <p:nvPr>
            <p:ph type="sldNum" sz="quarter" idx="12"/>
          </p:nvPr>
        </p:nvSpPr>
        <p:spPr/>
        <p:txBody>
          <a:bodyPr/>
          <a:lstStyle/>
          <a:p>
            <a:fld id="{9C0F6FC3-3F0F-484D-B7AD-35414CAF3DD6}" type="slidenum">
              <a:rPr lang="en-US" smtClean="0"/>
              <a:t>18</a:t>
            </a:fld>
            <a:endParaRPr lang="en-US"/>
          </a:p>
        </p:txBody>
      </p:sp>
    </p:spTree>
    <p:extLst>
      <p:ext uri="{BB962C8B-B14F-4D97-AF65-F5344CB8AC3E}">
        <p14:creationId xmlns:p14="http://schemas.microsoft.com/office/powerpoint/2010/main" val="384433156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noChangeArrowheads="1"/>
          </p:cNvSpPr>
          <p:nvPr>
            <p:ph type="title"/>
          </p:nvPr>
        </p:nvSpPr>
        <p:spPr/>
        <p:txBody>
          <a:bodyPr/>
          <a:lstStyle/>
          <a:p>
            <a:pPr eaLnBrk="1" hangingPunct="1"/>
            <a:r>
              <a:rPr lang="en-US" dirty="0">
                <a:latin typeface="Calibri" charset="0"/>
                <a:ea typeface="ＭＳ Ｐゴシック" charset="0"/>
                <a:cs typeface="ＭＳ Ｐゴシック" charset="0"/>
              </a:rPr>
              <a:t>Questioning in English: </a:t>
            </a:r>
            <a:r>
              <a:rPr lang="en-US" dirty="0" smtClean="0">
                <a:latin typeface="Calibri" charset="0"/>
                <a:ea typeface="ＭＳ Ｐゴシック" charset="0"/>
                <a:cs typeface="ＭＳ Ｐゴシック" charset="0"/>
              </a:rPr>
              <a:t>Diagnosis (2)</a:t>
            </a:r>
            <a:endParaRPr lang="en-US" dirty="0">
              <a:latin typeface="Calibri" charset="0"/>
              <a:ea typeface="ＭＳ Ｐゴシック" charset="0"/>
              <a:cs typeface="ＭＳ Ｐゴシック" charset="0"/>
            </a:endParaRPr>
          </a:p>
        </p:txBody>
      </p:sp>
      <p:sp>
        <p:nvSpPr>
          <p:cNvPr id="106498" name="Rectangle 3"/>
          <p:cNvSpPr>
            <a:spLocks noGrp="1" noChangeArrowheads="1"/>
          </p:cNvSpPr>
          <p:nvPr>
            <p:ph idx="1"/>
          </p:nvPr>
        </p:nvSpPr>
        <p:spPr>
          <a:xfrm>
            <a:off x="717550" y="1617663"/>
            <a:ext cx="7969255" cy="4525962"/>
          </a:xfrm>
        </p:spPr>
        <p:txBody>
          <a:bodyPr>
            <a:normAutofit/>
          </a:bodyPr>
          <a:lstStyle/>
          <a:p>
            <a:pPr marL="457200" indent="-457200" eaLnBrk="1" hangingPunct="1">
              <a:buFont typeface="Wingdings" charset="0"/>
              <a:buNone/>
            </a:pPr>
            <a:r>
              <a:rPr lang="en-US" sz="2800" dirty="0">
                <a:latin typeface="Calibri" charset="0"/>
                <a:ea typeface="ＭＳ Ｐゴシック" charset="0"/>
                <a:cs typeface="ＭＳ Ｐゴシック" charset="0"/>
              </a:rPr>
              <a:t>Which of these is correct</a:t>
            </a:r>
            <a:r>
              <a:rPr lang="en-US" sz="2800" dirty="0" smtClean="0">
                <a:latin typeface="Calibri" charset="0"/>
                <a:ea typeface="ＭＳ Ｐゴシック" charset="0"/>
                <a:cs typeface="ＭＳ Ｐゴシック" charset="0"/>
              </a:rPr>
              <a:t>?</a:t>
            </a:r>
          </a:p>
          <a:p>
            <a:pPr marL="457200" indent="-457200" eaLnBrk="1" hangingPunct="1">
              <a:buFont typeface="Wingdings" charset="0"/>
              <a:buNone/>
            </a:pPr>
            <a:endParaRPr lang="en-US" sz="2800" dirty="0">
              <a:latin typeface="Calibri" charset="0"/>
              <a:ea typeface="ＭＳ Ｐゴシック" charset="0"/>
              <a:cs typeface="ＭＳ Ｐゴシック" charset="0"/>
            </a:endParaRPr>
          </a:p>
          <a:p>
            <a:pPr marL="381000" lvl="1" indent="-381000" eaLnBrk="1" hangingPunct="1">
              <a:buSzPct val="100000"/>
              <a:buFont typeface="Arial" charset="0"/>
              <a:buAutoNum type="alphaUcPeriod"/>
            </a:pPr>
            <a:r>
              <a:rPr lang="en-US" sz="2800" dirty="0">
                <a:latin typeface="Calibri" charset="0"/>
                <a:ea typeface="ＭＳ Ｐゴシック" charset="0"/>
              </a:rPr>
              <a:t>Its on its way.</a:t>
            </a:r>
          </a:p>
          <a:p>
            <a:pPr marL="381000" lvl="1" indent="-381000" eaLnBrk="1" hangingPunct="1">
              <a:buSzPct val="100000"/>
              <a:buFont typeface="Arial" charset="0"/>
              <a:buAutoNum type="alphaUcPeriod"/>
            </a:pPr>
            <a:r>
              <a:rPr lang="en-US" sz="2800" dirty="0">
                <a:latin typeface="Calibri" charset="0"/>
                <a:ea typeface="ＭＳ Ｐゴシック" charset="0"/>
              </a:rPr>
              <a:t>It’s on its way.</a:t>
            </a:r>
          </a:p>
          <a:p>
            <a:pPr marL="381000" lvl="1" indent="-381000" eaLnBrk="1" hangingPunct="1">
              <a:buSzPct val="100000"/>
              <a:buFont typeface="Arial" charset="0"/>
              <a:buAutoNum type="alphaUcPeriod"/>
            </a:pPr>
            <a:r>
              <a:rPr lang="en-US" sz="2800" dirty="0">
                <a:latin typeface="Calibri" charset="0"/>
                <a:ea typeface="ＭＳ Ｐゴシック" charset="0"/>
              </a:rPr>
              <a:t>Its on it’s way.</a:t>
            </a:r>
          </a:p>
          <a:p>
            <a:pPr marL="381000" lvl="1" indent="-381000" eaLnBrk="1" hangingPunct="1">
              <a:buSzPct val="100000"/>
              <a:buFont typeface="Arial" charset="0"/>
              <a:buAutoNum type="alphaUcPeriod"/>
            </a:pPr>
            <a:r>
              <a:rPr lang="en-US" sz="2800" dirty="0">
                <a:latin typeface="Calibri" charset="0"/>
                <a:ea typeface="ＭＳ Ｐゴシック" charset="0"/>
              </a:rPr>
              <a:t>It’s on it’s way.</a:t>
            </a:r>
          </a:p>
          <a:p>
            <a:pPr marL="533400" lvl="1" indent="0" eaLnBrk="1" hangingPunct="1">
              <a:lnSpc>
                <a:spcPct val="80000"/>
              </a:lnSpc>
              <a:buSzPct val="100000"/>
              <a:buNone/>
            </a:pPr>
            <a:endParaRPr lang="en-US" sz="2400" dirty="0">
              <a:latin typeface="Calibri" charset="0"/>
              <a:ea typeface="ＭＳ Ｐゴシック" charset="0"/>
            </a:endParaRPr>
          </a:p>
        </p:txBody>
      </p:sp>
      <p:sp>
        <p:nvSpPr>
          <p:cNvPr id="2" name="Slide Number Placeholder 1"/>
          <p:cNvSpPr>
            <a:spLocks noGrp="1"/>
          </p:cNvSpPr>
          <p:nvPr>
            <p:ph type="sldNum" sz="quarter" idx="12"/>
          </p:nvPr>
        </p:nvSpPr>
        <p:spPr/>
        <p:txBody>
          <a:bodyPr/>
          <a:lstStyle/>
          <a:p>
            <a:fld id="{9C0F6FC3-3F0F-484D-B7AD-35414CAF3DD6}" type="slidenum">
              <a:rPr lang="en-US" smtClean="0"/>
              <a:t>19</a:t>
            </a:fld>
            <a:endParaRPr lang="en-US"/>
          </a:p>
        </p:txBody>
      </p:sp>
    </p:spTree>
    <p:extLst>
      <p:ext uri="{BB962C8B-B14F-4D97-AF65-F5344CB8AC3E}">
        <p14:creationId xmlns:p14="http://schemas.microsoft.com/office/powerpoint/2010/main" val="404661521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63938821"/>
              </p:ext>
            </p:extLst>
          </p:nvPr>
        </p:nvGraphicFramePr>
        <p:xfrm>
          <a:off x="94457" y="1440891"/>
          <a:ext cx="8962956" cy="5318702"/>
        </p:xfrm>
        <a:graphic>
          <a:graphicData uri="http://schemas.openxmlformats.org/drawingml/2006/table">
            <a:tbl>
              <a:tblPr firstRow="1" firstCol="1" bandRow="1">
                <a:tableStyleId>{5940675A-B579-460E-94D1-54222C63F5DA}</a:tableStyleId>
              </a:tblPr>
              <a:tblGrid>
                <a:gridCol w="1011381"/>
                <a:gridCol w="2294628"/>
                <a:gridCol w="2844217"/>
                <a:gridCol w="2812730"/>
              </a:tblGrid>
              <a:tr h="700343">
                <a:tc>
                  <a:txBody>
                    <a:bodyPr/>
                    <a:lstStyle/>
                    <a:p>
                      <a:endParaRPr lang="en-US" dirty="0"/>
                    </a:p>
                  </a:txBody>
                  <a:tcPr>
                    <a:solidFill>
                      <a:srgbClr val="F2F2F2"/>
                    </a:solidFill>
                  </a:tcPr>
                </a:tc>
                <a:tc>
                  <a:txBody>
                    <a:bodyPr/>
                    <a:lstStyle/>
                    <a:p>
                      <a:pPr algn="ctr"/>
                      <a:r>
                        <a:rPr lang="en-US" dirty="0" smtClean="0"/>
                        <a:t>Where the learner </a:t>
                      </a:r>
                      <a:br>
                        <a:rPr lang="en-US" dirty="0" smtClean="0"/>
                      </a:br>
                      <a:r>
                        <a:rPr lang="en-US" dirty="0" smtClean="0"/>
                        <a:t>is going</a:t>
                      </a:r>
                      <a:endParaRPr lang="en-US" b="1" dirty="0"/>
                    </a:p>
                  </a:txBody>
                  <a:tcPr anchor="ctr">
                    <a:solidFill>
                      <a:schemeClr val="bg1">
                        <a:lumMod val="95000"/>
                      </a:schemeClr>
                    </a:solidFill>
                  </a:tcPr>
                </a:tc>
                <a:tc>
                  <a:txBody>
                    <a:bodyPr/>
                    <a:lstStyle/>
                    <a:p>
                      <a:pPr algn="ctr"/>
                      <a:r>
                        <a:rPr lang="en-US" dirty="0" smtClean="0"/>
                        <a:t>Where the learner</a:t>
                      </a:r>
                      <a:br>
                        <a:rPr lang="en-US" dirty="0" smtClean="0"/>
                      </a:br>
                      <a:r>
                        <a:rPr lang="en-US" dirty="0" smtClean="0"/>
                        <a:t>is now</a:t>
                      </a:r>
                      <a:endParaRPr lang="en-US" b="1" dirty="0"/>
                    </a:p>
                  </a:txBody>
                  <a:tcPr anchor="ctr">
                    <a:solidFill>
                      <a:schemeClr val="bg1">
                        <a:lumMod val="95000"/>
                      </a:schemeClr>
                    </a:solidFill>
                  </a:tcPr>
                </a:tc>
                <a:tc>
                  <a:txBody>
                    <a:bodyPr/>
                    <a:lstStyle/>
                    <a:p>
                      <a:pPr algn="ctr"/>
                      <a:r>
                        <a:rPr lang="en-US" dirty="0" smtClean="0"/>
                        <a:t>How to get </a:t>
                      </a:r>
                      <a:br>
                        <a:rPr lang="en-US" dirty="0" smtClean="0"/>
                      </a:br>
                      <a:r>
                        <a:rPr lang="en-US" dirty="0" smtClean="0"/>
                        <a:t>the learner there</a:t>
                      </a:r>
                      <a:endParaRPr lang="en-US" b="1" dirty="0"/>
                    </a:p>
                  </a:txBody>
                  <a:tcPr anchor="ctr">
                    <a:solidFill>
                      <a:schemeClr val="bg1">
                        <a:lumMod val="95000"/>
                      </a:schemeClr>
                    </a:solidFill>
                  </a:tcPr>
                </a:tc>
              </a:tr>
              <a:tr h="1763374">
                <a:tc>
                  <a:txBody>
                    <a:bodyPr/>
                    <a:lstStyle/>
                    <a:p>
                      <a:r>
                        <a:rPr lang="en-US" dirty="0" smtClean="0"/>
                        <a:t>Teacher</a:t>
                      </a:r>
                      <a:endParaRPr lang="en-US" b="1" dirty="0"/>
                    </a:p>
                  </a:txBody>
                  <a:tcPr anchor="ctr">
                    <a:solidFill>
                      <a:srgbClr val="F2F2F2"/>
                    </a:solidFill>
                  </a:tcPr>
                </a:tc>
                <a:tc>
                  <a:txBody>
                    <a:bodyPr/>
                    <a:lstStyle/>
                    <a:p>
                      <a:endParaRPr lang="en-US" dirty="0"/>
                    </a:p>
                  </a:txBody>
                  <a:tcPr>
                    <a:solidFill>
                      <a:srgbClr val="FFEDC3"/>
                    </a:solidFill>
                  </a:tcPr>
                </a:tc>
                <a:tc>
                  <a:txBody>
                    <a:bodyPr/>
                    <a:lstStyle/>
                    <a:p>
                      <a:endParaRPr lang="en-US" dirty="0"/>
                    </a:p>
                  </a:txBody>
                  <a:tcPr>
                    <a:solidFill>
                      <a:schemeClr val="accent1">
                        <a:lumMod val="60000"/>
                        <a:lumOff val="40000"/>
                      </a:schemeClr>
                    </a:solidFill>
                  </a:tcPr>
                </a:tc>
                <a:tc>
                  <a:txBody>
                    <a:bodyPr/>
                    <a:lstStyle/>
                    <a:p>
                      <a:endParaRPr lang="en-US" dirty="0"/>
                    </a:p>
                  </a:txBody>
                  <a:tcPr>
                    <a:solidFill>
                      <a:srgbClr val="FF6E4C"/>
                    </a:solidFill>
                  </a:tcPr>
                </a:tc>
              </a:tr>
              <a:tr h="1437989">
                <a:tc>
                  <a:txBody>
                    <a:bodyPr/>
                    <a:lstStyle/>
                    <a:p>
                      <a:r>
                        <a:rPr lang="en-US" dirty="0" smtClean="0"/>
                        <a:t>Peer</a:t>
                      </a:r>
                      <a:endParaRPr lang="en-US" b="1" dirty="0"/>
                    </a:p>
                  </a:txBody>
                  <a:tcPr anchor="ctr">
                    <a:solidFill>
                      <a:srgbClr val="F2F2F2"/>
                    </a:solidFill>
                  </a:tcPr>
                </a:tc>
                <a:tc>
                  <a:txBody>
                    <a:bodyPr/>
                    <a:lstStyle/>
                    <a:p>
                      <a:endParaRPr lang="en-US" dirty="0"/>
                    </a:p>
                  </a:txBody>
                  <a:tcPr>
                    <a:solidFill>
                      <a:srgbClr val="FFEDC3"/>
                    </a:solidFill>
                  </a:tcPr>
                </a:tc>
                <a:tc>
                  <a:txBody>
                    <a:bodyPr/>
                    <a:lstStyle/>
                    <a:p>
                      <a:endParaRPr lang="en-US" dirty="0"/>
                    </a:p>
                  </a:txBody>
                  <a:tcPr>
                    <a:solidFill>
                      <a:schemeClr val="accent3">
                        <a:lumMod val="60000"/>
                        <a:lumOff val="40000"/>
                      </a:schemeClr>
                    </a:solidFill>
                  </a:tcPr>
                </a:tc>
                <a:tc>
                  <a:txBody>
                    <a:bodyPr/>
                    <a:lstStyle/>
                    <a:p>
                      <a:endParaRPr lang="en-US" dirty="0"/>
                    </a:p>
                  </a:txBody>
                  <a:tcPr>
                    <a:solidFill>
                      <a:schemeClr val="accent3">
                        <a:lumMod val="60000"/>
                        <a:lumOff val="40000"/>
                      </a:schemeClr>
                    </a:solidFill>
                  </a:tcPr>
                </a:tc>
              </a:tr>
              <a:tr h="1416996">
                <a:tc>
                  <a:txBody>
                    <a:bodyPr/>
                    <a:lstStyle/>
                    <a:p>
                      <a:r>
                        <a:rPr lang="en-US" dirty="0" smtClean="0"/>
                        <a:t>Student</a:t>
                      </a:r>
                      <a:endParaRPr lang="en-US" b="1" dirty="0"/>
                    </a:p>
                  </a:txBody>
                  <a:tcPr anchor="ctr">
                    <a:solidFill>
                      <a:srgbClr val="F2F2F2"/>
                    </a:solidFill>
                  </a:tcPr>
                </a:tc>
                <a:tc>
                  <a:txBody>
                    <a:bodyPr/>
                    <a:lstStyle/>
                    <a:p>
                      <a:endParaRPr lang="en-US" dirty="0"/>
                    </a:p>
                  </a:txBody>
                  <a:tcPr>
                    <a:solidFill>
                      <a:srgbClr val="FFEDC3"/>
                    </a:solidFill>
                  </a:tcPr>
                </a:tc>
                <a:tc>
                  <a:txBody>
                    <a:bodyPr/>
                    <a:lstStyle/>
                    <a:p>
                      <a:endParaRPr lang="en-US" dirty="0"/>
                    </a:p>
                  </a:txBody>
                  <a:tcPr>
                    <a:solidFill>
                      <a:schemeClr val="accent5">
                        <a:lumMod val="40000"/>
                        <a:lumOff val="60000"/>
                      </a:schemeClr>
                    </a:solidFill>
                  </a:tcPr>
                </a:tc>
                <a:tc>
                  <a:txBody>
                    <a:bodyPr/>
                    <a:lstStyle/>
                    <a:p>
                      <a:endParaRPr lang="en-US" dirty="0"/>
                    </a:p>
                  </a:txBody>
                  <a:tcPr>
                    <a:solidFill>
                      <a:schemeClr val="accent5">
                        <a:lumMod val="40000"/>
                        <a:lumOff val="60000"/>
                      </a:schemeClr>
                    </a:solidFill>
                  </a:tcPr>
                </a:tc>
              </a:tr>
            </a:tbl>
          </a:graphicData>
        </a:graphic>
      </p:graphicFrame>
      <p:sp>
        <p:nvSpPr>
          <p:cNvPr id="2" name="Title 1"/>
          <p:cNvSpPr>
            <a:spLocks noGrp="1"/>
          </p:cNvSpPr>
          <p:nvPr>
            <p:ph type="title"/>
          </p:nvPr>
        </p:nvSpPr>
        <p:spPr/>
        <p:txBody>
          <a:bodyPr/>
          <a:lstStyle/>
          <a:p>
            <a:r>
              <a:rPr lang="en-US" dirty="0" smtClean="0"/>
              <a:t>Unpacking Formative Assessment</a:t>
            </a:r>
            <a:endParaRPr lang="en-US" dirty="0"/>
          </a:p>
        </p:txBody>
      </p:sp>
      <p:sp>
        <p:nvSpPr>
          <p:cNvPr id="20" name="Rounded Rectangle 19"/>
          <p:cNvSpPr/>
          <p:nvPr/>
        </p:nvSpPr>
        <p:spPr>
          <a:xfrm>
            <a:off x="1159948" y="2227350"/>
            <a:ext cx="2167471" cy="4413562"/>
          </a:xfrm>
          <a:prstGeom prst="roundRect">
            <a:avLst/>
          </a:prstGeom>
          <a:solidFill>
            <a:schemeClr val="bg1">
              <a:lumMod val="75000"/>
            </a:schemeClr>
          </a:solidFill>
          <a:ln>
            <a:noFill/>
          </a:ln>
        </p:spPr>
        <p:style>
          <a:lnRef idx="3">
            <a:schemeClr val="lt1"/>
          </a:lnRef>
          <a:fillRef idx="1">
            <a:schemeClr val="accent6"/>
          </a:fillRef>
          <a:effectRef idx="1">
            <a:schemeClr val="accent6"/>
          </a:effectRef>
          <a:fontRef idx="minor">
            <a:schemeClr val="lt1"/>
          </a:fontRef>
        </p:style>
        <p:txBody>
          <a:bodyPr lIns="36000" rIns="36000" rtlCol="0" anchor="ctr"/>
          <a:lstStyle/>
          <a:p>
            <a:pPr algn="ctr"/>
            <a:r>
              <a:rPr lang="en-US" sz="2400" b="1" dirty="0" smtClean="0">
                <a:solidFill>
                  <a:srgbClr val="FFFFFF"/>
                </a:solidFill>
                <a:latin typeface="+mj-lt"/>
              </a:rPr>
              <a:t>Clarifying, sharing, and understanding </a:t>
            </a:r>
            <a:r>
              <a:rPr lang="en-US" sz="2400" b="1" dirty="0" smtClean="0">
                <a:solidFill>
                  <a:srgbClr val="FFFFFF"/>
                </a:solidFill>
                <a:latin typeface="+mj-lt"/>
                <a:cs typeface="Brush Script MT Italic"/>
              </a:rPr>
              <a:t>learning intentions</a:t>
            </a:r>
            <a:endParaRPr lang="en-US" sz="2400" b="1" dirty="0">
              <a:solidFill>
                <a:srgbClr val="FFFFFF"/>
              </a:solidFill>
              <a:latin typeface="+mj-lt"/>
              <a:cs typeface="Brush Script MT Italic"/>
            </a:endParaRPr>
          </a:p>
        </p:txBody>
      </p:sp>
      <p:sp>
        <p:nvSpPr>
          <p:cNvPr id="21" name="Rounded Rectangle 20"/>
          <p:cNvSpPr/>
          <p:nvPr/>
        </p:nvSpPr>
        <p:spPr>
          <a:xfrm>
            <a:off x="3484050" y="2227349"/>
            <a:ext cx="2663867" cy="1572681"/>
          </a:xfrm>
          <a:prstGeom prst="roundRect">
            <a:avLst/>
          </a:prstGeom>
          <a:solidFill>
            <a:srgbClr val="1F497D"/>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r>
              <a:rPr lang="en-US" sz="2400" b="1" dirty="0" smtClean="0">
                <a:solidFill>
                  <a:srgbClr val="FFFFFF"/>
                </a:solidFill>
                <a:latin typeface="+mj-lt"/>
              </a:rPr>
              <a:t>Eliciting </a:t>
            </a:r>
            <a:r>
              <a:rPr lang="en-US" sz="2400" b="1" dirty="0" smtClean="0">
                <a:solidFill>
                  <a:srgbClr val="FFFFFF"/>
                </a:solidFill>
                <a:latin typeface="+mj-lt"/>
                <a:cs typeface="Brush Script MT Italic"/>
              </a:rPr>
              <a:t>evidence of learning</a:t>
            </a:r>
            <a:endParaRPr lang="en-US" sz="2400" b="1" dirty="0">
              <a:solidFill>
                <a:srgbClr val="FFFFFF"/>
              </a:solidFill>
              <a:latin typeface="+mj-lt"/>
              <a:cs typeface="Brush Script MT Italic"/>
            </a:endParaRPr>
          </a:p>
        </p:txBody>
      </p:sp>
      <p:sp>
        <p:nvSpPr>
          <p:cNvPr id="22" name="Rounded Rectangle 21"/>
          <p:cNvSpPr/>
          <p:nvPr/>
        </p:nvSpPr>
        <p:spPr>
          <a:xfrm>
            <a:off x="6340033" y="2227350"/>
            <a:ext cx="2606040" cy="1600200"/>
          </a:xfrm>
          <a:prstGeom prst="roundRect">
            <a:avLst/>
          </a:prstGeom>
          <a:solidFill>
            <a:srgbClr val="BFBFBF"/>
          </a:solidFill>
          <a:ln>
            <a:noFill/>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dirty="0" smtClean="0">
                <a:solidFill>
                  <a:srgbClr val="FFFFFF"/>
                </a:solidFill>
                <a:latin typeface="+mj-lt"/>
              </a:rPr>
              <a:t>Providing </a:t>
            </a:r>
            <a:r>
              <a:rPr lang="en-US" sz="2400" b="1" dirty="0" smtClean="0">
                <a:solidFill>
                  <a:srgbClr val="FFFFFF"/>
                </a:solidFill>
                <a:latin typeface="+mj-lt"/>
                <a:cs typeface="Brush Script MT Italic"/>
              </a:rPr>
              <a:t>feedback</a:t>
            </a:r>
            <a:r>
              <a:rPr lang="en-US" sz="2400" b="1" dirty="0" smtClean="0">
                <a:solidFill>
                  <a:srgbClr val="FFFFFF"/>
                </a:solidFill>
                <a:latin typeface="+mj-lt"/>
              </a:rPr>
              <a:t> that moves learners forward</a:t>
            </a:r>
            <a:endParaRPr lang="en-US" sz="2400" b="1" dirty="0">
              <a:solidFill>
                <a:srgbClr val="FFFFFF"/>
              </a:solidFill>
              <a:latin typeface="+mj-lt"/>
            </a:endParaRPr>
          </a:p>
        </p:txBody>
      </p:sp>
      <p:sp>
        <p:nvSpPr>
          <p:cNvPr id="23" name="Rounded Rectangle 22"/>
          <p:cNvSpPr/>
          <p:nvPr/>
        </p:nvSpPr>
        <p:spPr>
          <a:xfrm>
            <a:off x="3484050" y="3955119"/>
            <a:ext cx="5462023" cy="1291835"/>
          </a:xfrm>
          <a:prstGeom prst="roundRect">
            <a:avLst/>
          </a:prstGeom>
          <a:solidFill>
            <a:srgbClr val="BFBFBF"/>
          </a:solidFill>
          <a:ln>
            <a:noFill/>
          </a:ln>
        </p:spPr>
        <p:style>
          <a:lnRef idx="3">
            <a:schemeClr val="lt1"/>
          </a:lnRef>
          <a:fillRef idx="1">
            <a:schemeClr val="accent3"/>
          </a:fillRef>
          <a:effectRef idx="1">
            <a:schemeClr val="accent3"/>
          </a:effectRef>
          <a:fontRef idx="minor">
            <a:schemeClr val="lt1"/>
          </a:fontRef>
        </p:style>
        <p:txBody>
          <a:bodyPr rtlCol="0" anchor="ctr"/>
          <a:lstStyle/>
          <a:p>
            <a:pPr algn="ctr"/>
            <a:r>
              <a:rPr lang="en-US" sz="2400" b="1" dirty="0" smtClean="0">
                <a:solidFill>
                  <a:srgbClr val="FFFFFF"/>
                </a:solidFill>
                <a:latin typeface="+mj-lt"/>
              </a:rPr>
              <a:t>Activating students as learning</a:t>
            </a:r>
          </a:p>
          <a:p>
            <a:pPr algn="ctr"/>
            <a:r>
              <a:rPr lang="en-US" sz="2400" b="1" dirty="0" smtClean="0">
                <a:solidFill>
                  <a:srgbClr val="FFFFFF"/>
                </a:solidFill>
                <a:latin typeface="+mj-lt"/>
                <a:cs typeface="Brush Script MT Italic"/>
              </a:rPr>
              <a:t>resources for one another</a:t>
            </a:r>
            <a:endParaRPr lang="en-US" sz="2400" b="1" dirty="0">
              <a:solidFill>
                <a:srgbClr val="FFFFFF"/>
              </a:solidFill>
              <a:latin typeface="+mj-lt"/>
              <a:cs typeface="Brush Script MT Italic"/>
            </a:endParaRPr>
          </a:p>
        </p:txBody>
      </p:sp>
      <p:sp>
        <p:nvSpPr>
          <p:cNvPr id="24" name="Rounded Rectangle 23"/>
          <p:cNvSpPr/>
          <p:nvPr/>
        </p:nvSpPr>
        <p:spPr>
          <a:xfrm>
            <a:off x="3484050" y="5412765"/>
            <a:ext cx="5465654" cy="1228147"/>
          </a:xfrm>
          <a:prstGeom prst="roundRect">
            <a:avLst/>
          </a:prstGeom>
          <a:solidFill>
            <a:srgbClr val="BFBFBF"/>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r>
              <a:rPr lang="en-US" sz="2400" b="1" dirty="0" smtClean="0">
                <a:solidFill>
                  <a:srgbClr val="FFFFFF"/>
                </a:solidFill>
                <a:latin typeface="+mj-lt"/>
              </a:rPr>
              <a:t>Activating students as</a:t>
            </a:r>
          </a:p>
          <a:p>
            <a:pPr algn="ctr"/>
            <a:r>
              <a:rPr lang="en-US" sz="2400" b="1" dirty="0" smtClean="0">
                <a:solidFill>
                  <a:srgbClr val="FFFFFF"/>
                </a:solidFill>
                <a:latin typeface="+mj-lt"/>
                <a:cs typeface="Brush Script MT Italic"/>
              </a:rPr>
              <a:t>owners of their own learning</a:t>
            </a:r>
            <a:endParaRPr lang="en-US" sz="2400" b="1" dirty="0">
              <a:solidFill>
                <a:srgbClr val="FFFFFF"/>
              </a:solidFill>
              <a:latin typeface="+mj-lt"/>
              <a:cs typeface="Brush Script MT Italic"/>
            </a:endParaRPr>
          </a:p>
        </p:txBody>
      </p:sp>
      <p:sp>
        <p:nvSpPr>
          <p:cNvPr id="4" name="Slide Number Placeholder 3"/>
          <p:cNvSpPr>
            <a:spLocks noGrp="1"/>
          </p:cNvSpPr>
          <p:nvPr>
            <p:ph type="sldNum" sz="quarter" idx="12"/>
          </p:nvPr>
        </p:nvSpPr>
        <p:spPr/>
        <p:txBody>
          <a:bodyPr/>
          <a:lstStyle/>
          <a:p>
            <a:fld id="{9C0F6FC3-3F0F-484D-B7AD-35414CAF3DD6}" type="slidenum">
              <a:rPr lang="en-US" smtClean="0"/>
              <a:t>2</a:t>
            </a:fld>
            <a:endParaRPr lang="en-US"/>
          </a:p>
        </p:txBody>
      </p:sp>
    </p:spTree>
    <p:extLst>
      <p:ext uri="{BB962C8B-B14F-4D97-AF65-F5344CB8AC3E}">
        <p14:creationId xmlns:p14="http://schemas.microsoft.com/office/powerpoint/2010/main" val="15929916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7550" y="233886"/>
            <a:ext cx="8426450" cy="621877"/>
          </a:xfrm>
        </p:spPr>
        <p:txBody>
          <a:bodyPr/>
          <a:lstStyle/>
          <a:p>
            <a:pPr algn="l"/>
            <a:r>
              <a:rPr lang="en-US" dirty="0" smtClean="0"/>
              <a:t>Principles of diagnostic questioning</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A response from every student</a:t>
            </a:r>
          </a:p>
          <a:p>
            <a:pPr marL="914400" lvl="1" indent="-514350">
              <a:buFont typeface="Arial"/>
              <a:buChar char="•"/>
            </a:pPr>
            <a:r>
              <a:rPr lang="en-US" dirty="0" smtClean="0"/>
              <a:t>ABCD cards, mini-white boards, exit passes</a:t>
            </a:r>
          </a:p>
          <a:p>
            <a:pPr marL="514350" indent="-514350">
              <a:buFont typeface="+mj-lt"/>
              <a:buAutoNum type="arabicPeriod"/>
            </a:pPr>
            <a:r>
              <a:rPr lang="en-US" dirty="0" smtClean="0"/>
              <a:t>Quick checks on understanding, not extended discussions</a:t>
            </a:r>
          </a:p>
          <a:p>
            <a:pPr marL="514350" indent="-514350">
              <a:buFont typeface="+mj-lt"/>
              <a:buAutoNum type="arabicPeriod"/>
            </a:pPr>
            <a:r>
              <a:rPr lang="en-US" dirty="0" smtClean="0"/>
              <a:t>Decision-driven data-collection</a:t>
            </a:r>
          </a:p>
          <a:p>
            <a:pPr marL="514350" indent="-514350">
              <a:buFont typeface="+mj-lt"/>
              <a:buAutoNum type="arabicPeriod"/>
            </a:pPr>
            <a:r>
              <a:rPr lang="en-US" dirty="0" smtClean="0"/>
              <a:t>The right response means the right thinking</a:t>
            </a:r>
          </a:p>
          <a:p>
            <a:pPr marL="914400" lvl="1" indent="-514350">
              <a:buFont typeface="Arial"/>
              <a:buChar char="•"/>
            </a:pPr>
            <a:r>
              <a:rPr lang="en-US" dirty="0" smtClean="0"/>
              <a:t>Distractor-driven multiple-choice questions</a:t>
            </a:r>
          </a:p>
          <a:p>
            <a:pPr marL="914400" lvl="1" indent="-514350">
              <a:buFont typeface="Arial"/>
              <a:buChar char="•"/>
            </a:pPr>
            <a:r>
              <a:rPr lang="en-US" dirty="0" smtClean="0"/>
              <a:t>Multiple correct responses</a:t>
            </a:r>
          </a:p>
        </p:txBody>
      </p:sp>
      <p:sp>
        <p:nvSpPr>
          <p:cNvPr id="4" name="Slide Number Placeholder 3"/>
          <p:cNvSpPr>
            <a:spLocks noGrp="1"/>
          </p:cNvSpPr>
          <p:nvPr>
            <p:ph type="sldNum" sz="quarter" idx="12"/>
          </p:nvPr>
        </p:nvSpPr>
        <p:spPr/>
        <p:txBody>
          <a:bodyPr/>
          <a:lstStyle/>
          <a:p>
            <a:fld id="{9C0F6FC3-3F0F-484D-B7AD-35414CAF3DD6}" type="slidenum">
              <a:rPr lang="en-US" smtClean="0"/>
              <a:t>20</a:t>
            </a:fld>
            <a:endParaRPr lang="en-US"/>
          </a:p>
        </p:txBody>
      </p:sp>
    </p:spTree>
    <p:extLst>
      <p:ext uri="{BB962C8B-B14F-4D97-AF65-F5344CB8AC3E}">
        <p14:creationId xmlns:p14="http://schemas.microsoft.com/office/powerpoint/2010/main" val="367451663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Distractor-driven multiple choice questions</a:t>
            </a:r>
            <a:endParaRPr lang="en-US" dirty="0"/>
          </a:p>
        </p:txBody>
      </p:sp>
      <p:sp>
        <p:nvSpPr>
          <p:cNvPr id="5" name="Content Placeholder 4"/>
          <p:cNvSpPr>
            <a:spLocks noGrp="1"/>
          </p:cNvSpPr>
          <p:nvPr>
            <p:ph sz="quarter" idx="1"/>
          </p:nvPr>
        </p:nvSpPr>
        <p:spPr/>
        <p:txBody>
          <a:bodyPr>
            <a:normAutofit/>
          </a:bodyPr>
          <a:lstStyle/>
          <a:p>
            <a:pPr marL="0" indent="0">
              <a:buNone/>
            </a:pPr>
            <a:r>
              <a:rPr lang="en-US" dirty="0"/>
              <a:t>Janet was asked to do an experiment to find how long it takes for some sugar to dissolve in water. What advice would you give Janet to tell her how many repeated measurements to take? </a:t>
            </a:r>
          </a:p>
          <a:p>
            <a:pPr marL="619125" lvl="1" indent="-528638">
              <a:buSzPct val="100000"/>
              <a:buFont typeface="+mj-lt"/>
              <a:buAutoNum type="alphaUcPeriod"/>
            </a:pPr>
            <a:r>
              <a:rPr lang="en-US" dirty="0"/>
              <a:t>T</a:t>
            </a:r>
            <a:r>
              <a:rPr lang="en-US" dirty="0" smtClean="0"/>
              <a:t>wo </a:t>
            </a:r>
            <a:r>
              <a:rPr lang="en-US" dirty="0"/>
              <a:t>or three measurements are always enough </a:t>
            </a:r>
          </a:p>
          <a:p>
            <a:pPr marL="619125" lvl="1" indent="-528638">
              <a:buSzPct val="100000"/>
              <a:buFont typeface="+mj-lt"/>
              <a:buAutoNum type="alphaUcPeriod"/>
            </a:pPr>
            <a:r>
              <a:rPr lang="en-US" dirty="0" smtClean="0"/>
              <a:t>She </a:t>
            </a:r>
            <a:r>
              <a:rPr lang="en-US" dirty="0"/>
              <a:t>should take 5 measurements </a:t>
            </a:r>
          </a:p>
          <a:p>
            <a:pPr marL="619125" lvl="1" indent="-528638">
              <a:buSzPct val="100000"/>
              <a:buFont typeface="+mj-lt"/>
              <a:buAutoNum type="alphaUcPeriod"/>
            </a:pPr>
            <a:r>
              <a:rPr lang="en-US" dirty="0" smtClean="0"/>
              <a:t>If </a:t>
            </a:r>
            <a:r>
              <a:rPr lang="en-US" dirty="0"/>
              <a:t>she is accurate she only needs to measure once </a:t>
            </a:r>
          </a:p>
          <a:p>
            <a:pPr marL="619125" lvl="1" indent="-528638">
              <a:buSzPct val="100000"/>
              <a:buFont typeface="+mj-lt"/>
              <a:buAutoNum type="alphaUcPeriod"/>
            </a:pPr>
            <a:r>
              <a:rPr lang="en-US" dirty="0" smtClean="0"/>
              <a:t>She </a:t>
            </a:r>
            <a:r>
              <a:rPr lang="en-US" dirty="0"/>
              <a:t>should go on taking measurements until she knows how much they vary </a:t>
            </a:r>
          </a:p>
          <a:p>
            <a:pPr marL="619125" lvl="1" indent="-528638">
              <a:buSzPct val="100000"/>
              <a:buFont typeface="+mj-lt"/>
              <a:buAutoNum type="alphaUcPeriod"/>
            </a:pPr>
            <a:r>
              <a:rPr lang="en-US" dirty="0" smtClean="0"/>
              <a:t>She </a:t>
            </a:r>
            <a:r>
              <a:rPr lang="en-US" dirty="0"/>
              <a:t>should go on taking measurements until she gets two or more the same </a:t>
            </a:r>
          </a:p>
        </p:txBody>
      </p:sp>
      <p:sp>
        <p:nvSpPr>
          <p:cNvPr id="6" name="TextBox 5"/>
          <p:cNvSpPr txBox="1"/>
          <p:nvPr/>
        </p:nvSpPr>
        <p:spPr>
          <a:xfrm>
            <a:off x="612648" y="6255694"/>
            <a:ext cx="1647544" cy="369332"/>
          </a:xfrm>
          <a:prstGeom prst="rect">
            <a:avLst/>
          </a:prstGeom>
          <a:noFill/>
        </p:spPr>
        <p:txBody>
          <a:bodyPr wrap="none" rtlCol="0">
            <a:spAutoFit/>
          </a:bodyPr>
          <a:lstStyle/>
          <a:p>
            <a:r>
              <a:rPr lang="en-US" sz="1800" dirty="0">
                <a:solidFill>
                  <a:schemeClr val="accent1"/>
                </a:solidFill>
                <a:latin typeface="+mj-lt"/>
              </a:rPr>
              <a:t>Osborne (2011</a:t>
            </a:r>
            <a:r>
              <a:rPr lang="en-US" sz="1800" dirty="0" smtClean="0">
                <a:solidFill>
                  <a:schemeClr val="accent1"/>
                </a:solidFill>
                <a:latin typeface="+mj-lt"/>
              </a:rPr>
              <a:t>)</a:t>
            </a:r>
            <a:endParaRPr lang="en-US" sz="1800" dirty="0">
              <a:solidFill>
                <a:schemeClr val="accent1"/>
              </a:solidFill>
              <a:latin typeface="+mj-lt"/>
            </a:endParaRPr>
          </a:p>
        </p:txBody>
      </p:sp>
    </p:spTree>
    <p:extLst>
      <p:ext uri="{BB962C8B-B14F-4D97-AF65-F5344CB8AC3E}">
        <p14:creationId xmlns:p14="http://schemas.microsoft.com/office/powerpoint/2010/main" val="279627462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3058" name="Picture 2" descr="TriangleShirtwai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115050"/>
          </a:xfrm>
          <a:prstGeom prst="rect">
            <a:avLst/>
          </a:prstGeom>
          <a:noFill/>
          <a:extLst>
            <a:ext uri="{909E8E84-426E-40dd-AFC4-6F175D3DCCD1}">
              <a14:hiddenFill xmlns:a14="http://schemas.microsoft.com/office/drawing/2010/main">
                <a:solidFill>
                  <a:srgbClr val="FFFFFF"/>
                </a:solidFill>
              </a14:hiddenFill>
            </a:ext>
          </a:extLst>
        </p:spPr>
      </p:pic>
      <p:sp>
        <p:nvSpPr>
          <p:cNvPr id="813059" name="Text Box 3"/>
          <p:cNvSpPr txBox="1">
            <a:spLocks noChangeArrowheads="1"/>
          </p:cNvSpPr>
          <p:nvPr/>
        </p:nvSpPr>
        <p:spPr bwMode="auto">
          <a:xfrm>
            <a:off x="1431926" y="6156336"/>
            <a:ext cx="632757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r>
              <a:rPr lang="en-US" dirty="0">
                <a:solidFill>
                  <a:srgbClr val="525A93"/>
                </a:solidFill>
                <a:latin typeface="Calibri"/>
                <a:cs typeface="Calibri"/>
              </a:rPr>
              <a:t>Triangle </a:t>
            </a:r>
            <a:r>
              <a:rPr lang="en-US" dirty="0" smtClean="0">
                <a:solidFill>
                  <a:srgbClr val="525A93"/>
                </a:solidFill>
                <a:latin typeface="Calibri"/>
                <a:cs typeface="Calibri"/>
              </a:rPr>
              <a:t>Shirtwaist Factory </a:t>
            </a:r>
            <a:r>
              <a:rPr lang="en-US" dirty="0">
                <a:solidFill>
                  <a:srgbClr val="525A93"/>
                </a:solidFill>
                <a:latin typeface="Calibri"/>
                <a:cs typeface="Calibri"/>
              </a:rPr>
              <a:t>fire, March 25th, 1911</a:t>
            </a:r>
          </a:p>
        </p:txBody>
      </p:sp>
    </p:spTree>
    <p:extLst>
      <p:ext uri="{BB962C8B-B14F-4D97-AF65-F5344CB8AC3E}">
        <p14:creationId xmlns:p14="http://schemas.microsoft.com/office/powerpoint/2010/main" val="228017284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5106" name="Rectangle 1026"/>
          <p:cNvSpPr>
            <a:spLocks noGrp="1" noChangeArrowheads="1"/>
          </p:cNvSpPr>
          <p:nvPr>
            <p:ph type="title"/>
          </p:nvPr>
        </p:nvSpPr>
        <p:spPr/>
        <p:txBody>
          <a:bodyPr/>
          <a:lstStyle/>
          <a:p>
            <a:r>
              <a:rPr lang="en-US" dirty="0" smtClean="0"/>
              <a:t>Triangle factory fire</a:t>
            </a:r>
            <a:endParaRPr lang="en-US" dirty="0"/>
          </a:p>
        </p:txBody>
      </p:sp>
      <p:sp>
        <p:nvSpPr>
          <p:cNvPr id="815107" name="Rectangle 1027"/>
          <p:cNvSpPr>
            <a:spLocks noGrp="1" noChangeArrowheads="1"/>
          </p:cNvSpPr>
          <p:nvPr>
            <p:ph type="body" idx="1"/>
          </p:nvPr>
        </p:nvSpPr>
        <p:spPr/>
        <p:txBody>
          <a:bodyPr/>
          <a:lstStyle/>
          <a:p>
            <a:pPr marL="0" indent="0">
              <a:buNone/>
            </a:pPr>
            <a:r>
              <a:rPr lang="en-US" dirty="0" smtClean="0"/>
              <a:t>Which of the following sources is biased?</a:t>
            </a:r>
          </a:p>
          <a:p>
            <a:pPr marL="447675" lvl="1" indent="-447675">
              <a:buSzPct val="100000"/>
              <a:buFont typeface="+mj-lt"/>
              <a:buAutoNum type="alphaUcPeriod"/>
            </a:pPr>
            <a:r>
              <a:rPr lang="en-US" dirty="0" smtClean="0"/>
              <a:t>Photograph of the event</a:t>
            </a:r>
          </a:p>
          <a:p>
            <a:pPr marL="447675" lvl="1" indent="-447675">
              <a:buSzPct val="100000"/>
              <a:buFont typeface="+mj-lt"/>
              <a:buAutoNum type="alphaUcPeriod"/>
            </a:pPr>
            <a:r>
              <a:rPr lang="en-US" dirty="0" smtClean="0"/>
              <a:t>New York Times story on Mar 26, 1911</a:t>
            </a:r>
          </a:p>
          <a:p>
            <a:pPr marL="447675" lvl="1" indent="-447675">
              <a:buSzPct val="100000"/>
              <a:buFont typeface="+mj-lt"/>
              <a:buAutoNum type="alphaUcPeriod"/>
            </a:pPr>
            <a:r>
              <a:rPr lang="en-US" dirty="0" smtClean="0"/>
              <a:t>Description of the fire in the textbook</a:t>
            </a:r>
          </a:p>
          <a:p>
            <a:pPr marL="447675" lvl="1" indent="-447675">
              <a:buSzPct val="100000"/>
              <a:buFont typeface="+mj-lt"/>
              <a:buAutoNum type="alphaUcPeriod"/>
            </a:pPr>
            <a:r>
              <a:rPr lang="en-US" dirty="0" smtClean="0"/>
              <a:t>Transcript of talk by Frances Perkins, Sep 30 1964</a:t>
            </a:r>
            <a:endParaRPr lang="en-US" dirty="0"/>
          </a:p>
        </p:txBody>
      </p:sp>
    </p:spTree>
    <p:extLst>
      <p:ext uri="{BB962C8B-B14F-4D97-AF65-F5344CB8AC3E}">
        <p14:creationId xmlns:p14="http://schemas.microsoft.com/office/powerpoint/2010/main" val="194048914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Multiple correct responses (2)</a:t>
            </a:r>
            <a:endParaRPr lang="en-US" dirty="0"/>
          </a:p>
        </p:txBody>
      </p:sp>
      <p:sp>
        <p:nvSpPr>
          <p:cNvPr id="5" name="Content Placeholder 4"/>
          <p:cNvSpPr>
            <a:spLocks noGrp="1"/>
          </p:cNvSpPr>
          <p:nvPr>
            <p:ph idx="1"/>
          </p:nvPr>
        </p:nvSpPr>
        <p:spPr>
          <a:xfrm>
            <a:off x="1149350" y="3611045"/>
            <a:ext cx="7994650" cy="3294063"/>
          </a:xfrm>
        </p:spPr>
        <p:txBody>
          <a:bodyPr/>
          <a:lstStyle/>
          <a:p>
            <a:pPr marL="0" indent="0">
              <a:buNone/>
            </a:pPr>
            <a:r>
              <a:rPr lang="en-US" dirty="0" smtClean="0"/>
              <a:t>What is the area of the semi-circle?</a:t>
            </a:r>
            <a:br>
              <a:rPr lang="en-US" dirty="0" smtClean="0"/>
            </a:br>
            <a:endParaRPr lang="en-US" sz="1600" dirty="0"/>
          </a:p>
          <a:p>
            <a:pPr marL="0" indent="0">
              <a:buNone/>
              <a:tabLst>
                <a:tab pos="1435100" algn="l"/>
                <a:tab pos="3314700" algn="l"/>
                <a:tab pos="4483100" algn="l"/>
                <a:tab pos="6362700" algn="l"/>
              </a:tabLst>
            </a:pPr>
            <a:r>
              <a:rPr lang="en-US" dirty="0" smtClean="0">
                <a:solidFill>
                  <a:srgbClr val="1691D0"/>
                </a:solidFill>
              </a:rPr>
              <a:t>A.	B.	C.	D.	E.</a:t>
            </a:r>
          </a:p>
        </p:txBody>
      </p:sp>
      <p:sp>
        <p:nvSpPr>
          <p:cNvPr id="7" name="Chord 6"/>
          <p:cNvSpPr/>
          <p:nvPr/>
        </p:nvSpPr>
        <p:spPr>
          <a:xfrm rot="5400000">
            <a:off x="3003549" y="1663700"/>
            <a:ext cx="2908300" cy="2717800"/>
          </a:xfrm>
          <a:prstGeom prst="chord">
            <a:avLst>
              <a:gd name="adj1" fmla="val 5427673"/>
              <a:gd name="adj2" fmla="val 16200000"/>
            </a:avLst>
          </a:prstGeom>
          <a:solidFill>
            <a:srgbClr val="1691D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a:off x="3098799" y="3175000"/>
            <a:ext cx="2717800" cy="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4152900" y="3221076"/>
            <a:ext cx="752843" cy="369332"/>
          </a:xfrm>
          <a:prstGeom prst="rect">
            <a:avLst/>
          </a:prstGeom>
          <a:noFill/>
        </p:spPr>
        <p:txBody>
          <a:bodyPr wrap="none" rtlCol="0">
            <a:spAutoFit/>
          </a:bodyPr>
          <a:lstStyle/>
          <a:p>
            <a:r>
              <a:rPr lang="en-US" dirty="0" smtClean="0"/>
              <a:t>20 cm</a:t>
            </a:r>
            <a:endParaRPr lang="en-US" dirty="0"/>
          </a:p>
        </p:txBody>
      </p:sp>
      <p:graphicFrame>
        <p:nvGraphicFramePr>
          <p:cNvPr id="2" name="Object 1"/>
          <p:cNvGraphicFramePr>
            <a:graphicFrameLocks noChangeAspect="1"/>
          </p:cNvGraphicFramePr>
          <p:nvPr>
            <p:extLst>
              <p:ext uri="{D42A27DB-BD31-4B8C-83A1-F6EECF244321}">
                <p14:modId xmlns:p14="http://schemas.microsoft.com/office/powerpoint/2010/main" val="2713511977"/>
              </p:ext>
            </p:extLst>
          </p:nvPr>
        </p:nvGraphicFramePr>
        <p:xfrm>
          <a:off x="4514850" y="3346450"/>
          <a:ext cx="114300" cy="165100"/>
        </p:xfrm>
        <a:graphic>
          <a:graphicData uri="http://schemas.openxmlformats.org/presentationml/2006/ole">
            <mc:AlternateContent xmlns:mc="http://schemas.openxmlformats.org/markup-compatibility/2006">
              <mc:Choice xmlns:v="urn:schemas-microsoft-com:vml" Requires="v">
                <p:oleObj spid="_x0000_s1058" name="Equation" r:id="rId3" imgW="114300" imgH="165100" progId="Equation.3">
                  <p:embed/>
                </p:oleObj>
              </mc:Choice>
              <mc:Fallback>
                <p:oleObj name="Equation" r:id="rId3" imgW="114300" imgH="165100" progId="Equation.3">
                  <p:embed/>
                  <p:pic>
                    <p:nvPicPr>
                      <p:cNvPr id="0" name=""/>
                      <p:cNvPicPr/>
                      <p:nvPr/>
                    </p:nvPicPr>
                    <p:blipFill>
                      <a:blip r:embed="rId4"/>
                      <a:stretch>
                        <a:fillRect/>
                      </a:stretch>
                    </p:blipFill>
                    <p:spPr>
                      <a:xfrm>
                        <a:off x="4514850" y="3346450"/>
                        <a:ext cx="114300" cy="165100"/>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684740876"/>
              </p:ext>
            </p:extLst>
          </p:nvPr>
        </p:nvGraphicFramePr>
        <p:xfrm>
          <a:off x="1543049" y="4312594"/>
          <a:ext cx="927099" cy="798335"/>
        </p:xfrm>
        <a:graphic>
          <a:graphicData uri="http://schemas.openxmlformats.org/presentationml/2006/ole">
            <mc:AlternateContent xmlns:mc="http://schemas.openxmlformats.org/markup-compatibility/2006">
              <mc:Choice xmlns:v="urn:schemas-microsoft-com:vml" Requires="v">
                <p:oleObj spid="_x0000_s1059" name="Equation" r:id="rId5" imgW="457200" imgH="393700" progId="Equation.3">
                  <p:embed/>
                </p:oleObj>
              </mc:Choice>
              <mc:Fallback>
                <p:oleObj name="Equation" r:id="rId5" imgW="457200" imgH="393700" progId="Equation.3">
                  <p:embed/>
                  <p:pic>
                    <p:nvPicPr>
                      <p:cNvPr id="0" name=""/>
                      <p:cNvPicPr/>
                      <p:nvPr/>
                    </p:nvPicPr>
                    <p:blipFill>
                      <a:blip r:embed="rId6"/>
                      <a:stretch>
                        <a:fillRect/>
                      </a:stretch>
                    </p:blipFill>
                    <p:spPr>
                      <a:xfrm>
                        <a:off x="1543049" y="4312594"/>
                        <a:ext cx="927099" cy="798335"/>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148604167"/>
              </p:ext>
            </p:extLst>
          </p:nvPr>
        </p:nvGraphicFramePr>
        <p:xfrm>
          <a:off x="2938639" y="4318943"/>
          <a:ext cx="1493661" cy="798336"/>
        </p:xfrm>
        <a:graphic>
          <a:graphicData uri="http://schemas.openxmlformats.org/presentationml/2006/ole">
            <mc:AlternateContent xmlns:mc="http://schemas.openxmlformats.org/markup-compatibility/2006">
              <mc:Choice xmlns:v="urn:schemas-microsoft-com:vml" Requires="v">
                <p:oleObj spid="_x0000_s1060" name="Equation" r:id="rId7" imgW="736600" imgH="393700" progId="Equation.3">
                  <p:embed/>
                </p:oleObj>
              </mc:Choice>
              <mc:Fallback>
                <p:oleObj name="Equation" r:id="rId7" imgW="736600" imgH="393700" progId="Equation.3">
                  <p:embed/>
                  <p:pic>
                    <p:nvPicPr>
                      <p:cNvPr id="0" name=""/>
                      <p:cNvPicPr/>
                      <p:nvPr/>
                    </p:nvPicPr>
                    <p:blipFill>
                      <a:blip r:embed="rId8"/>
                      <a:stretch>
                        <a:fillRect/>
                      </a:stretch>
                    </p:blipFill>
                    <p:spPr>
                      <a:xfrm>
                        <a:off x="2938639" y="4318943"/>
                        <a:ext cx="1493661" cy="798336"/>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1828478442"/>
              </p:ext>
            </p:extLst>
          </p:nvPr>
        </p:nvGraphicFramePr>
        <p:xfrm>
          <a:off x="6026150" y="4319886"/>
          <a:ext cx="1365250" cy="769504"/>
        </p:xfrm>
        <a:graphic>
          <a:graphicData uri="http://schemas.openxmlformats.org/presentationml/2006/ole">
            <mc:AlternateContent xmlns:mc="http://schemas.openxmlformats.org/markup-compatibility/2006">
              <mc:Choice xmlns:v="urn:schemas-microsoft-com:vml" Requires="v">
                <p:oleObj spid="_x0000_s1061" name="Equation" r:id="rId9" imgW="698500" imgH="393700" progId="Equation.3">
                  <p:embed/>
                </p:oleObj>
              </mc:Choice>
              <mc:Fallback>
                <p:oleObj name="Equation" r:id="rId9" imgW="698500" imgH="393700" progId="Equation.3">
                  <p:embed/>
                  <p:pic>
                    <p:nvPicPr>
                      <p:cNvPr id="0" name=""/>
                      <p:cNvPicPr/>
                      <p:nvPr/>
                    </p:nvPicPr>
                    <p:blipFill>
                      <a:blip r:embed="rId10"/>
                      <a:stretch>
                        <a:fillRect/>
                      </a:stretch>
                    </p:blipFill>
                    <p:spPr>
                      <a:xfrm>
                        <a:off x="6026150" y="4319886"/>
                        <a:ext cx="1365250" cy="769504"/>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2395657339"/>
              </p:ext>
            </p:extLst>
          </p:nvPr>
        </p:nvGraphicFramePr>
        <p:xfrm>
          <a:off x="7890172" y="4204413"/>
          <a:ext cx="1196678" cy="1001870"/>
        </p:xfrm>
        <a:graphic>
          <a:graphicData uri="http://schemas.openxmlformats.org/presentationml/2006/ole">
            <mc:AlternateContent xmlns:mc="http://schemas.openxmlformats.org/markup-compatibility/2006">
              <mc:Choice xmlns:v="urn:schemas-microsoft-com:vml" Requires="v">
                <p:oleObj spid="_x0000_s1062" name="Equation" r:id="rId11" imgW="546100" imgH="457200" progId="Equation.3">
                  <p:embed/>
                </p:oleObj>
              </mc:Choice>
              <mc:Fallback>
                <p:oleObj name="Equation" r:id="rId11" imgW="546100" imgH="457200" progId="Equation.3">
                  <p:embed/>
                  <p:pic>
                    <p:nvPicPr>
                      <p:cNvPr id="0" name=""/>
                      <p:cNvPicPr/>
                      <p:nvPr/>
                    </p:nvPicPr>
                    <p:blipFill>
                      <a:blip r:embed="rId12"/>
                      <a:stretch>
                        <a:fillRect/>
                      </a:stretch>
                    </p:blipFill>
                    <p:spPr>
                      <a:xfrm>
                        <a:off x="7890172" y="4204413"/>
                        <a:ext cx="1196678" cy="1001870"/>
                      </a:xfrm>
                      <a:prstGeom prst="rect">
                        <a:avLst/>
                      </a:prstGeom>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3535357696"/>
              </p:ext>
            </p:extLst>
          </p:nvPr>
        </p:nvGraphicFramePr>
        <p:xfrm>
          <a:off x="4905743" y="4419600"/>
          <a:ext cx="696686" cy="406400"/>
        </p:xfrm>
        <a:graphic>
          <a:graphicData uri="http://schemas.openxmlformats.org/presentationml/2006/ole">
            <mc:AlternateContent xmlns:mc="http://schemas.openxmlformats.org/markup-compatibility/2006">
              <mc:Choice xmlns:v="urn:schemas-microsoft-com:vml" Requires="v">
                <p:oleObj spid="_x0000_s1063" name="Equation" r:id="rId13" imgW="304800" imgH="177800" progId="Equation.3">
                  <p:embed/>
                </p:oleObj>
              </mc:Choice>
              <mc:Fallback>
                <p:oleObj name="Equation" r:id="rId13" imgW="304800" imgH="177800" progId="Equation.3">
                  <p:embed/>
                  <p:pic>
                    <p:nvPicPr>
                      <p:cNvPr id="0" name=""/>
                      <p:cNvPicPr/>
                      <p:nvPr/>
                    </p:nvPicPr>
                    <p:blipFill>
                      <a:blip r:embed="rId14"/>
                      <a:stretch>
                        <a:fillRect/>
                      </a:stretch>
                    </p:blipFill>
                    <p:spPr>
                      <a:xfrm>
                        <a:off x="4905743" y="4419600"/>
                        <a:ext cx="696686" cy="406400"/>
                      </a:xfrm>
                      <a:prstGeom prst="rect">
                        <a:avLst/>
                      </a:prstGeom>
                    </p:spPr>
                  </p:pic>
                </p:oleObj>
              </mc:Fallback>
            </mc:AlternateContent>
          </a:graphicData>
        </a:graphic>
      </p:graphicFrame>
      <p:sp>
        <p:nvSpPr>
          <p:cNvPr id="14" name="Slide Number Placeholder 13"/>
          <p:cNvSpPr>
            <a:spLocks noGrp="1"/>
          </p:cNvSpPr>
          <p:nvPr>
            <p:ph type="sldNum" sz="quarter" idx="12"/>
          </p:nvPr>
        </p:nvSpPr>
        <p:spPr/>
        <p:txBody>
          <a:bodyPr/>
          <a:lstStyle/>
          <a:p>
            <a:fld id="{9C0F6FC3-3F0F-484D-B7AD-35414CAF3DD6}" type="slidenum">
              <a:rPr lang="en-US" smtClean="0"/>
              <a:t>24</a:t>
            </a:fld>
            <a:endParaRPr lang="en-US"/>
          </a:p>
        </p:txBody>
      </p:sp>
    </p:spTree>
    <p:extLst>
      <p:ext uri="{BB962C8B-B14F-4D97-AF65-F5344CB8AC3E}">
        <p14:creationId xmlns:p14="http://schemas.microsoft.com/office/powerpoint/2010/main" val="1001782083"/>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Title 5"/>
          <p:cNvSpPr>
            <a:spLocks noGrp="1"/>
          </p:cNvSpPr>
          <p:nvPr>
            <p:ph type="title"/>
          </p:nvPr>
        </p:nvSpPr>
        <p:spPr>
          <a:xfrm>
            <a:off x="717550" y="233886"/>
            <a:ext cx="8426450" cy="621877"/>
          </a:xfrm>
        </p:spPr>
        <p:txBody>
          <a:bodyPr/>
          <a:lstStyle/>
          <a:p>
            <a:r>
              <a:rPr lang="en-US" dirty="0" smtClean="0">
                <a:latin typeface="Calibri" charset="0"/>
                <a:ea typeface="ＭＳ Ｐゴシック" charset="0"/>
                <a:cs typeface="ＭＳ Ｐゴシック" charset="0"/>
              </a:rPr>
              <a:t>Distractor-driven </a:t>
            </a:r>
            <a:r>
              <a:rPr lang="en-US" i="1" dirty="0" smtClean="0">
                <a:latin typeface="Calibri" charset="0"/>
                <a:ea typeface="ＭＳ Ｐゴシック" charset="0"/>
                <a:cs typeface="ＭＳ Ｐゴシック" charset="0"/>
              </a:rPr>
              <a:t>and</a:t>
            </a:r>
            <a:r>
              <a:rPr lang="en-US" dirty="0" smtClean="0">
                <a:latin typeface="Calibri" charset="0"/>
                <a:ea typeface="ＭＳ Ｐゴシック" charset="0"/>
                <a:cs typeface="ＭＳ Ｐゴシック" charset="0"/>
              </a:rPr>
              <a:t> multiple correct responses </a:t>
            </a:r>
            <a:endParaRPr lang="en-US" dirty="0">
              <a:latin typeface="Calibri" charset="0"/>
              <a:ea typeface="ＭＳ Ｐゴシック" charset="0"/>
              <a:cs typeface="ＭＳ Ｐゴシック" charset="0"/>
            </a:endParaRPr>
          </a:p>
        </p:txBody>
      </p:sp>
      <p:sp>
        <p:nvSpPr>
          <p:cNvPr id="108546" name="Content Placeholder 3"/>
          <p:cNvSpPr>
            <a:spLocks noGrp="1"/>
          </p:cNvSpPr>
          <p:nvPr>
            <p:ph idx="1"/>
          </p:nvPr>
        </p:nvSpPr>
        <p:spPr>
          <a:xfrm>
            <a:off x="717550" y="1422406"/>
            <a:ext cx="8426450" cy="4525963"/>
          </a:xfrm>
        </p:spPr>
        <p:txBody>
          <a:bodyPr>
            <a:normAutofit/>
          </a:bodyPr>
          <a:lstStyle/>
          <a:p>
            <a:pPr marL="0" indent="0">
              <a:buNone/>
            </a:pPr>
            <a:r>
              <a:rPr lang="en-US" dirty="0">
                <a:latin typeface="Calibri" charset="0"/>
                <a:ea typeface="ＭＳ Ｐゴシック" charset="0"/>
                <a:cs typeface="ＭＳ Ｐゴシック" charset="0"/>
              </a:rPr>
              <a:t>Identify the adverbs in these sentences:</a:t>
            </a:r>
          </a:p>
          <a:p>
            <a:endParaRPr lang="en-US" dirty="0">
              <a:latin typeface="Calibri" charset="0"/>
              <a:ea typeface="ＭＳ Ｐゴシック" charset="0"/>
              <a:cs typeface="ＭＳ Ｐゴシック" charset="0"/>
            </a:endParaRPr>
          </a:p>
          <a:p>
            <a:pPr marL="728663" lvl="1" indent="-457200">
              <a:buSzPct val="100000"/>
              <a:buFont typeface="Calibri" charset="0"/>
              <a:buAutoNum type="arabicPeriod"/>
            </a:pPr>
            <a:r>
              <a:rPr lang="en-US" dirty="0">
                <a:latin typeface="Calibri" charset="0"/>
                <a:ea typeface="ＭＳ Ｐゴシック" charset="0"/>
              </a:rPr>
              <a:t>The boy ran across the street quickly.</a:t>
            </a:r>
            <a:br>
              <a:rPr lang="en-US" dirty="0">
                <a:latin typeface="Calibri" charset="0"/>
                <a:ea typeface="ＭＳ Ｐゴシック" charset="0"/>
              </a:rPr>
            </a:br>
            <a:r>
              <a:rPr lang="en-US" dirty="0">
                <a:latin typeface="Calibri" charset="0"/>
                <a:ea typeface="ＭＳ Ｐゴシック" charset="0"/>
              </a:rPr>
              <a:t>        (A)  (B)     (C)              (D)       (E)</a:t>
            </a:r>
          </a:p>
          <a:p>
            <a:pPr marL="728663" lvl="1" indent="-457200">
              <a:buSzPct val="100000"/>
              <a:buFont typeface="Calibri" charset="0"/>
              <a:buAutoNum type="arabicPeriod"/>
            </a:pPr>
            <a:endParaRPr lang="en-GB" dirty="0">
              <a:latin typeface="Calibri" charset="0"/>
              <a:ea typeface="ＭＳ Ｐゴシック" charset="0"/>
            </a:endParaRPr>
          </a:p>
          <a:p>
            <a:pPr marL="728663" lvl="1" indent="-457200">
              <a:buSzPct val="100000"/>
              <a:buFont typeface="Calibri" charset="0"/>
              <a:buAutoNum type="arabicPeriod"/>
            </a:pPr>
            <a:r>
              <a:rPr lang="en-US" dirty="0">
                <a:latin typeface="Calibri" charset="0"/>
                <a:ea typeface="ＭＳ Ｐゴシック" charset="0"/>
              </a:rPr>
              <a:t>Jayne usually crossed the street in a leisurely fashion.</a:t>
            </a:r>
            <a:br>
              <a:rPr lang="en-US" dirty="0">
                <a:latin typeface="Calibri" charset="0"/>
                <a:ea typeface="ＭＳ Ｐゴシック" charset="0"/>
              </a:rPr>
            </a:br>
            <a:r>
              <a:rPr lang="en-US" dirty="0">
                <a:latin typeface="Calibri" charset="0"/>
                <a:ea typeface="ＭＳ Ｐゴシック" charset="0"/>
              </a:rPr>
              <a:t>             (A)          (B)               (C)                (D)          (E)</a:t>
            </a:r>
          </a:p>
          <a:p>
            <a:pPr marL="728663" lvl="1" indent="-457200">
              <a:buSzPct val="100000"/>
              <a:buFont typeface="Calibri" charset="0"/>
              <a:buAutoNum type="arabicPeriod"/>
            </a:pPr>
            <a:endParaRPr lang="en-GB" dirty="0">
              <a:latin typeface="Calibri" charset="0"/>
              <a:ea typeface="ＭＳ Ｐゴシック" charset="0"/>
            </a:endParaRPr>
          </a:p>
          <a:p>
            <a:pPr marL="728663" lvl="1" indent="-457200">
              <a:buSzPct val="100000"/>
              <a:buFont typeface="Calibri" charset="0"/>
              <a:buAutoNum type="arabicPeriod"/>
            </a:pPr>
            <a:r>
              <a:rPr lang="en-US" dirty="0">
                <a:latin typeface="Calibri" charset="0"/>
                <a:ea typeface="ＭＳ Ｐゴシック" charset="0"/>
              </a:rPr>
              <a:t>Fred ran the race well but unsuccessfully.</a:t>
            </a:r>
            <a:br>
              <a:rPr lang="en-US" dirty="0">
                <a:latin typeface="Calibri" charset="0"/>
                <a:ea typeface="ＭＳ Ｐゴシック" charset="0"/>
              </a:rPr>
            </a:br>
            <a:r>
              <a:rPr lang="en-US" dirty="0">
                <a:latin typeface="Calibri" charset="0"/>
                <a:ea typeface="ＭＳ Ｐゴシック" charset="0"/>
              </a:rPr>
              <a:t>          (A)          (B)  (C)   (D)          (E)</a:t>
            </a:r>
            <a:endParaRPr lang="en-GB" dirty="0">
              <a:latin typeface="Calibri" charset="0"/>
              <a:ea typeface="ＭＳ Ｐゴシック" charset="0"/>
            </a:endParaRPr>
          </a:p>
          <a:p>
            <a:endParaRPr lang="en-US" dirty="0">
              <a:latin typeface="Calibri" charset="0"/>
              <a:ea typeface="ＭＳ Ｐゴシック" charset="0"/>
              <a:cs typeface="ＭＳ Ｐゴシック" charset="0"/>
            </a:endParaRPr>
          </a:p>
        </p:txBody>
      </p:sp>
    </p:spTree>
    <p:extLst>
      <p:ext uri="{BB962C8B-B14F-4D97-AF65-F5344CB8AC3E}">
        <p14:creationId xmlns:p14="http://schemas.microsoft.com/office/powerpoint/2010/main" val="1882774980"/>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Developing good questions</a:t>
            </a:r>
            <a:endParaRPr lang="en-US" dirty="0"/>
          </a:p>
        </p:txBody>
      </p:sp>
      <p:sp>
        <p:nvSpPr>
          <p:cNvPr id="3" name="Content Placeholder 2"/>
          <p:cNvSpPr>
            <a:spLocks noGrp="1"/>
          </p:cNvSpPr>
          <p:nvPr>
            <p:ph idx="1"/>
          </p:nvPr>
        </p:nvSpPr>
        <p:spPr>
          <a:xfrm>
            <a:off x="717550" y="1447800"/>
            <a:ext cx="8426450" cy="4965700"/>
          </a:xfrm>
        </p:spPr>
        <p:txBody>
          <a:bodyPr/>
          <a:lstStyle/>
          <a:p>
            <a:pPr marL="514350" indent="-514350">
              <a:buFont typeface="+mj-lt"/>
              <a:buAutoNum type="arabicPeriod"/>
            </a:pPr>
            <a:r>
              <a:rPr lang="en-US" dirty="0" smtClean="0"/>
              <a:t>Start by identifying a “hinge-point” in a lesson plan—a point where you need to collect evidence from students in order to decide what to do next</a:t>
            </a:r>
          </a:p>
          <a:p>
            <a:pPr marL="514350" indent="-514350">
              <a:buFont typeface="+mj-lt"/>
              <a:buAutoNum type="arabicPeriod"/>
            </a:pPr>
            <a:r>
              <a:rPr lang="en-US" dirty="0" smtClean="0"/>
              <a:t>Identify any relevant misconceptions</a:t>
            </a:r>
          </a:p>
          <a:p>
            <a:pPr marL="1079500" lvl="1" indent="-514350">
              <a:buFont typeface="+mj-lt"/>
              <a:buAutoNum type="alphaLcPeriod"/>
            </a:pPr>
            <a:r>
              <a:rPr lang="en-US" dirty="0" smtClean="0"/>
              <a:t>by discussion with colleagues</a:t>
            </a:r>
          </a:p>
          <a:p>
            <a:pPr marL="1079500" lvl="1" indent="-514350">
              <a:buFont typeface="+mj-lt"/>
              <a:buAutoNum type="alphaLcPeriod"/>
            </a:pPr>
            <a:r>
              <a:rPr lang="en-US" dirty="0" smtClean="0"/>
              <a:t>by asking the question as an “exit-pass”</a:t>
            </a:r>
          </a:p>
          <a:p>
            <a:pPr marL="514350" indent="-514350">
              <a:buFont typeface="+mj-lt"/>
              <a:buAutoNum type="arabicPeriod"/>
            </a:pPr>
            <a:r>
              <a:rPr lang="en-US" dirty="0" smtClean="0"/>
              <a:t>Develop the question</a:t>
            </a:r>
          </a:p>
          <a:p>
            <a:pPr marL="514350" indent="-514350">
              <a:buFont typeface="+mj-lt"/>
              <a:buAutoNum type="arabicPeriod"/>
            </a:pPr>
            <a:r>
              <a:rPr lang="en-US" dirty="0" smtClean="0"/>
              <a:t>Ask colleagues to look for possible false-positives</a:t>
            </a:r>
          </a:p>
          <a:p>
            <a:pPr marL="514350" indent="-514350">
              <a:buFont typeface="+mj-lt"/>
              <a:buAutoNum type="arabicPeriod"/>
            </a:pPr>
            <a:r>
              <a:rPr lang="en-US" dirty="0" smtClean="0"/>
              <a:t>Trial the question with students, asking them to explain their choices</a:t>
            </a:r>
          </a:p>
          <a:p>
            <a:endParaRPr lang="en-US" dirty="0"/>
          </a:p>
        </p:txBody>
      </p:sp>
      <p:sp>
        <p:nvSpPr>
          <p:cNvPr id="5" name="Slide Number Placeholder 4"/>
          <p:cNvSpPr>
            <a:spLocks noGrp="1"/>
          </p:cNvSpPr>
          <p:nvPr>
            <p:ph type="sldNum" sz="quarter" idx="12"/>
          </p:nvPr>
        </p:nvSpPr>
        <p:spPr/>
        <p:txBody>
          <a:bodyPr/>
          <a:lstStyle/>
          <a:p>
            <a:fld id="{9C0F6FC3-3F0F-484D-B7AD-35414CAF3DD6}" type="slidenum">
              <a:rPr lang="en-US" smtClean="0"/>
              <a:t>26</a:t>
            </a:fld>
            <a:endParaRPr lang="en-US"/>
          </a:p>
        </p:txBody>
      </p:sp>
    </p:spTree>
    <p:extLst>
      <p:ext uri="{BB962C8B-B14F-4D97-AF65-F5344CB8AC3E}">
        <p14:creationId xmlns:p14="http://schemas.microsoft.com/office/powerpoint/2010/main" val="2357187993"/>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Title 4"/>
          <p:cNvSpPr>
            <a:spLocks noGrp="1"/>
          </p:cNvSpPr>
          <p:nvPr>
            <p:ph type="title"/>
          </p:nvPr>
        </p:nvSpPr>
        <p:spPr/>
        <p:txBody>
          <a:bodyPr/>
          <a:lstStyle/>
          <a:p>
            <a:r>
              <a:rPr lang="en-US" dirty="0">
                <a:latin typeface="Calibri" charset="0"/>
                <a:ea typeface="ＭＳ Ｐゴシック" charset="0"/>
                <a:cs typeface="ＭＳ Ｐゴシック" charset="0"/>
              </a:rPr>
              <a:t>Hinge-point </a:t>
            </a:r>
            <a:r>
              <a:rPr lang="en-US" dirty="0" smtClean="0">
                <a:latin typeface="Calibri" charset="0"/>
                <a:ea typeface="ＭＳ Ｐゴシック" charset="0"/>
                <a:cs typeface="ＭＳ Ｐゴシック" charset="0"/>
              </a:rPr>
              <a:t>questions</a:t>
            </a:r>
            <a:endParaRPr lang="en-US" dirty="0">
              <a:latin typeface="Calibri" charset="0"/>
              <a:ea typeface="ＭＳ Ｐゴシック" charset="0"/>
              <a:cs typeface="ＭＳ Ｐゴシック" charset="0"/>
            </a:endParaRPr>
          </a:p>
        </p:txBody>
      </p:sp>
      <p:sp>
        <p:nvSpPr>
          <p:cNvPr id="186370" name="Content Placeholder 5"/>
          <p:cNvSpPr>
            <a:spLocks noGrp="1"/>
          </p:cNvSpPr>
          <p:nvPr>
            <p:ph idx="1"/>
          </p:nvPr>
        </p:nvSpPr>
        <p:spPr>
          <a:xfrm>
            <a:off x="717550" y="1600206"/>
            <a:ext cx="8070856" cy="4525963"/>
          </a:xfrm>
        </p:spPr>
        <p:txBody>
          <a:bodyPr>
            <a:normAutofit lnSpcReduction="10000"/>
          </a:bodyPr>
          <a:lstStyle/>
          <a:p>
            <a:r>
              <a:rPr lang="en-US" dirty="0">
                <a:latin typeface="Calibri" charset="0"/>
                <a:ea typeface="ＭＳ Ｐゴシック" charset="0"/>
                <a:cs typeface="ＭＳ Ｐゴシック" charset="0"/>
              </a:rPr>
              <a:t>Working in groups of three or four, agree on a “hinge-point” in </a:t>
            </a:r>
            <a:r>
              <a:rPr lang="en-US" dirty="0" smtClean="0">
                <a:latin typeface="Calibri" charset="0"/>
                <a:ea typeface="ＭＳ Ｐゴシック" charset="0"/>
                <a:cs typeface="ＭＳ Ｐゴシック" charset="0"/>
              </a:rPr>
              <a:t>learning</a:t>
            </a:r>
            <a:endParaRPr lang="en-US" dirty="0">
              <a:latin typeface="Calibri" charset="0"/>
              <a:ea typeface="ＭＳ Ｐゴシック" charset="0"/>
              <a:cs typeface="ＭＳ Ｐゴシック" charset="0"/>
            </a:endParaRPr>
          </a:p>
          <a:p>
            <a:r>
              <a:rPr lang="en-US" dirty="0">
                <a:latin typeface="Calibri" charset="0"/>
                <a:ea typeface="ＭＳ Ｐゴシック" charset="0"/>
                <a:cs typeface="ＭＳ Ｐゴシック" charset="0"/>
              </a:rPr>
              <a:t>Generate a “hinge-point question” that could be used to determine whether the student is ready to move on</a:t>
            </a:r>
          </a:p>
          <a:p>
            <a:r>
              <a:rPr lang="en-US" dirty="0">
                <a:latin typeface="Calibri" charset="0"/>
                <a:ea typeface="ＭＳ Ｐゴシック" charset="0"/>
                <a:cs typeface="ＭＳ Ｐゴシック" charset="0"/>
              </a:rPr>
              <a:t>Share your hinge-point question with another group</a:t>
            </a:r>
          </a:p>
          <a:p>
            <a:r>
              <a:rPr lang="en-US" dirty="0">
                <a:latin typeface="Calibri" charset="0"/>
                <a:ea typeface="ＭＳ Ｐゴシック" charset="0"/>
                <a:cs typeface="ＭＳ Ｐゴシック" charset="0"/>
              </a:rPr>
              <a:t>Their task is to find a way that a student with the wrong idea could </a:t>
            </a:r>
            <a:r>
              <a:rPr lang="en-US" dirty="0" smtClean="0">
                <a:latin typeface="Calibri" charset="0"/>
                <a:ea typeface="ＭＳ Ｐゴシック" charset="0"/>
                <a:cs typeface="ＭＳ Ｐゴシック" charset="0"/>
              </a:rPr>
              <a:t>give the right response</a:t>
            </a:r>
            <a:endParaRPr lang="en-US" dirty="0">
              <a:latin typeface="Calibri" charset="0"/>
              <a:ea typeface="ＭＳ Ｐゴシック" charset="0"/>
              <a:cs typeface="ＭＳ Ｐゴシック" charset="0"/>
            </a:endParaRPr>
          </a:p>
          <a:p>
            <a:pPr lvl="1"/>
            <a:r>
              <a:rPr lang="en-US" dirty="0">
                <a:latin typeface="Calibri" charset="0"/>
                <a:ea typeface="ＭＳ Ｐゴシック" charset="0"/>
              </a:rPr>
              <a:t>If they can, the question is returned to you for more work</a:t>
            </a:r>
          </a:p>
          <a:p>
            <a:pPr lvl="1"/>
            <a:r>
              <a:rPr lang="en-US" dirty="0">
                <a:latin typeface="Calibri" charset="0"/>
                <a:ea typeface="ＭＳ Ｐゴシック" charset="0"/>
              </a:rPr>
              <a:t>If they can’t, your question is ready for trying </a:t>
            </a:r>
            <a:r>
              <a:rPr lang="en-US" dirty="0" smtClean="0">
                <a:latin typeface="Calibri" charset="0"/>
                <a:ea typeface="ＭＳ Ｐゴシック" charset="0"/>
              </a:rPr>
              <a:t>out</a:t>
            </a:r>
            <a:endParaRPr lang="en-US" dirty="0">
              <a:latin typeface="Calibri" charset="0"/>
              <a:ea typeface="ＭＳ Ｐゴシック" charset="0"/>
            </a:endParaRPr>
          </a:p>
        </p:txBody>
      </p:sp>
    </p:spTree>
    <p:extLst>
      <p:ext uri="{BB962C8B-B14F-4D97-AF65-F5344CB8AC3E}">
        <p14:creationId xmlns:p14="http://schemas.microsoft.com/office/powerpoint/2010/main" val="1510355029"/>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2"/>
          <p:cNvSpPr>
            <a:spLocks noGrp="1"/>
          </p:cNvSpPr>
          <p:nvPr>
            <p:ph type="title"/>
          </p:nvPr>
        </p:nvSpPr>
        <p:spPr/>
        <p:txBody>
          <a:bodyPr/>
          <a:lstStyle/>
          <a:p>
            <a:r>
              <a:rPr lang="en-US" dirty="0">
                <a:latin typeface="Calibri" charset="0"/>
                <a:ea typeface="ＭＳ Ｐゴシック" charset="0"/>
                <a:cs typeface="ＭＳ Ｐゴシック" charset="0"/>
              </a:rPr>
              <a:t>Pros and cons of </a:t>
            </a:r>
            <a:r>
              <a:rPr lang="en-US" dirty="0" smtClean="0">
                <a:latin typeface="Calibri" charset="0"/>
                <a:ea typeface="ＭＳ Ｐゴシック" charset="0"/>
                <a:cs typeface="ＭＳ Ｐゴシック" charset="0"/>
              </a:rPr>
              <a:t>random questioning</a:t>
            </a:r>
            <a:endParaRPr lang="en-US" dirty="0">
              <a:latin typeface="Calibri" charset="0"/>
              <a:ea typeface="ＭＳ Ｐゴシック" charset="0"/>
              <a:cs typeface="ＭＳ Ｐゴシック"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702528107"/>
              </p:ext>
            </p:extLst>
          </p:nvPr>
        </p:nvGraphicFramePr>
        <p:xfrm>
          <a:off x="717549" y="1748117"/>
          <a:ext cx="7969251" cy="3989294"/>
        </p:xfrm>
        <a:graphic>
          <a:graphicData uri="http://schemas.openxmlformats.org/drawingml/2006/table">
            <a:tbl>
              <a:tblPr firstRow="1" bandRow="1">
                <a:tableStyleId>{5C22544A-7EE6-4342-B048-85BDC9FD1C3A}</a:tableStyleId>
              </a:tblPr>
              <a:tblGrid>
                <a:gridCol w="2656417"/>
                <a:gridCol w="2656417"/>
                <a:gridCol w="2656417"/>
              </a:tblGrid>
              <a:tr h="766236">
                <a:tc>
                  <a:txBody>
                    <a:bodyPr/>
                    <a:lstStyle/>
                    <a:p>
                      <a:endParaRPr lang="en-US" sz="1800" dirty="0"/>
                    </a:p>
                  </a:txBody>
                  <a:tcPr marT="45715" marB="45715">
                    <a:solidFill>
                      <a:srgbClr val="1691D0"/>
                    </a:solidFill>
                  </a:tcPr>
                </a:tc>
                <a:tc>
                  <a:txBody>
                    <a:bodyPr/>
                    <a:lstStyle/>
                    <a:p>
                      <a:pPr algn="ctr"/>
                      <a:r>
                        <a:rPr lang="en-US" sz="3600" dirty="0" smtClean="0"/>
                        <a:t>+</a:t>
                      </a:r>
                      <a:endParaRPr lang="en-US" sz="3600" dirty="0"/>
                    </a:p>
                  </a:txBody>
                  <a:tcPr marT="45715" marB="45715">
                    <a:solidFill>
                      <a:srgbClr val="1691D0"/>
                    </a:solidFill>
                  </a:tcPr>
                </a:tc>
                <a:tc>
                  <a:txBody>
                    <a:bodyPr/>
                    <a:lstStyle/>
                    <a:p>
                      <a:pPr algn="ctr"/>
                      <a:r>
                        <a:rPr lang="en-US" sz="3600" dirty="0" smtClean="0"/>
                        <a:t>—</a:t>
                      </a:r>
                      <a:endParaRPr lang="en-US" sz="3600" dirty="0"/>
                    </a:p>
                  </a:txBody>
                  <a:tcPr marT="45715" marB="45715">
                    <a:solidFill>
                      <a:srgbClr val="1691D0"/>
                    </a:solidFill>
                  </a:tcPr>
                </a:tc>
              </a:tr>
              <a:tr h="1611529">
                <a:tc>
                  <a:txBody>
                    <a:bodyPr/>
                    <a:lstStyle/>
                    <a:p>
                      <a:r>
                        <a:rPr lang="en-US" sz="3600" dirty="0" smtClean="0"/>
                        <a:t>Teachers</a:t>
                      </a:r>
                      <a:endParaRPr lang="en-US" sz="3600" dirty="0"/>
                    </a:p>
                  </a:txBody>
                  <a:tcPr marT="45715" marB="45715" anchor="ctr"/>
                </a:tc>
                <a:tc>
                  <a:txBody>
                    <a:bodyPr/>
                    <a:lstStyle/>
                    <a:p>
                      <a:endParaRPr lang="en-US" sz="1800" dirty="0"/>
                    </a:p>
                  </a:txBody>
                  <a:tcPr marT="45715" marB="45715" anchor="ctr"/>
                </a:tc>
                <a:tc>
                  <a:txBody>
                    <a:bodyPr/>
                    <a:lstStyle/>
                    <a:p>
                      <a:endParaRPr lang="en-US" sz="1800" dirty="0"/>
                    </a:p>
                  </a:txBody>
                  <a:tcPr marT="45715" marB="45715" anchor="ctr"/>
                </a:tc>
              </a:tr>
              <a:tr h="1611529">
                <a:tc>
                  <a:txBody>
                    <a:bodyPr/>
                    <a:lstStyle/>
                    <a:p>
                      <a:r>
                        <a:rPr lang="en-US" sz="3600" dirty="0" smtClean="0"/>
                        <a:t>Students</a:t>
                      </a:r>
                      <a:endParaRPr lang="en-US" sz="3600" dirty="0"/>
                    </a:p>
                  </a:txBody>
                  <a:tcPr marT="45715" marB="45715" anchor="ctr"/>
                </a:tc>
                <a:tc>
                  <a:txBody>
                    <a:bodyPr/>
                    <a:lstStyle/>
                    <a:p>
                      <a:endParaRPr lang="en-US" sz="1800" dirty="0"/>
                    </a:p>
                  </a:txBody>
                  <a:tcPr marT="45715" marB="45715" anchor="ctr"/>
                </a:tc>
                <a:tc>
                  <a:txBody>
                    <a:bodyPr/>
                    <a:lstStyle/>
                    <a:p>
                      <a:endParaRPr lang="en-US" sz="1800" dirty="0"/>
                    </a:p>
                  </a:txBody>
                  <a:tcPr marT="45715" marB="45715" anchor="ctr"/>
                </a:tc>
              </a:tr>
            </a:tbl>
          </a:graphicData>
        </a:graphic>
      </p:graphicFrame>
    </p:spTree>
    <p:extLst>
      <p:ext uri="{BB962C8B-B14F-4D97-AF65-F5344CB8AC3E}">
        <p14:creationId xmlns:p14="http://schemas.microsoft.com/office/powerpoint/2010/main" val="2995565743"/>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r>
              <a:rPr lang="en-US" dirty="0">
                <a:latin typeface="Calibri" charset="0"/>
                <a:ea typeface="ＭＳ Ｐゴシック" charset="0"/>
                <a:cs typeface="ＭＳ Ｐゴシック" charset="0"/>
              </a:rPr>
              <a:t>Hot seat questioning</a:t>
            </a:r>
          </a:p>
        </p:txBody>
      </p:sp>
      <p:pic>
        <p:nvPicPr>
          <p:cNvPr id="3" name="Hot seat questioning case study - maths (Chloe).mov">
            <a:hlinkClick r:id="" action="ppaction://media"/>
          </p:cNvPr>
          <p:cNvPicPr>
            <a:picLocks noGrp="1" noChangeAspect="1"/>
          </p:cNvPicPr>
          <p:nvPr>
            <p:ph sz="quarter" idx="1"/>
            <a:videoFile r:link="rId2"/>
            <p:extLst>
              <p:ext uri="{DAA4B4D4-6D71-4841-9C94-3DE7FCFB9230}">
                <p14:media xmlns:p14="http://schemas.microsoft.com/office/powerpoint/2010/main" r:link="rId1"/>
              </p:ext>
            </p:extLst>
          </p:nvPr>
        </p:nvPicPr>
        <p:blipFill>
          <a:blip r:embed="rId4"/>
          <a:stretch>
            <a:fillRect/>
          </a:stretch>
        </p:blipFill>
        <p:spPr>
          <a:xfrm>
            <a:off x="682625" y="1600200"/>
            <a:ext cx="8012113" cy="4495800"/>
          </a:xfrm>
        </p:spPr>
      </p:pic>
    </p:spTree>
    <p:extLst>
      <p:ext uri="{BB962C8B-B14F-4D97-AF65-F5344CB8AC3E}">
        <p14:creationId xmlns:p14="http://schemas.microsoft.com/office/powerpoint/2010/main" val="1218086758"/>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fullScrn="1">
              <p:cMediaNode vol="80000">
                <p:cTn id="7" fill="hold" display="0">
                  <p:stCondLst>
                    <p:cond delay="indefinite"/>
                  </p:stCondLst>
                </p:cTn>
                <p:tgtEl>
                  <p:spTgt spid="3"/>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2"/>
          <p:cNvSpPr>
            <a:spLocks noGrp="1" noChangeArrowheads="1"/>
          </p:cNvSpPr>
          <p:nvPr>
            <p:ph type="title"/>
          </p:nvPr>
        </p:nvSpPr>
        <p:spPr/>
        <p:txBody>
          <a:bodyPr/>
          <a:lstStyle/>
          <a:p>
            <a:r>
              <a:rPr lang="en-GB" smtClean="0"/>
              <a:t>Eliciting evidence</a:t>
            </a:r>
            <a:endParaRPr lang="en-GB" dirty="0"/>
          </a:p>
        </p:txBody>
      </p:sp>
      <p:sp>
        <p:nvSpPr>
          <p:cNvPr id="942083" name="Rectangle 3"/>
          <p:cNvSpPr>
            <a:spLocks noGrp="1" noChangeArrowheads="1"/>
          </p:cNvSpPr>
          <p:nvPr>
            <p:ph idx="1"/>
          </p:nvPr>
        </p:nvSpPr>
        <p:spPr>
          <a:xfrm>
            <a:off x="717550" y="1209066"/>
            <a:ext cx="8426450" cy="5473700"/>
          </a:xfrm>
        </p:spPr>
        <p:txBody>
          <a:bodyPr>
            <a:normAutofit/>
          </a:bodyPr>
          <a:lstStyle/>
          <a:p>
            <a:r>
              <a:rPr lang="en-GB" dirty="0" smtClean="0"/>
              <a:t>No hands up (except to ask a question)</a:t>
            </a:r>
          </a:p>
          <a:p>
            <a:pPr lvl="1"/>
            <a:r>
              <a:rPr lang="en-GB" dirty="0" smtClean="0"/>
              <a:t>Choose students at random</a:t>
            </a:r>
          </a:p>
          <a:p>
            <a:pPr lvl="1"/>
            <a:r>
              <a:rPr lang="en-GB" dirty="0" smtClean="0"/>
              <a:t>No opting out</a:t>
            </a:r>
          </a:p>
          <a:p>
            <a:r>
              <a:rPr lang="en-US" dirty="0" smtClean="0"/>
              <a:t>Avoiding questions altogether</a:t>
            </a:r>
            <a:endParaRPr lang="en-GB" altLang="ja-JP" dirty="0" smtClean="0"/>
          </a:p>
          <a:p>
            <a:r>
              <a:rPr lang="en-GB" dirty="0" smtClean="0"/>
              <a:t>All-student response systems</a:t>
            </a:r>
          </a:p>
          <a:p>
            <a:pPr lvl="1"/>
            <a:r>
              <a:rPr lang="en-GB" dirty="0" smtClean="0"/>
              <a:t>Decision-driven data collection</a:t>
            </a:r>
          </a:p>
          <a:p>
            <a:r>
              <a:rPr lang="en-GB" dirty="0" smtClean="0"/>
              <a:t>Hinge-questions</a:t>
            </a:r>
          </a:p>
        </p:txBody>
      </p:sp>
      <p:sp>
        <p:nvSpPr>
          <p:cNvPr id="2" name="Slide Number Placeholder 1"/>
          <p:cNvSpPr>
            <a:spLocks noGrp="1"/>
          </p:cNvSpPr>
          <p:nvPr>
            <p:ph type="sldNum" sz="quarter" idx="12"/>
          </p:nvPr>
        </p:nvSpPr>
        <p:spPr/>
        <p:txBody>
          <a:bodyPr/>
          <a:lstStyle/>
          <a:p>
            <a:fld id="{9C0F6FC3-3F0F-484D-B7AD-35414CAF3DD6}" type="slidenum">
              <a:rPr lang="en-US" smtClean="0"/>
              <a:pPr/>
              <a:t>3</a:t>
            </a:fld>
            <a:endParaRPr lang="en-US"/>
          </a:p>
        </p:txBody>
      </p:sp>
    </p:spTree>
    <p:extLst>
      <p:ext uri="{BB962C8B-B14F-4D97-AF65-F5344CB8AC3E}">
        <p14:creationId xmlns:p14="http://schemas.microsoft.com/office/powerpoint/2010/main" val="290564162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420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4208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4208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4208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4208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4208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4208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083" grpId="0" build="p" bldLvl="2"/>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2"/>
          <p:cNvSpPr>
            <a:spLocks noGrp="1"/>
          </p:cNvSpPr>
          <p:nvPr>
            <p:ph type="title"/>
          </p:nvPr>
        </p:nvSpPr>
        <p:spPr/>
        <p:txBody>
          <a:bodyPr/>
          <a:lstStyle/>
          <a:p>
            <a:r>
              <a:rPr lang="en-US" smtClean="0"/>
              <a:t>Hands up</a:t>
            </a:r>
            <a:endParaRPr lang="en-US" dirty="0"/>
          </a:p>
        </p:txBody>
      </p:sp>
      <p:sp>
        <p:nvSpPr>
          <p:cNvPr id="2" name="Slide Number Placeholder 1"/>
          <p:cNvSpPr>
            <a:spLocks noGrp="1"/>
          </p:cNvSpPr>
          <p:nvPr>
            <p:ph type="sldNum" sz="quarter" idx="12"/>
          </p:nvPr>
        </p:nvSpPr>
        <p:spPr/>
        <p:txBody>
          <a:bodyPr>
            <a:normAutofit fontScale="92500" lnSpcReduction="20000"/>
          </a:bodyPr>
          <a:lstStyle/>
          <a:p>
            <a:fld id="{19ABF79A-F4A3-5E49-A6CE-5B8CF779BC37}" type="slidenum">
              <a:rPr lang="en-GB" smtClean="0"/>
              <a:pPr/>
              <a:t>4</a:t>
            </a:fld>
            <a:endParaRPr lang="en-GB" dirty="0"/>
          </a:p>
        </p:txBody>
      </p:sp>
      <p:pic>
        <p:nvPicPr>
          <p:cNvPr id="9" name="hands up v2.mov">
            <a:hlinkClick r:id="" action="ppaction://media"/>
          </p:cNvPr>
          <p:cNvPicPr>
            <a:picLocks noGrp="1" noChangeAspect="1"/>
          </p:cNvPicPr>
          <p:nvPr>
            <p:ph sz="quarter" idx="1"/>
            <a:videoFile r:link="rId2"/>
            <p:extLst>
              <p:ext uri="{DAA4B4D4-6D71-4841-9C94-3DE7FCFB9230}">
                <p14:media xmlns:p14="http://schemas.microsoft.com/office/powerpoint/2010/main" r:link="rId1"/>
              </p:ext>
            </p:extLst>
          </p:nvPr>
        </p:nvPicPr>
        <p:blipFill>
          <a:blip r:embed="rId4"/>
          <a:stretch>
            <a:fillRect/>
          </a:stretch>
        </p:blipFill>
        <p:spPr>
          <a:xfrm>
            <a:off x="692150" y="1600200"/>
            <a:ext cx="7993063" cy="4495800"/>
          </a:xfrm>
        </p:spPr>
      </p:pic>
    </p:spTree>
    <p:extLst>
      <p:ext uri="{BB962C8B-B14F-4D97-AF65-F5344CB8AC3E}">
        <p14:creationId xmlns:p14="http://schemas.microsoft.com/office/powerpoint/2010/main" val="2048397137"/>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9"/>
                                        </p:tgtEl>
                                      </p:cBhvr>
                                    </p:cmd>
                                  </p:childTnLst>
                                </p:cTn>
                              </p:par>
                            </p:childTnLst>
                          </p:cTn>
                        </p:par>
                      </p:childTnLst>
                    </p:cTn>
                  </p:par>
                </p:childTnLst>
              </p:cTn>
              <p:nextCondLst>
                <p:cond evt="onClick" delay="0">
                  <p:tgtEl>
                    <p:spTgt spid="9"/>
                  </p:tgtEl>
                </p:cond>
              </p:nextCondLst>
            </p:seq>
            <p:video fullScrn="1">
              <p:cMediaNode vol="80000">
                <p:cTn id="7" fill="hold" display="0">
                  <p:stCondLst>
                    <p:cond delay="indefinite"/>
                  </p:stCondLst>
                </p:cTn>
                <p:tgtEl>
                  <p:spTgt spid="9"/>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r>
              <a:rPr lang="en-US" dirty="0">
                <a:latin typeface="Calibri" charset="0"/>
                <a:ea typeface="ＭＳ Ｐゴシック" charset="0"/>
                <a:cs typeface="ＭＳ Ｐゴシック" charset="0"/>
              </a:rPr>
              <a:t>Surprising responses</a:t>
            </a:r>
          </a:p>
        </p:txBody>
      </p:sp>
      <p:sp>
        <p:nvSpPr>
          <p:cNvPr id="2" name="Slide Number Placeholder 1"/>
          <p:cNvSpPr>
            <a:spLocks noGrp="1"/>
          </p:cNvSpPr>
          <p:nvPr>
            <p:ph type="sldNum" sz="quarter" idx="12"/>
          </p:nvPr>
        </p:nvSpPr>
        <p:spPr/>
        <p:txBody>
          <a:bodyPr>
            <a:normAutofit fontScale="92500" lnSpcReduction="20000"/>
          </a:bodyPr>
          <a:lstStyle/>
          <a:p>
            <a:pPr>
              <a:defRPr/>
            </a:pPr>
            <a:fld id="{19ABF79A-F4A3-5E49-A6CE-5B8CF779BC37}" type="slidenum">
              <a:rPr lang="en-GB" smtClean="0"/>
              <a:pPr>
                <a:defRPr/>
              </a:pPr>
              <a:t>5</a:t>
            </a:fld>
            <a:endParaRPr lang="en-GB" dirty="0"/>
          </a:p>
        </p:txBody>
      </p:sp>
      <p:pic>
        <p:nvPicPr>
          <p:cNvPr id="4" name="A surprising reponse.mov">
            <a:hlinkClick r:id="" action="ppaction://media"/>
          </p:cNvPr>
          <p:cNvPicPr>
            <a:picLocks noGrp="1" noChangeAspect="1"/>
          </p:cNvPicPr>
          <p:nvPr>
            <p:ph sz="quarter" idx="1"/>
            <a:videoFile r:link="rId2"/>
            <p:extLst>
              <p:ext uri="{DAA4B4D4-6D71-4841-9C94-3DE7FCFB9230}">
                <p14:media xmlns:p14="http://schemas.microsoft.com/office/powerpoint/2010/main" r:link="rId1"/>
              </p:ext>
            </p:extLst>
          </p:nvPr>
        </p:nvPicPr>
        <p:blipFill>
          <a:blip r:embed="rId4"/>
          <a:stretch>
            <a:fillRect/>
          </a:stretch>
        </p:blipFill>
        <p:spPr>
          <a:xfrm>
            <a:off x="692150" y="1600200"/>
            <a:ext cx="7993063" cy="4495800"/>
          </a:xfrm>
        </p:spPr>
      </p:pic>
    </p:spTree>
    <p:extLst>
      <p:ext uri="{BB962C8B-B14F-4D97-AF65-F5344CB8AC3E}">
        <p14:creationId xmlns:p14="http://schemas.microsoft.com/office/powerpoint/2010/main" val="4100662449"/>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fullScrn="1">
              <p:cMediaNode vol="80000">
                <p:cTn id="7" fill="hold" display="0">
                  <p:stCondLst>
                    <p:cond delay="indefinite"/>
                  </p:stCondLst>
                </p:cTn>
                <p:tgtEl>
                  <p:spTgt spid="4"/>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r>
              <a:rPr lang="en-US" dirty="0">
                <a:latin typeface="Calibri" charset="0"/>
                <a:ea typeface="ＭＳ Ｐゴシック" charset="0"/>
                <a:cs typeface="ＭＳ Ｐゴシック" charset="0"/>
              </a:rPr>
              <a:t>Student responses to random questioning</a:t>
            </a:r>
          </a:p>
        </p:txBody>
      </p:sp>
      <p:pic>
        <p:nvPicPr>
          <p:cNvPr id="3" name="Student views on using sticks.mov">
            <a:hlinkClick r:id="" action="ppaction://media"/>
          </p:cNvPr>
          <p:cNvPicPr>
            <a:picLocks noGrp="1" noChangeAspect="1"/>
          </p:cNvPicPr>
          <p:nvPr>
            <p:ph sz="quarter" idx="1"/>
            <a:videoFile r:link="rId2"/>
            <p:extLst>
              <p:ext uri="{DAA4B4D4-6D71-4841-9C94-3DE7FCFB9230}">
                <p14:media xmlns:p14="http://schemas.microsoft.com/office/powerpoint/2010/main" r:link="rId1"/>
              </p:ext>
            </p:extLst>
          </p:nvPr>
        </p:nvPicPr>
        <p:blipFill>
          <a:blip r:embed="rId4"/>
          <a:stretch>
            <a:fillRect/>
          </a:stretch>
        </p:blipFill>
        <p:spPr>
          <a:xfrm>
            <a:off x="692150" y="1600200"/>
            <a:ext cx="7993063" cy="4495800"/>
          </a:xfrm>
        </p:spPr>
      </p:pic>
    </p:spTree>
    <p:extLst>
      <p:ext uri="{BB962C8B-B14F-4D97-AF65-F5344CB8AC3E}">
        <p14:creationId xmlns:p14="http://schemas.microsoft.com/office/powerpoint/2010/main" val="2234768917"/>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fullScrn="1">
              <p:cMediaNode vol="80000">
                <p:cTn id="7" fill="hold" display="0">
                  <p:stCondLst>
                    <p:cond delay="indefinite"/>
                  </p:stCondLst>
                </p:cTn>
                <p:tgtEl>
                  <p:spTgt spid="3"/>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psychology tells us about learning</a:t>
            </a:r>
            <a:endParaRPr lang="en-US" dirty="0"/>
          </a:p>
        </p:txBody>
      </p:sp>
      <p:sp>
        <p:nvSpPr>
          <p:cNvPr id="3" name="Slide Number Placeholder 2"/>
          <p:cNvSpPr>
            <a:spLocks noGrp="1"/>
          </p:cNvSpPr>
          <p:nvPr>
            <p:ph type="sldNum" sz="quarter" idx="12"/>
          </p:nvPr>
        </p:nvSpPr>
        <p:spPr/>
        <p:txBody>
          <a:bodyPr>
            <a:normAutofit fontScale="92500" lnSpcReduction="20000"/>
          </a:bodyPr>
          <a:lstStyle/>
          <a:p>
            <a:pPr>
              <a:defRPr/>
            </a:pPr>
            <a:fld id="{2D6238C2-C284-AD4D-8FB8-9663937FCA09}" type="slidenum">
              <a:rPr lang="en-GB" smtClean="0"/>
              <a:pPr>
                <a:defRPr/>
              </a:pPr>
              <a:t>7</a:t>
            </a:fld>
            <a:endParaRPr lang="en-GB" dirty="0"/>
          </a:p>
        </p:txBody>
      </p:sp>
      <p:sp>
        <p:nvSpPr>
          <p:cNvPr id="4" name="Content Placeholder 3"/>
          <p:cNvSpPr>
            <a:spLocks noGrp="1"/>
          </p:cNvSpPr>
          <p:nvPr>
            <p:ph sz="quarter" idx="1"/>
          </p:nvPr>
        </p:nvSpPr>
        <p:spPr/>
        <p:txBody>
          <a:bodyPr>
            <a:normAutofit/>
          </a:bodyPr>
          <a:lstStyle/>
          <a:p>
            <a:r>
              <a:rPr lang="en-US" dirty="0" smtClean="0"/>
              <a:t>Review of the research on student self-study strategies</a:t>
            </a:r>
          </a:p>
          <a:p>
            <a:r>
              <a:rPr lang="en-US" dirty="0" smtClean="0"/>
              <a:t>Focus on strategies that are relatively easy for students to use</a:t>
            </a:r>
          </a:p>
          <a:p>
            <a:r>
              <a:rPr lang="en-US" dirty="0" smtClean="0"/>
              <a:t>Evaluation in terms of generalizability of findings across</a:t>
            </a:r>
          </a:p>
          <a:p>
            <a:pPr lvl="1"/>
            <a:r>
              <a:rPr lang="en-US" dirty="0" smtClean="0"/>
              <a:t>different material to be learned</a:t>
            </a:r>
          </a:p>
          <a:p>
            <a:pPr lvl="1"/>
            <a:r>
              <a:rPr lang="en-US" dirty="0" smtClean="0"/>
              <a:t>different learning conditions</a:t>
            </a:r>
            <a:endParaRPr lang="en-US" dirty="0"/>
          </a:p>
          <a:p>
            <a:pPr lvl="1"/>
            <a:r>
              <a:rPr lang="en-US" dirty="0" smtClean="0"/>
              <a:t>different kinds of student</a:t>
            </a:r>
            <a:endParaRPr lang="en-US" dirty="0"/>
          </a:p>
          <a:p>
            <a:pPr lvl="1"/>
            <a:r>
              <a:rPr lang="en-US" dirty="0" smtClean="0"/>
              <a:t>different measures of learning</a:t>
            </a:r>
            <a:endParaRPr lang="en-US" dirty="0"/>
          </a:p>
          <a:p>
            <a:endParaRPr lang="en-US" dirty="0" smtClean="0"/>
          </a:p>
          <a:p>
            <a:endParaRPr lang="en-US" dirty="0"/>
          </a:p>
        </p:txBody>
      </p:sp>
      <p:sp>
        <p:nvSpPr>
          <p:cNvPr id="5" name="TextBox 4"/>
          <p:cNvSpPr txBox="1"/>
          <p:nvPr/>
        </p:nvSpPr>
        <p:spPr>
          <a:xfrm>
            <a:off x="533400" y="6410186"/>
            <a:ext cx="7248111" cy="369332"/>
          </a:xfrm>
          <a:prstGeom prst="rect">
            <a:avLst/>
          </a:prstGeom>
          <a:noFill/>
        </p:spPr>
        <p:txBody>
          <a:bodyPr wrap="square" rtlCol="0">
            <a:spAutoFit/>
          </a:bodyPr>
          <a:lstStyle/>
          <a:p>
            <a:r>
              <a:rPr lang="en-US" sz="1800" dirty="0" err="1" smtClean="0">
                <a:solidFill>
                  <a:schemeClr val="accent1"/>
                </a:solidFill>
                <a:latin typeface="+mn-lt"/>
              </a:rPr>
              <a:t>Dunlosky</a:t>
            </a:r>
            <a:r>
              <a:rPr lang="en-US" sz="1800" dirty="0">
                <a:solidFill>
                  <a:schemeClr val="accent1"/>
                </a:solidFill>
                <a:latin typeface="+mn-lt"/>
              </a:rPr>
              <a:t>,  Rawson, Marsh, </a:t>
            </a:r>
            <a:r>
              <a:rPr lang="en-US" sz="1800" dirty="0" smtClean="0">
                <a:solidFill>
                  <a:schemeClr val="accent1"/>
                </a:solidFill>
                <a:latin typeface="+mn-lt"/>
              </a:rPr>
              <a:t>Nathan, and Willingham</a:t>
            </a:r>
            <a:r>
              <a:rPr lang="en-US" sz="1800" dirty="0">
                <a:solidFill>
                  <a:schemeClr val="accent1"/>
                </a:solidFill>
                <a:latin typeface="+mn-lt"/>
              </a:rPr>
              <a:t> </a:t>
            </a:r>
            <a:r>
              <a:rPr lang="en-US" sz="1800" dirty="0" smtClean="0">
                <a:solidFill>
                  <a:schemeClr val="accent1"/>
                </a:solidFill>
                <a:latin typeface="+mn-lt"/>
              </a:rPr>
              <a:t>(2013</a:t>
            </a:r>
            <a:r>
              <a:rPr lang="en-US" sz="1800" dirty="0">
                <a:solidFill>
                  <a:schemeClr val="accent1"/>
                </a:solidFill>
                <a:latin typeface="+mn-lt"/>
              </a:rPr>
              <a:t>)</a:t>
            </a:r>
          </a:p>
        </p:txBody>
      </p:sp>
    </p:spTree>
    <p:extLst>
      <p:ext uri="{BB962C8B-B14F-4D97-AF65-F5344CB8AC3E}">
        <p14:creationId xmlns:p14="http://schemas.microsoft.com/office/powerpoint/2010/main" val="5278389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sz="quarter" idx="4294967295"/>
            <p:extLst>
              <p:ext uri="{D42A27DB-BD31-4B8C-83A1-F6EECF244321}">
                <p14:modId xmlns:p14="http://schemas.microsoft.com/office/powerpoint/2010/main" val="3889659135"/>
              </p:ext>
            </p:extLst>
          </p:nvPr>
        </p:nvGraphicFramePr>
        <p:xfrm>
          <a:off x="0" y="49318"/>
          <a:ext cx="9144000" cy="6808683"/>
        </p:xfrm>
        <a:graphic>
          <a:graphicData uri="http://schemas.openxmlformats.org/drawingml/2006/table">
            <a:tbl>
              <a:tblPr bandRow="1">
                <a:tableStyleId>{5C22544A-7EE6-4342-B048-85BDC9FD1C3A}</a:tableStyleId>
              </a:tblPr>
              <a:tblGrid>
                <a:gridCol w="2821294"/>
                <a:gridCol w="6322706"/>
              </a:tblGrid>
              <a:tr h="782610">
                <a:tc>
                  <a:txBody>
                    <a:bodyPr/>
                    <a:lstStyle/>
                    <a:p>
                      <a:pPr>
                        <a:lnSpc>
                          <a:spcPct val="100000"/>
                        </a:lnSpc>
                        <a:spcAft>
                          <a:spcPts val="0"/>
                        </a:spcAft>
                      </a:pPr>
                      <a:r>
                        <a:rPr lang="en-US" sz="1800" dirty="0">
                          <a:effectLst/>
                          <a:latin typeface="+mn-lt"/>
                          <a:ea typeface="ＭＳ 明朝"/>
                          <a:cs typeface="Times New Roman"/>
                        </a:rPr>
                        <a:t>1. Elaborative interrogation</a:t>
                      </a:r>
                    </a:p>
                  </a:txBody>
                  <a:tcPr marL="68580" marR="68580" marT="0" marB="0"/>
                </a:tc>
                <a:tc>
                  <a:txBody>
                    <a:bodyPr/>
                    <a:lstStyle/>
                    <a:p>
                      <a:pPr>
                        <a:lnSpc>
                          <a:spcPct val="100000"/>
                        </a:lnSpc>
                        <a:spcAft>
                          <a:spcPts val="0"/>
                        </a:spcAft>
                      </a:pPr>
                      <a:r>
                        <a:rPr lang="en-US" sz="1800" dirty="0">
                          <a:effectLst/>
                          <a:latin typeface="+mn-lt"/>
                          <a:ea typeface="ＭＳ 明朝"/>
                          <a:cs typeface="Times New Roman"/>
                        </a:rPr>
                        <a:t>Generating an explanation for why an explicitly stated fact or concept is true</a:t>
                      </a:r>
                    </a:p>
                  </a:txBody>
                  <a:tcPr marL="68580" marR="68580" marT="0" marB="0"/>
                </a:tc>
              </a:tr>
              <a:tr h="782610">
                <a:tc>
                  <a:txBody>
                    <a:bodyPr/>
                    <a:lstStyle/>
                    <a:p>
                      <a:pPr>
                        <a:lnSpc>
                          <a:spcPct val="100000"/>
                        </a:lnSpc>
                        <a:spcAft>
                          <a:spcPts val="0"/>
                        </a:spcAft>
                      </a:pPr>
                      <a:r>
                        <a:rPr lang="en-US" sz="1800" dirty="0">
                          <a:effectLst/>
                          <a:latin typeface="+mn-lt"/>
                          <a:ea typeface="ＭＳ 明朝"/>
                          <a:cs typeface="Times New Roman"/>
                        </a:rPr>
                        <a:t>2. Self-explanation </a:t>
                      </a:r>
                    </a:p>
                  </a:txBody>
                  <a:tcPr marL="68580" marR="68580" marT="0" marB="0"/>
                </a:tc>
                <a:tc>
                  <a:txBody>
                    <a:bodyPr/>
                    <a:lstStyle/>
                    <a:p>
                      <a:pPr>
                        <a:lnSpc>
                          <a:spcPct val="100000"/>
                        </a:lnSpc>
                        <a:spcAft>
                          <a:spcPts val="0"/>
                        </a:spcAft>
                      </a:pPr>
                      <a:r>
                        <a:rPr lang="en-US" sz="1800" dirty="0" smtClean="0">
                          <a:effectLst/>
                          <a:latin typeface="+mn-lt"/>
                          <a:ea typeface="ＭＳ 明朝"/>
                          <a:cs typeface="Times New Roman"/>
                        </a:rPr>
                        <a:t>Explaining </a:t>
                      </a:r>
                      <a:r>
                        <a:rPr lang="en-US" sz="1800" dirty="0">
                          <a:effectLst/>
                          <a:latin typeface="+mn-lt"/>
                          <a:ea typeface="ＭＳ 明朝"/>
                          <a:cs typeface="Times New Roman"/>
                        </a:rPr>
                        <a:t>how new information is related to known information, or explaining steps taken during problem solving</a:t>
                      </a:r>
                    </a:p>
                  </a:txBody>
                  <a:tcPr marL="68580" marR="68580" marT="0" marB="0"/>
                </a:tc>
              </a:tr>
              <a:tr h="536738">
                <a:tc>
                  <a:txBody>
                    <a:bodyPr/>
                    <a:lstStyle/>
                    <a:p>
                      <a:pPr>
                        <a:lnSpc>
                          <a:spcPct val="100000"/>
                        </a:lnSpc>
                        <a:spcAft>
                          <a:spcPts val="0"/>
                        </a:spcAft>
                      </a:pPr>
                      <a:r>
                        <a:rPr lang="en-US" sz="1800" dirty="0">
                          <a:effectLst/>
                          <a:latin typeface="+mn-lt"/>
                          <a:ea typeface="ＭＳ 明朝"/>
                          <a:cs typeface="Times New Roman"/>
                        </a:rPr>
                        <a:t>3. Summarization</a:t>
                      </a:r>
                    </a:p>
                  </a:txBody>
                  <a:tcPr marL="68580" marR="68580" marT="0" marB="0"/>
                </a:tc>
                <a:tc>
                  <a:txBody>
                    <a:bodyPr/>
                    <a:lstStyle/>
                    <a:p>
                      <a:pPr>
                        <a:lnSpc>
                          <a:spcPct val="100000"/>
                        </a:lnSpc>
                        <a:spcAft>
                          <a:spcPts val="0"/>
                        </a:spcAft>
                      </a:pPr>
                      <a:r>
                        <a:rPr lang="en-US" sz="1800" dirty="0" smtClean="0">
                          <a:effectLst/>
                          <a:latin typeface="+mn-lt"/>
                          <a:ea typeface="ＭＳ 明朝"/>
                          <a:cs typeface="Times New Roman"/>
                        </a:rPr>
                        <a:t>Writing </a:t>
                      </a:r>
                      <a:r>
                        <a:rPr lang="en-US" sz="1800" dirty="0">
                          <a:effectLst/>
                          <a:latin typeface="+mn-lt"/>
                          <a:ea typeface="ＭＳ 明朝"/>
                          <a:cs typeface="Times New Roman"/>
                        </a:rPr>
                        <a:t>summaries (of various lengths) of to-be-learned texts</a:t>
                      </a:r>
                    </a:p>
                  </a:txBody>
                  <a:tcPr marL="68580" marR="68580" marT="0" marB="0"/>
                </a:tc>
              </a:tr>
              <a:tr h="696104">
                <a:tc>
                  <a:txBody>
                    <a:bodyPr/>
                    <a:lstStyle/>
                    <a:p>
                      <a:pPr>
                        <a:lnSpc>
                          <a:spcPct val="100000"/>
                        </a:lnSpc>
                        <a:spcAft>
                          <a:spcPts val="0"/>
                        </a:spcAft>
                      </a:pPr>
                      <a:r>
                        <a:rPr lang="en-US" sz="1800" dirty="0" smtClean="0">
                          <a:effectLst/>
                          <a:latin typeface="+mn-lt"/>
                          <a:ea typeface="ＭＳ 明朝"/>
                          <a:cs typeface="Times New Roman"/>
                        </a:rPr>
                        <a:t>4</a:t>
                      </a:r>
                      <a:r>
                        <a:rPr lang="en-US" sz="1800" dirty="0">
                          <a:effectLst/>
                          <a:latin typeface="+mn-lt"/>
                          <a:ea typeface="ＭＳ 明朝"/>
                          <a:cs typeface="Times New Roman"/>
                        </a:rPr>
                        <a:t>. Highlighting/underlining</a:t>
                      </a:r>
                    </a:p>
                  </a:txBody>
                  <a:tcPr marL="68580" marR="68580" marT="0" marB="0"/>
                </a:tc>
                <a:tc>
                  <a:txBody>
                    <a:bodyPr/>
                    <a:lstStyle/>
                    <a:p>
                      <a:pPr>
                        <a:lnSpc>
                          <a:spcPct val="100000"/>
                        </a:lnSpc>
                        <a:spcAft>
                          <a:spcPts val="0"/>
                        </a:spcAft>
                      </a:pPr>
                      <a:r>
                        <a:rPr lang="en-US" sz="1800" dirty="0" smtClean="0">
                          <a:effectLst/>
                          <a:latin typeface="+mn-lt"/>
                          <a:ea typeface="ＭＳ 明朝"/>
                          <a:cs typeface="Times New Roman"/>
                        </a:rPr>
                        <a:t>Marking </a:t>
                      </a:r>
                      <a:r>
                        <a:rPr lang="en-US" sz="1800" dirty="0">
                          <a:effectLst/>
                          <a:latin typeface="+mn-lt"/>
                          <a:ea typeface="ＭＳ 明朝"/>
                          <a:cs typeface="Times New Roman"/>
                        </a:rPr>
                        <a:t>potentially important portions of to-be-learned materials while reading</a:t>
                      </a:r>
                    </a:p>
                  </a:txBody>
                  <a:tcPr marL="68580" marR="68580" marT="0" marB="0"/>
                </a:tc>
              </a:tr>
              <a:tr h="607385">
                <a:tc>
                  <a:txBody>
                    <a:bodyPr/>
                    <a:lstStyle/>
                    <a:p>
                      <a:pPr>
                        <a:lnSpc>
                          <a:spcPct val="100000"/>
                        </a:lnSpc>
                        <a:spcAft>
                          <a:spcPts val="0"/>
                        </a:spcAft>
                      </a:pPr>
                      <a:r>
                        <a:rPr lang="en-US" sz="1800" dirty="0">
                          <a:effectLst/>
                          <a:latin typeface="+mn-lt"/>
                          <a:ea typeface="ＭＳ 明朝"/>
                          <a:cs typeface="Times New Roman"/>
                        </a:rPr>
                        <a:t>5. Keyword mnemonic </a:t>
                      </a:r>
                    </a:p>
                  </a:txBody>
                  <a:tcPr marL="68580" marR="68580" marT="0" marB="0"/>
                </a:tc>
                <a:tc>
                  <a:txBody>
                    <a:bodyPr/>
                    <a:lstStyle/>
                    <a:p>
                      <a:pPr>
                        <a:lnSpc>
                          <a:spcPct val="100000"/>
                        </a:lnSpc>
                        <a:spcAft>
                          <a:spcPts val="0"/>
                        </a:spcAft>
                      </a:pPr>
                      <a:r>
                        <a:rPr lang="en-US" sz="1800" dirty="0" smtClean="0">
                          <a:effectLst/>
                          <a:latin typeface="+mn-lt"/>
                          <a:ea typeface="ＭＳ 明朝"/>
                          <a:cs typeface="Times New Roman"/>
                        </a:rPr>
                        <a:t>Using </a:t>
                      </a:r>
                      <a:r>
                        <a:rPr lang="en-US" sz="1800" dirty="0">
                          <a:effectLst/>
                          <a:latin typeface="+mn-lt"/>
                          <a:ea typeface="ＭＳ 明朝"/>
                          <a:cs typeface="Times New Roman"/>
                        </a:rPr>
                        <a:t>keywords and mental imagery to associate verbal </a:t>
                      </a:r>
                      <a:r>
                        <a:rPr lang="en-US" sz="1800" dirty="0" smtClean="0">
                          <a:effectLst/>
                          <a:latin typeface="+mn-lt"/>
                          <a:ea typeface="ＭＳ 明朝"/>
                          <a:cs typeface="Times New Roman"/>
                        </a:rPr>
                        <a:t>materials</a:t>
                      </a:r>
                      <a:endParaRPr lang="en-US" sz="1800" dirty="0">
                        <a:effectLst/>
                        <a:latin typeface="+mn-lt"/>
                        <a:ea typeface="ＭＳ 明朝"/>
                        <a:cs typeface="Times New Roman"/>
                      </a:endParaRPr>
                    </a:p>
                  </a:txBody>
                  <a:tcPr marL="68580" marR="68580" marT="0" marB="0"/>
                </a:tc>
              </a:tr>
              <a:tr h="782610">
                <a:tc>
                  <a:txBody>
                    <a:bodyPr/>
                    <a:lstStyle/>
                    <a:p>
                      <a:pPr>
                        <a:lnSpc>
                          <a:spcPct val="100000"/>
                        </a:lnSpc>
                        <a:spcAft>
                          <a:spcPts val="0"/>
                        </a:spcAft>
                      </a:pPr>
                      <a:r>
                        <a:rPr lang="en-US" sz="1800" dirty="0">
                          <a:effectLst/>
                          <a:latin typeface="+mn-lt"/>
                          <a:ea typeface="ＭＳ 明朝"/>
                          <a:cs typeface="Times New Roman"/>
                        </a:rPr>
                        <a:t>6. Imagery for text </a:t>
                      </a:r>
                    </a:p>
                  </a:txBody>
                  <a:tcPr marL="68580" marR="68580" marT="0" marB="0"/>
                </a:tc>
                <a:tc>
                  <a:txBody>
                    <a:bodyPr/>
                    <a:lstStyle/>
                    <a:p>
                      <a:pPr>
                        <a:lnSpc>
                          <a:spcPct val="100000"/>
                        </a:lnSpc>
                        <a:spcAft>
                          <a:spcPts val="0"/>
                        </a:spcAft>
                      </a:pPr>
                      <a:r>
                        <a:rPr lang="en-US" sz="1800" dirty="0">
                          <a:effectLst/>
                          <a:latin typeface="+mn-lt"/>
                          <a:ea typeface="ＭＳ 明朝"/>
                          <a:cs typeface="Times New Roman"/>
                        </a:rPr>
                        <a:t>Attempting to form mental images of text materials while reading or listening</a:t>
                      </a:r>
                    </a:p>
                  </a:txBody>
                  <a:tcPr marL="68580" marR="68580" marT="0" marB="0"/>
                </a:tc>
              </a:tr>
              <a:tr h="448021">
                <a:tc>
                  <a:txBody>
                    <a:bodyPr/>
                    <a:lstStyle/>
                    <a:p>
                      <a:pPr>
                        <a:lnSpc>
                          <a:spcPct val="100000"/>
                        </a:lnSpc>
                        <a:spcAft>
                          <a:spcPts val="0"/>
                        </a:spcAft>
                      </a:pPr>
                      <a:r>
                        <a:rPr lang="en-US" sz="1800" dirty="0">
                          <a:effectLst/>
                          <a:latin typeface="+mn-lt"/>
                          <a:ea typeface="ＭＳ 明朝"/>
                          <a:cs typeface="Times New Roman"/>
                        </a:rPr>
                        <a:t>7. Rereading</a:t>
                      </a:r>
                    </a:p>
                  </a:txBody>
                  <a:tcPr marL="68580" marR="68580" marT="0" marB="0"/>
                </a:tc>
                <a:tc>
                  <a:txBody>
                    <a:bodyPr/>
                    <a:lstStyle/>
                    <a:p>
                      <a:pPr>
                        <a:lnSpc>
                          <a:spcPct val="100000"/>
                        </a:lnSpc>
                        <a:spcAft>
                          <a:spcPts val="0"/>
                        </a:spcAft>
                      </a:pPr>
                      <a:r>
                        <a:rPr lang="en-US" sz="1800" dirty="0" smtClean="0">
                          <a:effectLst/>
                          <a:latin typeface="+mn-lt"/>
                          <a:ea typeface="ＭＳ 明朝"/>
                          <a:cs typeface="Times New Roman"/>
                        </a:rPr>
                        <a:t>Restudying </a:t>
                      </a:r>
                      <a:r>
                        <a:rPr lang="en-US" sz="1800" dirty="0">
                          <a:effectLst/>
                          <a:latin typeface="+mn-lt"/>
                          <a:ea typeface="ＭＳ 明朝"/>
                          <a:cs typeface="Times New Roman"/>
                        </a:rPr>
                        <a:t>text material again after an initial </a:t>
                      </a:r>
                      <a:r>
                        <a:rPr lang="en-US" sz="1800" dirty="0" smtClean="0">
                          <a:effectLst/>
                          <a:latin typeface="+mn-lt"/>
                          <a:ea typeface="ＭＳ 明朝"/>
                          <a:cs typeface="Times New Roman"/>
                        </a:rPr>
                        <a:t>reading</a:t>
                      </a:r>
                      <a:endParaRPr lang="en-US" sz="1800" dirty="0">
                        <a:effectLst/>
                        <a:latin typeface="+mn-lt"/>
                        <a:ea typeface="ＭＳ 明朝"/>
                        <a:cs typeface="Times New Roman"/>
                      </a:endParaRPr>
                    </a:p>
                  </a:txBody>
                  <a:tcPr marL="68580" marR="68580" marT="0" marB="0"/>
                </a:tc>
              </a:tr>
              <a:tr h="607385">
                <a:tc>
                  <a:txBody>
                    <a:bodyPr/>
                    <a:lstStyle/>
                    <a:p>
                      <a:pPr>
                        <a:lnSpc>
                          <a:spcPct val="100000"/>
                        </a:lnSpc>
                        <a:spcAft>
                          <a:spcPts val="0"/>
                        </a:spcAft>
                      </a:pPr>
                      <a:r>
                        <a:rPr lang="en-US" sz="1800" dirty="0" smtClean="0">
                          <a:effectLst/>
                          <a:latin typeface="+mn-lt"/>
                          <a:ea typeface="ＭＳ 明朝"/>
                          <a:cs typeface="Times New Roman"/>
                        </a:rPr>
                        <a:t>8</a:t>
                      </a:r>
                      <a:r>
                        <a:rPr lang="en-US" sz="1800" dirty="0">
                          <a:effectLst/>
                          <a:latin typeface="+mn-lt"/>
                          <a:ea typeface="ＭＳ 明朝"/>
                          <a:cs typeface="Times New Roman"/>
                        </a:rPr>
                        <a:t>. Practice testing </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effectLst/>
                          <a:latin typeface="+mn-lt"/>
                          <a:ea typeface="ＭＳ 明朝"/>
                          <a:cs typeface="Times New Roman"/>
                        </a:rPr>
                        <a:t>Self-testing or taking practice tests over to-be-learned material</a:t>
                      </a:r>
                    </a:p>
                  </a:txBody>
                  <a:tcPr marL="68580" marR="68580" marT="0" marB="0"/>
                </a:tc>
              </a:tr>
              <a:tr h="782610">
                <a:tc>
                  <a:txBody>
                    <a:bodyPr/>
                    <a:lstStyle/>
                    <a:p>
                      <a:pPr>
                        <a:lnSpc>
                          <a:spcPct val="100000"/>
                        </a:lnSpc>
                        <a:spcAft>
                          <a:spcPts val="0"/>
                        </a:spcAft>
                      </a:pPr>
                      <a:r>
                        <a:rPr lang="en-US" sz="1800" dirty="0">
                          <a:effectLst/>
                          <a:latin typeface="+mn-lt"/>
                          <a:ea typeface="ＭＳ 明朝"/>
                          <a:cs typeface="Times New Roman"/>
                        </a:rPr>
                        <a:t>9. Distributed practice</a:t>
                      </a:r>
                    </a:p>
                  </a:txBody>
                  <a:tcPr marL="68580" marR="68580" marT="0" marB="0"/>
                </a:tc>
                <a:tc>
                  <a:txBody>
                    <a:bodyPr/>
                    <a:lstStyle/>
                    <a:p>
                      <a:pPr>
                        <a:lnSpc>
                          <a:spcPct val="100000"/>
                        </a:lnSpc>
                        <a:spcAft>
                          <a:spcPts val="0"/>
                        </a:spcAft>
                      </a:pPr>
                      <a:r>
                        <a:rPr lang="en-US" sz="1800" dirty="0" smtClean="0">
                          <a:effectLst/>
                          <a:latin typeface="+mn-lt"/>
                          <a:ea typeface="ＭＳ 明朝"/>
                          <a:cs typeface="Times New Roman"/>
                        </a:rPr>
                        <a:t>Implementing </a:t>
                      </a:r>
                      <a:r>
                        <a:rPr lang="en-US" sz="1800" dirty="0">
                          <a:effectLst/>
                          <a:latin typeface="+mn-lt"/>
                          <a:ea typeface="ＭＳ 明朝"/>
                          <a:cs typeface="Times New Roman"/>
                        </a:rPr>
                        <a:t>a schedule of practice that spreads out study activities over time</a:t>
                      </a:r>
                    </a:p>
                  </a:txBody>
                  <a:tcPr marL="68580" marR="68580" marT="0" marB="0"/>
                </a:tc>
              </a:tr>
              <a:tr h="782610">
                <a:tc>
                  <a:txBody>
                    <a:bodyPr/>
                    <a:lstStyle/>
                    <a:p>
                      <a:pPr>
                        <a:lnSpc>
                          <a:spcPct val="100000"/>
                        </a:lnSpc>
                        <a:spcAft>
                          <a:spcPts val="0"/>
                        </a:spcAft>
                      </a:pPr>
                      <a:r>
                        <a:rPr lang="en-US" sz="1800" dirty="0">
                          <a:effectLst/>
                          <a:latin typeface="+mn-lt"/>
                          <a:ea typeface="ＭＳ 明朝"/>
                          <a:cs typeface="Times New Roman"/>
                        </a:rPr>
                        <a:t>10. Interleaved practice </a:t>
                      </a:r>
                    </a:p>
                  </a:txBody>
                  <a:tcPr marL="68580" marR="68580" marT="0" marB="0"/>
                </a:tc>
                <a:tc>
                  <a:txBody>
                    <a:bodyPr/>
                    <a:lstStyle/>
                    <a:p>
                      <a:pPr>
                        <a:lnSpc>
                          <a:spcPct val="100000"/>
                        </a:lnSpc>
                        <a:spcAft>
                          <a:spcPts val="0"/>
                        </a:spcAft>
                      </a:pPr>
                      <a:r>
                        <a:rPr lang="en-US" sz="1800" dirty="0" smtClean="0">
                          <a:effectLst/>
                          <a:latin typeface="+mn-lt"/>
                          <a:ea typeface="ＭＳ 明朝"/>
                          <a:cs typeface="Times New Roman"/>
                        </a:rPr>
                        <a:t>Practice </a:t>
                      </a:r>
                      <a:r>
                        <a:rPr lang="en-US" sz="1800" dirty="0">
                          <a:effectLst/>
                          <a:latin typeface="+mn-lt"/>
                          <a:ea typeface="ＭＳ 明朝"/>
                          <a:cs typeface="Times New Roman"/>
                        </a:rPr>
                        <a:t>that mixes different kinds of problems, </a:t>
                      </a:r>
                      <a:r>
                        <a:rPr lang="en-US" sz="1800" dirty="0" smtClean="0">
                          <a:effectLst/>
                          <a:latin typeface="+mn-lt"/>
                          <a:ea typeface="ＭＳ 明朝"/>
                          <a:cs typeface="Times New Roman"/>
                        </a:rPr>
                        <a:t>or </a:t>
                      </a:r>
                      <a:r>
                        <a:rPr lang="en-US" sz="1800" dirty="0">
                          <a:effectLst/>
                          <a:latin typeface="+mn-lt"/>
                          <a:ea typeface="ＭＳ 明朝"/>
                          <a:cs typeface="Times New Roman"/>
                        </a:rPr>
                        <a:t>study that mixes different kinds of material, within a single study session</a:t>
                      </a:r>
                    </a:p>
                  </a:txBody>
                  <a:tcPr marL="68580" marR="68580" marT="0" marB="0"/>
                </a:tc>
              </a:tr>
            </a:tbl>
          </a:graphicData>
        </a:graphic>
      </p:graphicFrame>
    </p:spTree>
    <p:extLst>
      <p:ext uri="{BB962C8B-B14F-4D97-AF65-F5344CB8AC3E}">
        <p14:creationId xmlns:p14="http://schemas.microsoft.com/office/powerpoint/2010/main" val="235011459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7550" y="233886"/>
            <a:ext cx="8426450" cy="621877"/>
          </a:xfrm>
        </p:spPr>
        <p:txBody>
          <a:bodyPr/>
          <a:lstStyle/>
          <a:p>
            <a:r>
              <a:rPr lang="en-US" dirty="0" smtClean="0"/>
              <a:t>Which of these consistently improves learning?</a:t>
            </a:r>
            <a:endParaRPr lang="en-US" dirty="0"/>
          </a:p>
        </p:txBody>
      </p:sp>
      <p:sp>
        <p:nvSpPr>
          <p:cNvPr id="3" name="Slide Number Placeholder 2"/>
          <p:cNvSpPr>
            <a:spLocks noGrp="1"/>
          </p:cNvSpPr>
          <p:nvPr>
            <p:ph type="sldNum" sz="quarter" idx="12"/>
          </p:nvPr>
        </p:nvSpPr>
        <p:spPr/>
        <p:txBody>
          <a:bodyPr>
            <a:normAutofit fontScale="92500" lnSpcReduction="20000"/>
          </a:bodyPr>
          <a:lstStyle/>
          <a:p>
            <a:pPr>
              <a:defRPr/>
            </a:pPr>
            <a:fld id="{2D6238C2-C284-AD4D-8FB8-9663937FCA09}" type="slidenum">
              <a:rPr lang="en-GB" smtClean="0"/>
              <a:pPr>
                <a:defRPr/>
              </a:pPr>
              <a:t>9</a:t>
            </a:fld>
            <a:endParaRPr lang="en-GB" dirty="0"/>
          </a:p>
        </p:txBody>
      </p:sp>
      <p:sp>
        <p:nvSpPr>
          <p:cNvPr id="4" name="Content Placeholder 3"/>
          <p:cNvSpPr>
            <a:spLocks noGrp="1"/>
          </p:cNvSpPr>
          <p:nvPr>
            <p:ph sz="quarter" idx="1"/>
          </p:nvPr>
        </p:nvSpPr>
        <p:spPr>
          <a:xfrm>
            <a:off x="612648" y="1600199"/>
            <a:ext cx="8153400" cy="4953765"/>
          </a:xfrm>
        </p:spPr>
        <p:txBody>
          <a:bodyPr>
            <a:normAutofit lnSpcReduction="10000"/>
          </a:bodyPr>
          <a:lstStyle/>
          <a:p>
            <a:pPr marL="898525" indent="-898525" fontAlgn="t">
              <a:buClr>
                <a:schemeClr val="accent1"/>
              </a:buClr>
              <a:buSzPct val="100000"/>
              <a:buFont typeface="+mj-lt"/>
              <a:buAutoNum type="arabicPeriod"/>
              <a:tabLst>
                <a:tab pos="442913" algn="dec"/>
              </a:tabLst>
            </a:pPr>
            <a:r>
              <a:rPr lang="en-US" dirty="0" smtClean="0"/>
              <a:t>Elaborative </a:t>
            </a:r>
            <a:r>
              <a:rPr lang="en-US" dirty="0"/>
              <a:t>interrogation</a:t>
            </a:r>
          </a:p>
          <a:p>
            <a:pPr marL="898525" indent="-898525" fontAlgn="t">
              <a:buClr>
                <a:schemeClr val="accent1"/>
              </a:buClr>
              <a:buSzPct val="100000"/>
              <a:buFont typeface="+mj-lt"/>
              <a:buAutoNum type="arabicPeriod"/>
              <a:tabLst>
                <a:tab pos="442913" algn="dec"/>
              </a:tabLst>
            </a:pPr>
            <a:r>
              <a:rPr lang="en-US" dirty="0" smtClean="0"/>
              <a:t>Self</a:t>
            </a:r>
            <a:r>
              <a:rPr lang="en-US" dirty="0"/>
              <a:t>-explanation </a:t>
            </a:r>
          </a:p>
          <a:p>
            <a:pPr marL="898525" indent="-898525" fontAlgn="t">
              <a:buClr>
                <a:schemeClr val="accent1"/>
              </a:buClr>
              <a:buSzPct val="100000"/>
              <a:buFont typeface="+mj-lt"/>
              <a:buAutoNum type="arabicPeriod"/>
              <a:tabLst>
                <a:tab pos="442913" algn="dec"/>
              </a:tabLst>
            </a:pPr>
            <a:r>
              <a:rPr lang="en-US" dirty="0" smtClean="0"/>
              <a:t>Summarization</a:t>
            </a:r>
            <a:endParaRPr lang="en-US" dirty="0"/>
          </a:p>
          <a:p>
            <a:pPr marL="898525" indent="-898525" fontAlgn="t">
              <a:buClr>
                <a:schemeClr val="accent1"/>
              </a:buClr>
              <a:buSzPct val="100000"/>
              <a:buFont typeface="+mj-lt"/>
              <a:buAutoNum type="arabicPeriod"/>
              <a:tabLst>
                <a:tab pos="442913" algn="dec"/>
              </a:tabLst>
            </a:pPr>
            <a:r>
              <a:rPr lang="en-US" dirty="0" smtClean="0"/>
              <a:t>Highlighting</a:t>
            </a:r>
            <a:r>
              <a:rPr lang="en-US" dirty="0"/>
              <a:t>/underlining</a:t>
            </a:r>
          </a:p>
          <a:p>
            <a:pPr marL="898525" indent="-898525" fontAlgn="t">
              <a:buClr>
                <a:schemeClr val="accent1"/>
              </a:buClr>
              <a:buSzPct val="100000"/>
              <a:buFont typeface="+mj-lt"/>
              <a:buAutoNum type="arabicPeriod"/>
              <a:tabLst>
                <a:tab pos="442913" algn="dec"/>
              </a:tabLst>
            </a:pPr>
            <a:r>
              <a:rPr lang="en-US" dirty="0" smtClean="0"/>
              <a:t>Keyword mnemonic</a:t>
            </a:r>
            <a:endParaRPr lang="en-US" dirty="0"/>
          </a:p>
          <a:p>
            <a:pPr marL="898525" indent="-898525" fontAlgn="t">
              <a:buClr>
                <a:schemeClr val="accent1"/>
              </a:buClr>
              <a:buSzPct val="100000"/>
              <a:buFont typeface="+mj-lt"/>
              <a:buAutoNum type="arabicPeriod"/>
              <a:tabLst>
                <a:tab pos="442913" algn="dec"/>
              </a:tabLst>
            </a:pPr>
            <a:r>
              <a:rPr lang="en-US" dirty="0" smtClean="0"/>
              <a:t>Imagery </a:t>
            </a:r>
            <a:r>
              <a:rPr lang="en-US" dirty="0"/>
              <a:t>for </a:t>
            </a:r>
            <a:r>
              <a:rPr lang="en-US" dirty="0" smtClean="0"/>
              <a:t>text</a:t>
            </a:r>
            <a:endParaRPr lang="en-US" dirty="0"/>
          </a:p>
          <a:p>
            <a:pPr marL="898525" indent="-898525" fontAlgn="t">
              <a:buClr>
                <a:schemeClr val="accent1"/>
              </a:buClr>
              <a:buSzPct val="100000"/>
              <a:buFont typeface="+mj-lt"/>
              <a:buAutoNum type="arabicPeriod"/>
              <a:tabLst>
                <a:tab pos="442913" algn="dec"/>
              </a:tabLst>
            </a:pPr>
            <a:r>
              <a:rPr lang="en-US" dirty="0" smtClean="0">
                <a:solidFill>
                  <a:srgbClr val="000000"/>
                </a:solidFill>
              </a:rPr>
              <a:t>Rereading</a:t>
            </a:r>
            <a:endParaRPr lang="en-US" dirty="0">
              <a:solidFill>
                <a:srgbClr val="000000"/>
              </a:solidFill>
            </a:endParaRPr>
          </a:p>
          <a:p>
            <a:pPr marL="898525" indent="-898525" fontAlgn="t">
              <a:buClr>
                <a:schemeClr val="accent1"/>
              </a:buClr>
              <a:buSzPct val="100000"/>
              <a:buFont typeface="+mj-lt"/>
              <a:buAutoNum type="arabicPeriod"/>
              <a:tabLst>
                <a:tab pos="442913" algn="dec"/>
              </a:tabLst>
            </a:pPr>
            <a:r>
              <a:rPr lang="en-US" dirty="0" smtClean="0"/>
              <a:t>Practice testing</a:t>
            </a:r>
            <a:endParaRPr lang="en-US" dirty="0"/>
          </a:p>
          <a:p>
            <a:pPr marL="898525" indent="-898525" fontAlgn="t">
              <a:buClr>
                <a:schemeClr val="accent1"/>
              </a:buClr>
              <a:buSzPct val="100000"/>
              <a:buFont typeface="+mj-lt"/>
              <a:buAutoNum type="arabicPeriod"/>
              <a:tabLst>
                <a:tab pos="442913" algn="dec"/>
              </a:tabLst>
            </a:pPr>
            <a:r>
              <a:rPr lang="en-US" dirty="0" smtClean="0"/>
              <a:t>Distributed </a:t>
            </a:r>
            <a:r>
              <a:rPr lang="en-US" dirty="0"/>
              <a:t>practice</a:t>
            </a:r>
          </a:p>
          <a:p>
            <a:pPr marL="898525" indent="-898525" fontAlgn="t">
              <a:buClr>
                <a:schemeClr val="accent1"/>
              </a:buClr>
              <a:buSzPct val="100000"/>
              <a:buFont typeface="+mj-lt"/>
              <a:buAutoNum type="arabicPeriod"/>
              <a:tabLst>
                <a:tab pos="442913" algn="dec"/>
              </a:tabLst>
            </a:pPr>
            <a:r>
              <a:rPr lang="en-US" dirty="0" smtClean="0"/>
              <a:t>Interleaved </a:t>
            </a:r>
            <a:r>
              <a:rPr lang="en-US" dirty="0"/>
              <a:t>practice </a:t>
            </a:r>
          </a:p>
          <a:p>
            <a:endParaRPr lang="en-US" dirty="0"/>
          </a:p>
        </p:txBody>
      </p:sp>
    </p:spTree>
    <p:extLst>
      <p:ext uri="{BB962C8B-B14F-4D97-AF65-F5344CB8AC3E}">
        <p14:creationId xmlns:p14="http://schemas.microsoft.com/office/powerpoint/2010/main" val="71864103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ylan Wiliam Template 201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Dylan Wiliam Template 2014.potx</Template>
  <TotalTime>11450</TotalTime>
  <Words>1204</Words>
  <Application>Microsoft Macintosh PowerPoint</Application>
  <PresentationFormat>On-screen Show (4:3)</PresentationFormat>
  <Paragraphs>230</Paragraphs>
  <Slides>29</Slides>
  <Notes>10</Notes>
  <HiddenSlides>0</HiddenSlides>
  <MMClips>4</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1" baseType="lpstr">
      <vt:lpstr>Dylan Wiliam Template 2014</vt:lpstr>
      <vt:lpstr>Equation</vt:lpstr>
      <vt:lpstr>Dylan Wiliam (@dylanwiliam)</vt:lpstr>
      <vt:lpstr>Unpacking Formative Assessment</vt:lpstr>
      <vt:lpstr>Eliciting evidence</vt:lpstr>
      <vt:lpstr>Hands up</vt:lpstr>
      <vt:lpstr>Surprising responses</vt:lpstr>
      <vt:lpstr>Student responses to random questioning</vt:lpstr>
      <vt:lpstr>What psychology tells us about learning</vt:lpstr>
      <vt:lpstr>PowerPoint Presentation</vt:lpstr>
      <vt:lpstr>Which of these consistently improves learning?</vt:lpstr>
      <vt:lpstr>“The new theory of disuse”</vt:lpstr>
      <vt:lpstr>Storage strength and retrieval strength</vt:lpstr>
      <vt:lpstr>How memory really works</vt:lpstr>
      <vt:lpstr>Real-time test: Figurative language</vt:lpstr>
      <vt:lpstr>Eliciting evidence: Kinds of questions</vt:lpstr>
      <vt:lpstr>Kinds of questions: Israel</vt:lpstr>
      <vt:lpstr>Questioning in science: Discussion</vt:lpstr>
      <vt:lpstr>Questioning in science: Diagnosis</vt:lpstr>
      <vt:lpstr>Questioning in English: Diagnosis (1)</vt:lpstr>
      <vt:lpstr>Questioning in English: Diagnosis (2)</vt:lpstr>
      <vt:lpstr>Principles of diagnostic questioning</vt:lpstr>
      <vt:lpstr>Distractor-driven multiple choice questions</vt:lpstr>
      <vt:lpstr>PowerPoint Presentation</vt:lpstr>
      <vt:lpstr>Triangle factory fire</vt:lpstr>
      <vt:lpstr>Multiple correct responses (2)</vt:lpstr>
      <vt:lpstr>Distractor-driven and multiple correct responses </vt:lpstr>
      <vt:lpstr>Developing good questions</vt:lpstr>
      <vt:lpstr>Hinge-point questions</vt:lpstr>
      <vt:lpstr>Pros and cons of random questioning</vt:lpstr>
      <vt:lpstr>Hot seat questioning</vt:lpstr>
    </vt:vector>
  </TitlesOfParts>
  <Company>Learning Sciences International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Sylvia Karlson</dc:creator>
  <cp:lastModifiedBy>Dylan Wiliam</cp:lastModifiedBy>
  <cp:revision>121</cp:revision>
  <dcterms:created xsi:type="dcterms:W3CDTF">2014-10-09T19:30:01Z</dcterms:created>
  <dcterms:modified xsi:type="dcterms:W3CDTF">2017-06-30T18:03:25Z</dcterms:modified>
</cp:coreProperties>
</file>