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0" r:id="rId2"/>
    <p:sldId id="282" r:id="rId3"/>
    <p:sldId id="280" r:id="rId4"/>
    <p:sldId id="274" r:id="rId5"/>
    <p:sldId id="275" r:id="rId6"/>
    <p:sldId id="276" r:id="rId7"/>
    <p:sldId id="277" r:id="rId8"/>
    <p:sldId id="278" r:id="rId9"/>
    <p:sldId id="279" r:id="rId10"/>
    <p:sldId id="261" r:id="rId11"/>
    <p:sldId id="262" r:id="rId12"/>
    <p:sldId id="294" r:id="rId13"/>
    <p:sldId id="265" r:id="rId14"/>
    <p:sldId id="266" r:id="rId15"/>
    <p:sldId id="281" r:id="rId16"/>
    <p:sldId id="263" r:id="rId17"/>
    <p:sldId id="264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67" r:id="rId30"/>
    <p:sldId id="268" r:id="rId31"/>
    <p:sldId id="269" r:id="rId32"/>
    <p:sldId id="270" r:id="rId33"/>
    <p:sldId id="271" r:id="rId3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CCD3E3"/>
    <a:srgbClr val="403152"/>
    <a:srgbClr val="215968"/>
    <a:srgbClr val="FF6600"/>
    <a:srgbClr val="1F497D"/>
    <a:srgbClr val="DD9E00"/>
    <a:srgbClr val="2979C9"/>
    <a:srgbClr val="2171AD"/>
    <a:srgbClr val="169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7" autoAdjust="0"/>
    <p:restoredTop sz="82149" autoAdjust="0"/>
  </p:normalViewPr>
  <p:slideViewPr>
    <p:cSldViewPr snapToGrid="0" snapToObjects="1" showGuides="1">
      <p:cViewPr>
        <p:scale>
          <a:sx n="75" d="100"/>
          <a:sy n="75" d="100"/>
        </p:scale>
        <p:origin x="-336" y="472"/>
      </p:cViewPr>
      <p:guideLst>
        <p:guide orient="horz" pos="4062"/>
        <p:guide pos="2885"/>
      </p:guideLst>
    </p:cSldViewPr>
  </p:slideViewPr>
  <p:outlineViewPr>
    <p:cViewPr>
      <p:scale>
        <a:sx n="33" d="100"/>
        <a:sy n="33" d="100"/>
      </p:scale>
      <p:origin x="0" y="9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2048"/>
    </p:cViewPr>
  </p:sorterViewPr>
  <p:notesViewPr>
    <p:cSldViewPr snapToGrid="0" snapToObjects="1" showGuides="1">
      <p:cViewPr varScale="1">
        <p:scale>
          <a:sx n="148" d="100"/>
          <a:sy n="148" d="100"/>
        </p:scale>
        <p:origin x="-3688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Not%20me%20work:K:King:Improving%20lecture%20comprehension%20(ACP%201991)%20data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111123809178"/>
          <c:y val="0.0447275201079916"/>
          <c:w val="0.571538120246951"/>
          <c:h val="0.845237341616967"/>
        </c:manualLayout>
      </c:layout>
      <c:lineChart>
        <c:grouping val="standard"/>
        <c:varyColors val="0"/>
        <c:ser>
          <c:idx val="0"/>
          <c:order val="0"/>
          <c:tx>
            <c:strRef>
              <c:f>Sheet1!$A$10</c:f>
              <c:strCache>
                <c:ptCount val="1"/>
                <c:pt idx="0">
                  <c:v>Independent review</c:v>
                </c:pt>
              </c:strCache>
            </c:strRef>
          </c:tx>
          <c:cat>
            <c:strRef>
              <c:f>Sheet1!$B$9:$E$9</c:f>
              <c:strCache>
                <c:ptCount val="4"/>
                <c:pt idx="0">
                  <c:v>    </c:v>
                </c:pt>
                <c:pt idx="1">
                  <c:v>Pre</c:v>
                </c:pt>
                <c:pt idx="2">
                  <c:v>Post</c:v>
                </c:pt>
                <c:pt idx="3">
                  <c:v>10-day</c:v>
                </c:pt>
              </c:strCache>
            </c:strRef>
          </c:cat>
          <c:val>
            <c:numRef>
              <c:f>Sheet1!$B$10:$E$10</c:f>
              <c:numCache>
                <c:formatCode>General</c:formatCode>
                <c:ptCount val="4"/>
                <c:pt idx="1">
                  <c:v>61.9</c:v>
                </c:pt>
                <c:pt idx="2">
                  <c:v>64.2</c:v>
                </c:pt>
                <c:pt idx="3">
                  <c:v>60.8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Sheet1!$A$11</c:f>
              <c:strCache>
                <c:ptCount val="1"/>
                <c:pt idx="0">
                  <c:v>Group discussion</c:v>
                </c:pt>
              </c:strCache>
            </c:strRef>
          </c:tx>
          <c:cat>
            <c:strRef>
              <c:f>Sheet1!$B$9:$E$9</c:f>
              <c:strCache>
                <c:ptCount val="4"/>
                <c:pt idx="0">
                  <c:v>    </c:v>
                </c:pt>
                <c:pt idx="1">
                  <c:v>Pre</c:v>
                </c:pt>
                <c:pt idx="2">
                  <c:v>Post</c:v>
                </c:pt>
                <c:pt idx="3">
                  <c:v>10-day</c:v>
                </c:pt>
              </c:strCache>
            </c:strRef>
          </c:cat>
          <c:val>
            <c:numRef>
              <c:f>Sheet1!$B$11:$E$11</c:f>
              <c:numCache>
                <c:formatCode>General</c:formatCode>
                <c:ptCount val="4"/>
                <c:pt idx="1">
                  <c:v>62.7</c:v>
                </c:pt>
                <c:pt idx="2">
                  <c:v>72.8</c:v>
                </c:pt>
                <c:pt idx="3">
                  <c:v>61.7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Sheet1!$A$13</c:f>
              <c:strCache>
                <c:ptCount val="1"/>
                <c:pt idx="0">
                  <c:v>Structured peer questioning</c:v>
                </c:pt>
              </c:strCache>
            </c:strRef>
          </c:tx>
          <c:cat>
            <c:strRef>
              <c:f>Sheet1!$B$9:$E$9</c:f>
              <c:strCache>
                <c:ptCount val="4"/>
                <c:pt idx="0">
                  <c:v>    </c:v>
                </c:pt>
                <c:pt idx="1">
                  <c:v>Pre</c:v>
                </c:pt>
                <c:pt idx="2">
                  <c:v>Post</c:v>
                </c:pt>
                <c:pt idx="3">
                  <c:v>10-day</c:v>
                </c:pt>
              </c:strCache>
            </c:strRef>
          </c:cat>
          <c:val>
            <c:numRef>
              <c:f>Sheet1!$B$13:$E$13</c:f>
              <c:numCache>
                <c:formatCode>General</c:formatCode>
                <c:ptCount val="4"/>
                <c:pt idx="1">
                  <c:v>63.4</c:v>
                </c:pt>
                <c:pt idx="2">
                  <c:v>88.7</c:v>
                </c:pt>
                <c:pt idx="3">
                  <c:v>87.4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Sheet1!$A$12</c:f>
              <c:strCache>
                <c:ptCount val="1"/>
                <c:pt idx="0">
                  <c:v>Self-questioning only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cat>
            <c:strRef>
              <c:f>Sheet1!$B$9:$E$9</c:f>
              <c:strCache>
                <c:ptCount val="4"/>
                <c:pt idx="0">
                  <c:v>    </c:v>
                </c:pt>
                <c:pt idx="1">
                  <c:v>Pre</c:v>
                </c:pt>
                <c:pt idx="2">
                  <c:v>Post</c:v>
                </c:pt>
                <c:pt idx="3">
                  <c:v>10-day</c:v>
                </c:pt>
              </c:strCache>
            </c:strRef>
          </c:cat>
          <c:val>
            <c:numRef>
              <c:f>Sheet1!$B$12:$E$12</c:f>
              <c:numCache>
                <c:formatCode>General</c:formatCode>
                <c:ptCount val="4"/>
                <c:pt idx="1">
                  <c:v>56.1</c:v>
                </c:pt>
                <c:pt idx="2">
                  <c:v>81.7</c:v>
                </c:pt>
                <c:pt idx="3">
                  <c:v>80.5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019240"/>
        <c:axId val="2126328776"/>
      </c:lineChart>
      <c:catAx>
        <c:axId val="17690192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2126328776"/>
        <c:crosses val="autoZero"/>
        <c:auto val="0"/>
        <c:lblAlgn val="ctr"/>
        <c:lblOffset val="100"/>
        <c:noMultiLvlLbl val="0"/>
      </c:catAx>
      <c:valAx>
        <c:axId val="2126328776"/>
        <c:scaling>
          <c:orientation val="minMax"/>
          <c:min val="40.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Score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1769019240"/>
        <c:crossesAt val="2.0"/>
        <c:crossBetween val="between"/>
      </c:valAx>
    </c:plotArea>
    <c:legend>
      <c:legendPos val="r"/>
      <c:layout>
        <c:manualLayout>
          <c:xMode val="edge"/>
          <c:yMode val="edge"/>
          <c:x val="0.680566456754862"/>
          <c:y val="0.130596958368143"/>
          <c:w val="0.308322430918901"/>
          <c:h val="0.71049752623333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hyperlink" Target="mailto:dylanwiliam@mac.com" TargetMode="External"/><Relationship Id="rId3" Type="http://schemas.openxmlformats.org/officeDocument/2006/relationships/hyperlink" Target="http://www.dylanwiliam.net" TargetMode="Externa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2800" y="6343651"/>
            <a:ext cx="7518400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/>
          <a:p>
            <a:pPr defTabSz="950913" eaLnBrk="0" hangingPunct="0">
              <a:tabLst>
                <a:tab pos="1346200" algn="l"/>
                <a:tab pos="2870200" algn="l"/>
                <a:tab pos="4483100" algn="l"/>
                <a:tab pos="6096000" algn="l"/>
              </a:tabLst>
            </a:pPr>
            <a:r>
              <a:rPr lang="en-GB" sz="1000" dirty="0">
                <a:latin typeface="Times New Roman" charset="0"/>
              </a:rPr>
              <a:t>© </a:t>
            </a:r>
            <a:r>
              <a:rPr lang="en-GB" sz="1000" dirty="0" smtClean="0">
                <a:latin typeface="Times New Roman" charset="0"/>
              </a:rPr>
              <a:t>2016 </a:t>
            </a:r>
            <a:r>
              <a:rPr lang="en-GB" sz="1000" dirty="0">
                <a:latin typeface="Times New Roman" charset="0"/>
              </a:rPr>
              <a:t>Dylan </a:t>
            </a:r>
            <a:r>
              <a:rPr lang="en-GB" sz="1000" dirty="0" smtClean="0">
                <a:latin typeface="Times New Roman" charset="0"/>
              </a:rPr>
              <a:t>Wiliam 	E: </a:t>
            </a:r>
            <a:r>
              <a:rPr lang="en-GB" sz="1000" dirty="0" smtClean="0">
                <a:latin typeface="Times New Roman" charset="0"/>
                <a:hlinkClick r:id="rId2"/>
              </a:rPr>
              <a:t>dylanwiliam@mac.com</a:t>
            </a:r>
            <a:r>
              <a:rPr lang="en-GB" sz="1000" dirty="0">
                <a:latin typeface="Times New Roman" charset="0"/>
              </a:rPr>
              <a:t> </a:t>
            </a:r>
            <a:r>
              <a:rPr lang="en-GB" sz="1000" dirty="0" smtClean="0">
                <a:latin typeface="Times New Roman" charset="0"/>
              </a:rPr>
              <a:t>	W: </a:t>
            </a:r>
            <a:r>
              <a:rPr lang="en-GB" sz="1000" dirty="0" smtClean="0">
                <a:latin typeface="Times New Roman" charset="0"/>
                <a:hlinkClick r:id="rId3"/>
              </a:rPr>
              <a:t>www.dylanwiliam.net</a:t>
            </a:r>
            <a:r>
              <a:rPr lang="en-GB" sz="1000" dirty="0" smtClean="0">
                <a:latin typeface="Times New Roman" charset="0"/>
              </a:rPr>
              <a:t> 	T: (609) 910 1489 (US)	T: 020 8144 0055 (UK)</a:t>
            </a:r>
            <a:endParaRPr lang="en-GB" sz="1000" dirty="0">
              <a:latin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"/>
          </p:nvPr>
        </p:nvSpPr>
        <p:spPr>
          <a:xfrm>
            <a:off x="0" y="4763"/>
            <a:ext cx="91440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52735628-C765-6244-B3E7-4B38F82104A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62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6286" y="6450624"/>
            <a:ext cx="9180287" cy="1905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6286" y="6513911"/>
            <a:ext cx="9180287" cy="256187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14350"/>
            <a:ext cx="3965575" cy="2973388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3987" y="3600808"/>
            <a:ext cx="7047487" cy="2733314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41416" y="6462766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©2014 </a:t>
            </a:r>
            <a:r>
              <a:rPr lang="en-US" dirty="0" err="1" smtClean="0"/>
              <a:t>DylanWiliamCenter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29476" y="6462766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456AE36E-D2DB-BC41-9EC0-63DF6BAF35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Dylan Wiliam 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4"/>
          <a:stretch/>
        </p:blipFill>
        <p:spPr>
          <a:xfrm>
            <a:off x="3110111" y="51487"/>
            <a:ext cx="2924317" cy="4054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76679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en-US" sz="1200" b="0" kern="1200" dirty="0" smtClean="0">
        <a:ln w="6350" cmpd="sng">
          <a:noFill/>
        </a:ln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AE36E-D2DB-BC41-9EC0-63DF6BAF35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17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B523-08EE-724B-9F77-B8B28604AE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1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solidFill>
            <a:srgbClr val="FFFFFF"/>
          </a:solidFill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721600" cy="3657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27201" y="598885"/>
            <a:ext cx="5693833" cy="2402681"/>
          </a:xfrm>
          <a:ln cap="flat"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71800" y="598488"/>
            <a:ext cx="3205163" cy="2403475"/>
          </a:xfrm>
          <a:ln cap="flat"/>
        </p:spPr>
      </p:sp>
      <p:sp>
        <p:nvSpPr>
          <p:cNvPr id="153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-109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57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0" y="1384300"/>
            <a:ext cx="7969250" cy="48408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Dylan Wiliam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Dylan Wiliam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1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.png"/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" y="-20466"/>
            <a:ext cx="9141964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and Ex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" y="0"/>
            <a:ext cx="9141964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48045" y="3149600"/>
            <a:ext cx="7995955" cy="2978291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3149600"/>
            <a:ext cx="918436" cy="29782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11" name="Picture 10" descr="Dylan Wiliam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6" y="1502229"/>
            <a:ext cx="5629275" cy="1647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05" y="4406900"/>
            <a:ext cx="7129608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105" y="2906713"/>
            <a:ext cx="712960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121150" cy="365125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74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8045" y="0"/>
            <a:ext cx="7995955" cy="6127891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8" name="Picture 7" descr="circle.png"/>
          <p:cNvPicPr>
            <a:picLocks noChangeAspect="1"/>
          </p:cNvPicPr>
          <p:nvPr userDrawn="1"/>
        </p:nvPicPr>
        <p:blipFill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4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8436" cy="61278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11" name="Picture 10" descr="Dylan Wiliam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77187"/>
            <a:ext cx="4854396" cy="1923264"/>
          </a:xfr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77926"/>
            <a:ext cx="918436" cy="231140"/>
          </a:xfrm>
        </p:spPr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3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0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550" y="1535113"/>
            <a:ext cx="403225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550" y="2174875"/>
            <a:ext cx="403225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1900" y="1535113"/>
            <a:ext cx="36449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1900" y="2174875"/>
            <a:ext cx="36449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1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p_circl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6509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550" y="233886"/>
            <a:ext cx="7921327" cy="621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7550" y="965098"/>
            <a:ext cx="8426451" cy="243968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77926"/>
            <a:ext cx="635000" cy="231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977926"/>
            <a:ext cx="635000" cy="2311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C0F6FC3-3F0F-484D-B7AD-35414CAF3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4" r:id="rId3"/>
    <p:sldLayoutId id="2147483655" r:id="rId4"/>
    <p:sldLayoutId id="2147483651" r:id="rId5"/>
    <p:sldLayoutId id="2147483649" r:id="rId6"/>
    <p:sldLayoutId id="2147483652" r:id="rId7"/>
    <p:sldLayoutId id="2147483653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1691D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1" Type="http://schemas.microsoft.com/office/2007/relationships/media" Target="file://localhost/Users/dylanwiliam/Movies/EFA%20movies/Pack%202/Sharing%20success%20critera%20case%20study%20-%20English.mov" TargetMode="External"/><Relationship Id="rId2" Type="http://schemas.openxmlformats.org/officeDocument/2006/relationships/video" Target="file://localhost/Users/dylanwiliam/Movies/EFA%20movies/Pack%202/Sharing%20success%20critera%20case%20study%20-%20English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1" Type="http://schemas.microsoft.com/office/2007/relationships/media" Target="file://localhost/Users/dylanwiliam/Movies/EFA%20movies/Pack%202/Moderating%20coursework%20case%20study%20-%20German.mov" TargetMode="External"/><Relationship Id="rId2" Type="http://schemas.openxmlformats.org/officeDocument/2006/relationships/video" Target="file://localhost/Users/dylanwiliam/Movies/EFA%20movies/Pack%202/Moderating%20coursework%20case%20study%20-%20German.mov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1" Type="http://schemas.microsoft.com/office/2007/relationships/media" Target="file://localhost/Users/dylanwiliam/Movies/DEEP%20AfL%20extract.m4v" TargetMode="External"/><Relationship Id="rId2" Type="http://schemas.openxmlformats.org/officeDocument/2006/relationships/video" Target="file://localhost/Users/dylanwiliam/Movies/DEEP%20AfL%20extract.m4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1" Type="http://schemas.microsoft.com/office/2007/relationships/media" Target="file://localhost/Users/dylanwiliam/Movies/EFA%20movies/Pack%202/Activating%20students%20as%20resources%20case%20study%20-%20English.mov" TargetMode="External"/><Relationship Id="rId2" Type="http://schemas.openxmlformats.org/officeDocument/2006/relationships/video" Target="file://localhost/Users/dylanwiliam/Movies/EFA%20movies/Pack%202/Activating%20students%20as%20resources%20case%20study%20-%20English.mo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05" y="5247039"/>
            <a:ext cx="7129608" cy="522640"/>
          </a:xfrm>
        </p:spPr>
        <p:txBody>
          <a:bodyPr/>
          <a:lstStyle/>
          <a:p>
            <a:r>
              <a:rPr lang="en-US" sz="2800" b="0" cap="none" dirty="0" smtClean="0"/>
              <a:t>Dylan Wiliam (@dylanwiliam)</a:t>
            </a:r>
            <a:endParaRPr lang="en-US" sz="2800" b="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5105" y="3492852"/>
            <a:ext cx="7574284" cy="1500187"/>
          </a:xfrm>
        </p:spPr>
        <p:txBody>
          <a:bodyPr anchor="t">
            <a:noAutofit/>
          </a:bodyPr>
          <a:lstStyle/>
          <a:p>
            <a:r>
              <a:rPr lang="en-US" sz="3600" b="1" dirty="0" smtClean="0"/>
              <a:t>Formative assessment:</a:t>
            </a:r>
          </a:p>
          <a:p>
            <a:r>
              <a:rPr lang="en-US" sz="3600" b="1" dirty="0" smtClean="0"/>
              <a:t>The student’s role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6292334"/>
            <a:ext cx="8001000" cy="461665"/>
          </a:xfrm>
          <a:prstGeom prst="rect">
            <a:avLst/>
          </a:prstGeom>
          <a:solidFill>
            <a:srgbClr val="1691D0"/>
          </a:solidFill>
        </p:spPr>
        <p:txBody>
          <a:bodyPr wrap="square" rtlCol="0">
            <a:spAutoFit/>
          </a:bodyPr>
          <a:lstStyle/>
          <a:p>
            <a:pPr marL="177800"/>
            <a:r>
              <a:rPr lang="en-US" sz="2400" dirty="0" err="1" smtClean="0">
                <a:solidFill>
                  <a:schemeClr val="bg1"/>
                </a:solidFill>
              </a:rPr>
              <a:t>www.dylanwiliamcenter.com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6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Sharing success criteria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(English)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Sharing success critera case study - English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</p:spTree>
    <p:extLst>
      <p:ext uri="{BB962C8B-B14F-4D97-AF65-F5344CB8AC3E}">
        <p14:creationId xmlns:p14="http://schemas.microsoft.com/office/powerpoint/2010/main" val="2567170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Sharing success criteria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(German)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Moderating coursework case study - German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2625" y="1600200"/>
            <a:ext cx="8012113" cy="4495800"/>
          </a:xfrm>
        </p:spPr>
      </p:pic>
    </p:spTree>
    <p:extLst>
      <p:ext uri="{BB962C8B-B14F-4D97-AF65-F5344CB8AC3E}">
        <p14:creationId xmlns:p14="http://schemas.microsoft.com/office/powerpoint/2010/main" val="140279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owners of their own learning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1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DEEP AfL</a:t>
            </a:r>
          </a:p>
        </p:txBody>
      </p:sp>
      <p:pic>
        <p:nvPicPr>
          <p:cNvPr id="6" name="DEEP AfL extract.m4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3" y="1600200"/>
            <a:ext cx="7993063" cy="4495800"/>
          </a:xfrm>
        </p:spPr>
      </p:pic>
    </p:spTree>
    <p:extLst>
      <p:ext uri="{BB962C8B-B14F-4D97-AF65-F5344CB8AC3E}">
        <p14:creationId xmlns:p14="http://schemas.microsoft.com/office/powerpoint/2010/main" val="1215407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Students leading the lesson</a:t>
            </a:r>
          </a:p>
        </p:txBody>
      </p:sp>
      <p:pic>
        <p:nvPicPr>
          <p:cNvPr id="3" name="Activating students as resources case study - English.mov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1600200"/>
            <a:ext cx="7993063" cy="4495800"/>
          </a:xfrm>
        </p:spPr>
      </p:pic>
    </p:spTree>
    <p:extLst>
      <p:ext uri="{BB962C8B-B14F-4D97-AF65-F5344CB8AC3E}">
        <p14:creationId xmlns:p14="http://schemas.microsoft.com/office/powerpoint/2010/main" val="277737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owners of their own learning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1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21871" tIns="60936" rIns="121871" bIns="60936"/>
          <a:lstStyle/>
          <a:p>
            <a:r>
              <a:rPr lang="en-US" dirty="0" smtClean="0"/>
              <a:t>Benefits of structured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0" y="1442321"/>
            <a:ext cx="7969250" cy="2520770"/>
          </a:xfrm>
        </p:spPr>
        <p:txBody>
          <a:bodyPr lIns="121871" tIns="60936" rIns="121871" bIns="60936"/>
          <a:lstStyle/>
          <a:p>
            <a:r>
              <a:rPr lang="en-US" sz="2400" dirty="0"/>
              <a:t>15-yr-olds studying World History were tested on their understanding of material delivered in lectures</a:t>
            </a:r>
          </a:p>
          <a:p>
            <a:r>
              <a:rPr lang="en-US" sz="2400" dirty="0"/>
              <a:t>Half the students were trained to pose questions as they listened to the lectures</a:t>
            </a:r>
          </a:p>
          <a:p>
            <a:r>
              <a:rPr lang="en-US" sz="2400" dirty="0"/>
              <a:t>At the end of the lectures, students were given time to review their understanding of the material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66714"/>
              </p:ext>
            </p:extLst>
          </p:nvPr>
        </p:nvGraphicFramePr>
        <p:xfrm>
          <a:off x="717550" y="4121121"/>
          <a:ext cx="6706345" cy="2031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404"/>
                <a:gridCol w="2375647"/>
                <a:gridCol w="2719294"/>
              </a:tblGrid>
              <a:tr h="45641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Individual</a:t>
                      </a:r>
                      <a:endParaRPr lang="en-US" sz="20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</a:tr>
              <a:tr h="7877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Unstructured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Independent</a:t>
                      </a:r>
                      <a:r>
                        <a:rPr lang="en-US" sz="2000" baseline="0" dirty="0" smtClean="0"/>
                        <a:t> review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 discussion</a:t>
                      </a:r>
                      <a:endParaRPr lang="en-US" sz="2000" dirty="0"/>
                    </a:p>
                  </a:txBody>
                  <a:tcPr/>
                </a:tc>
              </a:tr>
              <a:tr h="7877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Structured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Structured self-questioning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Structured peer-questioning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D6238C2-C284-AD4D-8FB8-9663937FCA09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26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lIns="121871" tIns="60936" rIns="121871" bIns="60936"/>
          <a:lstStyle/>
          <a:p>
            <a:r>
              <a:rPr lang="en-US" dirty="0" smtClean="0"/>
              <a:t>Impact on achievement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9513080"/>
              </p:ext>
            </p:extLst>
          </p:nvPr>
        </p:nvGraphicFramePr>
        <p:xfrm>
          <a:off x="1" y="1495424"/>
          <a:ext cx="9143999" cy="4486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4148" y="6063877"/>
            <a:ext cx="8280400" cy="369320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King </a:t>
            </a:r>
            <a:r>
              <a:rPr lang="en-US" sz="1800" dirty="0">
                <a:solidFill>
                  <a:schemeClr val="accent1"/>
                </a:solidFill>
                <a:latin typeface="+mn-lt"/>
              </a:rPr>
              <a:t>(1991</a:t>
            </a:r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)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C50C641-66DE-184E-B016-D253D8CA36F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54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Help students own their own learning</a:t>
            </a:r>
            <a:endParaRPr lang="en-GB" dirty="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17550" y="1221766"/>
            <a:ext cx="7969250" cy="4840890"/>
          </a:xfrm>
        </p:spPr>
        <p:txBody>
          <a:bodyPr>
            <a:normAutofit/>
          </a:bodyPr>
          <a:lstStyle/>
          <a:p>
            <a:r>
              <a:rPr lang="en-GB" dirty="0" smtClean="0"/>
              <a:t>Students assessing their own</a:t>
            </a:r>
            <a:r>
              <a:rPr lang="en-GB" altLang="ja-JP" dirty="0" smtClean="0"/>
              <a:t> work: </a:t>
            </a:r>
          </a:p>
          <a:p>
            <a:pPr lvl="1"/>
            <a:r>
              <a:rPr lang="en-GB" dirty="0" smtClean="0"/>
              <a:t>With rubrics</a:t>
            </a:r>
          </a:p>
          <a:p>
            <a:pPr lvl="1"/>
            <a:r>
              <a:rPr lang="en-GB" dirty="0" smtClean="0"/>
              <a:t>With exemplars</a:t>
            </a:r>
          </a:p>
          <a:p>
            <a:r>
              <a:rPr lang="en-GB" dirty="0" smtClean="0"/>
              <a:t>Self-assessment of understanding:</a:t>
            </a:r>
          </a:p>
          <a:p>
            <a:pPr lvl="1"/>
            <a:r>
              <a:rPr lang="en-GB" dirty="0" smtClean="0"/>
              <a:t>Learning portfolio</a:t>
            </a:r>
          </a:p>
          <a:p>
            <a:pPr lvl="1"/>
            <a:r>
              <a:rPr lang="en-GB" dirty="0" smtClean="0"/>
              <a:t>Traffic lights</a:t>
            </a:r>
          </a:p>
          <a:p>
            <a:pPr lvl="1"/>
            <a:r>
              <a:rPr lang="en-GB" dirty="0" smtClean="0"/>
              <a:t>Red/green discs</a:t>
            </a:r>
          </a:p>
          <a:p>
            <a:pPr lvl="1"/>
            <a:r>
              <a:rPr lang="en-GB" dirty="0" smtClean="0"/>
              <a:t>Coloured cups</a:t>
            </a:r>
          </a:p>
          <a:p>
            <a:pPr lvl="1"/>
            <a:r>
              <a:rPr lang="en-GB" dirty="0" smtClean="0"/>
              <a:t>Plus/minus/interesting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268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3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1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886365"/>
              </p:ext>
            </p:extLst>
          </p:nvPr>
        </p:nvGraphicFramePr>
        <p:xfrm>
          <a:off x="94457" y="1440891"/>
          <a:ext cx="8962956" cy="53187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1381"/>
                <a:gridCol w="2294628"/>
                <a:gridCol w="2844217"/>
                <a:gridCol w="2812730"/>
              </a:tblGrid>
              <a:tr h="7003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going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now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How to get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the learner there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3374">
                <a:tc>
                  <a:txBody>
                    <a:bodyPr/>
                    <a:lstStyle/>
                    <a:p>
                      <a:r>
                        <a:rPr lang="en-US" dirty="0" smtClean="0"/>
                        <a:t>Teacher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E4C"/>
                    </a:solidFill>
                  </a:tcPr>
                </a:tc>
              </a:tr>
              <a:tr h="1437989">
                <a:tc>
                  <a:txBody>
                    <a:bodyPr/>
                    <a:lstStyle/>
                    <a:p>
                      <a:r>
                        <a:rPr lang="en-US" dirty="0" smtClean="0"/>
                        <a:t>Peer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416996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Unpacking Formative Assessment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159948" y="2227350"/>
            <a:ext cx="2167471" cy="4413562"/>
          </a:xfrm>
          <a:prstGeom prst="roundRect">
            <a:avLst/>
          </a:prstGeom>
          <a:solidFill>
            <a:srgbClr val="DD9E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Clarifying, sharing, and understanding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learning intentions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4050" y="2227349"/>
            <a:ext cx="2663867" cy="157268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Eliciting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evidence of learning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40033" y="2227350"/>
            <a:ext cx="2606040" cy="16002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Providing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feedback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 that moves learners forward</a:t>
            </a:r>
            <a:endParaRPr lang="en-US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484050" y="3955119"/>
            <a:ext cx="5462023" cy="129183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Activating students as learning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resources for one another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84050" y="5412765"/>
            <a:ext cx="5465654" cy="12281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Activating students as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owners of their own learning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1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6" y="0"/>
            <a:ext cx="532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49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+/–/interesting: responses for “+”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7550" y="1398964"/>
            <a:ext cx="8153400" cy="535743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 got that ball-park estimates are supposed to be simple</a:t>
            </a:r>
          </a:p>
          <a:p>
            <a:r>
              <a:rPr lang="en-US" sz="2400" dirty="0" smtClean="0"/>
              <a:t>I know that you have to look at it and say “OK”</a:t>
            </a:r>
          </a:p>
          <a:p>
            <a:r>
              <a:rPr lang="en-US" sz="2400" dirty="0" smtClean="0"/>
              <a:t>I know that when I am adding the number I end up with must be bigger than the one I started at</a:t>
            </a:r>
          </a:p>
          <a:p>
            <a:r>
              <a:rPr lang="en-US" sz="2400" dirty="0" smtClean="0"/>
              <a:t>I get most of the problems</a:t>
            </a:r>
          </a:p>
          <a:p>
            <a:r>
              <a:rPr lang="en-US" sz="2400" dirty="0" smtClean="0"/>
              <a:t>It was easy for me because on the first one it says 328 so I took the 2 and made it a 12</a:t>
            </a:r>
          </a:p>
          <a:p>
            <a:r>
              <a:rPr lang="en-US" sz="2400" dirty="0" smtClean="0"/>
              <a:t>I know that we would have to regroup</a:t>
            </a:r>
          </a:p>
          <a:p>
            <a:r>
              <a:rPr lang="en-US" sz="2400" dirty="0" smtClean="0"/>
              <a:t>I know how to do plus and minus because we have been doing it for a long time</a:t>
            </a:r>
          </a:p>
          <a:p>
            <a:r>
              <a:rPr lang="en-US" sz="2400" dirty="0" smtClean="0"/>
              <a:t>I get it when you cross out a number and make it a new one</a:t>
            </a:r>
          </a:p>
          <a:p>
            <a:r>
              <a:rPr lang="en-US" sz="2400" dirty="0" smtClean="0"/>
              <a:t>I know that when you can’t – from both colomes you go to the third colome and take that from it</a:t>
            </a:r>
          </a:p>
          <a:p>
            <a:r>
              <a:rPr lang="en-US" sz="2400" dirty="0" smtClean="0"/>
              <a:t>I know that when my answer is right the ball park estimate is close to 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5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+/–/interesting: responses for “–”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7550" y="1386264"/>
            <a:ext cx="8531352" cy="53574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 am still a tiny bit confused about subtraction regrouping</a:t>
            </a:r>
          </a:p>
          <a:p>
            <a:r>
              <a:rPr lang="en-US" sz="2400" dirty="0" smtClean="0"/>
              <a:t>I am a little bit confused about ball park estimates</a:t>
            </a:r>
          </a:p>
          <a:p>
            <a:r>
              <a:rPr lang="en-US" sz="2400" dirty="0" smtClean="0"/>
              <a:t>I get confused because sometimes I don’t get the problem</a:t>
            </a:r>
          </a:p>
          <a:p>
            <a:r>
              <a:rPr lang="en-US" sz="2400" dirty="0" smtClean="0"/>
              <a:t>I am confused when you subtract really big numbers like 1,000 something</a:t>
            </a:r>
          </a:p>
          <a:p>
            <a:r>
              <a:rPr lang="en-US" sz="2400" dirty="0" smtClean="0"/>
              <a:t>I’m still a little bit confused about regrouping</a:t>
            </a:r>
            <a:endParaRPr lang="en-US" sz="2400" dirty="0"/>
          </a:p>
          <a:p>
            <a:r>
              <a:rPr lang="en-US" sz="2400" dirty="0" smtClean="0"/>
              <a:t>Minus is confusing when you have to regroup twice</a:t>
            </a:r>
          </a:p>
          <a:p>
            <a:r>
              <a:rPr lang="en-US" sz="2400" dirty="0" smtClean="0"/>
              <a:t>Minus is a little bit hard when you have to regroup</a:t>
            </a:r>
          </a:p>
          <a:p>
            <a:r>
              <a:rPr lang="en-US" sz="2400" dirty="0" smtClean="0"/>
              <a:t>I don’t understand when you borrow which colome you borrow from when both are 0</a:t>
            </a:r>
          </a:p>
          <a:p>
            <a:r>
              <a:rPr lang="en-US" sz="2400" dirty="0" smtClean="0"/>
              <a:t>I am a little confused about when you need to subtract</a:t>
            </a:r>
          </a:p>
          <a:p>
            <a:r>
              <a:rPr lang="en-US" sz="2400" dirty="0" smtClean="0"/>
              <a:t>I am still confused about showing what I did to solve the problem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+/–/interesting: responses for “interesting”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55396" y="1409700"/>
            <a:ext cx="8153400" cy="53574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Carrying the number over to the next number</a:t>
            </a:r>
          </a:p>
          <a:p>
            <a:r>
              <a:rPr lang="en-US" sz="2400" dirty="0" smtClean="0"/>
              <a:t>It’s interesting how some people go to the nearest hundred while some go to the nearest ten</a:t>
            </a:r>
          </a:p>
          <a:p>
            <a:r>
              <a:rPr lang="en-US" sz="2400" dirty="0" smtClean="0"/>
              <a:t>It’s interesting how some have to regroup twice</a:t>
            </a:r>
          </a:p>
          <a:p>
            <a:r>
              <a:rPr lang="en-US" sz="2400" dirty="0" smtClean="0"/>
              <a:t>It’s pretty interesting about how you have to work really hard</a:t>
            </a:r>
          </a:p>
          <a:p>
            <a:r>
              <a:rPr lang="en-US" sz="2400" dirty="0" smtClean="0"/>
              <a:t>I am interested in borrowing because I didn’t just get it yet. I want to really get to know it</a:t>
            </a:r>
          </a:p>
          <a:p>
            <a:r>
              <a:rPr lang="en-US" sz="2400" dirty="0" smtClean="0"/>
              <a:t>I find it weird that you could just keep going from colome to colome when you need to borrow</a:t>
            </a:r>
          </a:p>
          <a:p>
            <a:r>
              <a:rPr lang="en-US" sz="2400" dirty="0" smtClean="0"/>
              <a:t>On the ball park estimate it is easy but sometimes hard</a:t>
            </a:r>
          </a:p>
          <a:p>
            <a:r>
              <a:rPr lang="en-US" sz="2400" dirty="0" smtClean="0"/>
              <a:t>I really think that regrouping is pretty amazing</a:t>
            </a:r>
          </a:p>
          <a:p>
            <a:r>
              <a:rPr lang="en-US" sz="2400" dirty="0" smtClean="0"/>
              <a:t>It is cool how addition and subtraction regrouping is just moving numbers and you could get it right easily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2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Self-assessment in the early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088" b="13088"/>
          <a:stretch>
            <a:fillRect/>
          </a:stretch>
        </p:blipFill>
        <p:spPr>
          <a:xfrm>
            <a:off x="612648" y="1600200"/>
            <a:ext cx="8159577" cy="4388646"/>
          </a:xfrm>
        </p:spPr>
      </p:pic>
    </p:spTree>
    <p:extLst>
      <p:ext uri="{BB962C8B-B14F-4D97-AF65-F5344CB8AC3E}">
        <p14:creationId xmlns:p14="http://schemas.microsoft.com/office/powerpoint/2010/main" val="374737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088" b="13088"/>
          <a:stretch>
            <a:fillRect/>
          </a:stretch>
        </p:blipFill>
        <p:spPr>
          <a:xfrm>
            <a:off x="612648" y="1600200"/>
            <a:ext cx="8153400" cy="426555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ready for action in third grade…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6064" b="606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6064" b="6064"/>
          <a:stretch>
            <a:fillRect/>
          </a:stretch>
        </p:blipFill>
        <p:spPr/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5C50C641-66DE-184E-B016-D253D8CA36FC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29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me about you…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1450" r="-71450"/>
          <a:stretch>
            <a:fillRect/>
          </a:stretch>
        </p:blipFill>
        <p:spPr>
          <a:xfrm>
            <a:off x="612648" y="1600200"/>
            <a:ext cx="8153400" cy="52578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5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ChangeArrowheads="1"/>
          </p:cNvSpPr>
          <p:nvPr/>
        </p:nvSpPr>
        <p:spPr bwMode="auto">
          <a:xfrm>
            <a:off x="406401" y="6068156"/>
            <a:ext cx="3197254" cy="3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6" tIns="44444" rIns="90476" bIns="44444">
            <a:spAutoFit/>
          </a:bodyPr>
          <a:lstStyle/>
          <a:p>
            <a:pPr eaLnBrk="0" hangingPunct="0"/>
            <a:r>
              <a:rPr lang="en-GB" sz="1900" dirty="0">
                <a:solidFill>
                  <a:srgbClr val="525A93"/>
                </a:solidFill>
                <a:latin typeface="Calibri"/>
                <a:cs typeface="Calibri"/>
              </a:rPr>
              <a:t>F</a:t>
            </a:r>
            <a:r>
              <a:rPr lang="en-GB" sz="1900" dirty="0" smtClean="0">
                <a:solidFill>
                  <a:srgbClr val="525A93"/>
                </a:solidFill>
                <a:latin typeface="Calibri"/>
                <a:cs typeface="Calibri"/>
              </a:rPr>
              <a:t>ontana and Fernandes (1994)</a:t>
            </a:r>
            <a:endParaRPr lang="en-GB" sz="1900" dirty="0">
              <a:solidFill>
                <a:srgbClr val="525A93"/>
              </a:solidFill>
              <a:latin typeface="Calibri"/>
              <a:cs typeface="Calibri"/>
            </a:endParaRPr>
          </a:p>
        </p:txBody>
      </p:sp>
      <p:sp>
        <p:nvSpPr>
          <p:cNvPr id="152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Self-assessment: Portugal</a:t>
            </a:r>
            <a:endParaRPr lang="en-GB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1332012"/>
              </p:ext>
            </p:extLst>
          </p:nvPr>
        </p:nvGraphicFramePr>
        <p:xfrm>
          <a:off x="612775" y="1600200"/>
          <a:ext cx="8229600" cy="426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969264">
                <a:tc gridSpan="2">
                  <a:txBody>
                    <a:bodyPr/>
                    <a:lstStyle/>
                    <a:p>
                      <a:pPr marL="0" lvl="1" indent="0" eaLnBrk="1" hangingPunct="1">
                        <a:lnSpc>
                          <a:spcPct val="80000"/>
                        </a:lnSpc>
                      </a:pPr>
                      <a:r>
                        <a:rPr lang="en-GB" sz="2400" dirty="0" smtClean="0"/>
                        <a:t>45 teachers studying for a Masters</a:t>
                      </a:r>
                      <a:r>
                        <a:rPr lang="en-GB" sz="2400" baseline="0" dirty="0" smtClean="0"/>
                        <a:t> degree in Education, </a:t>
                      </a:r>
                      <a:r>
                        <a:rPr lang="en-GB" sz="2400" dirty="0" smtClean="0"/>
                        <a:t>matched in age, qualifications and experience using the same curriculum scheme for the same amount of time</a:t>
                      </a:r>
                      <a:endParaRPr lang="en-GB" sz="2400" b="0" dirty="0" smtClean="0">
                        <a:latin typeface="Calibri" charset="0"/>
                        <a:ea typeface="ＭＳ Ｐゴシック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55448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Control group (N=20) follow regular MA program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Experimental group (N=25) develop</a:t>
                      </a:r>
                      <a:r>
                        <a:rPr lang="en-US" sz="2400" baseline="0" dirty="0" smtClean="0"/>
                        <a:t> self-assessment with their students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4572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117 students aged 8 years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125 students aged 8 years</a:t>
                      </a:r>
                      <a:endParaRPr lang="en-US" sz="2400" dirty="0"/>
                    </a:p>
                  </a:txBody>
                  <a:tcPr/>
                </a:tc>
              </a:tr>
              <a:tr h="45720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119 students aged 9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121 students aged 9 years</a:t>
                      </a:r>
                    </a:p>
                  </a:txBody>
                  <a:tcPr/>
                </a:tc>
              </a:tr>
              <a:tr h="82296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77 students aged 10 -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14 years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108 students aged 10 - 14 years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4766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Clarifying, sharing and understanding learning intentions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99CE-711A-FA44-BA4E-E463DA170A3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2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of the intervention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8436049"/>
              </p:ext>
            </p:extLst>
          </p:nvPr>
        </p:nvGraphicFramePr>
        <p:xfrm>
          <a:off x="717550" y="1363133"/>
          <a:ext cx="8229600" cy="489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7023100"/>
              </a:tblGrid>
              <a:tr h="593325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Weeks</a:t>
                      </a:r>
                      <a:endParaRPr lang="en-US" sz="21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Intervention</a:t>
                      </a:r>
                      <a:endParaRPr lang="en-US" sz="21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</a:tr>
              <a:tr h="860879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 to 2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Individual choice from a range of work provided by the teacher.</a:t>
                      </a:r>
                      <a:r>
                        <a:rPr lang="en-US" sz="2100" baseline="0" dirty="0" smtClean="0"/>
                        <a:t> Student self-assessment using materials provided</a:t>
                      </a:r>
                      <a:endParaRPr lang="en-US" sz="2100" dirty="0"/>
                    </a:p>
                  </a:txBody>
                  <a:tcPr/>
                </a:tc>
              </a:tr>
              <a:tr h="860879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3 to 6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Children construct own</a:t>
                      </a:r>
                      <a:r>
                        <a:rPr lang="en-US" sz="2100" baseline="0" dirty="0" smtClean="0"/>
                        <a:t> problems like those in weeks 1 and 2 and select structured math apparatus to aid solutions</a:t>
                      </a:r>
                      <a:endParaRPr lang="en-US" sz="2100" dirty="0"/>
                    </a:p>
                  </a:txBody>
                  <a:tcPr/>
                </a:tc>
              </a:tr>
              <a:tr h="860879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7 to 10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Children present</a:t>
                      </a:r>
                      <a:r>
                        <a:rPr lang="en-US" sz="2100" baseline="0" dirty="0" smtClean="0"/>
                        <a:t>ed with a new learning objectives, and make up their own problems, without exemplars by the teacher</a:t>
                      </a:r>
                      <a:endParaRPr lang="en-US" sz="2100" dirty="0"/>
                    </a:p>
                  </a:txBody>
                  <a:tcPr/>
                </a:tc>
              </a:tr>
              <a:tr h="860879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11 to 14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Children</a:t>
                      </a:r>
                      <a:r>
                        <a:rPr lang="en-US" sz="2100" baseline="0" dirty="0" smtClean="0"/>
                        <a:t> set their own learning objectives, construct appropriate problems, and use appropriate self-assessment</a:t>
                      </a:r>
                      <a:endParaRPr lang="en-US" sz="2100" dirty="0"/>
                    </a:p>
                  </a:txBody>
                  <a:tcPr/>
                </a:tc>
              </a:tr>
              <a:tr h="860879"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15 to 20</a:t>
                      </a:r>
                      <a:endParaRPr lang="en-US" sz="2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smtClean="0"/>
                        <a:t>As</a:t>
                      </a:r>
                      <a:r>
                        <a:rPr lang="en-US" sz="2100" baseline="0" dirty="0" smtClean="0"/>
                        <a:t> weeks 1 to 14, but with less monitoring from the teacher and increased freedom of choice and personal responsibility</a:t>
                      </a:r>
                      <a:endParaRPr lang="en-US" sz="21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on student achievement</a:t>
            </a:r>
            <a:endParaRPr lang="en-GB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033005"/>
              </p:ext>
            </p:extLst>
          </p:nvPr>
        </p:nvGraphicFramePr>
        <p:xfrm>
          <a:off x="612775" y="2033494"/>
          <a:ext cx="8229600" cy="2468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386840"/>
                <a:gridCol w="1645920"/>
                <a:gridCol w="1645920"/>
                <a:gridCol w="1645920"/>
              </a:tblGrid>
              <a:tr h="822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Pre-test</a:t>
                      </a:r>
                      <a:endParaRPr lang="en-US" sz="24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Post-test</a:t>
                      </a:r>
                      <a:endParaRPr lang="en-US" sz="24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Gain</a:t>
                      </a:r>
                      <a:endParaRPr lang="en-US" sz="24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Effect size</a:t>
                      </a:r>
                      <a:endParaRPr lang="en-US" sz="2400" dirty="0"/>
                    </a:p>
                  </a:txBody>
                  <a:tcPr>
                    <a:solidFill>
                      <a:srgbClr val="1691D0"/>
                    </a:solidFill>
                  </a:tcPr>
                </a:tc>
              </a:tr>
              <a:tr h="4572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Control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65.1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72.9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0.34</a:t>
                      </a:r>
                      <a:endParaRPr lang="en-US" sz="2400" dirty="0"/>
                    </a:p>
                  </a:txBody>
                  <a:tcPr/>
                </a:tc>
              </a:tr>
              <a:tr h="82296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Experimental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58.7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73.7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0.66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6579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Motivation, self-regulation and 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98861632"/>
              </p:ext>
            </p:extLst>
          </p:nvPr>
        </p:nvGraphicFramePr>
        <p:xfrm>
          <a:off x="612775" y="1600198"/>
          <a:ext cx="8153400" cy="4359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96"/>
                <a:gridCol w="1374588"/>
                <a:gridCol w="2779059"/>
                <a:gridCol w="2700057"/>
              </a:tblGrid>
              <a:tr h="581214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1691D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Value system</a:t>
                      </a:r>
                      <a:endParaRPr lang="en-US" sz="2000" dirty="0"/>
                    </a:p>
                  </a:txBody>
                  <a:tcPr anchor="ctr">
                    <a:solidFill>
                      <a:srgbClr val="1691D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66993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External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Internal</a:t>
                      </a:r>
                      <a:endParaRPr lang="en-US" sz="2000" dirty="0"/>
                    </a:p>
                  </a:txBody>
                  <a:tcPr anchor="ctr"/>
                </a:tc>
              </a:tr>
              <a:tr h="1605569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Locus of</a:t>
                      </a:r>
                      <a:br>
                        <a:rPr lang="en-US" sz="2000" b="1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control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External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External</a:t>
                      </a:r>
                      <a:r>
                        <a:rPr lang="en-US" sz="2000" dirty="0" smtClean="0"/>
                        <a:t>:</a:t>
                      </a:r>
                      <a:r>
                        <a:rPr lang="en-US" sz="2000" baseline="0" dirty="0" smtClean="0"/>
                        <a:t> working hard because parents expect and insist on this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Identified</a:t>
                      </a:r>
                      <a:r>
                        <a:rPr lang="en-US" sz="2000" dirty="0" smtClean="0"/>
                        <a:t>:</a:t>
                      </a:r>
                      <a:r>
                        <a:rPr lang="en-US" sz="2000" baseline="0" dirty="0" smtClean="0"/>
                        <a:t> studying algebra in order to graduate high school</a:t>
                      </a:r>
                      <a:endParaRPr lang="en-US" sz="2000" dirty="0"/>
                    </a:p>
                  </a:txBody>
                  <a:tcPr anchor="ctr"/>
                </a:tc>
              </a:tr>
              <a:tr h="160556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Internal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 smtClean="0"/>
                        <a:t>Introjected</a:t>
                      </a:r>
                      <a:r>
                        <a:rPr lang="en-US" sz="2000" dirty="0" smtClean="0"/>
                        <a:t>: studying in order to avoid feeling like a failure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smtClean="0"/>
                        <a:t>Integrated</a:t>
                      </a:r>
                      <a:r>
                        <a:rPr lang="en-US" sz="2000" dirty="0" smtClean="0"/>
                        <a:t>: studying math is “part of the package” if you want to be an engineer</a:t>
                      </a:r>
                      <a:endParaRPr lang="en-US" sz="20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2706" y="6245412"/>
            <a:ext cx="478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+mn-lt"/>
              </a:rPr>
              <a:t>Deci and Ryan (1994)</a:t>
            </a:r>
            <a:endParaRPr lang="en-US" sz="1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fld id="{9C0F6FC3-3F0F-484D-B7AD-35414CAF3D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4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Pros and cons of self/peer assessment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551483"/>
              </p:ext>
            </p:extLst>
          </p:nvPr>
        </p:nvGraphicFramePr>
        <p:xfrm>
          <a:off x="612588" y="1748117"/>
          <a:ext cx="8074212" cy="3989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404"/>
                <a:gridCol w="2691404"/>
                <a:gridCol w="2691404"/>
              </a:tblGrid>
              <a:tr h="76623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 marT="45715" marB="45715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—</a:t>
                      </a:r>
                      <a:endParaRPr lang="en-US" sz="3600" dirty="0"/>
                    </a:p>
                  </a:txBody>
                  <a:tcPr marT="45715" marB="45715">
                    <a:solidFill>
                      <a:srgbClr val="1691D0"/>
                    </a:solidFill>
                  </a:tcPr>
                </a:tc>
              </a:tr>
              <a:tr h="16115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Teachers</a:t>
                      </a:r>
                      <a:endParaRPr lang="en-US" sz="36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 anchor="ctr"/>
                </a:tc>
              </a:tr>
              <a:tr h="1611529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Students</a:t>
                      </a:r>
                      <a:endParaRPr lang="en-US" sz="36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5" marB="4571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164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Learning intentions and success criteria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general, it is a good idea that students know where they are going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But,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not always possible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not always advisable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hard to do well</a:t>
            </a: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89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Goals and horizons</a:t>
            </a:r>
          </a:p>
        </p:txBody>
      </p:sp>
      <p:sp>
        <p:nvSpPr>
          <p:cNvPr id="112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Sometimes, you want all students to learn the same thing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Goal-directed teaching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Key aim: all students reach the same understanding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Sometimes it is OK when students learn different things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Horizon-directed teaching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Key aim: all students learn something of value in the subject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89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89" y="2765100"/>
            <a:ext cx="4991011" cy="337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standard middle school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math problem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2290" name="Content Placeholder 5"/>
          <p:cNvSpPr>
            <a:spLocks noGrp="1"/>
          </p:cNvSpPr>
          <p:nvPr>
            <p:ph idx="1"/>
          </p:nvPr>
        </p:nvSpPr>
        <p:spPr>
          <a:xfrm>
            <a:off x="457206" y="1600206"/>
            <a:ext cx="8181671" cy="452596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Two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farmers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have adjoining fields with a common boundary that is not straight.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This is inconvenient for ploughing.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How can they divide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two fields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that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boundary is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straight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but the two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fields have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same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area as they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had before? </a:t>
            </a:r>
          </a:p>
        </p:txBody>
      </p:sp>
    </p:spTree>
    <p:extLst>
      <p:ext uri="{BB962C8B-B14F-4D97-AF65-F5344CB8AC3E}">
        <p14:creationId xmlns:p14="http://schemas.microsoft.com/office/powerpoint/2010/main" val="2319434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 fontScale="92500" lnSpcReduction="20000"/>
          </a:bodyPr>
          <a:lstStyle/>
          <a:p>
            <a:fld id="{9C0F6FC3-3F0F-484D-B7AD-35414CAF3DD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6" y="1561259"/>
            <a:ext cx="6677631" cy="45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894667" y="1561259"/>
            <a:ext cx="4086830" cy="373464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46401" y="2443909"/>
            <a:ext cx="4086830" cy="3734641"/>
          </a:xfrm>
          <a:prstGeom prst="line">
            <a:avLst/>
          </a:prstGeom>
          <a:ln>
            <a:solidFill>
              <a:srgbClr val="1691D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12733" y="2125133"/>
            <a:ext cx="2946400" cy="26924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66267" y="4580467"/>
            <a:ext cx="2192866" cy="237066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12733" y="2125133"/>
            <a:ext cx="753534" cy="2455334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41233" y="3352800"/>
            <a:ext cx="3517900" cy="146473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1233" y="2154767"/>
            <a:ext cx="571500" cy="119803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90900" y="2832100"/>
            <a:ext cx="4068233" cy="1985433"/>
          </a:xfrm>
          <a:prstGeom prst="line">
            <a:avLst/>
          </a:prstGeom>
          <a:ln w="38100" cmpd="sng">
            <a:solidFill>
              <a:srgbClr val="E18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390900" y="2154767"/>
            <a:ext cx="1121833" cy="677333"/>
          </a:xfrm>
          <a:prstGeom prst="line">
            <a:avLst/>
          </a:prstGeom>
          <a:ln w="38100" cmpd="sng">
            <a:solidFill>
              <a:srgbClr val="E18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12733" y="2125133"/>
            <a:ext cx="2311400" cy="3848100"/>
          </a:xfrm>
          <a:prstGeom prst="line">
            <a:avLst/>
          </a:prstGeom>
          <a:ln w="381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824133" y="4817533"/>
            <a:ext cx="635000" cy="1155700"/>
          </a:xfrm>
          <a:prstGeom prst="line">
            <a:avLst/>
          </a:prstGeom>
          <a:ln w="38100" cmpd="sng">
            <a:solidFill>
              <a:srgbClr val="E182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590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516063"/>
            <a:ext cx="5808663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88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How many rectangles?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524000"/>
            <a:ext cx="47815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19414" y="5335600"/>
          <a:ext cx="296703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4" imgW="1206500" imgH="419100" progId="Equation.3">
                  <p:embed/>
                </p:oleObj>
              </mc:Choice>
              <mc:Fallback>
                <p:oleObj name="Equation" r:id="rId4" imgW="1206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4" y="5335600"/>
                        <a:ext cx="2967037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31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ylan Wiliam Template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Dylan Wiliam Template 2014.potx</Template>
  <TotalTime>12879</TotalTime>
  <Words>1127</Words>
  <Application>Microsoft Macintosh PowerPoint</Application>
  <PresentationFormat>On-screen Show (4:3)</PresentationFormat>
  <Paragraphs>201</Paragraphs>
  <Slides>33</Slides>
  <Notes>9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Dylan Wiliam Template 2014</vt:lpstr>
      <vt:lpstr>Equation</vt:lpstr>
      <vt:lpstr>Dylan Wiliam (@dylanwiliam)</vt:lpstr>
      <vt:lpstr>Unpacking Formative Assessment</vt:lpstr>
      <vt:lpstr>Clarifying, sharing and understanding learning intentions</vt:lpstr>
      <vt:lpstr>Learning intentions and success criteria</vt:lpstr>
      <vt:lpstr>Goals and horizons</vt:lpstr>
      <vt:lpstr>A standard middle school math problem…</vt:lpstr>
      <vt:lpstr>PowerPoint Presentation</vt:lpstr>
      <vt:lpstr>PowerPoint Presentation</vt:lpstr>
      <vt:lpstr>How many rectangles?</vt:lpstr>
      <vt:lpstr>Sharing success criteria (English)</vt:lpstr>
      <vt:lpstr>Sharing success criteria (German)</vt:lpstr>
      <vt:lpstr>Activating students as owners of their own learning</vt:lpstr>
      <vt:lpstr>DEEP AfL</vt:lpstr>
      <vt:lpstr>Students leading the lesson</vt:lpstr>
      <vt:lpstr>Activating students as owners of their own learning</vt:lpstr>
      <vt:lpstr>Benefits of structured interaction</vt:lpstr>
      <vt:lpstr>Impact on achievement</vt:lpstr>
      <vt:lpstr>Help students own their own learning</vt:lpstr>
      <vt:lpstr>PowerPoint Presentation</vt:lpstr>
      <vt:lpstr>PowerPoint Presentation</vt:lpstr>
      <vt:lpstr>PowerPoint Presentation</vt:lpstr>
      <vt:lpstr>+/–/interesting: responses for “+”</vt:lpstr>
      <vt:lpstr>+/–/interesting: responses for “–”</vt:lpstr>
      <vt:lpstr>+/–/interesting: responses for “interesting”</vt:lpstr>
      <vt:lpstr>Self-assessment in the early years</vt:lpstr>
      <vt:lpstr>PowerPoint Presentation</vt:lpstr>
      <vt:lpstr>All ready for action in third grade…</vt:lpstr>
      <vt:lpstr>Tell me about you…</vt:lpstr>
      <vt:lpstr>Self-assessment: Portugal</vt:lpstr>
      <vt:lpstr>Details of the intervention</vt:lpstr>
      <vt:lpstr>Impact on student achievement</vt:lpstr>
      <vt:lpstr>Motivation, self-regulation and learning</vt:lpstr>
      <vt:lpstr>Pros and cons of self/peer assessment</vt:lpstr>
    </vt:vector>
  </TitlesOfParts>
  <Company>Learning Sciences International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Karlson</dc:creator>
  <cp:lastModifiedBy>Dylan Wiliam</cp:lastModifiedBy>
  <cp:revision>124</cp:revision>
  <dcterms:created xsi:type="dcterms:W3CDTF">2014-10-09T19:30:01Z</dcterms:created>
  <dcterms:modified xsi:type="dcterms:W3CDTF">2017-07-01T23:17:01Z</dcterms:modified>
</cp:coreProperties>
</file>