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51"/>
  </p:notesMasterIdLst>
  <p:handoutMasterIdLst>
    <p:handoutMasterId r:id="rId52"/>
  </p:handoutMasterIdLst>
  <p:sldIdLst>
    <p:sldId id="854" r:id="rId3"/>
    <p:sldId id="260" r:id="rId4"/>
    <p:sldId id="764" r:id="rId5"/>
    <p:sldId id="843" r:id="rId6"/>
    <p:sldId id="844" r:id="rId7"/>
    <p:sldId id="621" r:id="rId8"/>
    <p:sldId id="806" r:id="rId9"/>
    <p:sldId id="810" r:id="rId10"/>
    <p:sldId id="846" r:id="rId11"/>
    <p:sldId id="807" r:id="rId12"/>
    <p:sldId id="808" r:id="rId13"/>
    <p:sldId id="809" r:id="rId14"/>
    <p:sldId id="811" r:id="rId15"/>
    <p:sldId id="812" r:id="rId16"/>
    <p:sldId id="813" r:id="rId17"/>
    <p:sldId id="822" r:id="rId18"/>
    <p:sldId id="862" r:id="rId19"/>
    <p:sldId id="824" r:id="rId20"/>
    <p:sldId id="825" r:id="rId21"/>
    <p:sldId id="826" r:id="rId22"/>
    <p:sldId id="827" r:id="rId23"/>
    <p:sldId id="828" r:id="rId24"/>
    <p:sldId id="831" r:id="rId25"/>
    <p:sldId id="832" r:id="rId26"/>
    <p:sldId id="845" r:id="rId27"/>
    <p:sldId id="833" r:id="rId28"/>
    <p:sldId id="837" r:id="rId29"/>
    <p:sldId id="834" r:id="rId30"/>
    <p:sldId id="838" r:id="rId31"/>
    <p:sldId id="840" r:id="rId32"/>
    <p:sldId id="835" r:id="rId33"/>
    <p:sldId id="836" r:id="rId34"/>
    <p:sldId id="849" r:id="rId35"/>
    <p:sldId id="861" r:id="rId36"/>
    <p:sldId id="847" r:id="rId37"/>
    <p:sldId id="856" r:id="rId38"/>
    <p:sldId id="860" r:id="rId39"/>
    <p:sldId id="857" r:id="rId40"/>
    <p:sldId id="858" r:id="rId41"/>
    <p:sldId id="859" r:id="rId42"/>
    <p:sldId id="848" r:id="rId43"/>
    <p:sldId id="632" r:id="rId44"/>
    <p:sldId id="633" r:id="rId45"/>
    <p:sldId id="805" r:id="rId46"/>
    <p:sldId id="641" r:id="rId47"/>
    <p:sldId id="642" r:id="rId48"/>
    <p:sldId id="855" r:id="rId49"/>
    <p:sldId id="517" r:id="rId5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152"/>
    <a:srgbClr val="215968"/>
    <a:srgbClr val="FF6600"/>
    <a:srgbClr val="1F497D"/>
    <a:srgbClr val="DD9E00"/>
    <a:srgbClr val="2979C9"/>
    <a:srgbClr val="2171AD"/>
    <a:srgbClr val="16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0469" autoAdjust="0"/>
  </p:normalViewPr>
  <p:slideViewPr>
    <p:cSldViewPr snapToGrid="0" snapToObjects="1" showGuides="1">
      <p:cViewPr>
        <p:scale>
          <a:sx n="100" d="100"/>
          <a:sy n="100" d="100"/>
        </p:scale>
        <p:origin x="-80" y="-80"/>
      </p:cViewPr>
      <p:guideLst>
        <p:guide orient="horz" pos="4062"/>
        <p:guide pos="2885"/>
      </p:guideLst>
    </p:cSldViewPr>
  </p:slideViewPr>
  <p:outlineViewPr>
    <p:cViewPr>
      <p:scale>
        <a:sx n="33" d="100"/>
        <a:sy n="33" d="100"/>
      </p:scale>
      <p:origin x="0" y="9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3688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4246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tabLst>
                <a:tab pos="1790700" algn="l"/>
                <a:tab pos="3683000" algn="l"/>
                <a:tab pos="5918200" algn="l"/>
                <a:tab pos="7899400" algn="l"/>
              </a:tabLst>
            </a:pPr>
            <a:r>
              <a:rPr lang="en-US" dirty="0" smtClean="0"/>
              <a:t>© Dylan </a:t>
            </a:r>
            <a:r>
              <a:rPr lang="en-US" smtClean="0"/>
              <a:t>Wiliam 2018</a:t>
            </a:r>
            <a:r>
              <a:rPr lang="en-US" dirty="0" smtClean="0"/>
              <a:t>	</a:t>
            </a:r>
            <a:r>
              <a:rPr lang="en-US" dirty="0" err="1" smtClean="0"/>
              <a:t>www.dylanwiliam.org</a:t>
            </a:r>
            <a:r>
              <a:rPr lang="en-US" dirty="0" smtClean="0"/>
              <a:t>	</a:t>
            </a:r>
            <a:r>
              <a:rPr lang="en-US" dirty="0" err="1" smtClean="0"/>
              <a:t>www.dylanwiliamcenter.com</a:t>
            </a:r>
            <a:r>
              <a:rPr lang="en-US" dirty="0" smtClean="0"/>
              <a:t>	</a:t>
            </a:r>
            <a:r>
              <a:rPr lang="en-US" dirty="0" err="1" smtClean="0"/>
              <a:t>dylanwiliam@mac.com</a:t>
            </a:r>
            <a:r>
              <a:rPr lang="en-US" dirty="0" smtClean="0"/>
              <a:t>	(609) 910-1489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1F13FEA-52D1-7A49-9B9F-C01DD675C83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2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6286" y="6450624"/>
            <a:ext cx="9180287" cy="190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6286" y="6513911"/>
            <a:ext cx="9180287" cy="256187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14350"/>
            <a:ext cx="3965575" cy="2973388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3987" y="3600808"/>
            <a:ext cx="7047487" cy="2733314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4141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2947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456AE36E-D2DB-BC41-9EC0-63DF6BAF35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ylan Wiliam 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>
          <a:xfrm>
            <a:off x="3110111" y="51487"/>
            <a:ext cx="2924317" cy="4054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766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en-US" sz="1200" b="0" kern="1200" dirty="0" smtClean="0">
        <a:ln w="6350" cmpd="sng">
          <a:noFill/>
        </a:ln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1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solidFill>
            <a:srgbClr val="FFFFFF"/>
          </a:solidFill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4E48-85E0-5E48-8C14-B5BE09E391C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6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solidFill>
            <a:srgbClr val="FFFFFF"/>
          </a:solidFill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456AE36E-D2DB-BC41-9EC0-63DF6BAF3580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1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4891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6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443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39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62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60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350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247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59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05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0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58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rcle.png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-20466"/>
            <a:ext cx="9141964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0"/>
            <a:ext cx="914196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045" y="3149600"/>
            <a:ext cx="7995955" cy="29782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149600"/>
            <a:ext cx="918436" cy="2978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6" y="1502229"/>
            <a:ext cx="5629275" cy="164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05" y="4406900"/>
            <a:ext cx="7129608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05" y="2906713"/>
            <a:ext cx="712960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211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4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48045" y="0"/>
            <a:ext cx="7995955" cy="61278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8" name="Picture 7" descr="circle.png"/>
          <p:cNvPicPr>
            <a:picLocks noChangeAspect="1"/>
          </p:cNvPicPr>
          <p:nvPr userDrawn="1"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4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8436" cy="61278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7187"/>
            <a:ext cx="4854396" cy="1923264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26"/>
            <a:ext cx="918436" cy="231140"/>
          </a:xfrm>
        </p:spPr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1600200"/>
            <a:ext cx="38798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35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pic>
        <p:nvPicPr>
          <p:cNvPr id="9" name="Picture 8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0" y="1535113"/>
            <a:ext cx="37798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50" y="2174875"/>
            <a:ext cx="37798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12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588" y="152400"/>
            <a:ext cx="807421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6" y="6248218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B601A0-3688-4D07-8CC1-C676D4336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2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circl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0" y="233886"/>
            <a:ext cx="7921327" cy="62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550" y="965098"/>
            <a:ext cx="8426451" cy="243968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77926"/>
            <a:ext cx="635000" cy="231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77926"/>
            <a:ext cx="635000" cy="2311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1" r:id="rId5"/>
    <p:sldLayoutId id="2147483649" r:id="rId6"/>
    <p:sldLayoutId id="2147483652" r:id="rId7"/>
    <p:sldLayoutId id="2147483653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1691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4D2CB2E-279C-4FE5-B2C5-5B63EB52AA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EA74849-BA7D-4320-A95B-660F43E4E1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8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ylanwiliamcenter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lanwiliamcenter.com/" TargetMode="External"/><Relationship Id="rId4" Type="http://schemas.openxmlformats.org/officeDocument/2006/relationships/hyperlink" Target="http://www.dylanwiliam.net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95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0" dirty="0" smtClean="0">
                <a:solidFill>
                  <a:prstClr val="black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#</a:t>
            </a:r>
            <a:r>
              <a:rPr lang="en-US" sz="16000" dirty="0" err="1" smtClean="0">
                <a:solidFill>
                  <a:prstClr val="black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</a:t>
            </a:r>
            <a:r>
              <a:rPr lang="en-US" sz="16000" dirty="0" err="1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ED</a:t>
            </a:r>
            <a:r>
              <a:rPr lang="en-US" sz="16000" dirty="0" err="1" smtClean="0">
                <a:solidFill>
                  <a:prstClr val="black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Phil</a:t>
            </a:r>
            <a:endParaRPr lang="en-US" sz="16000" dirty="0">
              <a:solidFill>
                <a:prstClr val="black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16" y="76201"/>
            <a:ext cx="20749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216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WiFi</a:t>
            </a:r>
            <a:endParaRPr lang="en-US" sz="3200" b="1" dirty="0" smtClean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Username - </a:t>
            </a: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sjpguest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Password - </a:t>
            </a: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prepprep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79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Firing bad teachers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6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removing low-performing teachers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Data: reading scores for 4th and 5th grade students in Florida’s public schools from 2004-05 to 2008-09</a:t>
            </a:r>
          </a:p>
          <a:p>
            <a:r>
              <a:rPr lang="en-US" smtClean="0"/>
              <a:t>A total of 227,014  students (96%) are matched to 15,152 teachers responsible for teaching reading</a:t>
            </a:r>
          </a:p>
          <a:p>
            <a:r>
              <a:rPr lang="en-US" smtClean="0"/>
              <a:t>A value-added score is estimated for each teacher each year</a:t>
            </a:r>
          </a:p>
          <a:p>
            <a:r>
              <a:rPr lang="en-US" smtClean="0"/>
              <a:t>Two policy options explored for teacher removal:</a:t>
            </a:r>
          </a:p>
          <a:p>
            <a:pPr lvl="1"/>
            <a:r>
              <a:rPr lang="en-US" smtClean="0"/>
              <a:t>Value-added score below threshold for two consecutive years</a:t>
            </a:r>
          </a:p>
          <a:p>
            <a:pPr lvl="1"/>
            <a:r>
              <a:rPr lang="en-US" smtClean="0"/>
              <a:t>Two-year average value-added score below threshold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775" y="6280666"/>
            <a:ext cx="280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+mj-lt"/>
              </a:rPr>
              <a:t>Winters and Cowen (2013)</a:t>
            </a:r>
            <a:endParaRPr lang="en-US" sz="1800" dirty="0">
              <a:solidFill>
                <a:srgbClr val="1691D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7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System-wide impact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3215350"/>
              </p:ext>
            </p:extLst>
          </p:nvPr>
        </p:nvGraphicFramePr>
        <p:xfrm>
          <a:off x="717549" y="1333500"/>
          <a:ext cx="7921327" cy="385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1"/>
                <a:gridCol w="2552700"/>
                <a:gridCol w="3000076"/>
              </a:tblGrid>
              <a:tr h="876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Policy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Remove all teachers in the bottom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Extra</a:t>
                      </a:r>
                      <a:r>
                        <a:rPr lang="en-US" sz="2000" baseline="0" dirty="0" smtClean="0">
                          <a:latin typeface="+mj-lt"/>
                        </a:rPr>
                        <a:t> days of learning</a:t>
                      </a:r>
                      <a:br>
                        <a:rPr lang="en-US" sz="2000" baseline="0" dirty="0" smtClean="0">
                          <a:latin typeface="+mj-lt"/>
                        </a:rPr>
                      </a:br>
                      <a:r>
                        <a:rPr lang="en-US" sz="2000" baseline="0" dirty="0" smtClean="0">
                          <a:latin typeface="+mj-lt"/>
                        </a:rPr>
                        <a:t>per student per year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</a:tr>
              <a:tr h="496465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j-lt"/>
                        </a:rPr>
                        <a:t>Consecutive years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5%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100584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12700" marR="1371600" marT="12700" marB="0" anchor="ctr"/>
                </a:tc>
              </a:tr>
              <a:tr h="496465">
                <a:tc vMerge="1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10%</a:t>
                      </a:r>
                    </a:p>
                  </a:txBody>
                  <a:tcPr marR="100584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371600" marT="12700" marB="0" anchor="ctr"/>
                </a:tc>
              </a:tr>
              <a:tr h="496465">
                <a:tc vMerge="1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25%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100584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371600" marT="12700" marB="0" anchor="ctr"/>
                </a:tc>
              </a:tr>
              <a:tr h="496465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j-lt"/>
                        </a:rPr>
                        <a:t>Two-year average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5%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100584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371600" marT="12700" marB="0" anchor="ctr"/>
                </a:tc>
              </a:tr>
              <a:tr h="496465">
                <a:tc vMerge="1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10%</a:t>
                      </a:r>
                    </a:p>
                  </a:txBody>
                  <a:tcPr marR="100584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371600" marT="12700" marB="0" anchor="ctr"/>
                </a:tc>
              </a:tr>
              <a:tr h="496465">
                <a:tc vMerge="1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25%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100584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371600" marT="1270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89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7187"/>
            <a:ext cx="5168900" cy="1923264"/>
          </a:xfrm>
        </p:spPr>
        <p:txBody>
          <a:bodyPr/>
          <a:lstStyle/>
          <a:p>
            <a:r>
              <a:rPr lang="en-US" dirty="0" smtClean="0"/>
              <a:t>Can we identify good teachers by observation?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0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we know a good teacher when we see one?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17550" y="1358900"/>
            <a:ext cx="8531352" cy="2851185"/>
          </a:xfrm>
        </p:spPr>
        <p:txBody>
          <a:bodyPr/>
          <a:lstStyle/>
          <a:p>
            <a:r>
              <a:rPr lang="en-US" dirty="0" smtClean="0"/>
              <a:t>Experiment 1</a:t>
            </a:r>
          </a:p>
          <a:p>
            <a:pPr lvl="1"/>
            <a:r>
              <a:rPr lang="en-US" dirty="0" smtClean="0"/>
              <a:t>Seven teachers (3 high-performing, 4 not)</a:t>
            </a:r>
          </a:p>
          <a:p>
            <a:pPr lvl="2"/>
            <a:r>
              <a:rPr lang="en-US" dirty="0" smtClean="0"/>
              <a:t>Group 1: at least 0.5 </a:t>
            </a:r>
            <a:r>
              <a:rPr lang="en-US" dirty="0" err="1" smtClean="0"/>
              <a:t>sd</a:t>
            </a:r>
            <a:r>
              <a:rPr lang="en-US" dirty="0" smtClean="0"/>
              <a:t> above mean value-added for 3 years</a:t>
            </a:r>
          </a:p>
          <a:p>
            <a:pPr lvl="2"/>
            <a:r>
              <a:rPr lang="en-US" dirty="0" smtClean="0"/>
              <a:t>Group 2: never 0.5 </a:t>
            </a:r>
            <a:r>
              <a:rPr lang="en-US" dirty="0" err="1" smtClean="0"/>
              <a:t>sd</a:t>
            </a:r>
            <a:r>
              <a:rPr lang="en-US" dirty="0" smtClean="0"/>
              <a:t> above average value-added in 3 years</a:t>
            </a:r>
          </a:p>
          <a:p>
            <a:pPr lvl="1"/>
            <a:r>
              <a:rPr lang="en-US" dirty="0" smtClean="0"/>
              <a:t>7 video clips shown to 100 raters</a:t>
            </a:r>
          </a:p>
          <a:p>
            <a:pPr lvl="1"/>
            <a:r>
              <a:rPr lang="en-US" dirty="0" smtClean="0"/>
              <a:t>Average number of correct ratings: 2.8</a:t>
            </a:r>
          </a:p>
          <a:p>
            <a:pPr lvl="2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03776"/>
              </p:ext>
            </p:extLst>
          </p:nvPr>
        </p:nvGraphicFramePr>
        <p:xfrm>
          <a:off x="1304558" y="4298985"/>
          <a:ext cx="6522984" cy="1392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73"/>
                <a:gridCol w="815373"/>
                <a:gridCol w="815373"/>
                <a:gridCol w="815373"/>
                <a:gridCol w="815373"/>
                <a:gridCol w="815373"/>
                <a:gridCol w="815373"/>
                <a:gridCol w="815373"/>
              </a:tblGrid>
              <a:tr h="464255">
                <a:tc gridSpan="8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Distribution of total correct ratings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2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64255"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1%</a:t>
                      </a: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29%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36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5668" y="6294750"/>
            <a:ext cx="634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Strong,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Gargani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, 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and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Hacifazlioğlu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 (2011)</a:t>
            </a:r>
            <a:endParaRPr lang="en-US"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 by rater 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4585747"/>
              </p:ext>
            </p:extLst>
          </p:nvPr>
        </p:nvGraphicFramePr>
        <p:xfrm>
          <a:off x="717549" y="1409699"/>
          <a:ext cx="8048624" cy="446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714"/>
                <a:gridCol w="1968069"/>
                <a:gridCol w="2061841"/>
              </a:tblGrid>
              <a:tr h="48977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Rater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Number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Accuracy (%)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Teachers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Parents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Mentors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University professors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9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41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Administrators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31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Teacher educators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31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College students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11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36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Math educators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34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Other adults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11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43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Elementary students 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12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50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1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in lesson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study of 834 teachers from six large US school districts found that teachers were more likely to be given a higher observation rating if they were teaching students with higher achievement.</a:t>
            </a:r>
          </a:p>
          <a:p>
            <a:r>
              <a:rPr lang="en-US" dirty="0" smtClean="0"/>
              <a:t>Compared with teachers teaching the lowest achieving students (bottom 20%), those teaching the highest achieving students (top 20%) were:</a:t>
            </a:r>
          </a:p>
          <a:p>
            <a:pPr lvl="1"/>
            <a:r>
              <a:rPr lang="en-US" dirty="0" smtClean="0"/>
              <a:t>2.5 times as likely to be top-rated in English</a:t>
            </a:r>
          </a:p>
          <a:p>
            <a:pPr lvl="1"/>
            <a:r>
              <a:rPr lang="en-US" dirty="0" smtClean="0"/>
              <a:t>6 times as likely to be top-rated in mathematics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0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in lesson observations</a:t>
            </a:r>
          </a:p>
        </p:txBody>
      </p:sp>
      <p:pic>
        <p:nvPicPr>
          <p:cNvPr id="6" name="Content Placeholder 5" descr="Screen Shot 2016-02-14 at 7.56.57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2" r="-298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831616" y="6274059"/>
            <a:ext cx="521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691D0"/>
                </a:solidFill>
                <a:latin typeface="Calibri"/>
                <a:ea typeface="+mn-ea"/>
                <a:cs typeface="Calibri"/>
              </a:rPr>
              <a:t>Steinberg and Garrett (2016)</a:t>
            </a:r>
            <a:endParaRPr lang="en-US" sz="1800" dirty="0">
              <a:solidFill>
                <a:srgbClr val="1691D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1422400"/>
            <a:ext cx="568325" cy="4191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8869" y="1422400"/>
            <a:ext cx="596900" cy="15176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Straight Connector 9"/>
          <p:cNvCxnSpPr>
            <a:stCxn id="5" idx="3"/>
            <a:endCxn id="8" idx="1"/>
          </p:cNvCxnSpPr>
          <p:nvPr/>
        </p:nvCxnSpPr>
        <p:spPr>
          <a:xfrm>
            <a:off x="2460625" y="1631950"/>
            <a:ext cx="3238244" cy="54927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7187"/>
            <a:ext cx="5308600" cy="1923264"/>
          </a:xfrm>
        </p:spPr>
        <p:txBody>
          <a:bodyPr/>
          <a:lstStyle/>
          <a:p>
            <a:r>
              <a:rPr lang="en-US" dirty="0"/>
              <a:t>Can we identify good teachers </a:t>
            </a:r>
            <a:r>
              <a:rPr lang="en-US" dirty="0" smtClean="0"/>
              <a:t>from test scores?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3886"/>
            <a:ext cx="8712200" cy="621877"/>
          </a:xfrm>
        </p:spPr>
        <p:txBody>
          <a:bodyPr/>
          <a:lstStyle/>
          <a:p>
            <a:r>
              <a:rPr lang="en-US" dirty="0" smtClean="0"/>
              <a:t>Value-added: Different models, different answers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Analysis of teacher value-added estimates from ACT scores</a:t>
            </a:r>
          </a:p>
          <a:p>
            <a:pPr lvl="1">
              <a:tabLst>
                <a:tab pos="4572000" algn="l"/>
              </a:tabLst>
            </a:pPr>
            <a:r>
              <a:rPr lang="en-US" dirty="0" smtClean="0"/>
              <a:t>Subject	Number of teachers</a:t>
            </a:r>
          </a:p>
          <a:p>
            <a:pPr lvl="1">
              <a:tabLst>
                <a:tab pos="5921375" algn="dec"/>
              </a:tabLst>
            </a:pPr>
            <a:r>
              <a:rPr lang="en-US" dirty="0"/>
              <a:t>Algebra I </a:t>
            </a:r>
            <a:r>
              <a:rPr lang="en-US" dirty="0" smtClean="0"/>
              <a:t>teachers	22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Algebra </a:t>
            </a:r>
            <a:r>
              <a:rPr lang="en-US" dirty="0"/>
              <a:t>II </a:t>
            </a:r>
            <a:r>
              <a:rPr lang="en-US" dirty="0" smtClean="0"/>
              <a:t>teachers	36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Biology teachers	31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Chemistry teachers	26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10th</a:t>
            </a:r>
            <a:r>
              <a:rPr lang="en-US" dirty="0"/>
              <a:t>-grade English </a:t>
            </a:r>
            <a:r>
              <a:rPr lang="en-US" dirty="0" smtClean="0"/>
              <a:t>teachers	25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11th</a:t>
            </a:r>
            <a:r>
              <a:rPr lang="en-US" dirty="0"/>
              <a:t>-grade English </a:t>
            </a:r>
            <a:r>
              <a:rPr lang="en-US" dirty="0" smtClean="0"/>
              <a:t>teachers	34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Geometry teachers	38</a:t>
            </a:r>
          </a:p>
          <a:p>
            <a:pPr lvl="1">
              <a:tabLst>
                <a:tab pos="5921375" algn="dec"/>
              </a:tabLst>
            </a:pPr>
            <a:r>
              <a:rPr lang="en-US" b="1" dirty="0" smtClean="0"/>
              <a:t>Total	212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9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8104" y="5508359"/>
            <a:ext cx="7129608" cy="522640"/>
          </a:xfrm>
        </p:spPr>
        <p:txBody>
          <a:bodyPr/>
          <a:lstStyle/>
          <a:p>
            <a:r>
              <a:rPr lang="en-US" sz="2800" b="0" cap="none" dirty="0" smtClean="0"/>
              <a:t>Dylan Wiliam (@dylanwiliam)</a:t>
            </a:r>
            <a:endParaRPr lang="en-US" sz="2800" b="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38104" y="3327400"/>
            <a:ext cx="7778895" cy="2082800"/>
          </a:xfrm>
        </p:spPr>
        <p:txBody>
          <a:bodyPr anchor="t">
            <a:noAutofit/>
          </a:bodyPr>
          <a:lstStyle/>
          <a:p>
            <a:r>
              <a:rPr lang="en-AU" sz="3600" dirty="0" smtClean="0"/>
              <a:t>Creating the schools our children need:</a:t>
            </a:r>
          </a:p>
          <a:p>
            <a:r>
              <a:rPr lang="en-AU" sz="3600" dirty="0" smtClean="0"/>
              <a:t>Why what we’re doing now won’t help much and what we can do instead</a:t>
            </a:r>
            <a:r>
              <a:rPr lang="en-US" sz="5400" dirty="0" smtClean="0"/>
              <a:t> </a:t>
            </a:r>
            <a:endParaRPr lang="en-US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6292334"/>
            <a:ext cx="8001000" cy="461665"/>
          </a:xfrm>
          <a:prstGeom prst="rect">
            <a:avLst/>
          </a:prstGeom>
          <a:solidFill>
            <a:srgbClr val="1691D0"/>
          </a:solidFill>
        </p:spPr>
        <p:txBody>
          <a:bodyPr wrap="square" rtlCol="0">
            <a:spAutoFit/>
          </a:bodyPr>
          <a:lstStyle/>
          <a:p>
            <a:pPr marL="177800">
              <a:tabLst>
                <a:tab pos="4838700" algn="l"/>
              </a:tabLst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www.dylanwiliamcenter.com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www.dylanwiliam.org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allocated to quintiles of quality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0025279"/>
              </p:ext>
            </p:extLst>
          </p:nvPr>
        </p:nvGraphicFramePr>
        <p:xfrm>
          <a:off x="717550" y="2264459"/>
          <a:ext cx="8153402" cy="3740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899"/>
                <a:gridCol w="526608"/>
                <a:gridCol w="1390779"/>
                <a:gridCol w="1390779"/>
                <a:gridCol w="1390779"/>
                <a:gridCol w="1390779"/>
                <a:gridCol w="1390779"/>
              </a:tblGrid>
              <a:tr h="4403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solidFill>
                      <a:srgbClr val="1691D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Student fixed-effects model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35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Traditional model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vert="vert270" anchor="ctr" anchorCtr="1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89">
                <a:tc vMerge="1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vert="vert270" anchor="ctr"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1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</a:tr>
              <a:tr h="571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</a:tr>
              <a:tr h="571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</a:tr>
              <a:tr h="571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2643" y="6304002"/>
            <a:ext cx="533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1691D0"/>
                </a:solidFill>
                <a:latin typeface="+mj-lt"/>
              </a:rPr>
              <a:t>Goldhaber</a:t>
            </a:r>
            <a:r>
              <a:rPr lang="en-US" sz="1800" dirty="0" smtClean="0">
                <a:solidFill>
                  <a:srgbClr val="1691D0"/>
                </a:solidFill>
                <a:latin typeface="+mj-lt"/>
              </a:rPr>
              <a:t>, Goldschmidt, and Tseng (2013)</a:t>
            </a:r>
            <a:endParaRPr lang="en-US" sz="1800" dirty="0">
              <a:solidFill>
                <a:srgbClr val="1691D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7549" y="1363007"/>
            <a:ext cx="8048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Cross-classification of the percentage of teachers classified in quintiles of teacher quality using two different value-added models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9700" y="5524500"/>
            <a:ext cx="584200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7187"/>
            <a:ext cx="5994400" cy="1923264"/>
          </a:xfrm>
        </p:spPr>
        <p:txBody>
          <a:bodyPr/>
          <a:lstStyle/>
          <a:p>
            <a:r>
              <a:rPr lang="en-US" dirty="0" smtClean="0"/>
              <a:t>Can we identify good teachers by combining evidence from different sources?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Effective Teaching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sources of evidence on teacher effectiveness</a:t>
            </a:r>
          </a:p>
          <a:p>
            <a:pPr lvl="1"/>
            <a:r>
              <a:rPr lang="en-US" dirty="0" smtClean="0"/>
              <a:t>Value-added estimates</a:t>
            </a:r>
          </a:p>
          <a:p>
            <a:pPr lvl="1"/>
            <a:r>
              <a:rPr lang="en-US" dirty="0" smtClean="0"/>
              <a:t>Classroom observation</a:t>
            </a:r>
          </a:p>
          <a:p>
            <a:pPr lvl="1"/>
            <a:r>
              <a:rPr lang="en-US" dirty="0" smtClean="0"/>
              <a:t>Student perception surveys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267191"/>
            <a:ext cx="486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Bill and Melinda Gates Foundation (2012)</a:t>
            </a:r>
            <a:endParaRPr lang="en-US"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49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Prediction and reality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r="-4325" b="5201"/>
          <a:stretch/>
        </p:blipFill>
        <p:spPr>
          <a:xfrm>
            <a:off x="1689100" y="1333499"/>
            <a:ext cx="6997699" cy="47752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71380" y="6001363"/>
            <a:ext cx="3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How good the teacher actually is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348962" y="3403273"/>
            <a:ext cx="321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Teacher rating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4051299"/>
            <a:ext cx="3251200" cy="1562101"/>
          </a:xfrm>
          <a:prstGeom prst="rect">
            <a:avLst/>
          </a:prstGeom>
          <a:solidFill>
            <a:srgbClr val="1691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To get a reliable estimate of a teacher’s quality, you would need to collect data on that teacher for 11 years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103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Reducing class size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6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Class-size reduction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8426450" cy="4891690"/>
          </a:xfrm>
        </p:spPr>
        <p:txBody>
          <a:bodyPr>
            <a:normAutofit/>
          </a:bodyPr>
          <a:lstStyle/>
          <a:p>
            <a:r>
              <a:rPr lang="en-US" dirty="0" smtClean="0"/>
              <a:t>In general, students taught by the same teacher in a smaller class will make more progress, depending on</a:t>
            </a:r>
          </a:p>
          <a:p>
            <a:pPr lvl="1"/>
            <a:r>
              <a:rPr lang="en-US" dirty="0" smtClean="0"/>
              <a:t>Age of the students</a:t>
            </a:r>
          </a:p>
          <a:p>
            <a:pPr lvl="1"/>
            <a:r>
              <a:rPr lang="en-US" dirty="0" smtClean="0"/>
              <a:t>Support for the teacher</a:t>
            </a:r>
          </a:p>
          <a:p>
            <a:pPr lvl="1"/>
            <a:r>
              <a:rPr lang="en-US" dirty="0" smtClean="0"/>
              <a:t>Supply of additional teachers</a:t>
            </a:r>
          </a:p>
          <a:p>
            <a:r>
              <a:rPr lang="en-US" dirty="0" smtClean="0"/>
              <a:t>However, meaningful reductions in class size are costly</a:t>
            </a:r>
          </a:p>
          <a:p>
            <a:r>
              <a:rPr lang="en-US" dirty="0" smtClean="0"/>
              <a:t>Reducing class size from 30 to 20 requires increasing education expenditure by 40%</a:t>
            </a:r>
          </a:p>
          <a:p>
            <a:r>
              <a:rPr lang="en-US" dirty="0" smtClean="0"/>
              <a:t>There are better things to do with the money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Copying other countries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8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international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translation</a:t>
            </a:r>
          </a:p>
          <a:p>
            <a:r>
              <a:rPr lang="en-US" dirty="0" smtClean="0"/>
              <a:t>Student motivation</a:t>
            </a:r>
          </a:p>
          <a:p>
            <a:r>
              <a:rPr lang="en-US" dirty="0" smtClean="0"/>
              <a:t>Unrepresentative samples</a:t>
            </a:r>
          </a:p>
          <a:p>
            <a:r>
              <a:rPr lang="en-US" dirty="0" smtClean="0"/>
              <a:t>Figuring out the causes</a:t>
            </a:r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3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Expanding school choice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6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Charter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8426450" cy="4891690"/>
          </a:xfrm>
        </p:spPr>
        <p:txBody>
          <a:bodyPr/>
          <a:lstStyle/>
          <a:p>
            <a:r>
              <a:rPr lang="en-US" dirty="0" smtClean="0"/>
              <a:t>In the US, between-school differences are small</a:t>
            </a:r>
          </a:p>
          <a:p>
            <a:r>
              <a:rPr lang="en-US" dirty="0" smtClean="0"/>
              <a:t>Charter schools</a:t>
            </a:r>
          </a:p>
          <a:p>
            <a:pPr lvl="1"/>
            <a:r>
              <a:rPr lang="en-US" dirty="0" smtClean="0"/>
              <a:t>Some charter schools are highly effective </a:t>
            </a:r>
            <a:br>
              <a:rPr lang="en-US" dirty="0" smtClean="0"/>
            </a:br>
            <a:r>
              <a:rPr lang="en-US" dirty="0" smtClean="0"/>
              <a:t>(KIPP, Uncommon schools)</a:t>
            </a:r>
          </a:p>
          <a:p>
            <a:pPr lvl="1"/>
            <a:r>
              <a:rPr lang="en-US" dirty="0" smtClean="0"/>
              <a:t>Most are similar to traditional public schools</a:t>
            </a:r>
          </a:p>
          <a:p>
            <a:pPr lvl="1"/>
            <a:r>
              <a:rPr lang="en-US" dirty="0" smtClean="0"/>
              <a:t>System-wide impacts will be small</a:t>
            </a:r>
          </a:p>
          <a:p>
            <a:pPr marL="914400" lvl="2" indent="0">
              <a:buNone/>
            </a:pPr>
            <a:r>
              <a:rPr lang="en-US" dirty="0" smtClean="0"/>
              <a:t>even if all charter schools are as good as KIPP schools,</a:t>
            </a:r>
          </a:p>
          <a:p>
            <a:pPr marL="914400" lvl="2" indent="0">
              <a:buNone/>
            </a:pPr>
            <a:r>
              <a:rPr lang="en-US" dirty="0" smtClean="0"/>
              <a:t>and charter schools places expand at their current rate (250,000/year),</a:t>
            </a:r>
          </a:p>
          <a:p>
            <a:pPr marL="914400" lvl="2" indent="0">
              <a:buNone/>
            </a:pPr>
            <a:r>
              <a:rPr lang="en-US" dirty="0" smtClean="0"/>
              <a:t>we will have students making 3 week more progress each year</a:t>
            </a:r>
          </a:p>
          <a:p>
            <a:pPr marL="914400" lvl="2" indent="0">
              <a:buNone/>
            </a:pPr>
            <a:r>
              <a:rPr lang="en-US" dirty="0" smtClean="0"/>
              <a:t>by 2058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4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7550" y="1333500"/>
            <a:ext cx="7969250" cy="50419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we need to improve American education</a:t>
            </a:r>
          </a:p>
          <a:p>
            <a:r>
              <a:rPr lang="en-US" dirty="0" smtClean="0"/>
              <a:t>What we’re doing right now</a:t>
            </a:r>
          </a:p>
          <a:p>
            <a:pPr lvl="1"/>
            <a:r>
              <a:rPr lang="en-US" dirty="0" smtClean="0"/>
              <a:t>Getting smarter people into teaching</a:t>
            </a:r>
          </a:p>
          <a:p>
            <a:pPr lvl="1"/>
            <a:r>
              <a:rPr lang="en-US" dirty="0" smtClean="0"/>
              <a:t>Firing bad teachers</a:t>
            </a:r>
          </a:p>
          <a:p>
            <a:pPr lvl="1"/>
            <a:r>
              <a:rPr lang="en-US" dirty="0" smtClean="0"/>
              <a:t>Paying good teachers more</a:t>
            </a:r>
          </a:p>
          <a:p>
            <a:pPr lvl="1"/>
            <a:r>
              <a:rPr lang="en-US" dirty="0" smtClean="0"/>
              <a:t>Reducing class size</a:t>
            </a:r>
          </a:p>
          <a:p>
            <a:pPr lvl="1"/>
            <a:r>
              <a:rPr lang="en-US" dirty="0" smtClean="0"/>
              <a:t>Copying other countries</a:t>
            </a:r>
          </a:p>
          <a:p>
            <a:pPr lvl="1"/>
            <a:r>
              <a:rPr lang="en-US" dirty="0" smtClean="0"/>
              <a:t>Expanding school choice</a:t>
            </a:r>
          </a:p>
          <a:p>
            <a:r>
              <a:rPr lang="en-US" dirty="0" smtClean="0"/>
              <a:t>What we can do instead</a:t>
            </a:r>
          </a:p>
          <a:p>
            <a:pPr lvl="1"/>
            <a:r>
              <a:rPr lang="en-US" dirty="0" smtClean="0"/>
              <a:t>Improving the teachers we have</a:t>
            </a:r>
          </a:p>
          <a:p>
            <a:pPr lvl="1"/>
            <a:r>
              <a:rPr lang="en-US" dirty="0" smtClean="0"/>
              <a:t>Developing a knowledge-rich curriculum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2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vouchers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student performance on PISA 2012</a:t>
            </a:r>
          </a:p>
          <a:p>
            <a:pPr marL="457200" lvl="1" indent="0">
              <a:buNone/>
              <a:tabLst>
                <a:tab pos="2743200" algn="l"/>
                <a:tab pos="4572000" algn="l"/>
              </a:tabLst>
            </a:pPr>
            <a:r>
              <a:rPr lang="en-US" dirty="0"/>
              <a:t>	</a:t>
            </a:r>
            <a:r>
              <a:rPr lang="en-US" dirty="0" smtClean="0"/>
              <a:t>Public	Private</a:t>
            </a:r>
            <a:endParaRPr lang="en-US" dirty="0"/>
          </a:p>
          <a:p>
            <a:pPr lvl="1">
              <a:tabLst>
                <a:tab pos="2857500" algn="l"/>
                <a:tab pos="4800600" algn="l"/>
              </a:tabLst>
            </a:pPr>
            <a:r>
              <a:rPr lang="en-US" dirty="0" smtClean="0"/>
              <a:t>Reading	498	527</a:t>
            </a:r>
          </a:p>
          <a:p>
            <a:pPr lvl="1">
              <a:tabLst>
                <a:tab pos="2857500" algn="l"/>
                <a:tab pos="4800600" algn="l"/>
              </a:tabLst>
            </a:pPr>
            <a:r>
              <a:rPr lang="en-US" dirty="0" smtClean="0"/>
              <a:t>Math	481	496</a:t>
            </a:r>
          </a:p>
          <a:p>
            <a:pPr lvl="1">
              <a:tabLst>
                <a:tab pos="2857500" algn="l"/>
                <a:tab pos="4800600" algn="l"/>
              </a:tabLst>
            </a:pPr>
            <a:r>
              <a:rPr lang="en-US" dirty="0" smtClean="0"/>
              <a:t>Science	497	518</a:t>
            </a:r>
          </a:p>
          <a:p>
            <a:pPr>
              <a:tabLst>
                <a:tab pos="2463800" algn="l"/>
                <a:tab pos="3771900" algn="l"/>
              </a:tabLst>
            </a:pPr>
            <a:r>
              <a:rPr lang="en-US" dirty="0" smtClean="0"/>
              <a:t>But, taking into account differences in students, in mathematics,</a:t>
            </a:r>
          </a:p>
          <a:p>
            <a:pPr lvl="1">
              <a:tabLst>
                <a:tab pos="2463800" algn="l"/>
                <a:tab pos="3771900" algn="l"/>
              </a:tabLst>
            </a:pPr>
            <a:r>
              <a:rPr lang="en-US" dirty="0" smtClean="0"/>
              <a:t>Public schools outscore private schools by 7 points</a:t>
            </a:r>
          </a:p>
          <a:p>
            <a:pPr>
              <a:tabLst>
                <a:tab pos="2463800" algn="l"/>
                <a:tab pos="3771900" algn="l"/>
              </a:tabLst>
            </a:pPr>
            <a:r>
              <a:rPr lang="en-US" dirty="0" smtClean="0"/>
              <a:t>And, </a:t>
            </a:r>
            <a:r>
              <a:rPr lang="en-US" dirty="0"/>
              <a:t>taking into account </a:t>
            </a:r>
            <a:r>
              <a:rPr lang="en-US" dirty="0" smtClean="0"/>
              <a:t>peer effects:</a:t>
            </a:r>
            <a:endParaRPr lang="en-US" dirty="0"/>
          </a:p>
          <a:p>
            <a:pPr lvl="1">
              <a:tabLst>
                <a:tab pos="2463800" algn="l"/>
                <a:tab pos="3771900" algn="l"/>
              </a:tabLst>
            </a:pPr>
            <a:r>
              <a:rPr lang="en-US" dirty="0"/>
              <a:t>Public </a:t>
            </a:r>
            <a:r>
              <a:rPr lang="en-US" dirty="0" smtClean="0"/>
              <a:t>schools outscore </a:t>
            </a:r>
            <a:r>
              <a:rPr lang="en-US" dirty="0"/>
              <a:t>private </a:t>
            </a:r>
            <a:r>
              <a:rPr lang="en-US" dirty="0" smtClean="0"/>
              <a:t>schools by 27 </a:t>
            </a:r>
            <a:r>
              <a:rPr lang="en-US" dirty="0"/>
              <a:t>points</a:t>
            </a:r>
          </a:p>
          <a:p>
            <a:pPr lvl="1">
              <a:tabLst>
                <a:tab pos="2463800" algn="l"/>
                <a:tab pos="37719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 can do instead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7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research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questions </a:t>
            </a:r>
            <a:r>
              <a:rPr lang="en-US" dirty="0" smtClean="0"/>
              <a:t>we should be </a:t>
            </a:r>
            <a:r>
              <a:rPr lang="en-US" dirty="0" smtClean="0"/>
              <a:t>asking of research</a:t>
            </a:r>
            <a:endParaRPr lang="en-US" dirty="0" smtClean="0"/>
          </a:p>
          <a:p>
            <a:pPr lvl="1"/>
            <a:r>
              <a:rPr lang="en-US" dirty="0" smtClean="0"/>
              <a:t>Does it solve a problem we have?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much will this improve learning?</a:t>
            </a:r>
          </a:p>
          <a:p>
            <a:pPr lvl="1"/>
            <a:r>
              <a:rPr lang="en-US" dirty="0" smtClean="0"/>
              <a:t>How much will it cost?</a:t>
            </a:r>
          </a:p>
          <a:p>
            <a:pPr lvl="1"/>
            <a:r>
              <a:rPr lang="en-US" dirty="0" smtClean="0"/>
              <a:t>Can it be implemented </a:t>
            </a:r>
            <a:r>
              <a:rPr lang="en-US" dirty="0" smtClean="0"/>
              <a:t>here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Teachers, administrators, and school board members have to be critical consumers of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5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Investing in the teachers we already have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2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might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study/learning study</a:t>
            </a:r>
          </a:p>
          <a:p>
            <a:r>
              <a:rPr lang="en-US" dirty="0" smtClean="0"/>
              <a:t>Social and emotional aspects of learning</a:t>
            </a:r>
          </a:p>
          <a:p>
            <a:r>
              <a:rPr lang="en-US" dirty="0" smtClean="0"/>
              <a:t>Educational neuroscience</a:t>
            </a:r>
          </a:p>
          <a:p>
            <a:r>
              <a:rPr lang="en-US" dirty="0" smtClean="0"/>
              <a:t>Grit</a:t>
            </a:r>
          </a:p>
          <a:p>
            <a:r>
              <a:rPr lang="en-US" dirty="0" smtClean="0"/>
              <a:t>Growth mindset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0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our efforts be focused?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77454"/>
            <a:ext cx="8426449" cy="315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of these is most strongly associated with high student achievement?</a:t>
            </a:r>
          </a:p>
          <a:p>
            <a:pPr marL="914400" lvl="1" indent="-457200">
              <a:buSzPct val="100000"/>
              <a:buFont typeface="+mj-lt"/>
              <a:buAutoNum type="alphaUcPeriod"/>
            </a:pPr>
            <a:r>
              <a:rPr lang="en-US" dirty="0" smtClean="0"/>
              <a:t>Student speaks the language of teaching at home</a:t>
            </a:r>
          </a:p>
          <a:p>
            <a:pPr marL="914400" lvl="1" indent="-457200">
              <a:buSzPct val="100000"/>
              <a:buFont typeface="+mj-lt"/>
              <a:buAutoNum type="alphaUcPeriod"/>
            </a:pPr>
            <a:r>
              <a:rPr lang="en-US" dirty="0" smtClean="0"/>
              <a:t>Student behavior in the school is good</a:t>
            </a:r>
          </a:p>
          <a:p>
            <a:pPr marL="914400" lvl="1" indent="-457200">
              <a:buSzPct val="100000"/>
              <a:buFont typeface="+mj-lt"/>
              <a:buAutoNum type="alphaUcPeriod"/>
            </a:pPr>
            <a:r>
              <a:rPr lang="en-US" dirty="0" smtClean="0"/>
              <a:t>The amount of inquiry-based teaching</a:t>
            </a:r>
          </a:p>
          <a:p>
            <a:pPr marL="914400" lvl="1" indent="-457200">
              <a:buSzPct val="100000"/>
              <a:buFont typeface="+mj-lt"/>
              <a:buAutoNum type="alphaUcPeriod"/>
            </a:pPr>
            <a:r>
              <a:rPr lang="en-US" dirty="0" smtClean="0"/>
              <a:t>The amount of teacher-directed teaching</a:t>
            </a:r>
          </a:p>
          <a:p>
            <a:pPr marL="914400" lvl="1" indent="-457200">
              <a:buSzPct val="100000"/>
              <a:buFont typeface="+mj-lt"/>
              <a:buAutoNum type="alphaUcPeriod"/>
            </a:pPr>
            <a:r>
              <a:rPr lang="en-US" dirty="0" smtClean="0"/>
              <a:t>The school’s socio-economic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9C0F6FC3-3F0F-484D-B7AD-35414CAF3DD6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0" y="6409856"/>
            <a:ext cx="647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OECD (2016, Fig II.7.2)</a:t>
            </a:r>
            <a:endParaRPr lang="en-US" sz="1800" dirty="0">
              <a:solidFill>
                <a:srgbClr val="1691D0"/>
              </a:solidFill>
              <a:latin typeface="Calibri"/>
              <a:cs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7550" y="4683688"/>
            <a:ext cx="7969250" cy="21743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691D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691D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691D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691D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691D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Top 3 factors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Student’s socio-economic profile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Index of adaptive instruction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amount of teacher-directed instruction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817" y="4686300"/>
            <a:ext cx="7791450" cy="177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rev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“Embedding formative assessment”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842645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Two-year professional development program</a:t>
            </a:r>
          </a:p>
          <a:p>
            <a:r>
              <a:rPr lang="en-US" dirty="0" smtClean="0"/>
              <a:t>Focus on classroom formative assessment</a:t>
            </a:r>
          </a:p>
          <a:p>
            <a:r>
              <a:rPr lang="en-US" dirty="0" smtClean="0"/>
              <a:t>Process model</a:t>
            </a:r>
          </a:p>
          <a:p>
            <a:pPr lvl="1"/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Small steps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717800" y="4584700"/>
            <a:ext cx="4483100" cy="584200"/>
            <a:chOff x="2717800" y="4584700"/>
            <a:chExt cx="4483100" cy="584200"/>
          </a:xfrm>
        </p:grpSpPr>
        <p:sp>
          <p:nvSpPr>
            <p:cNvPr id="8" name="Rounded Rectangle 7"/>
            <p:cNvSpPr/>
            <p:nvPr/>
          </p:nvSpPr>
          <p:spPr>
            <a:xfrm>
              <a:off x="4724400" y="4584700"/>
              <a:ext cx="2476500" cy="584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Peer observations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2717800" y="4876800"/>
              <a:ext cx="20066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17800" y="3733800"/>
            <a:ext cx="4978400" cy="1143000"/>
            <a:chOff x="2717800" y="3733800"/>
            <a:chExt cx="4978400" cy="1143000"/>
          </a:xfrm>
        </p:grpSpPr>
        <p:sp>
          <p:nvSpPr>
            <p:cNvPr id="7" name="Rounded Rectangle 6"/>
            <p:cNvSpPr/>
            <p:nvPr/>
          </p:nvSpPr>
          <p:spPr>
            <a:xfrm>
              <a:off x="5016500" y="3733800"/>
              <a:ext cx="2679700" cy="584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Monthly meetings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>
              <a:stCxn id="7" idx="1"/>
            </p:cNvCxnSpPr>
            <p:nvPr/>
          </p:nvCxnSpPr>
          <p:spPr>
            <a:xfrm flipH="1">
              <a:off x="3390900" y="4025900"/>
              <a:ext cx="1625600" cy="40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1"/>
            </p:cNvCxnSpPr>
            <p:nvPr/>
          </p:nvCxnSpPr>
          <p:spPr>
            <a:xfrm flipH="1">
              <a:off x="2717800" y="4025900"/>
              <a:ext cx="2298700" cy="850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32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“signature pedagogy” for teacher learning</a:t>
            </a:r>
            <a:endParaRPr lang="en-US" dirty="0"/>
          </a:p>
        </p:txBody>
      </p:sp>
      <p:sp>
        <p:nvSpPr>
          <p:cNvPr id="14848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monthly TLC meeting should follow the same structure and sequence of activities:</a:t>
            </a:r>
          </a:p>
          <a:p>
            <a:pPr lvl="1"/>
            <a:r>
              <a:rPr lang="en-US" dirty="0" smtClean="0"/>
              <a:t>Activity 1: Introduction (5 minutes)</a:t>
            </a:r>
          </a:p>
          <a:p>
            <a:pPr lvl="1"/>
            <a:r>
              <a:rPr lang="en-US" dirty="0" smtClean="0"/>
              <a:t>Activity 2: Starter activity (5 minutes)</a:t>
            </a:r>
          </a:p>
          <a:p>
            <a:pPr lvl="1"/>
            <a:r>
              <a:rPr lang="en-US" dirty="0" smtClean="0"/>
              <a:t>Activity 3: Feedback (25–50 minutes)</a:t>
            </a:r>
          </a:p>
          <a:p>
            <a:pPr lvl="1"/>
            <a:r>
              <a:rPr lang="en-US" dirty="0" smtClean="0"/>
              <a:t>Activity 4: New learning about formative assessment       (20–40 minutes)</a:t>
            </a:r>
          </a:p>
          <a:p>
            <a:pPr lvl="1"/>
            <a:r>
              <a:rPr lang="en-US" dirty="0" smtClean="0"/>
              <a:t>Activity 5: Personal action planning (15 minutes)</a:t>
            </a:r>
          </a:p>
          <a:p>
            <a:pPr lvl="1"/>
            <a:r>
              <a:rPr lang="en-US" dirty="0" smtClean="0"/>
              <a:t>Activity 6: Review of learning (5 minutes)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93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7550" y="1384300"/>
            <a:ext cx="8197850" cy="4840890"/>
          </a:xfrm>
        </p:spPr>
        <p:txBody>
          <a:bodyPr/>
          <a:lstStyle/>
          <a:p>
            <a:r>
              <a:rPr lang="en-US" dirty="0" smtClean="0"/>
              <a:t>“Intention to treat” design</a:t>
            </a:r>
          </a:p>
          <a:p>
            <a:r>
              <a:rPr lang="en-US" dirty="0" smtClean="0"/>
              <a:t>Participants</a:t>
            </a:r>
          </a:p>
          <a:p>
            <a:pPr lvl="1"/>
            <a:r>
              <a:rPr lang="en-US" dirty="0" smtClean="0"/>
              <a:t>Design: detect an effect size of 0.2 with 80% power</a:t>
            </a:r>
          </a:p>
          <a:p>
            <a:pPr lvl="1"/>
            <a:r>
              <a:rPr lang="en-US" dirty="0" smtClean="0"/>
              <a:t>140 schools recruited (70 treatment, 70 control)</a:t>
            </a:r>
          </a:p>
          <a:p>
            <a:pPr lvl="1"/>
            <a:r>
              <a:rPr lang="en-US" dirty="0" smtClean="0"/>
              <a:t>Excluding those with previous involvement in similar work</a:t>
            </a:r>
          </a:p>
          <a:p>
            <a:pPr lvl="2"/>
            <a:r>
              <a:rPr lang="en-US" dirty="0" smtClean="0"/>
              <a:t>58 treatment, 66 control</a:t>
            </a:r>
          </a:p>
          <a:p>
            <a:pPr lvl="2"/>
            <a:r>
              <a:rPr lang="en-US" dirty="0" smtClean="0"/>
              <a:t>22,709 students in year 10 in Sep 2015</a:t>
            </a:r>
          </a:p>
          <a:p>
            <a:r>
              <a:rPr lang="en-US" dirty="0" smtClean="0"/>
              <a:t>Outcome measure</a:t>
            </a:r>
          </a:p>
          <a:p>
            <a:pPr lvl="1"/>
            <a:r>
              <a:rPr lang="en-US" dirty="0" smtClean="0"/>
              <a:t>“Attainment 8”</a:t>
            </a:r>
          </a:p>
          <a:p>
            <a:pPr lvl="2"/>
            <a:r>
              <a:rPr lang="en-US" dirty="0" smtClean="0"/>
              <a:t>Average score on exams in 8 subjects taken in May 2017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80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student achievement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27003"/>
            <a:ext cx="754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Speckesser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Runge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Foliano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Bursnall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, Hudson-Sharpe, Rolfe, and Anders (2018)</a:t>
            </a:r>
            <a:endParaRPr lang="en-US"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9911044"/>
              </p:ext>
            </p:extLst>
          </p:nvPr>
        </p:nvGraphicFramePr>
        <p:xfrm>
          <a:off x="717550" y="1478547"/>
          <a:ext cx="815340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587"/>
                <a:gridCol w="2636813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One year’s learning for 15 year olds</a:t>
                      </a:r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kumimoji="0" lang="en-US" sz="2400" kern="1200" dirty="0" smtClean="0">
                          <a:effectLst/>
                        </a:rPr>
                        <a:t>0.3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kumimoji="0" lang="en-US" sz="2400" kern="1200" dirty="0" smtClean="0">
                        <a:effectLst/>
                      </a:endParaRPr>
                    </a:p>
                    <a:p>
                      <a:endParaRPr lang="en-US" sz="2400" b="0" dirty="0"/>
                    </a:p>
                  </a:txBody>
                  <a:tcPr marL="2743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Attrition of learning per year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 marL="2743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Expected progress for control group students in two years:</a:t>
                      </a:r>
                    </a:p>
                  </a:txBody>
                  <a:tcPr>
                    <a:solidFill>
                      <a:srgbClr val="D5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kumimoji="0" lang="en-US" sz="2400" kern="1200" dirty="0" smtClean="0">
                          <a:effectLst/>
                        </a:rPr>
                        <a:t>0.3*0.9 + 0.3*5/6</a:t>
                      </a:r>
                    </a:p>
                    <a:p>
                      <a:r>
                        <a:rPr kumimoji="0" lang="en-US" sz="2400" kern="1200" dirty="0" smtClean="0">
                          <a:effectLst/>
                        </a:rPr>
                        <a:t>= 0.52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lang="en-US" sz="2400" dirty="0"/>
                    </a:p>
                  </a:txBody>
                  <a:tcPr marL="274320">
                    <a:solidFill>
                      <a:srgbClr val="D5D1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Effect size on examinations (8 subjects) for those who had not previously participated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0.13</a:t>
                      </a:r>
                      <a:endParaRPr lang="en-US" sz="2400" dirty="0"/>
                    </a:p>
                  </a:txBody>
                  <a:tcPr marL="2743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effectLst/>
                        </a:rPr>
                        <a:t>Increase in rate of learning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D5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= 0.13/0.52</a:t>
                      </a:r>
                    </a:p>
                    <a:p>
                      <a:r>
                        <a:rPr kumimoji="0" lang="en-US" sz="2400" kern="1200" dirty="0" smtClean="0">
                          <a:effectLst/>
                        </a:rPr>
                        <a:t>= 0.25</a:t>
                      </a:r>
                      <a:endParaRPr lang="en-US" sz="2400" dirty="0"/>
                    </a:p>
                  </a:txBody>
                  <a:tcPr marL="274320">
                    <a:solidFill>
                      <a:srgbClr val="D5D1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593693"/>
              </p:ext>
            </p:extLst>
          </p:nvPr>
        </p:nvGraphicFramePr>
        <p:xfrm>
          <a:off x="717550" y="1478547"/>
          <a:ext cx="815340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587"/>
                <a:gridCol w="2636813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One year’s learning for 15 year olds</a:t>
                      </a:r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kumimoji="0" lang="en-US" sz="2400" kern="1200" dirty="0" smtClean="0">
                          <a:effectLst/>
                        </a:rPr>
                        <a:t>0.3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kumimoji="0" lang="en-US" sz="2400" kern="1200" dirty="0" smtClean="0">
                        <a:effectLst/>
                      </a:endParaRPr>
                    </a:p>
                    <a:p>
                      <a:endParaRPr lang="en-US" sz="2400" b="0" dirty="0"/>
                    </a:p>
                  </a:txBody>
                  <a:tcPr marL="2743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Attrition of learning per year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 marL="2743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Expected progress for control group students in two years:</a:t>
                      </a:r>
                    </a:p>
                  </a:txBody>
                  <a:tcPr>
                    <a:solidFill>
                      <a:srgbClr val="D5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kumimoji="0" lang="en-US" sz="2400" kern="1200" dirty="0" smtClean="0">
                          <a:effectLst/>
                        </a:rPr>
                        <a:t>0.3*0.9 + 0.3*5/6</a:t>
                      </a:r>
                    </a:p>
                    <a:p>
                      <a:r>
                        <a:rPr kumimoji="0" lang="en-US" sz="2400" kern="1200" dirty="0" smtClean="0">
                          <a:effectLst/>
                        </a:rPr>
                        <a:t>= 0.52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lang="en-US" sz="2400" dirty="0"/>
                    </a:p>
                  </a:txBody>
                  <a:tcPr marL="274320">
                    <a:solidFill>
                      <a:srgbClr val="D5D1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Effect size on examinations (8 subjects) for those who had not previously participated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0.13</a:t>
                      </a:r>
                      <a:endParaRPr lang="en-US" sz="2400" dirty="0"/>
                    </a:p>
                  </a:txBody>
                  <a:tcPr marL="274320"/>
                </a:tc>
              </a:tr>
            </a:tbl>
          </a:graphicData>
        </a:graphic>
      </p:graphicFrame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561211"/>
              </p:ext>
            </p:extLst>
          </p:nvPr>
        </p:nvGraphicFramePr>
        <p:xfrm>
          <a:off x="717550" y="1478547"/>
          <a:ext cx="81534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587"/>
                <a:gridCol w="2636813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One year’s learning for 15 year olds</a:t>
                      </a:r>
                    </a:p>
                    <a:p>
                      <a:endParaRPr lang="en-US" sz="2400" b="0" dirty="0"/>
                    </a:p>
                  </a:txBody>
                  <a:tcPr>
                    <a:solidFill>
                      <a:srgbClr val="D5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kumimoji="0" lang="en-US" sz="2400" kern="1200" dirty="0" smtClean="0">
                          <a:effectLst/>
                        </a:rPr>
                        <a:t>0.3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kumimoji="0" lang="en-US" sz="2400" kern="1200" dirty="0" smtClean="0">
                        <a:effectLst/>
                      </a:endParaRPr>
                    </a:p>
                    <a:p>
                      <a:endParaRPr lang="en-US" sz="2400" b="0" dirty="0"/>
                    </a:p>
                  </a:txBody>
                  <a:tcPr marL="274320">
                    <a:solidFill>
                      <a:srgbClr val="D5D2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Attrition of learning per year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 marL="2743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Expected progress for control group students in two years:</a:t>
                      </a:r>
                    </a:p>
                  </a:txBody>
                  <a:tcPr>
                    <a:solidFill>
                      <a:srgbClr val="D5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kumimoji="0" lang="en-US" sz="2400" kern="1200" dirty="0" smtClean="0">
                          <a:effectLst/>
                        </a:rPr>
                        <a:t>0.3*0.9 + 0.3*5/6</a:t>
                      </a:r>
                    </a:p>
                    <a:p>
                      <a:r>
                        <a:rPr kumimoji="0" lang="en-US" sz="2400" kern="1200" dirty="0" smtClean="0">
                          <a:effectLst/>
                        </a:rPr>
                        <a:t>= 0.52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lang="en-US" sz="2400" dirty="0"/>
                    </a:p>
                  </a:txBody>
                  <a:tcPr marL="274320">
                    <a:solidFill>
                      <a:srgbClr val="D5D1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880005"/>
              </p:ext>
            </p:extLst>
          </p:nvPr>
        </p:nvGraphicFramePr>
        <p:xfrm>
          <a:off x="717550" y="1478547"/>
          <a:ext cx="8153400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587"/>
                <a:gridCol w="2636813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One year’s learning for 15 year olds</a:t>
                      </a:r>
                    </a:p>
                    <a:p>
                      <a:endParaRPr lang="en-US" sz="2400" b="0" dirty="0"/>
                    </a:p>
                  </a:txBody>
                  <a:tcPr>
                    <a:solidFill>
                      <a:srgbClr val="D5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kumimoji="0" lang="en-US" sz="2400" kern="1200" dirty="0" smtClean="0">
                          <a:effectLst/>
                        </a:rPr>
                        <a:t>0.3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kumimoji="0" lang="en-US" sz="2400" kern="1200" dirty="0" smtClean="0">
                        <a:effectLst/>
                      </a:endParaRPr>
                    </a:p>
                    <a:p>
                      <a:endParaRPr lang="en-US" sz="2400" b="0" dirty="0"/>
                    </a:p>
                  </a:txBody>
                  <a:tcPr marL="274320">
                    <a:solidFill>
                      <a:srgbClr val="D5D2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Attrition of learning per year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 marL="274320"/>
                </a:tc>
              </a:tr>
            </a:tbl>
          </a:graphicData>
        </a:graphic>
      </p:graphicFrame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718356"/>
              </p:ext>
            </p:extLst>
          </p:nvPr>
        </p:nvGraphicFramePr>
        <p:xfrm>
          <a:off x="717550" y="1478547"/>
          <a:ext cx="81534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587"/>
                <a:gridCol w="2636813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One year’s learning for 15 year olds</a:t>
                      </a:r>
                    </a:p>
                    <a:p>
                      <a:endParaRPr lang="en-US" sz="2400" b="0" dirty="0"/>
                    </a:p>
                  </a:txBody>
                  <a:tcPr>
                    <a:solidFill>
                      <a:srgbClr val="D5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kumimoji="0" lang="en-US" sz="2400" kern="1200" dirty="0" smtClean="0">
                          <a:effectLst/>
                        </a:rPr>
                        <a:t>0.3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kumimoji="0" lang="en-US" sz="2400" kern="1200" dirty="0" smtClean="0">
                        <a:effectLst/>
                      </a:endParaRPr>
                    </a:p>
                    <a:p>
                      <a:endParaRPr lang="en-US" sz="2400" b="0" dirty="0"/>
                    </a:p>
                  </a:txBody>
                  <a:tcPr marL="274320">
                    <a:solidFill>
                      <a:srgbClr val="D5D2D2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1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to raise achievement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17550" y="1346200"/>
            <a:ext cx="7969250" cy="4891690"/>
          </a:xfrm>
        </p:spPr>
        <p:txBody>
          <a:bodyPr>
            <a:normAutofit/>
          </a:bodyPr>
          <a:lstStyle/>
          <a:p>
            <a:r>
              <a:rPr lang="en-US" dirty="0" smtClean="0"/>
              <a:t>US students leaving school without basic levels of achievement in:</a:t>
            </a:r>
          </a:p>
          <a:p>
            <a:pPr lvl="1">
              <a:tabLst>
                <a:tab pos="3606800" algn="l"/>
              </a:tabLst>
            </a:pPr>
            <a:r>
              <a:rPr lang="en-US" dirty="0" smtClean="0"/>
              <a:t>Reading:	20%</a:t>
            </a:r>
          </a:p>
          <a:p>
            <a:pPr lvl="1">
              <a:tabLst>
                <a:tab pos="3606800" algn="l"/>
              </a:tabLst>
            </a:pPr>
            <a:r>
              <a:rPr lang="en-US" dirty="0" smtClean="0"/>
              <a:t>Mathematics:	30%</a:t>
            </a:r>
          </a:p>
          <a:p>
            <a:pPr lvl="1">
              <a:tabLst>
                <a:tab pos="3606800" algn="l"/>
              </a:tabLst>
            </a:pPr>
            <a:r>
              <a:rPr lang="en-US" dirty="0" smtClean="0"/>
              <a:t>Science:	20%</a:t>
            </a:r>
          </a:p>
          <a:p>
            <a:pPr lvl="1">
              <a:tabLst>
                <a:tab pos="3606800" algn="l"/>
              </a:tabLst>
            </a:pPr>
            <a:r>
              <a:rPr lang="en-US" dirty="0" smtClean="0"/>
              <a:t>In any of these:	15%</a:t>
            </a:r>
            <a:endParaRPr lang="en-US" dirty="0"/>
          </a:p>
          <a:p>
            <a:r>
              <a:rPr lang="en-US" dirty="0" smtClean="0"/>
              <a:t>In advanced economies, over the next 20 to 30 years</a:t>
            </a:r>
          </a:p>
          <a:p>
            <a:pPr lvl="1"/>
            <a:r>
              <a:rPr lang="en-US" dirty="0" smtClean="0"/>
              <a:t>25% to 35% of jobs could be offshored</a:t>
            </a:r>
          </a:p>
          <a:p>
            <a:pPr lvl="1"/>
            <a:r>
              <a:rPr lang="en-US" dirty="0" smtClean="0"/>
              <a:t>About half the work being done right now could be done by machines with existing technology</a:t>
            </a: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20700" y="6333360"/>
            <a:ext cx="667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OECD (2017); Blinder (2011); </a:t>
            </a:r>
            <a:r>
              <a:rPr lang="en-US" dirty="0">
                <a:solidFill>
                  <a:srgbClr val="1691D0"/>
                </a:solidFill>
              </a:rPr>
              <a:t>Frey &amp; Osborne, 2013; </a:t>
            </a:r>
            <a:r>
              <a:rPr lang="en-US" dirty="0" smtClean="0">
                <a:solidFill>
                  <a:srgbClr val="1691D0"/>
                </a:solidFill>
              </a:rPr>
              <a:t>McKinsey (2015)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3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Cost-benefit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tabLst>
                <a:tab pos="3136900" algn="l"/>
              </a:tabLst>
            </a:pPr>
            <a:r>
              <a:rPr lang="en-US" dirty="0" smtClean="0"/>
              <a:t>Class size reduction (e.g., Tennessee STAR study)</a:t>
            </a:r>
          </a:p>
          <a:p>
            <a:pPr lvl="1">
              <a:tabLst>
                <a:tab pos="3136900" algn="l"/>
              </a:tabLst>
            </a:pPr>
            <a:r>
              <a:rPr lang="en-US" dirty="0" smtClean="0"/>
              <a:t>Benefit:	12% more learning</a:t>
            </a:r>
          </a:p>
          <a:p>
            <a:pPr lvl="1">
              <a:tabLst>
                <a:tab pos="3136900" algn="l"/>
              </a:tabLst>
            </a:pPr>
            <a:r>
              <a:rPr lang="en-US" dirty="0" smtClean="0"/>
              <a:t>Additional cost:	$5,000 per student per year</a:t>
            </a:r>
          </a:p>
          <a:p>
            <a:pPr>
              <a:tabLst>
                <a:tab pos="3136900" algn="l"/>
              </a:tabLst>
            </a:pPr>
            <a:r>
              <a:rPr lang="en-US" dirty="0" smtClean="0"/>
              <a:t>Embedded Formative Assessment</a:t>
            </a:r>
          </a:p>
          <a:p>
            <a:pPr lvl="1">
              <a:tabLst>
                <a:tab pos="3136900" algn="l"/>
              </a:tabLst>
            </a:pPr>
            <a:r>
              <a:rPr lang="en-US" dirty="0" smtClean="0"/>
              <a:t>Benefit:	25% more learning</a:t>
            </a:r>
          </a:p>
          <a:p>
            <a:pPr lvl="1">
              <a:tabLst>
                <a:tab pos="3136900" algn="l"/>
              </a:tabLst>
            </a:pPr>
            <a:r>
              <a:rPr lang="en-US" dirty="0" smtClean="0"/>
              <a:t>Additional cost:	$2 per student per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5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knowledge-rich curriculum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6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this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7700" y="2705100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ЖӘШІК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537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dirty="0" smtClean="0">
                <a:ea typeface="ＭＳ Ｐゴシック" charset="-128"/>
              </a:rPr>
              <a:t>Countdown game</a:t>
            </a:r>
            <a:endParaRPr lang="en-US" sz="4300" dirty="0">
              <a:ea typeface="ＭＳ Ｐゴシック" charset="-128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900">
                <a:ea typeface="ＭＳ Ｐゴシック" charset="-128"/>
              </a:rPr>
              <a:t>Target number: 127</a:t>
            </a:r>
            <a:endParaRPr lang="en-US" sz="2100">
              <a:ea typeface="ＭＳ Ｐゴシック" charset="-128"/>
            </a:endParaRP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759200" y="3819525"/>
            <a:ext cx="636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25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5969000" y="37433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3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4545013" y="53959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9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7035800" y="55721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4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7264400" y="41243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6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ability and soccer knowledge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2648" y="6331800"/>
            <a:ext cx="552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Schneider, </a:t>
            </a:r>
            <a:r>
              <a:rPr lang="en-US" sz="1800" dirty="0" err="1" smtClean="0">
                <a:solidFill>
                  <a:srgbClr val="1691D0"/>
                </a:solidFill>
                <a:latin typeface="Calibri"/>
                <a:cs typeface="Calibri"/>
              </a:rPr>
              <a:t>Körkel</a:t>
            </a:r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, and Wiener (1989)</a:t>
            </a:r>
            <a:endParaRPr lang="en-US" sz="1800" dirty="0">
              <a:solidFill>
                <a:srgbClr val="1691D0"/>
              </a:solidFill>
              <a:latin typeface="Calibri"/>
              <a:cs typeface="Calibri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5598" b="5598"/>
          <a:stretch>
            <a:fillRect/>
          </a:stretch>
        </p:blipFill>
        <p:spPr>
          <a:xfrm>
            <a:off x="1713315" y="1600200"/>
            <a:ext cx="81534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5237830" y="1873492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16.4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6880" y="1600200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17.0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4980" y="2660892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11.1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9430" y="3120914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11.0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learning?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Learning is “a change in long-term memory”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Kirschner</a:t>
            </a:r>
            <a:r>
              <a:rPr lang="en-US" dirty="0"/>
              <a:t>, </a:t>
            </a:r>
            <a:r>
              <a:rPr lang="en-US" dirty="0" err="1"/>
              <a:t>Sweller</a:t>
            </a:r>
            <a:r>
              <a:rPr lang="en-US" dirty="0"/>
              <a:t>, &amp; Clark, </a:t>
            </a:r>
            <a:r>
              <a:rPr lang="en-US" dirty="0" smtClean="0"/>
              <a:t>2016 p. 77)</a:t>
            </a:r>
          </a:p>
          <a:p>
            <a:r>
              <a:rPr lang="en-US" dirty="0" smtClean="0"/>
              <a:t>“The </a:t>
            </a:r>
            <a:r>
              <a:rPr lang="en-US" dirty="0"/>
              <a:t>aim of all instruction is to alter long-term memory. If nothing has changed in long-term memory, nothing has been learned</a:t>
            </a:r>
            <a:r>
              <a:rPr lang="en-US" dirty="0" smtClean="0"/>
              <a:t>.” (ibid p</a:t>
            </a:r>
            <a:r>
              <a:rPr lang="en-US" dirty="0"/>
              <a:t>. 77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</a:t>
            </a:r>
            <a:r>
              <a:rPr lang="en-US" dirty="0"/>
              <a:t>Novices need to use thinking skills. Experts use </a:t>
            </a:r>
            <a:r>
              <a:rPr lang="en-US" dirty="0" smtClean="0"/>
              <a:t>knowledge” (</a:t>
            </a:r>
            <a:r>
              <a:rPr lang="en-US" dirty="0" err="1" smtClean="0"/>
              <a:t>Sweller</a:t>
            </a:r>
            <a:r>
              <a:rPr lang="en-US" dirty="0" smtClean="0"/>
              <a:t> et al., 2011 p. 21)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3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curriculum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Myths about curriculum</a:t>
            </a:r>
          </a:p>
          <a:p>
            <a:pPr lvl="1"/>
            <a:r>
              <a:rPr lang="en-US" dirty="0" smtClean="0"/>
              <a:t>Standards tell us what to teach</a:t>
            </a:r>
          </a:p>
          <a:p>
            <a:pPr lvl="1"/>
            <a:r>
              <a:rPr lang="en-US" dirty="0" smtClean="0"/>
              <a:t>Curriculum means textbooks</a:t>
            </a:r>
          </a:p>
          <a:p>
            <a:pPr lvl="1"/>
            <a:r>
              <a:rPr lang="en-US" dirty="0" smtClean="0"/>
              <a:t>Knowledge isn’t important (“You can always Google it”)</a:t>
            </a:r>
          </a:p>
          <a:p>
            <a:pPr lvl="1"/>
            <a:r>
              <a:rPr lang="en-US" dirty="0" smtClean="0"/>
              <a:t>Students should be involved in authentic tasks</a:t>
            </a:r>
          </a:p>
          <a:p>
            <a:pPr lvl="1"/>
            <a:r>
              <a:rPr lang="en-US" dirty="0" smtClean="0"/>
              <a:t>We should be teaching skills, not content</a:t>
            </a:r>
          </a:p>
          <a:p>
            <a:pPr lvl="1"/>
            <a:r>
              <a:rPr lang="en-US" dirty="0" smtClean="0"/>
              <a:t>Responding to students’ interests closes achievement gaps</a:t>
            </a:r>
          </a:p>
          <a:p>
            <a:r>
              <a:rPr lang="en-US" dirty="0" smtClean="0"/>
              <a:t>What is the purpose of curriculum?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main purpose </a:t>
            </a:r>
            <a:r>
              <a:rPr lang="en-US" dirty="0" smtClean="0"/>
              <a:t>of the curriculum is to increase the contents of long-term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1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find out more…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067" y="4902045"/>
            <a:ext cx="765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srgbClr val="4F81BD"/>
                </a:solidFill>
                <a:hlinkClick r:id="rId3"/>
              </a:rPr>
              <a:t>www.dylanwiliamcenter.com</a:t>
            </a:r>
            <a:endParaRPr lang="en-US" sz="2400" dirty="0">
              <a:solidFill>
                <a:srgbClr val="4F81BD"/>
              </a:solidFill>
            </a:endParaRPr>
          </a:p>
          <a:p>
            <a:pPr algn="ctr" defTabSz="457200"/>
            <a:r>
              <a:rPr lang="en-US" sz="2400" dirty="0">
                <a:solidFill>
                  <a:srgbClr val="4F81BD"/>
                </a:solidFill>
                <a:hlinkClick r:id="rId4"/>
              </a:rPr>
              <a:t>www.dylanwiliam.net</a:t>
            </a:r>
            <a:r>
              <a:rPr lang="en-US" sz="2400" dirty="0">
                <a:solidFill>
                  <a:srgbClr val="4F81BD"/>
                </a:solidFill>
              </a:rPr>
              <a:t>	</a:t>
            </a:r>
          </a:p>
          <a:p>
            <a:pPr algn="ctr" defTabSz="457200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8" name="Picture 7" descr="EmbeddedFormativeAssessment.jp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68" y="1665467"/>
            <a:ext cx="1684235" cy="240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331" y="1665469"/>
            <a:ext cx="1684235" cy="24060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9C0F6FC3-3F0F-484D-B7AD-35414CAF3DD6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494" y="1665469"/>
            <a:ext cx="1859221" cy="2406050"/>
          </a:xfrm>
          <a:prstGeom prst="rect">
            <a:avLst/>
          </a:prstGeom>
        </p:spPr>
      </p:pic>
      <p:pic>
        <p:nvPicPr>
          <p:cNvPr id="5" name="Picture 4" descr="wiliam Cover 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44" y="1665471"/>
            <a:ext cx="1684233" cy="2406048"/>
          </a:xfrm>
          <a:prstGeom prst="rect">
            <a:avLst/>
          </a:prstGeom>
        </p:spPr>
      </p:pic>
      <p:pic>
        <p:nvPicPr>
          <p:cNvPr id="9" name="Picture 8" descr="Screen Shot 2018-08-05 at 9.01.04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1663701"/>
            <a:ext cx="1689099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3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www.dylanwiliam.net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8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435100"/>
            <a:ext cx="5842000" cy="1494030"/>
          </a:xfrm>
        </p:spPr>
        <p:txBody>
          <a:bodyPr/>
          <a:lstStyle/>
          <a:p>
            <a:r>
              <a:rPr lang="en-US" dirty="0" smtClean="0"/>
              <a:t>What we’re doing right now (and why it won’t help much)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6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smarter people into teaching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6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Teacher preparation, student progress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1425584"/>
              </p:ext>
            </p:extLst>
          </p:nvPr>
        </p:nvGraphicFramePr>
        <p:xfrm>
          <a:off x="717550" y="1333500"/>
          <a:ext cx="8142834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91"/>
                <a:gridCol w="991262"/>
                <a:gridCol w="1130657"/>
                <a:gridCol w="882843"/>
                <a:gridCol w="1068703"/>
                <a:gridCol w="1084193"/>
                <a:gridCol w="9647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Mathematics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theory of education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courses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ractice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Pedagogical content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university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Aptitude test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6242290"/>
            <a:ext cx="344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Harris and Sass (2007)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425750"/>
              </p:ext>
            </p:extLst>
          </p:nvPr>
        </p:nvGraphicFramePr>
        <p:xfrm>
          <a:off x="717550" y="1333500"/>
          <a:ext cx="8142834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91"/>
                <a:gridCol w="991262"/>
                <a:gridCol w="1130657"/>
                <a:gridCol w="882843"/>
                <a:gridCol w="1068703"/>
                <a:gridCol w="1084193"/>
                <a:gridCol w="9647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Mathematics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theory of education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courses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—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ractice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—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Pedagogical content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university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—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Aptitude test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—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73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7187"/>
            <a:ext cx="5486400" cy="1923264"/>
          </a:xfrm>
        </p:spPr>
        <p:txBody>
          <a:bodyPr/>
          <a:lstStyle/>
          <a:p>
            <a:r>
              <a:rPr lang="en-US" dirty="0" smtClean="0"/>
              <a:t>Paying good teachers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8426450" cy="4891690"/>
          </a:xfrm>
        </p:spPr>
        <p:txBody>
          <a:bodyPr/>
          <a:lstStyle/>
          <a:p>
            <a:r>
              <a:rPr lang="en-US" dirty="0" smtClean="0"/>
              <a:t>Paying all teachers more does seem to </a:t>
            </a:r>
            <a:r>
              <a:rPr lang="en-US" dirty="0" smtClean="0"/>
              <a:t>be associated with increased </a:t>
            </a:r>
            <a:r>
              <a:rPr lang="en-US" dirty="0" smtClean="0"/>
              <a:t>student achievement</a:t>
            </a:r>
          </a:p>
          <a:p>
            <a:r>
              <a:rPr lang="en-US" dirty="0" smtClean="0"/>
              <a:t>Paying good teachers more</a:t>
            </a:r>
          </a:p>
          <a:p>
            <a:pPr lvl="1"/>
            <a:r>
              <a:rPr lang="en-US" dirty="0" smtClean="0"/>
              <a:t>No link between teacher qualifications and student progress </a:t>
            </a:r>
          </a:p>
          <a:p>
            <a:pPr lvl="1"/>
            <a:r>
              <a:rPr lang="en-US" dirty="0" smtClean="0"/>
              <a:t>Many failures (Nashville, NYC)</a:t>
            </a:r>
          </a:p>
          <a:p>
            <a:pPr lvl="1"/>
            <a:r>
              <a:rPr lang="en-US" dirty="0" smtClean="0"/>
              <a:t>Some successes</a:t>
            </a:r>
          </a:p>
          <a:p>
            <a:pPr lvl="2"/>
            <a:r>
              <a:rPr lang="en-US" dirty="0" smtClean="0"/>
              <a:t>Washington DC Impact scheme</a:t>
            </a:r>
          </a:p>
          <a:p>
            <a:pPr lvl="2"/>
            <a:r>
              <a:rPr lang="en-US" dirty="0" smtClean="0"/>
              <a:t>Teacher Incentive Fund</a:t>
            </a:r>
          </a:p>
          <a:p>
            <a:pPr lvl="3"/>
            <a:r>
              <a:rPr lang="en-US" dirty="0" smtClean="0"/>
              <a:t>One off “bump” (3 to 4 weeks extra learning in the second year)</a:t>
            </a:r>
          </a:p>
          <a:p>
            <a:pPr lvl="3"/>
            <a:r>
              <a:rPr lang="en-US" dirty="0" smtClean="0"/>
              <a:t>No improvement after that</a:t>
            </a:r>
          </a:p>
          <a:p>
            <a:pPr lvl="3"/>
            <a:r>
              <a:rPr lang="en-US" dirty="0" smtClean="0"/>
              <a:t>Not sustainable because of cost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0" y="6351032"/>
            <a:ext cx="598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Dolton &amp; </a:t>
            </a:r>
            <a:r>
              <a:rPr lang="en-US" dirty="0" err="1" smtClean="0">
                <a:solidFill>
                  <a:srgbClr val="1691D0"/>
                </a:solidFill>
              </a:rPr>
              <a:t>Marcenaro</a:t>
            </a:r>
            <a:r>
              <a:rPr lang="en-US" dirty="0" smtClean="0">
                <a:solidFill>
                  <a:srgbClr val="1691D0"/>
                </a:solidFill>
              </a:rPr>
              <a:t>-Gutierrez (2011);  Chiang et al. (2017)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6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theme/theme1.xml><?xml version="1.0" encoding="utf-8"?>
<a:theme xmlns:a="http://schemas.openxmlformats.org/drawingml/2006/main" name="Dylan Wiliam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 Wiliam Template 2014.potx</Template>
  <TotalTime>19771</TotalTime>
  <Words>1710</Words>
  <Application>Microsoft Macintosh PowerPoint</Application>
  <PresentationFormat>On-screen Show (4:3)</PresentationFormat>
  <Paragraphs>464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Dylan Wiliam Template 2014</vt:lpstr>
      <vt:lpstr>Office Theme</vt:lpstr>
      <vt:lpstr>PowerPoint Presentation</vt:lpstr>
      <vt:lpstr>Dylan Wiliam (@dylanwiliam)</vt:lpstr>
      <vt:lpstr>Outline</vt:lpstr>
      <vt:lpstr>Why we need to raise achievement</vt:lpstr>
      <vt:lpstr>What we’re doing right now (and why it won’t help much)</vt:lpstr>
      <vt:lpstr>Getting smarter people into teaching</vt:lpstr>
      <vt:lpstr>Teacher preparation, student progress</vt:lpstr>
      <vt:lpstr>Paying good teachers more</vt:lpstr>
      <vt:lpstr>Differentiated compensation</vt:lpstr>
      <vt:lpstr>Firing bad teachers</vt:lpstr>
      <vt:lpstr>Effects of removing low-performing teachers</vt:lpstr>
      <vt:lpstr>System-wide impact</vt:lpstr>
      <vt:lpstr>Can we identify good teachers by observation?</vt:lpstr>
      <vt:lpstr>Do we know a good teacher when we see one?</vt:lpstr>
      <vt:lpstr>Ratings by rater type</vt:lpstr>
      <vt:lpstr>Bias in lesson observations</vt:lpstr>
      <vt:lpstr>Bias in lesson observations</vt:lpstr>
      <vt:lpstr>Can we identify good teachers from test scores?</vt:lpstr>
      <vt:lpstr>Value-added: Different models, different answers</vt:lpstr>
      <vt:lpstr>Teachers allocated to quintiles of quality</vt:lpstr>
      <vt:lpstr>Can we identify good teachers by combining evidence from different sources?</vt:lpstr>
      <vt:lpstr>Measures of Effective Teaching project</vt:lpstr>
      <vt:lpstr>Prediction and reality</vt:lpstr>
      <vt:lpstr>Reducing class size</vt:lpstr>
      <vt:lpstr>Class-size reduction programs</vt:lpstr>
      <vt:lpstr>Copying other countries</vt:lpstr>
      <vt:lpstr>Issues with international comparisons</vt:lpstr>
      <vt:lpstr>Expanding school choice</vt:lpstr>
      <vt:lpstr>Charter schools</vt:lpstr>
      <vt:lpstr>Educational vouchers</vt:lpstr>
      <vt:lpstr>What we can do instead</vt:lpstr>
      <vt:lpstr>Learning from research</vt:lpstr>
      <vt:lpstr>Investing in the teachers we already have</vt:lpstr>
      <vt:lpstr>Things that might work</vt:lpstr>
      <vt:lpstr>Where should our efforts be focused?</vt:lpstr>
      <vt:lpstr>“Embedding formative assessment”</vt:lpstr>
      <vt:lpstr>A “signature pedagogy” for teacher learning</vt:lpstr>
      <vt:lpstr>Evaluation</vt:lpstr>
      <vt:lpstr>Impact on student achievement</vt:lpstr>
      <vt:lpstr>Cost-benefit analysis</vt:lpstr>
      <vt:lpstr>A knowledge-rich curriculum</vt:lpstr>
      <vt:lpstr>Copy this</vt:lpstr>
      <vt:lpstr>Countdown game</vt:lpstr>
      <vt:lpstr>Reading ability and soccer knowledge</vt:lpstr>
      <vt:lpstr>What is learning? </vt:lpstr>
      <vt:lpstr>Why curriculum matters</vt:lpstr>
      <vt:lpstr>To find out more…</vt:lpstr>
      <vt:lpstr>Thank You</vt:lpstr>
    </vt:vector>
  </TitlesOfParts>
  <Company>Learning Sciences International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Karlson</dc:creator>
  <cp:lastModifiedBy>Dylan Wiliam</cp:lastModifiedBy>
  <cp:revision>184</cp:revision>
  <dcterms:created xsi:type="dcterms:W3CDTF">2014-10-09T19:30:01Z</dcterms:created>
  <dcterms:modified xsi:type="dcterms:W3CDTF">2018-10-27T13:08:11Z</dcterms:modified>
</cp:coreProperties>
</file>