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93" r:id="rId1"/>
  </p:sldMasterIdLst>
  <p:sldIdLst>
    <p:sldId id="257" r:id="rId2"/>
    <p:sldId id="258" r:id="rId3"/>
    <p:sldId id="259" r:id="rId4"/>
    <p:sldId id="271" r:id="rId5"/>
    <p:sldId id="266" r:id="rId6"/>
    <p:sldId id="268" r:id="rId7"/>
    <p:sldId id="260" r:id="rId8"/>
    <p:sldId id="261" r:id="rId9"/>
    <p:sldId id="262" r:id="rId10"/>
    <p:sldId id="269" r:id="rId11"/>
    <p:sldId id="263" r:id="rId12"/>
    <p:sldId id="264" r:id="rId13"/>
    <p:sldId id="265" r:id="rId14"/>
    <p:sldId id="267" r:id="rId15"/>
    <p:sldId id="270" r:id="rId1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224" y="-104"/>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smtClean="0"/>
              <a:t>©2014 DylanWiliamCenter</a:t>
            </a:r>
            <a:endParaRPr lang="en-US" dirty="0"/>
          </a:p>
        </p:txBody>
      </p:sp>
    </p:spTree>
    <p:extLst>
      <p:ext uri="{BB962C8B-B14F-4D97-AF65-F5344CB8AC3E}">
        <p14:creationId xmlns:p14="http://schemas.microsoft.com/office/powerpoint/2010/main" val="282813339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717550" y="1384300"/>
            <a:ext cx="7969250" cy="4840890"/>
          </a:xfrm>
          <a:prstGeom prst="rect">
            <a:avLst/>
          </a:prstGeo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29912880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99410867"/>
      </p:ext>
    </p:extLst>
  </p:cSld>
  <p:clrMapOvr>
    <a:masterClrMapping/>
  </p:clrMapOvr>
  <p:timing>
    <p:tnLst>
      <p:par>
        <p:cTn xmlns:p14="http://schemas.microsoft.com/office/powerpoint/2010/mai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60246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270780086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717550" y="1535113"/>
            <a:ext cx="403225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17550" y="2174875"/>
            <a:ext cx="403225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41900" y="1535113"/>
            <a:ext cx="3644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41900" y="2174875"/>
            <a:ext cx="3644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sp>
        <p:nvSpPr>
          <p:cNvPr id="10"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smtClean="0"/>
              <a:t>©2014 DylanWiliamCenter</a:t>
            </a:r>
            <a:endParaRPr lang="en-US" dirty="0"/>
          </a:p>
        </p:txBody>
      </p:sp>
    </p:spTree>
    <p:extLst>
      <p:ext uri="{BB962C8B-B14F-4D97-AF65-F5344CB8AC3E}">
        <p14:creationId xmlns:p14="http://schemas.microsoft.com/office/powerpoint/2010/main" val="377301148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999" r:id="rId1"/>
    <p:sldLayoutId id="2147483994" r:id="rId2"/>
    <p:sldLayoutId id="2147483995" r:id="rId3"/>
    <p:sldLayoutId id="2147483996" r:id="rId4"/>
    <p:sldLayoutId id="2147483997" r:id="rId5"/>
    <p:sldLayoutId id="2147484000" r:id="rId6"/>
    <p:sldLayoutId id="2147484001" r:id="rId7"/>
  </p:sldLayoutIdLst>
  <p:transition xmlns:p14="http://schemas.microsoft.com/office/powerpoint/2010/main" spd="slow">
    <p:fade/>
  </p:transition>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677187"/>
            <a:ext cx="5643639" cy="1923264"/>
          </a:xfrm>
        </p:spPr>
        <p:txBody>
          <a:bodyPr/>
          <a:lstStyle/>
          <a:p>
            <a:r>
              <a:rPr lang="en-US" dirty="0" err="1" smtClean="0"/>
              <a:t>Liff</a:t>
            </a:r>
            <a:r>
              <a:rPr lang="en-US" dirty="0" smtClean="0"/>
              <a:t> in Educational Research</a:t>
            </a:r>
            <a:endParaRPr lang="en-US" dirty="0"/>
          </a:p>
        </p:txBody>
      </p:sp>
      <p:sp>
        <p:nvSpPr>
          <p:cNvPr id="3" name="Subtitle 2"/>
          <p:cNvSpPr>
            <a:spLocks noGrp="1"/>
          </p:cNvSpPr>
          <p:nvPr>
            <p:ph type="subTitle" idx="1"/>
          </p:nvPr>
        </p:nvSpPr>
        <p:spPr>
          <a:xfrm>
            <a:off x="1371600" y="3886200"/>
            <a:ext cx="6400800" cy="2233990"/>
          </a:xfrm>
        </p:spPr>
        <p:txBody>
          <a:bodyPr/>
          <a:lstStyle/>
          <a:p>
            <a:r>
              <a:rPr lang="en-US" dirty="0" smtClean="0"/>
              <a:t>Dylan </a:t>
            </a:r>
            <a:r>
              <a:rPr lang="en-US" dirty="0" smtClean="0"/>
              <a:t>Wiliam, AERA 2019</a:t>
            </a:r>
          </a:p>
          <a:p>
            <a:r>
              <a:rPr lang="en-US" dirty="0" smtClean="0"/>
              <a:t>April: Toronto, </a:t>
            </a:r>
            <a:r>
              <a:rPr lang="en-US" dirty="0" smtClean="0"/>
              <a:t>Canada</a:t>
            </a:r>
          </a:p>
          <a:p>
            <a:endParaRPr lang="en-US" dirty="0"/>
          </a:p>
          <a:p>
            <a:r>
              <a:rPr lang="en-US" dirty="0" smtClean="0"/>
              <a:t>@dylanwiliam</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a:t>
            </a:fld>
            <a:endParaRPr lang="en-US" dirty="0"/>
          </a:p>
        </p:txBody>
      </p:sp>
    </p:spTree>
    <p:extLst>
      <p:ext uri="{BB962C8B-B14F-4D97-AF65-F5344CB8AC3E}">
        <p14:creationId xmlns:p14="http://schemas.microsoft.com/office/powerpoint/2010/main" val="246476444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reading </a:t>
            </a:r>
            <a:r>
              <a:rPr lang="en-US" dirty="0" smtClean="0"/>
              <a:t>papers (4)</a:t>
            </a:r>
            <a:r>
              <a:rPr lang="mr-IN" dirty="0" smtClean="0"/>
              <a:t>…</a:t>
            </a:r>
            <a:endParaRPr lang="en-US" dirty="0"/>
          </a:p>
        </p:txBody>
      </p:sp>
      <p:sp>
        <p:nvSpPr>
          <p:cNvPr id="3" name="Content Placeholder 2"/>
          <p:cNvSpPr>
            <a:spLocks noGrp="1"/>
          </p:cNvSpPr>
          <p:nvPr>
            <p:ph idx="1"/>
          </p:nvPr>
        </p:nvSpPr>
        <p:spPr>
          <a:xfrm>
            <a:off x="717550" y="1384299"/>
            <a:ext cx="7969250" cy="5074557"/>
          </a:xfrm>
        </p:spPr>
        <p:txBody>
          <a:bodyPr/>
          <a:lstStyle/>
          <a:p>
            <a:r>
              <a:rPr lang="en-US" dirty="0" err="1" smtClean="0"/>
              <a:t>Nyantic</a:t>
            </a:r>
            <a:r>
              <a:rPr lang="en-US" dirty="0" smtClean="0"/>
              <a:t> (adj.)</a:t>
            </a:r>
            <a:endParaRPr lang="en-US" dirty="0" smtClean="0"/>
          </a:p>
          <a:p>
            <a:pPr lvl="1"/>
            <a:r>
              <a:rPr lang="en-US" dirty="0" smtClean="0"/>
              <a:t>Descriptive of </a:t>
            </a:r>
            <a:r>
              <a:rPr lang="en-US" dirty="0" smtClean="0"/>
              <a:t>the feeling experienced as one nears the end of a paper without finding a </a:t>
            </a:r>
            <a:r>
              <a:rPr lang="en-US" dirty="0" err="1" smtClean="0"/>
              <a:t>gorus</a:t>
            </a:r>
            <a:r>
              <a:rPr lang="en-US" dirty="0" smtClean="0"/>
              <a:t>, meaning </a:t>
            </a:r>
            <a:r>
              <a:rPr lang="en-US" dirty="0" smtClean="0"/>
              <a:t>that the </a:t>
            </a:r>
            <a:r>
              <a:rPr lang="en-US" dirty="0" smtClean="0"/>
              <a:t>paper’s </a:t>
            </a:r>
            <a:r>
              <a:rPr lang="en-US" dirty="0" smtClean="0"/>
              <a:t>unpalatable findings may have to be taken seriously</a:t>
            </a:r>
            <a:r>
              <a:rPr lang="en-US" dirty="0"/>
              <a:t>.</a:t>
            </a:r>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10</a:t>
            </a:fld>
            <a:endParaRPr lang="en-US"/>
          </a:p>
        </p:txBody>
      </p:sp>
    </p:spTree>
    <p:extLst>
      <p:ext uri="{BB962C8B-B14F-4D97-AF65-F5344CB8AC3E}">
        <p14:creationId xmlns:p14="http://schemas.microsoft.com/office/powerpoint/2010/main" val="180139325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travelling</a:t>
            </a:r>
            <a:r>
              <a:rPr lang="mr-IN" dirty="0" smtClean="0"/>
              <a:t>…</a:t>
            </a:r>
            <a:endParaRPr lang="en-US" dirty="0"/>
          </a:p>
        </p:txBody>
      </p:sp>
      <p:sp>
        <p:nvSpPr>
          <p:cNvPr id="3" name="Content Placeholder 2"/>
          <p:cNvSpPr>
            <a:spLocks noGrp="1"/>
          </p:cNvSpPr>
          <p:nvPr>
            <p:ph idx="1"/>
          </p:nvPr>
        </p:nvSpPr>
        <p:spPr/>
        <p:txBody>
          <a:bodyPr/>
          <a:lstStyle/>
          <a:p>
            <a:r>
              <a:rPr lang="en-US" dirty="0" err="1" smtClean="0"/>
              <a:t>Portmahomack</a:t>
            </a:r>
            <a:r>
              <a:rPr lang="en-US" dirty="0" smtClean="0"/>
              <a:t> </a:t>
            </a:r>
            <a:r>
              <a:rPr lang="en-US" dirty="0" smtClean="0"/>
              <a:t>(n.)</a:t>
            </a:r>
          </a:p>
          <a:p>
            <a:pPr lvl="1"/>
            <a:r>
              <a:rPr lang="en-US" dirty="0" smtClean="0"/>
              <a:t>Any document </a:t>
            </a:r>
            <a:r>
              <a:rPr lang="en-US" dirty="0" smtClean="0"/>
              <a:t>carried on at least two out-of-town trips in </a:t>
            </a:r>
            <a:r>
              <a:rPr lang="en-US" dirty="0" smtClean="0"/>
              <a:t>the hope that you might, at some point, </a:t>
            </a:r>
            <a:r>
              <a:rPr lang="en-US" dirty="0" smtClean="0"/>
              <a:t>have the time, energy, and inclination to </a:t>
            </a:r>
            <a:r>
              <a:rPr lang="en-US" dirty="0" smtClean="0"/>
              <a:t>read it.</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11</a:t>
            </a:fld>
            <a:endParaRPr lang="en-US"/>
          </a:p>
        </p:txBody>
      </p:sp>
    </p:spTree>
    <p:extLst>
      <p:ext uri="{BB962C8B-B14F-4D97-AF65-F5344CB8AC3E}">
        <p14:creationId xmlns:p14="http://schemas.microsoft.com/office/powerpoint/2010/main" val="412603943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a:xfrm>
            <a:off x="717550" y="1384300"/>
            <a:ext cx="7969250" cy="5122938"/>
          </a:xfrm>
        </p:spPr>
        <p:txBody>
          <a:bodyPr/>
          <a:lstStyle/>
          <a:p>
            <a:r>
              <a:rPr lang="en-US" dirty="0"/>
              <a:t> </a:t>
            </a:r>
            <a:r>
              <a:rPr lang="en-US" dirty="0" smtClean="0"/>
              <a:t>Kearney (adj.)</a:t>
            </a:r>
          </a:p>
          <a:p>
            <a:pPr lvl="1"/>
            <a:r>
              <a:rPr lang="en-US" dirty="0" smtClean="0"/>
              <a:t>Descriptive of a review that at the same time suggests that the results of a a paper are both fundamentally incorrect and, at the same time, trivial and obvious.</a:t>
            </a:r>
          </a:p>
          <a:p>
            <a:r>
              <a:rPr lang="en-US" dirty="0" smtClean="0"/>
              <a:t>Skokie (adj.)</a:t>
            </a:r>
            <a:endParaRPr lang="en-US" dirty="0"/>
          </a:p>
          <a:p>
            <a:pPr lvl="1"/>
            <a:r>
              <a:rPr lang="en-US" dirty="0" smtClean="0"/>
              <a:t>Descriptive of a review where at least half of the references that the author is told to cite are to the reviewer’s own work.</a:t>
            </a:r>
          </a:p>
          <a:p>
            <a:r>
              <a:rPr lang="en-US" dirty="0"/>
              <a:t>Largent (adj.)</a:t>
            </a:r>
          </a:p>
          <a:p>
            <a:pPr lvl="1"/>
            <a:r>
              <a:rPr lang="en-US" dirty="0"/>
              <a:t>Any objection to a statistically significant result from a pre-registered study on the grounds that the sample is too small (as opposed to being unrepresentative)</a:t>
            </a:r>
            <a:r>
              <a:rPr lang="en-US" dirty="0" smtClean="0"/>
              <a:t>.</a:t>
            </a:r>
            <a:endParaRPr lang="en-US" dirty="0" smtClean="0"/>
          </a:p>
          <a:p>
            <a:endParaRPr lang="en-US" dirty="0"/>
          </a:p>
          <a:p>
            <a:pPr lvl="1"/>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12</a:t>
            </a:fld>
            <a:endParaRPr lang="en-US"/>
          </a:p>
        </p:txBody>
      </p:sp>
    </p:spTree>
    <p:extLst>
      <p:ext uri="{BB962C8B-B14F-4D97-AF65-F5344CB8AC3E}">
        <p14:creationId xmlns:p14="http://schemas.microsoft.com/office/powerpoint/2010/main" val="53787810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grant proposals</a:t>
            </a:r>
            <a:r>
              <a:rPr lang="mr-IN" dirty="0" smtClean="0"/>
              <a:t>…</a:t>
            </a:r>
            <a:endParaRPr lang="en-US" dirty="0"/>
          </a:p>
        </p:txBody>
      </p:sp>
      <p:sp>
        <p:nvSpPr>
          <p:cNvPr id="3" name="Content Placeholder 2"/>
          <p:cNvSpPr>
            <a:spLocks noGrp="1"/>
          </p:cNvSpPr>
          <p:nvPr>
            <p:ph idx="1"/>
          </p:nvPr>
        </p:nvSpPr>
        <p:spPr>
          <a:xfrm>
            <a:off x="717550" y="1384300"/>
            <a:ext cx="7969250" cy="5473700"/>
          </a:xfrm>
        </p:spPr>
        <p:txBody>
          <a:bodyPr>
            <a:normAutofit fontScale="92500"/>
          </a:bodyPr>
          <a:lstStyle/>
          <a:p>
            <a:pPr>
              <a:lnSpc>
                <a:spcPct val="110000"/>
              </a:lnSpc>
            </a:pPr>
            <a:r>
              <a:rPr lang="en-US" dirty="0" err="1"/>
              <a:t>Margaretting</a:t>
            </a:r>
            <a:r>
              <a:rPr lang="en-US" dirty="0"/>
              <a:t> (v.</a:t>
            </a:r>
            <a:r>
              <a:rPr lang="en-US" dirty="0" smtClean="0"/>
              <a:t>)</a:t>
            </a:r>
          </a:p>
          <a:p>
            <a:pPr lvl="1">
              <a:lnSpc>
                <a:spcPct val="110000"/>
              </a:lnSpc>
            </a:pPr>
            <a:r>
              <a:rPr lang="en-US" dirty="0" smtClean="0"/>
              <a:t>A </a:t>
            </a:r>
            <a:r>
              <a:rPr lang="en-US" dirty="0"/>
              <a:t>collective term for </a:t>
            </a:r>
            <a:r>
              <a:rPr lang="en-US" dirty="0" smtClean="0"/>
              <a:t>techniques </a:t>
            </a:r>
            <a:r>
              <a:rPr lang="en-US" dirty="0"/>
              <a:t>used to reduce a document to a pre-specified page length, including reducing margins and fonts, abbreviating words, hyphenation, and ultimately </a:t>
            </a:r>
            <a:r>
              <a:rPr lang="en-US" dirty="0" smtClean="0"/>
              <a:t>prematurely terminating any </a:t>
            </a:r>
            <a:r>
              <a:rPr lang="en-US" dirty="0"/>
              <a:t>sentence that ends with one or two words on a line</a:t>
            </a:r>
            <a:r>
              <a:rPr lang="en-US" dirty="0" smtClean="0"/>
              <a:t>.</a:t>
            </a:r>
          </a:p>
          <a:p>
            <a:pPr>
              <a:lnSpc>
                <a:spcPct val="110000"/>
              </a:lnSpc>
            </a:pPr>
            <a:r>
              <a:rPr lang="en-US" dirty="0" err="1"/>
              <a:t>Climping</a:t>
            </a:r>
            <a:r>
              <a:rPr lang="en-US" dirty="0"/>
              <a:t> (v.</a:t>
            </a:r>
            <a:r>
              <a:rPr lang="en-US" dirty="0" smtClean="0"/>
              <a:t>)</a:t>
            </a:r>
            <a:endParaRPr lang="en-US" dirty="0"/>
          </a:p>
          <a:p>
            <a:pPr lvl="1">
              <a:lnSpc>
                <a:spcPct val="110000"/>
              </a:lnSpc>
            </a:pPr>
            <a:r>
              <a:rPr lang="en-US" dirty="0" smtClean="0"/>
              <a:t>Removing </a:t>
            </a:r>
            <a:r>
              <a:rPr lang="en-US" dirty="0"/>
              <a:t>items from a grant application in order to reduce the total budget below a specified limit</a:t>
            </a:r>
            <a:r>
              <a:rPr lang="en-US" dirty="0" smtClean="0"/>
              <a:t>.</a:t>
            </a:r>
            <a:endParaRPr lang="en-US" dirty="0"/>
          </a:p>
          <a:p>
            <a:pPr>
              <a:lnSpc>
                <a:spcPct val="110000"/>
              </a:lnSpc>
            </a:pPr>
            <a:r>
              <a:rPr lang="en-US" dirty="0" err="1"/>
              <a:t>Shavington</a:t>
            </a:r>
            <a:r>
              <a:rPr lang="en-US" dirty="0"/>
              <a:t> (n.</a:t>
            </a:r>
            <a:r>
              <a:rPr lang="en-US" dirty="0" smtClean="0"/>
              <a:t>)</a:t>
            </a:r>
            <a:endParaRPr lang="en-US" dirty="0"/>
          </a:p>
          <a:p>
            <a:pPr lvl="1">
              <a:lnSpc>
                <a:spcPct val="110000"/>
              </a:lnSpc>
            </a:pPr>
            <a:r>
              <a:rPr lang="en-US" dirty="0" smtClean="0"/>
              <a:t>An </a:t>
            </a:r>
            <a:r>
              <a:rPr lang="en-US" dirty="0"/>
              <a:t>item removed from a grant application during </a:t>
            </a:r>
            <a:r>
              <a:rPr lang="en-US" dirty="0" err="1"/>
              <a:t>climping</a:t>
            </a:r>
            <a:r>
              <a:rPr lang="en-US" dirty="0"/>
              <a:t> (qv.) that, once the project has begun, turns out to be essential for the successful completion of the project.</a:t>
            </a:r>
          </a:p>
          <a:p>
            <a:endParaRPr lang="en-US"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13</a:t>
            </a:fld>
            <a:endParaRPr lang="en-US"/>
          </a:p>
        </p:txBody>
      </p:sp>
    </p:spTree>
    <p:extLst>
      <p:ext uri="{BB962C8B-B14F-4D97-AF65-F5344CB8AC3E}">
        <p14:creationId xmlns:p14="http://schemas.microsoft.com/office/powerpoint/2010/main" val="87163963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conferences</a:t>
            </a:r>
            <a:r>
              <a:rPr lang="mr-IN"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Piddlehinton</a:t>
            </a:r>
            <a:r>
              <a:rPr lang="en-US" dirty="0"/>
              <a:t> (n.</a:t>
            </a:r>
            <a:r>
              <a:rPr lang="en-US" dirty="0" smtClean="0"/>
              <a:t>)</a:t>
            </a:r>
            <a:endParaRPr lang="en-US" dirty="0"/>
          </a:p>
          <a:p>
            <a:pPr lvl="1"/>
            <a:r>
              <a:rPr lang="en-US" dirty="0" smtClean="0"/>
              <a:t>Name </a:t>
            </a:r>
            <a:r>
              <a:rPr lang="en-US" dirty="0"/>
              <a:t>given to any attempt to curtail a five-minute conversation with someone who has intercepted you on the way to the bathroom saying that they just need to talk to you for “literally thirty seconds”.</a:t>
            </a:r>
          </a:p>
          <a:p>
            <a:r>
              <a:rPr lang="en-US" dirty="0" err="1"/>
              <a:t>Frant</a:t>
            </a:r>
            <a:r>
              <a:rPr lang="en-US" dirty="0"/>
              <a:t> (adj.</a:t>
            </a:r>
            <a:r>
              <a:rPr lang="en-US" dirty="0" smtClean="0"/>
              <a:t>)</a:t>
            </a:r>
            <a:endParaRPr lang="en-US" dirty="0"/>
          </a:p>
          <a:p>
            <a:pPr lvl="1"/>
            <a:r>
              <a:rPr lang="en-US" dirty="0" smtClean="0"/>
              <a:t>Descriptive </a:t>
            </a:r>
            <a:r>
              <a:rPr lang="en-US" dirty="0"/>
              <a:t>of the twisted posture, furrowed brow and unfocussed vision of anyone at a conference trying to read the name badge of someone coming the other way down a corridor</a:t>
            </a:r>
            <a:r>
              <a:rPr lang="en-US" dirty="0" smtClean="0"/>
              <a:t>.</a:t>
            </a:r>
          </a:p>
          <a:p>
            <a:r>
              <a:rPr lang="en-US" dirty="0" smtClean="0"/>
              <a:t>Sebring (v.)</a:t>
            </a:r>
          </a:p>
          <a:p>
            <a:pPr lvl="1"/>
            <a:r>
              <a:rPr lang="en-US" dirty="0" smtClean="0"/>
              <a:t>When speaking to someone, the act of looking </a:t>
            </a:r>
            <a:r>
              <a:rPr lang="en-US" dirty="0"/>
              <a:t>around </a:t>
            </a:r>
            <a:r>
              <a:rPr lang="en-US" dirty="0" smtClean="0"/>
              <a:t>to see if there is someone </a:t>
            </a:r>
            <a:r>
              <a:rPr lang="en-US" dirty="0"/>
              <a:t>more interesting </a:t>
            </a:r>
            <a:r>
              <a:rPr lang="en-US" dirty="0" smtClean="0"/>
              <a:t>or important to talk to.</a:t>
            </a:r>
            <a:endParaRPr lang="en-US"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14</a:t>
            </a:fld>
            <a:endParaRPr lang="en-US"/>
          </a:p>
        </p:txBody>
      </p:sp>
    </p:spTree>
    <p:extLst>
      <p:ext uri="{BB962C8B-B14F-4D97-AF65-F5344CB8AC3E}">
        <p14:creationId xmlns:p14="http://schemas.microsoft.com/office/powerpoint/2010/main" val="400518350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 to you</a:t>
            </a:r>
            <a:r>
              <a:rPr lang="mr-IN" dirty="0" smtClean="0"/>
              <a:t>…</a:t>
            </a:r>
            <a:endParaRPr lang="en-US" dirty="0"/>
          </a:p>
        </p:txBody>
      </p:sp>
      <p:sp>
        <p:nvSpPr>
          <p:cNvPr id="3" name="Subtitle 2"/>
          <p:cNvSpPr>
            <a:spLocks noGrp="1"/>
          </p:cNvSpPr>
          <p:nvPr>
            <p:ph type="subTitle" idx="1"/>
          </p:nvPr>
        </p:nvSpPr>
        <p:spPr/>
        <p:txBody>
          <a:bodyPr/>
          <a:lstStyle/>
          <a:p>
            <a:r>
              <a:rPr lang="en-US" dirty="0" smtClean="0"/>
              <a:t>@dylanwiliam</a:t>
            </a:r>
            <a:endParaRPr lang="en-US" dirty="0"/>
          </a:p>
        </p:txBody>
      </p:sp>
    </p:spTree>
    <p:extLst>
      <p:ext uri="{BB962C8B-B14F-4D97-AF65-F5344CB8AC3E}">
        <p14:creationId xmlns:p14="http://schemas.microsoft.com/office/powerpoint/2010/main" val="215945294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a:t>
            </a:r>
            <a:r>
              <a:rPr lang="en-US" dirty="0" err="1" smtClean="0"/>
              <a:t>liff</a:t>
            </a:r>
            <a:r>
              <a:rPr lang="en-US" dirty="0" smtClean="0"/>
              <a:t>” (Adams &amp; Lloyd, 1983)</a:t>
            </a:r>
            <a:endParaRPr lang="en-US" dirty="0"/>
          </a:p>
        </p:txBody>
      </p:sp>
      <p:sp>
        <p:nvSpPr>
          <p:cNvPr id="3" name="Content Placeholder 2"/>
          <p:cNvSpPr>
            <a:spLocks noGrp="1"/>
          </p:cNvSpPr>
          <p:nvPr>
            <p:ph idx="1"/>
          </p:nvPr>
        </p:nvSpPr>
        <p:spPr/>
        <p:txBody>
          <a:bodyPr/>
          <a:lstStyle/>
          <a:p>
            <a:pPr marL="0" indent="0">
              <a:buNone/>
            </a:pPr>
            <a:r>
              <a:rPr lang="en-US" dirty="0" smtClean="0"/>
              <a:t>“[T]here </a:t>
            </a:r>
            <a:r>
              <a:rPr lang="en-US" dirty="0"/>
              <a:t>are many hundreds of common experiences, feelings, situations and even objects which we all know and recognize, but for which no words exist</a:t>
            </a:r>
            <a:r>
              <a:rPr lang="en-US" dirty="0" smtClean="0"/>
              <a:t>.”</a:t>
            </a:r>
          </a:p>
          <a:p>
            <a:pPr marL="0" indent="0">
              <a:buNone/>
            </a:pPr>
            <a:r>
              <a:rPr lang="en-US" dirty="0" smtClean="0"/>
              <a:t>“</a:t>
            </a:r>
            <a:r>
              <a:rPr lang="en-US" dirty="0"/>
              <a:t>On the other hand, the world is littered with thousands of spare words which spend their time doing nothing but loafing about on signposts pointing at places.</a:t>
            </a:r>
            <a:r>
              <a:rPr lang="en-US" dirty="0" smtClean="0"/>
              <a:t>”</a:t>
            </a:r>
          </a:p>
          <a:p>
            <a:pPr marL="0" indent="0">
              <a:buNone/>
            </a:pPr>
            <a:r>
              <a:rPr lang="en-US" dirty="0" smtClean="0"/>
              <a:t>These place names need to “</a:t>
            </a:r>
            <a:r>
              <a:rPr lang="en-US" dirty="0"/>
              <a:t>“start earning their keep in everyday conversations and make a more positive contribution to society.” </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2</a:t>
            </a:fld>
            <a:endParaRPr lang="en-US"/>
          </a:p>
        </p:txBody>
      </p:sp>
    </p:spTree>
    <p:extLst>
      <p:ext uri="{BB962C8B-B14F-4D97-AF65-F5344CB8AC3E}">
        <p14:creationId xmlns:p14="http://schemas.microsoft.com/office/powerpoint/2010/main" val="266323810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717550" y="1384300"/>
            <a:ext cx="8426450" cy="5316462"/>
          </a:xfrm>
        </p:spPr>
        <p:txBody>
          <a:bodyPr/>
          <a:lstStyle/>
          <a:p>
            <a:r>
              <a:rPr lang="en-US" dirty="0"/>
              <a:t>“</a:t>
            </a:r>
            <a:r>
              <a:rPr lang="en-US" dirty="0" err="1"/>
              <a:t>Ardslignish</a:t>
            </a:r>
            <a:r>
              <a:rPr lang="en-US" dirty="0" smtClean="0"/>
              <a:t>” (adj.</a:t>
            </a:r>
            <a:r>
              <a:rPr lang="en-US" dirty="0" smtClean="0"/>
              <a:t>)</a:t>
            </a:r>
          </a:p>
          <a:p>
            <a:pPr lvl="1"/>
            <a:r>
              <a:rPr lang="en-US" dirty="0" smtClean="0"/>
              <a:t>The </a:t>
            </a:r>
            <a:r>
              <a:rPr lang="en-US" dirty="0"/>
              <a:t>behavior of </a:t>
            </a:r>
            <a:r>
              <a:rPr lang="en-US" dirty="0" err="1"/>
              <a:t>Sellotape</a:t>
            </a:r>
            <a:r>
              <a:rPr lang="en-US" dirty="0"/>
              <a:t> when one is very </a:t>
            </a:r>
            <a:r>
              <a:rPr lang="en-US" dirty="0" smtClean="0"/>
              <a:t>tired</a:t>
            </a:r>
            <a:endParaRPr lang="en-US" dirty="0"/>
          </a:p>
          <a:p>
            <a:r>
              <a:rPr lang="en-US" dirty="0" smtClean="0"/>
              <a:t>“</a:t>
            </a:r>
            <a:r>
              <a:rPr lang="en-US" dirty="0" err="1"/>
              <a:t>Gweek</a:t>
            </a:r>
            <a:r>
              <a:rPr lang="en-US" dirty="0" smtClean="0"/>
              <a:t>” (n.)</a:t>
            </a:r>
          </a:p>
          <a:p>
            <a:pPr lvl="1"/>
            <a:r>
              <a:rPr lang="en-US" dirty="0" smtClean="0"/>
              <a:t>A </a:t>
            </a:r>
            <a:r>
              <a:rPr lang="en-US" dirty="0"/>
              <a:t>coat hanger recycled as a car </a:t>
            </a:r>
            <a:r>
              <a:rPr lang="en-US" dirty="0" smtClean="0"/>
              <a:t>aerial</a:t>
            </a:r>
          </a:p>
          <a:p>
            <a:r>
              <a:rPr lang="en-US" dirty="0" smtClean="0"/>
              <a:t>“</a:t>
            </a:r>
            <a:r>
              <a:rPr lang="en-US" dirty="0" err="1" smtClean="0"/>
              <a:t>Motspur</a:t>
            </a:r>
            <a:r>
              <a:rPr lang="en-US" dirty="0" smtClean="0"/>
              <a:t>” (n.)</a:t>
            </a:r>
            <a:endParaRPr lang="en-US" dirty="0"/>
          </a:p>
          <a:p>
            <a:pPr lvl="1"/>
            <a:r>
              <a:rPr lang="en-US" dirty="0" smtClean="0"/>
              <a:t>The fourth wheel of a supermarket cart which looks identical to the other three but renders the cart completely uncontrollable</a:t>
            </a:r>
          </a:p>
          <a:p>
            <a:r>
              <a:rPr lang="en-US" dirty="0" smtClean="0"/>
              <a:t>“</a:t>
            </a:r>
            <a:r>
              <a:rPr lang="en-US" dirty="0" err="1"/>
              <a:t>Nad</a:t>
            </a:r>
            <a:r>
              <a:rPr lang="en-US" dirty="0" smtClean="0"/>
              <a:t>” (n.)</a:t>
            </a:r>
          </a:p>
          <a:p>
            <a:pPr lvl="1"/>
            <a:r>
              <a:rPr lang="en-US" dirty="0"/>
              <a:t>T</a:t>
            </a:r>
            <a:r>
              <a:rPr lang="en-US" dirty="0" smtClean="0"/>
              <a:t>he </a:t>
            </a:r>
            <a:r>
              <a:rPr lang="en-US" dirty="0"/>
              <a:t>distance between a driver's outstretched fingertips and the ticket machine in an automated toll booth or car </a:t>
            </a:r>
            <a:r>
              <a:rPr lang="en-US" dirty="0" smtClean="0"/>
              <a:t>park. </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3</a:t>
            </a:fld>
            <a:endParaRPr lang="en-US"/>
          </a:p>
        </p:txBody>
      </p:sp>
    </p:spTree>
    <p:extLst>
      <p:ext uri="{BB962C8B-B14F-4D97-AF65-F5344CB8AC3E}">
        <p14:creationId xmlns:p14="http://schemas.microsoft.com/office/powerpoint/2010/main" val="97627076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you have any suggestions, tweet me @dylanwiliam</a:t>
            </a:r>
          </a:p>
          <a:p>
            <a:r>
              <a:rPr lang="en-US" dirty="0" smtClean="0"/>
              <a:t>In the meantime</a:t>
            </a:r>
            <a:r>
              <a:rPr lang="mr-IN" dirty="0" smtClean="0"/>
              <a:t>…</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4</a:t>
            </a:fld>
            <a:endParaRPr lang="en-US"/>
          </a:p>
        </p:txBody>
      </p:sp>
    </p:spTree>
    <p:extLst>
      <p:ext uri="{BB962C8B-B14F-4D97-AF65-F5344CB8AC3E}">
        <p14:creationId xmlns:p14="http://schemas.microsoft.com/office/powerpoint/2010/main" val="184901110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office</a:t>
            </a:r>
            <a:r>
              <a:rPr lang="mr-IN" dirty="0" smtClean="0"/>
              <a:t>…</a:t>
            </a:r>
            <a:endParaRPr lang="en-US" dirty="0"/>
          </a:p>
        </p:txBody>
      </p:sp>
      <p:sp>
        <p:nvSpPr>
          <p:cNvPr id="3" name="Content Placeholder 2"/>
          <p:cNvSpPr>
            <a:spLocks noGrp="1"/>
          </p:cNvSpPr>
          <p:nvPr>
            <p:ph idx="1"/>
          </p:nvPr>
        </p:nvSpPr>
        <p:spPr>
          <a:xfrm>
            <a:off x="717550" y="1384300"/>
            <a:ext cx="7969250" cy="5183414"/>
          </a:xfrm>
        </p:spPr>
        <p:txBody>
          <a:bodyPr/>
          <a:lstStyle/>
          <a:p>
            <a:r>
              <a:rPr lang="en-US" dirty="0" smtClean="0"/>
              <a:t>“</a:t>
            </a:r>
            <a:r>
              <a:rPr lang="en-US" dirty="0" err="1" smtClean="0"/>
              <a:t>Camberwell</a:t>
            </a:r>
            <a:r>
              <a:rPr lang="en-US" dirty="0" smtClean="0"/>
              <a:t>” (n.)</a:t>
            </a:r>
            <a:endParaRPr lang="en-US" dirty="0"/>
          </a:p>
          <a:p>
            <a:pPr lvl="1"/>
            <a:r>
              <a:rPr lang="en-US" dirty="0"/>
              <a:t>The small depression provided by the manufacturer on the top of a photocopier for keeping paper clips, despite there being no known instance of its use for this purpose</a:t>
            </a:r>
            <a:r>
              <a:rPr lang="en-US" dirty="0" smtClean="0"/>
              <a:t>.</a:t>
            </a:r>
            <a:endParaRPr lang="en-US" dirty="0" smtClean="0"/>
          </a:p>
          <a:p>
            <a:r>
              <a:rPr lang="en-US" dirty="0" smtClean="0"/>
              <a:t>“</a:t>
            </a:r>
            <a:r>
              <a:rPr lang="en-US" dirty="0" err="1" smtClean="0"/>
              <a:t>Semington</a:t>
            </a:r>
            <a:r>
              <a:rPr lang="en-US" dirty="0" smtClean="0"/>
              <a:t>” (n.)</a:t>
            </a:r>
            <a:endParaRPr lang="en-US" dirty="0" smtClean="0"/>
          </a:p>
          <a:p>
            <a:pPr lvl="1"/>
            <a:r>
              <a:rPr lang="en-US" dirty="0" smtClean="0"/>
              <a:t>Name given to a copy of a one-hundred page two-sided document that contains only the odd-numbered pages.</a:t>
            </a:r>
          </a:p>
          <a:p>
            <a:r>
              <a:rPr lang="en-US" dirty="0" smtClean="0"/>
              <a:t>“</a:t>
            </a:r>
            <a:r>
              <a:rPr lang="en-US" dirty="0" err="1" smtClean="0"/>
              <a:t>Edgebolton</a:t>
            </a:r>
            <a:r>
              <a:rPr lang="en-US" dirty="0" smtClean="0"/>
              <a:t>” </a:t>
            </a:r>
            <a:r>
              <a:rPr lang="en-US" dirty="0"/>
              <a:t>(n.</a:t>
            </a:r>
            <a:r>
              <a:rPr lang="en-US" dirty="0" smtClean="0"/>
              <a:t>)</a:t>
            </a:r>
          </a:p>
          <a:p>
            <a:pPr lvl="1"/>
            <a:r>
              <a:rPr lang="en-US" dirty="0" smtClean="0"/>
              <a:t>Descriptive </a:t>
            </a:r>
            <a:r>
              <a:rPr lang="en-US" dirty="0"/>
              <a:t>of a staple that is inserted so close to the edge of the document that each page neatly detaches itself as soon as the page is turned</a:t>
            </a:r>
            <a:r>
              <a:rPr lang="en-US" dirty="0" smtClean="0"/>
              <a:t>.</a:t>
            </a:r>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5</a:t>
            </a:fld>
            <a:endParaRPr lang="en-US"/>
          </a:p>
        </p:txBody>
      </p:sp>
    </p:spTree>
    <p:extLst>
      <p:ext uri="{BB962C8B-B14F-4D97-AF65-F5344CB8AC3E}">
        <p14:creationId xmlns:p14="http://schemas.microsoft.com/office/powerpoint/2010/main" val="340378254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the office (2)</a:t>
            </a:r>
            <a:r>
              <a:rPr lang="mr-IN"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Up </a:t>
            </a:r>
            <a:r>
              <a:rPr lang="en-US" dirty="0" err="1" smtClean="0"/>
              <a:t>Sydling</a:t>
            </a:r>
            <a:r>
              <a:rPr lang="en-US" dirty="0" smtClean="0"/>
              <a:t> (v.)</a:t>
            </a:r>
          </a:p>
          <a:p>
            <a:pPr lvl="1"/>
            <a:r>
              <a:rPr lang="en-US" dirty="0" smtClean="0"/>
              <a:t>The act of trying to determine the orientation of a sheet of paper in a printer paper-tray for two-sided copying.</a:t>
            </a:r>
          </a:p>
          <a:p>
            <a:r>
              <a:rPr lang="en-US" dirty="0" err="1" smtClean="0"/>
              <a:t>Awkley</a:t>
            </a:r>
            <a:r>
              <a:rPr lang="en-US" dirty="0" smtClean="0"/>
              <a:t> (adj.)</a:t>
            </a:r>
          </a:p>
          <a:p>
            <a:pPr lvl="1"/>
            <a:r>
              <a:rPr lang="en-US" dirty="0" smtClean="0"/>
              <a:t>Descriptive of the sensation experienced when, looking forward to getting on with your work, a student about whom you had completely forgotten arrives at your door.</a:t>
            </a:r>
          </a:p>
          <a:p>
            <a:r>
              <a:rPr lang="en-US" dirty="0" smtClean="0"/>
              <a:t>Preston </a:t>
            </a:r>
            <a:r>
              <a:rPr lang="en-US" dirty="0" err="1" smtClean="0"/>
              <a:t>Gubbals</a:t>
            </a:r>
            <a:r>
              <a:rPr lang="en-US" dirty="0" smtClean="0"/>
              <a:t> (n.)</a:t>
            </a:r>
          </a:p>
          <a:p>
            <a:pPr lvl="1"/>
            <a:r>
              <a:rPr lang="en-US" dirty="0" smtClean="0"/>
              <a:t>Adhesive address labels that completely obliterate the most important information on the documents to which they are affixed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pPr/>
              <a:t>6</a:t>
            </a:fld>
            <a:endParaRPr lang="en-US"/>
          </a:p>
        </p:txBody>
      </p:sp>
    </p:spTree>
    <p:extLst>
      <p:ext uri="{BB962C8B-B14F-4D97-AF65-F5344CB8AC3E}">
        <p14:creationId xmlns:p14="http://schemas.microsoft.com/office/powerpoint/2010/main" val="50556092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reading papers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Drewsey</a:t>
            </a:r>
            <a:r>
              <a:rPr lang="en-US" dirty="0" smtClean="0"/>
              <a:t>” (adj.)</a:t>
            </a:r>
          </a:p>
          <a:p>
            <a:pPr lvl="1"/>
            <a:r>
              <a:rPr lang="en-US" dirty="0" smtClean="0"/>
              <a:t>Descriptive of an abstract that contains details of what kinds of findings are contained in the paper but not what they are, thus requiring the reader to read the </a:t>
            </a:r>
            <a:r>
              <a:rPr lang="en-US" dirty="0" smtClean="0"/>
              <a:t>whole paper.</a:t>
            </a:r>
            <a:endParaRPr lang="en-US" dirty="0" smtClean="0"/>
          </a:p>
          <a:p>
            <a:r>
              <a:rPr lang="en-US" dirty="0" smtClean="0"/>
              <a:t>Lolo (n.)</a:t>
            </a:r>
            <a:endParaRPr lang="en-US" dirty="0"/>
          </a:p>
          <a:p>
            <a:pPr lvl="1"/>
            <a:r>
              <a:rPr lang="en-US" dirty="0" smtClean="0"/>
              <a:t>A collective term for any textual device—such as “approaching significance” or “marginally significant”—used to suggest that a </a:t>
            </a:r>
            <a:r>
              <a:rPr lang="en-US" i="1" dirty="0" smtClean="0"/>
              <a:t>p</a:t>
            </a:r>
            <a:r>
              <a:rPr lang="en-US" dirty="0" smtClean="0"/>
              <a:t> value greater than 0.05 is somehow meaningful</a:t>
            </a:r>
            <a:r>
              <a:rPr lang="en-US" dirty="0" smtClean="0"/>
              <a:t>.</a:t>
            </a:r>
          </a:p>
          <a:p>
            <a:pPr marL="457200" lvl="1" indent="0">
              <a:buNone/>
            </a:pP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7</a:t>
            </a:fld>
            <a:endParaRPr lang="en-US"/>
          </a:p>
        </p:txBody>
      </p:sp>
    </p:spTree>
    <p:extLst>
      <p:ext uri="{BB962C8B-B14F-4D97-AF65-F5344CB8AC3E}">
        <p14:creationId xmlns:p14="http://schemas.microsoft.com/office/powerpoint/2010/main" val="205331395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reading papers (2)</a:t>
            </a:r>
            <a:r>
              <a:rPr lang="mr-IN" dirty="0" smtClean="0"/>
              <a:t>…</a:t>
            </a:r>
            <a:endParaRPr lang="en-US" dirty="0"/>
          </a:p>
        </p:txBody>
      </p:sp>
      <p:sp>
        <p:nvSpPr>
          <p:cNvPr id="3" name="Content Placeholder 2"/>
          <p:cNvSpPr>
            <a:spLocks noGrp="1"/>
          </p:cNvSpPr>
          <p:nvPr>
            <p:ph idx="1"/>
          </p:nvPr>
        </p:nvSpPr>
        <p:spPr/>
        <p:txBody>
          <a:bodyPr/>
          <a:lstStyle/>
          <a:p>
            <a:r>
              <a:rPr lang="en-US" dirty="0" err="1"/>
              <a:t>Cohagen</a:t>
            </a:r>
            <a:r>
              <a:rPr lang="en-US" dirty="0"/>
              <a:t> (n.)</a:t>
            </a:r>
          </a:p>
          <a:p>
            <a:pPr lvl="1"/>
            <a:r>
              <a:rPr lang="en-US" dirty="0"/>
              <a:t>Any interpretation of an effect size as “small,” “medium,” or “large” on the basis of its absolute magnitude, especially one citing Cohen (1988) as support (thus proving that the cited source has not, in fact, been read</a:t>
            </a:r>
            <a:r>
              <a:rPr lang="en-US" dirty="0" smtClean="0"/>
              <a:t>).</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8</a:t>
            </a:fld>
            <a:endParaRPr lang="en-US"/>
          </a:p>
        </p:txBody>
      </p:sp>
    </p:spTree>
    <p:extLst>
      <p:ext uri="{BB962C8B-B14F-4D97-AF65-F5344CB8AC3E}">
        <p14:creationId xmlns:p14="http://schemas.microsoft.com/office/powerpoint/2010/main" val="23082058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reading </a:t>
            </a:r>
            <a:r>
              <a:rPr lang="en-US" dirty="0" smtClean="0"/>
              <a:t>papers (3)</a:t>
            </a:r>
            <a:r>
              <a:rPr lang="mr-IN" dirty="0" smtClean="0"/>
              <a:t>…</a:t>
            </a:r>
            <a:endParaRPr lang="en-US" dirty="0"/>
          </a:p>
        </p:txBody>
      </p:sp>
      <p:sp>
        <p:nvSpPr>
          <p:cNvPr id="3" name="Content Placeholder 2"/>
          <p:cNvSpPr>
            <a:spLocks noGrp="1"/>
          </p:cNvSpPr>
          <p:nvPr>
            <p:ph idx="1"/>
          </p:nvPr>
        </p:nvSpPr>
        <p:spPr>
          <a:xfrm>
            <a:off x="717550" y="1384299"/>
            <a:ext cx="7969250" cy="5074557"/>
          </a:xfrm>
        </p:spPr>
        <p:txBody>
          <a:bodyPr/>
          <a:lstStyle/>
          <a:p>
            <a:r>
              <a:rPr lang="en-US" dirty="0" err="1" smtClean="0"/>
              <a:t>Arrey</a:t>
            </a:r>
            <a:r>
              <a:rPr lang="en-US" dirty="0" smtClean="0"/>
              <a:t> (adj.)</a:t>
            </a:r>
            <a:endParaRPr lang="en-US" dirty="0" smtClean="0"/>
          </a:p>
          <a:p>
            <a:pPr lvl="1"/>
            <a:r>
              <a:rPr lang="en-US" dirty="0" smtClean="0"/>
              <a:t>Descriptive of a research paper that you are certain must be flawed because you disagree with its conclusions before you have read the paper.</a:t>
            </a:r>
          </a:p>
          <a:p>
            <a:r>
              <a:rPr lang="en-US" dirty="0" err="1" smtClean="0"/>
              <a:t>Gorus</a:t>
            </a:r>
            <a:r>
              <a:rPr lang="en-US" dirty="0" smtClean="0"/>
              <a:t> (n.)</a:t>
            </a:r>
            <a:endParaRPr lang="en-US" dirty="0"/>
          </a:p>
          <a:p>
            <a:pPr lvl="1"/>
            <a:r>
              <a:rPr lang="en-US" dirty="0"/>
              <a:t>A detail in </a:t>
            </a:r>
            <a:r>
              <a:rPr lang="en-US" dirty="0" smtClean="0"/>
              <a:t>an “</a:t>
            </a:r>
            <a:r>
              <a:rPr lang="en-US" dirty="0" err="1" smtClean="0"/>
              <a:t>arrey</a:t>
            </a:r>
            <a:r>
              <a:rPr lang="en-US" dirty="0" smtClean="0"/>
              <a:t>” (q.v.) </a:t>
            </a:r>
            <a:r>
              <a:rPr lang="en-US" dirty="0"/>
              <a:t>paper that allows you to conclude that the paper is “fundamentally flawed” and “worthless” so that you can reject its unpalatable </a:t>
            </a:r>
            <a:r>
              <a:rPr lang="en-US" dirty="0" smtClean="0"/>
              <a:t>conclusion.</a:t>
            </a:r>
            <a:endParaRPr lang="en-US" dirty="0" smtClean="0"/>
          </a:p>
          <a:p>
            <a:r>
              <a:rPr lang="en-US" dirty="0" smtClean="0"/>
              <a:t>Yreka (n.)</a:t>
            </a:r>
          </a:p>
          <a:p>
            <a:pPr lvl="1"/>
            <a:r>
              <a:rPr lang="en-US" dirty="0" smtClean="0"/>
              <a:t>The feeling engendered by discovering a </a:t>
            </a:r>
            <a:r>
              <a:rPr lang="en-US" dirty="0" smtClean="0"/>
              <a:t>“</a:t>
            </a:r>
            <a:r>
              <a:rPr lang="en-US" dirty="0" err="1" smtClean="0"/>
              <a:t>g</a:t>
            </a:r>
            <a:r>
              <a:rPr lang="en-US" dirty="0" err="1" smtClean="0"/>
              <a:t>orus</a:t>
            </a:r>
            <a:r>
              <a:rPr lang="en-US" dirty="0" smtClean="0"/>
              <a:t>” (q.v.) especially when it is found on the first page of the paper.</a:t>
            </a:r>
            <a:endParaRPr lang="en-US" dirty="0" smtClean="0"/>
          </a:p>
          <a:p>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9</a:t>
            </a:fld>
            <a:endParaRPr lang="en-US"/>
          </a:p>
        </p:txBody>
      </p:sp>
    </p:spTree>
    <p:extLst>
      <p:ext uri="{BB962C8B-B14F-4D97-AF65-F5344CB8AC3E}">
        <p14:creationId xmlns:p14="http://schemas.microsoft.com/office/powerpoint/2010/main" val="428951208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LSI DWC theme">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EFFF3"/>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1405</TotalTime>
  <Words>1020</Words>
  <Application>Microsoft Macintosh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LSI DWC theme</vt:lpstr>
      <vt:lpstr>Liff in Educational Research</vt:lpstr>
      <vt:lpstr>“The meaning of liff” (Adams &amp; Lloyd, 1983)</vt:lpstr>
      <vt:lpstr>Examples</vt:lpstr>
      <vt:lpstr>PowerPoint Presentation</vt:lpstr>
      <vt:lpstr>In the office…</vt:lpstr>
      <vt:lpstr>In the office (2)…</vt:lpstr>
      <vt:lpstr>When reading papers</vt:lpstr>
      <vt:lpstr>When reading papers (2)…</vt:lpstr>
      <vt:lpstr>While reading papers (3)…</vt:lpstr>
      <vt:lpstr>While reading papers (4)…</vt:lpstr>
      <vt:lpstr>When travelling…</vt:lpstr>
      <vt:lpstr>Peer review</vt:lpstr>
      <vt:lpstr>Writing grant proposals…</vt:lpstr>
      <vt:lpstr>At conferences…</vt:lpstr>
      <vt:lpstr>Over to you…</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17</cp:revision>
  <dcterms:created xsi:type="dcterms:W3CDTF">2019-03-18T13:41:07Z</dcterms:created>
  <dcterms:modified xsi:type="dcterms:W3CDTF">2019-03-23T14:46:13Z</dcterms:modified>
</cp:coreProperties>
</file>