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93" r:id="rId1"/>
  </p:sldMasterIdLst>
  <p:notesMasterIdLst>
    <p:notesMasterId r:id="rId20"/>
  </p:notesMasterIdLst>
  <p:sldIdLst>
    <p:sldId id="257" r:id="rId2"/>
    <p:sldId id="276" r:id="rId3"/>
    <p:sldId id="278" r:id="rId4"/>
    <p:sldId id="277" r:id="rId5"/>
    <p:sldId id="281" r:id="rId6"/>
    <p:sldId id="279" r:id="rId7"/>
    <p:sldId id="280" r:id="rId8"/>
    <p:sldId id="290" r:id="rId9"/>
    <p:sldId id="287" r:id="rId10"/>
    <p:sldId id="288" r:id="rId11"/>
    <p:sldId id="289" r:id="rId12"/>
    <p:sldId id="286" r:id="rId13"/>
    <p:sldId id="283" r:id="rId14"/>
    <p:sldId id="284" r:id="rId15"/>
    <p:sldId id="285" r:id="rId16"/>
    <p:sldId id="282" r:id="rId17"/>
    <p:sldId id="291" r:id="rId18"/>
    <p:sldId id="261" r:id="rId1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91D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600" y="-176"/>
      </p:cViewPr>
      <p:guideLst>
        <p:guide orient="horz" pos="2160"/>
        <p:guide pos="2880"/>
      </p:guideLst>
    </p:cSldViewPr>
  </p:slideViewPr>
  <p:notesTextViewPr>
    <p:cViewPr>
      <p:scale>
        <a:sx n="100" d="100"/>
        <a:sy n="100" d="100"/>
      </p:scale>
      <p:origin x="0" y="0"/>
    </p:cViewPr>
  </p:notesTextViewPr>
  <p:sorterViewPr>
    <p:cViewPr>
      <p:scale>
        <a:sx n="106" d="100"/>
        <a:sy n="106" d="100"/>
      </p:scale>
      <p:origin x="0" y="51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Not%20me%20work:K:Kluger:Effects%20of%20feeback%20interventions%20on%20performance%20(PB%20199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1"/>
          <c:order val="0"/>
          <c:invertIfNegative val="0"/>
          <c:cat>
            <c:numRef>
              <c:f>Sheet1!$A$1:$A$67</c:f>
              <c:numCache>
                <c:formatCode>General</c:formatCode>
                <c:ptCount val="67"/>
                <c:pt idx="0">
                  <c:v>-4.0</c:v>
                </c:pt>
                <c:pt idx="1">
                  <c:v>-3.75</c:v>
                </c:pt>
                <c:pt idx="2">
                  <c:v>-3.5</c:v>
                </c:pt>
                <c:pt idx="3">
                  <c:v>-3.25</c:v>
                </c:pt>
                <c:pt idx="4">
                  <c:v>-3.0</c:v>
                </c:pt>
                <c:pt idx="5">
                  <c:v>-2.75</c:v>
                </c:pt>
                <c:pt idx="6">
                  <c:v>-2.5</c:v>
                </c:pt>
                <c:pt idx="7">
                  <c:v>-2.25</c:v>
                </c:pt>
                <c:pt idx="8">
                  <c:v>-2.0</c:v>
                </c:pt>
                <c:pt idx="9">
                  <c:v>-1.75</c:v>
                </c:pt>
                <c:pt idx="10">
                  <c:v>-1.5</c:v>
                </c:pt>
                <c:pt idx="11">
                  <c:v>-1.25</c:v>
                </c:pt>
                <c:pt idx="12">
                  <c:v>-1.0</c:v>
                </c:pt>
                <c:pt idx="13">
                  <c:v>-0.75</c:v>
                </c:pt>
                <c:pt idx="14">
                  <c:v>-0.5</c:v>
                </c:pt>
                <c:pt idx="15">
                  <c:v>-0.25</c:v>
                </c:pt>
                <c:pt idx="16">
                  <c:v>0.0</c:v>
                </c:pt>
                <c:pt idx="17">
                  <c:v>0.25</c:v>
                </c:pt>
                <c:pt idx="18">
                  <c:v>0.5</c:v>
                </c:pt>
                <c:pt idx="19">
                  <c:v>0.75</c:v>
                </c:pt>
                <c:pt idx="20">
                  <c:v>1.0</c:v>
                </c:pt>
                <c:pt idx="21">
                  <c:v>1.25</c:v>
                </c:pt>
                <c:pt idx="22">
                  <c:v>1.5</c:v>
                </c:pt>
                <c:pt idx="23">
                  <c:v>1.75</c:v>
                </c:pt>
                <c:pt idx="24">
                  <c:v>2.0</c:v>
                </c:pt>
                <c:pt idx="25">
                  <c:v>2.25</c:v>
                </c:pt>
                <c:pt idx="26">
                  <c:v>2.5</c:v>
                </c:pt>
                <c:pt idx="27">
                  <c:v>2.75</c:v>
                </c:pt>
                <c:pt idx="28">
                  <c:v>3.0</c:v>
                </c:pt>
                <c:pt idx="29">
                  <c:v>3.25</c:v>
                </c:pt>
                <c:pt idx="30">
                  <c:v>3.5</c:v>
                </c:pt>
                <c:pt idx="31">
                  <c:v>3.75</c:v>
                </c:pt>
                <c:pt idx="32">
                  <c:v>4.0</c:v>
                </c:pt>
                <c:pt idx="33">
                  <c:v>4.25</c:v>
                </c:pt>
                <c:pt idx="34">
                  <c:v>4.5</c:v>
                </c:pt>
                <c:pt idx="35">
                  <c:v>4.75</c:v>
                </c:pt>
                <c:pt idx="36">
                  <c:v>5.0</c:v>
                </c:pt>
                <c:pt idx="37">
                  <c:v>5.25</c:v>
                </c:pt>
                <c:pt idx="38">
                  <c:v>5.5</c:v>
                </c:pt>
                <c:pt idx="39">
                  <c:v>5.75</c:v>
                </c:pt>
                <c:pt idx="40">
                  <c:v>6.0</c:v>
                </c:pt>
                <c:pt idx="41">
                  <c:v>6.25</c:v>
                </c:pt>
                <c:pt idx="42">
                  <c:v>6.5</c:v>
                </c:pt>
                <c:pt idx="43">
                  <c:v>6.75</c:v>
                </c:pt>
                <c:pt idx="44">
                  <c:v>7.0</c:v>
                </c:pt>
                <c:pt idx="45">
                  <c:v>7.25</c:v>
                </c:pt>
                <c:pt idx="46">
                  <c:v>7.5</c:v>
                </c:pt>
                <c:pt idx="47">
                  <c:v>7.75</c:v>
                </c:pt>
                <c:pt idx="48">
                  <c:v>8.0</c:v>
                </c:pt>
                <c:pt idx="49">
                  <c:v>8.25</c:v>
                </c:pt>
                <c:pt idx="50">
                  <c:v>8.5</c:v>
                </c:pt>
                <c:pt idx="51">
                  <c:v>8.75</c:v>
                </c:pt>
                <c:pt idx="52">
                  <c:v>9.0</c:v>
                </c:pt>
                <c:pt idx="53">
                  <c:v>9.25</c:v>
                </c:pt>
                <c:pt idx="54">
                  <c:v>9.5</c:v>
                </c:pt>
                <c:pt idx="55">
                  <c:v>9.75</c:v>
                </c:pt>
                <c:pt idx="56">
                  <c:v>10.0</c:v>
                </c:pt>
                <c:pt idx="57">
                  <c:v>10.25</c:v>
                </c:pt>
                <c:pt idx="58">
                  <c:v>10.5</c:v>
                </c:pt>
                <c:pt idx="59">
                  <c:v>10.75</c:v>
                </c:pt>
                <c:pt idx="60">
                  <c:v>11.0</c:v>
                </c:pt>
                <c:pt idx="61">
                  <c:v>11.25</c:v>
                </c:pt>
                <c:pt idx="62">
                  <c:v>11.5</c:v>
                </c:pt>
                <c:pt idx="63">
                  <c:v>11.75</c:v>
                </c:pt>
                <c:pt idx="64">
                  <c:v>12.0</c:v>
                </c:pt>
                <c:pt idx="65">
                  <c:v>12.25</c:v>
                </c:pt>
                <c:pt idx="66">
                  <c:v>12.5</c:v>
                </c:pt>
              </c:numCache>
            </c:numRef>
          </c:cat>
          <c:val>
            <c:numRef>
              <c:f>Sheet1!$B$1:$B$67</c:f>
              <c:numCache>
                <c:formatCode>General</c:formatCode>
                <c:ptCount val="67"/>
                <c:pt idx="0">
                  <c:v>0.0</c:v>
                </c:pt>
                <c:pt idx="1">
                  <c:v>0.0</c:v>
                </c:pt>
                <c:pt idx="2">
                  <c:v>0.0</c:v>
                </c:pt>
                <c:pt idx="3" formatCode="0">
                  <c:v>0.9712</c:v>
                </c:pt>
                <c:pt idx="4" formatCode="0">
                  <c:v>0.0</c:v>
                </c:pt>
                <c:pt idx="5" formatCode="0">
                  <c:v>0.0</c:v>
                </c:pt>
                <c:pt idx="6" formatCode="0">
                  <c:v>0.9712</c:v>
                </c:pt>
                <c:pt idx="7" formatCode="0">
                  <c:v>0.9712</c:v>
                </c:pt>
                <c:pt idx="8" formatCode="0">
                  <c:v>4.856000000000001</c:v>
                </c:pt>
                <c:pt idx="9" formatCode="0">
                  <c:v>7.284</c:v>
                </c:pt>
                <c:pt idx="10" formatCode="0">
                  <c:v>7.891000000000001</c:v>
                </c:pt>
                <c:pt idx="11" formatCode="0">
                  <c:v>18.21</c:v>
                </c:pt>
                <c:pt idx="12" formatCode="0">
                  <c:v>18.21</c:v>
                </c:pt>
                <c:pt idx="13" formatCode="0">
                  <c:v>29.136</c:v>
                </c:pt>
                <c:pt idx="14" formatCode="0">
                  <c:v>38.241</c:v>
                </c:pt>
                <c:pt idx="15" formatCode="0">
                  <c:v>57.665</c:v>
                </c:pt>
                <c:pt idx="16" formatCode="0">
                  <c:v>86.801</c:v>
                </c:pt>
                <c:pt idx="17" formatCode="0">
                  <c:v>77.69600000000001</c:v>
                </c:pt>
                <c:pt idx="18" formatCode="0">
                  <c:v>60.7</c:v>
                </c:pt>
                <c:pt idx="19" formatCode="0">
                  <c:v>44.91800000000001</c:v>
                </c:pt>
                <c:pt idx="20" formatCode="0">
                  <c:v>33.992</c:v>
                </c:pt>
                <c:pt idx="21" formatCode="0">
                  <c:v>29.136</c:v>
                </c:pt>
                <c:pt idx="22" formatCode="0">
                  <c:v>23.066</c:v>
                </c:pt>
                <c:pt idx="23" formatCode="0">
                  <c:v>18.21</c:v>
                </c:pt>
                <c:pt idx="24" formatCode="0">
                  <c:v>12.747</c:v>
                </c:pt>
                <c:pt idx="25" formatCode="0">
                  <c:v>4.856000000000001</c:v>
                </c:pt>
                <c:pt idx="26" formatCode="0">
                  <c:v>6.07</c:v>
                </c:pt>
                <c:pt idx="27" formatCode="0">
                  <c:v>6.677</c:v>
                </c:pt>
                <c:pt idx="28" formatCode="0">
                  <c:v>1.821</c:v>
                </c:pt>
                <c:pt idx="29" formatCode="0">
                  <c:v>0.0</c:v>
                </c:pt>
                <c:pt idx="30" formatCode="0">
                  <c:v>0.0</c:v>
                </c:pt>
                <c:pt idx="31" formatCode="0">
                  <c:v>1.821</c:v>
                </c:pt>
                <c:pt idx="32" formatCode="0">
                  <c:v>0.0</c:v>
                </c:pt>
                <c:pt idx="33" formatCode="0">
                  <c:v>0.9712</c:v>
                </c:pt>
                <c:pt idx="34" formatCode="0">
                  <c:v>0.9712</c:v>
                </c:pt>
                <c:pt idx="35" formatCode="0">
                  <c:v>1.821</c:v>
                </c:pt>
                <c:pt idx="36" formatCode="0">
                  <c:v>0.0</c:v>
                </c:pt>
                <c:pt idx="37" formatCode="0">
                  <c:v>1.821</c:v>
                </c:pt>
                <c:pt idx="38" formatCode="0">
                  <c:v>0.0</c:v>
                </c:pt>
                <c:pt idx="39" formatCode="0">
                  <c:v>0.9712</c:v>
                </c:pt>
                <c:pt idx="40" formatCode="0">
                  <c:v>0.0</c:v>
                </c:pt>
                <c:pt idx="41" formatCode="0">
                  <c:v>0.0</c:v>
                </c:pt>
                <c:pt idx="42" formatCode="0">
                  <c:v>0.0</c:v>
                </c:pt>
                <c:pt idx="43" formatCode="0">
                  <c:v>0.0</c:v>
                </c:pt>
                <c:pt idx="44" formatCode="0">
                  <c:v>0.9712</c:v>
                </c:pt>
                <c:pt idx="45" formatCode="0">
                  <c:v>0.9712</c:v>
                </c:pt>
                <c:pt idx="46" formatCode="0">
                  <c:v>0.9712</c:v>
                </c:pt>
                <c:pt idx="47" formatCode="0">
                  <c:v>0.9712</c:v>
                </c:pt>
                <c:pt idx="48" formatCode="0">
                  <c:v>0.0</c:v>
                </c:pt>
                <c:pt idx="49" formatCode="0">
                  <c:v>0.0</c:v>
                </c:pt>
                <c:pt idx="50" formatCode="0">
                  <c:v>0.0</c:v>
                </c:pt>
                <c:pt idx="51" formatCode="0">
                  <c:v>0.0</c:v>
                </c:pt>
                <c:pt idx="52" formatCode="0">
                  <c:v>0.0</c:v>
                </c:pt>
                <c:pt idx="53" formatCode="0">
                  <c:v>0.0</c:v>
                </c:pt>
                <c:pt idx="54" formatCode="0">
                  <c:v>0.0</c:v>
                </c:pt>
                <c:pt idx="55" formatCode="0">
                  <c:v>0.0</c:v>
                </c:pt>
                <c:pt idx="56" formatCode="0">
                  <c:v>0.0</c:v>
                </c:pt>
                <c:pt idx="57" formatCode="0">
                  <c:v>0.0</c:v>
                </c:pt>
                <c:pt idx="58" formatCode="0">
                  <c:v>0.0</c:v>
                </c:pt>
                <c:pt idx="59" formatCode="0">
                  <c:v>0.0</c:v>
                </c:pt>
                <c:pt idx="60" formatCode="0">
                  <c:v>0.0</c:v>
                </c:pt>
                <c:pt idx="61" formatCode="0">
                  <c:v>0.0</c:v>
                </c:pt>
                <c:pt idx="62" formatCode="0">
                  <c:v>0.0</c:v>
                </c:pt>
                <c:pt idx="63" formatCode="0">
                  <c:v>0.0</c:v>
                </c:pt>
                <c:pt idx="64" formatCode="0">
                  <c:v>0.0</c:v>
                </c:pt>
                <c:pt idx="65" formatCode="0">
                  <c:v>0.0</c:v>
                </c:pt>
                <c:pt idx="66" formatCode="0">
                  <c:v>0.9712</c:v>
                </c:pt>
              </c:numCache>
            </c:numRef>
          </c:val>
          <c:extLst xmlns:c16r2="http://schemas.microsoft.com/office/drawing/2015/06/chart">
            <c:ext xmlns:c16="http://schemas.microsoft.com/office/drawing/2014/chart" uri="{C3380CC4-5D6E-409C-BE32-E72D297353CC}">
              <c16:uniqueId val="{00000000-F838-0246-AA95-8A4B0F1A3BE4}"/>
            </c:ext>
          </c:extLst>
        </c:ser>
        <c:dLbls>
          <c:showLegendKey val="0"/>
          <c:showVal val="0"/>
          <c:showCatName val="0"/>
          <c:showSerName val="0"/>
          <c:showPercent val="0"/>
          <c:showBubbleSize val="0"/>
        </c:dLbls>
        <c:gapWidth val="150"/>
        <c:overlap val="100"/>
        <c:axId val="-2052044024"/>
        <c:axId val="-2080650568"/>
      </c:barChart>
      <c:catAx>
        <c:axId val="-2052044024"/>
        <c:scaling>
          <c:orientation val="minMax"/>
        </c:scaling>
        <c:delete val="0"/>
        <c:axPos val="b"/>
        <c:title>
          <c:tx>
            <c:rich>
              <a:bodyPr/>
              <a:lstStyle/>
              <a:p>
                <a:pPr>
                  <a:defRPr sz="1800"/>
                </a:pPr>
                <a:r>
                  <a:rPr lang="en-US" sz="1800" dirty="0"/>
                  <a:t>Effect size (Cohen's </a:t>
                </a:r>
                <a:r>
                  <a:rPr lang="en-US" sz="1800" i="1" dirty="0"/>
                  <a:t>d</a:t>
                </a:r>
                <a:r>
                  <a:rPr lang="en-US" sz="1800" i="0" dirty="0"/>
                  <a:t>)</a:t>
                </a:r>
                <a:endParaRPr lang="en-US" sz="1800" dirty="0"/>
              </a:p>
            </c:rich>
          </c:tx>
          <c:layout/>
          <c:overlay val="0"/>
        </c:title>
        <c:numFmt formatCode="General" sourceLinked="1"/>
        <c:majorTickMark val="out"/>
        <c:minorTickMark val="none"/>
        <c:tickLblPos val="nextTo"/>
        <c:txPr>
          <a:bodyPr/>
          <a:lstStyle/>
          <a:p>
            <a:pPr>
              <a:defRPr sz="1800"/>
            </a:pPr>
            <a:endParaRPr lang="en-US"/>
          </a:p>
        </c:txPr>
        <c:crossAx val="-2080650568"/>
        <c:crosses val="autoZero"/>
        <c:auto val="1"/>
        <c:lblAlgn val="ctr"/>
        <c:lblOffset val="100"/>
        <c:tickLblSkip val="4"/>
        <c:noMultiLvlLbl val="0"/>
      </c:catAx>
      <c:valAx>
        <c:axId val="-2080650568"/>
        <c:scaling>
          <c:orientation val="minMax"/>
        </c:scaling>
        <c:delete val="0"/>
        <c:axPos val="l"/>
        <c:majorGridlines/>
        <c:title>
          <c:tx>
            <c:rich>
              <a:bodyPr rot="-5400000" vert="horz"/>
              <a:lstStyle/>
              <a:p>
                <a:pPr>
                  <a:defRPr sz="1800"/>
                </a:pPr>
                <a:r>
                  <a:rPr lang="en-US" sz="1800" dirty="0"/>
                  <a:t>Number of effect sizes</a:t>
                </a:r>
              </a:p>
            </c:rich>
          </c:tx>
          <c:layout/>
          <c:overlay val="0"/>
        </c:title>
        <c:numFmt formatCode="General" sourceLinked="1"/>
        <c:majorTickMark val="out"/>
        <c:minorTickMark val="none"/>
        <c:tickLblPos val="nextTo"/>
        <c:txPr>
          <a:bodyPr/>
          <a:lstStyle/>
          <a:p>
            <a:pPr>
              <a:defRPr sz="1800"/>
            </a:pPr>
            <a:endParaRPr lang="en-US"/>
          </a:p>
        </c:txPr>
        <c:crossAx val="-2052044024"/>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44A79B-25DA-AA4D-BEBC-FF5B254594C3}" type="datetimeFigureOut">
              <a:rPr lang="en-US" smtClean="0"/>
              <a:t>4/8/19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479AC8-6429-9546-A124-8E82D41E6181}" type="slidenum">
              <a:rPr lang="en-US" smtClean="0"/>
              <a:t>‹#›</a:t>
            </a:fld>
            <a:endParaRPr lang="en-US"/>
          </a:p>
        </p:txBody>
      </p:sp>
    </p:spTree>
    <p:extLst>
      <p:ext uri="{BB962C8B-B14F-4D97-AF65-F5344CB8AC3E}">
        <p14:creationId xmlns:p14="http://schemas.microsoft.com/office/powerpoint/2010/main" val="2706362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noTextEdit="1"/>
          </p:cNvSpPr>
          <p:nvPr>
            <p:ph type="sldImg"/>
          </p:nvPr>
        </p:nvSpPr>
        <p:spPr>
          <a:xfrm>
            <a:off x="2226469" y="797984"/>
            <a:ext cx="2405063" cy="3206749"/>
          </a:xfrm>
          <a:ln cap="flat"/>
        </p:spPr>
      </p:sp>
      <p:sp>
        <p:nvSpPr>
          <p:cNvPr id="13824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8513" y="685800"/>
            <a:ext cx="5284787" cy="3963988"/>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53B523-08EE-724B-9F77-B8B28604AEDC}" type="slidenum">
              <a:rPr lang="en-US" smtClean="0"/>
              <a:t>18</a:t>
            </a:fld>
            <a:endParaRPr lang="en-US"/>
          </a:p>
        </p:txBody>
      </p:sp>
    </p:spTree>
    <p:extLst>
      <p:ext uri="{BB962C8B-B14F-4D97-AF65-F5344CB8AC3E}">
        <p14:creationId xmlns:p14="http://schemas.microsoft.com/office/powerpoint/2010/main" val="1230171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9" name="Rectangle 8"/>
          <p:cNvSpPr/>
          <p:nvPr/>
        </p:nvSpPr>
        <p:spPr>
          <a:xfrm>
            <a:off x="1148045" y="0"/>
            <a:ext cx="7995955" cy="6127891"/>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pic>
        <p:nvPicPr>
          <p:cNvPr id="8" name="Picture 7" descr="circle.png"/>
          <p:cNvPicPr>
            <a:picLocks noChangeAspect="1"/>
          </p:cNvPicPr>
          <p:nvPr/>
        </p:nvPicPr>
        <p:blipFill>
          <a:blip r:embed="rId2">
            <a:alphaModFix amt="81000"/>
            <a:extLst>
              <a:ext uri="{28A0092B-C50C-407E-A947-70E740481C1C}">
                <a14:useLocalDpi xmlns:a14="http://schemas.microsoft.com/office/drawing/2010/main" val="0"/>
              </a:ext>
            </a:extLst>
          </a:blip>
          <a:stretch>
            <a:fillRect/>
          </a:stretch>
        </p:blipFill>
        <p:spPr>
          <a:xfrm>
            <a:off x="0" y="0"/>
            <a:ext cx="9141964" cy="6858000"/>
          </a:xfrm>
          <a:prstGeom prst="rect">
            <a:avLst/>
          </a:prstGeom>
        </p:spPr>
      </p:pic>
      <p:sp>
        <p:nvSpPr>
          <p:cNvPr id="10" name="Rectangle 9"/>
          <p:cNvSpPr/>
          <p:nvPr/>
        </p:nvSpPr>
        <p:spPr>
          <a:xfrm>
            <a:off x="0" y="0"/>
            <a:ext cx="918436" cy="6127891"/>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2" name="Title 1"/>
          <p:cNvSpPr>
            <a:spLocks noGrp="1"/>
          </p:cNvSpPr>
          <p:nvPr>
            <p:ph type="ctrTitle" hasCustomPrompt="1"/>
          </p:nvPr>
        </p:nvSpPr>
        <p:spPr>
          <a:xfrm>
            <a:off x="1371600" y="1677187"/>
            <a:ext cx="4854396" cy="1923264"/>
          </a:xfrm>
        </p:spPr>
        <p:txBody>
          <a:bodyPr/>
          <a:lstStyle>
            <a:lvl1pPr algn="l">
              <a:defRPr sz="3600">
                <a:solidFill>
                  <a:schemeClr val="bg1"/>
                </a:solidFill>
              </a:defRPr>
            </a:lvl1pPr>
          </a:lstStyle>
          <a:p>
            <a:r>
              <a:rPr lang="en-US" dirty="0" smtClean="0"/>
              <a:t>Click to edit Master </a:t>
            </a:r>
            <a:br>
              <a:rPr lang="en-US" dirty="0" smtClean="0"/>
            </a:br>
            <a:r>
              <a:rPr lang="en-US" dirty="0" smtClean="0"/>
              <a:t>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6" name="Slide Number Placeholder 5"/>
          <p:cNvSpPr>
            <a:spLocks noGrp="1"/>
          </p:cNvSpPr>
          <p:nvPr>
            <p:ph type="sldNum" sz="quarter" idx="12"/>
          </p:nvPr>
        </p:nvSpPr>
        <p:spPr>
          <a:xfrm>
            <a:off x="0" y="977926"/>
            <a:ext cx="918436" cy="231140"/>
          </a:xfrm>
        </p:spPr>
        <p:txBody>
          <a:bodyPr/>
          <a:lstStyle/>
          <a:p>
            <a:fld id="{9C0F6FC3-3F0F-484D-B7AD-35414CAF3DD6}" type="slidenum">
              <a:rPr lang="en-US" smtClean="0"/>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smtClean="0"/>
              <a:t>©2014 DylanWiliamCenter</a:t>
            </a:r>
            <a:endParaRPr lang="en-US" dirty="0"/>
          </a:p>
        </p:txBody>
      </p:sp>
    </p:spTree>
    <p:extLst>
      <p:ext uri="{BB962C8B-B14F-4D97-AF65-F5344CB8AC3E}">
        <p14:creationId xmlns:p14="http://schemas.microsoft.com/office/powerpoint/2010/main" val="2828133397"/>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717550" y="1384300"/>
            <a:ext cx="7969250" cy="4840890"/>
          </a:xfrm>
          <a:prstGeom prst="rect">
            <a:avLst/>
          </a:prstGeo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Slide Number Placeholder 5"/>
          <p:cNvSpPr>
            <a:spLocks noGrp="1"/>
          </p:cNvSpPr>
          <p:nvPr>
            <p:ph type="sldNum" sz="quarter" idx="12"/>
          </p:nvPr>
        </p:nvSpPr>
        <p:spPr/>
        <p:txBody>
          <a:bodyPr/>
          <a:lstStyle/>
          <a:p>
            <a:fld id="{9C0F6FC3-3F0F-484D-B7AD-35414CAF3DD6}" type="slidenum">
              <a:rPr lang="en-US" smtClean="0"/>
              <a:t>‹#›</a:t>
            </a:fld>
            <a:endParaRPr lang="en-US"/>
          </a:p>
        </p:txBody>
      </p:sp>
    </p:spTree>
    <p:extLst>
      <p:ext uri="{BB962C8B-B14F-4D97-AF65-F5344CB8AC3E}">
        <p14:creationId xmlns:p14="http://schemas.microsoft.com/office/powerpoint/2010/main" val="29912880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4" name="Slide Number Placeholder 3"/>
          <p:cNvSpPr>
            <a:spLocks noGrp="1"/>
          </p:cNvSpPr>
          <p:nvPr>
            <p:ph type="sldNum" sz="quarter" idx="11"/>
          </p:nvPr>
        </p:nvSpPr>
        <p:spPr/>
        <p:txBody>
          <a:bodyPr/>
          <a:lstStyle/>
          <a:p>
            <a:fld id="{9C0F6FC3-3F0F-484D-B7AD-35414CAF3DD6}" type="slidenum">
              <a:rPr lang="en-US" smtClean="0"/>
              <a:pPr/>
              <a:t>‹#›</a:t>
            </a:fld>
            <a:endParaRPr lang="en-US" dirty="0"/>
          </a:p>
        </p:txBody>
      </p:sp>
    </p:spTree>
    <p:extLst>
      <p:ext uri="{BB962C8B-B14F-4D97-AF65-F5344CB8AC3E}">
        <p14:creationId xmlns:p14="http://schemas.microsoft.com/office/powerpoint/2010/main" val="2699410867"/>
      </p:ext>
    </p:extLst>
  </p:cSld>
  <p:clrMapOvr>
    <a:masterClrMapping/>
  </p:clrMapOvr>
  <p:timing>
    <p:tnLst>
      <p:par>
        <p:cTn xmlns:p14="http://schemas.microsoft.com/office/powerpoint/2010/mai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Slide Number Placeholder 4"/>
          <p:cNvSpPr>
            <a:spLocks noGrp="1"/>
          </p:cNvSpPr>
          <p:nvPr>
            <p:ph type="sldNum" sz="quarter" idx="12"/>
          </p:nvPr>
        </p:nvSpPr>
        <p:spPr/>
        <p:txBody>
          <a:bodyPr/>
          <a:lstStyle/>
          <a:p>
            <a:fld id="{9C0F6FC3-3F0F-484D-B7AD-35414CAF3DD6}" type="slidenum">
              <a:rPr lang="en-US" smtClean="0"/>
              <a:t>‹#›</a:t>
            </a:fld>
            <a:endParaRPr lang="en-US"/>
          </a:p>
        </p:txBody>
      </p:sp>
    </p:spTree>
    <p:extLst>
      <p:ext uri="{BB962C8B-B14F-4D97-AF65-F5344CB8AC3E}">
        <p14:creationId xmlns:p14="http://schemas.microsoft.com/office/powerpoint/2010/main" val="119681766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602468"/>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Slide Number Placeholder 6"/>
          <p:cNvSpPr>
            <a:spLocks noGrp="1"/>
          </p:cNvSpPr>
          <p:nvPr>
            <p:ph type="sldNum" sz="quarter" idx="12"/>
          </p:nvPr>
        </p:nvSpPr>
        <p:spPr/>
        <p:txBody>
          <a:bodyPr/>
          <a:lstStyle/>
          <a:p>
            <a:fld id="{9C0F6FC3-3F0F-484D-B7AD-35414CAF3DD6}" type="slidenum">
              <a:rPr lang="en-US" smtClean="0"/>
              <a:t>‹#›</a:t>
            </a:fld>
            <a:endParaRPr lang="en-US"/>
          </a:p>
        </p:txBody>
      </p:sp>
    </p:spTree>
    <p:extLst>
      <p:ext uri="{BB962C8B-B14F-4D97-AF65-F5344CB8AC3E}">
        <p14:creationId xmlns:p14="http://schemas.microsoft.com/office/powerpoint/2010/main" val="2707800869"/>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717550" y="1535113"/>
            <a:ext cx="403225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17550" y="2174875"/>
            <a:ext cx="403225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5041900" y="1535113"/>
            <a:ext cx="364490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041900" y="2174875"/>
            <a:ext cx="364490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9" name="Slide Number Placeholder 8"/>
          <p:cNvSpPr>
            <a:spLocks noGrp="1"/>
          </p:cNvSpPr>
          <p:nvPr>
            <p:ph type="sldNum" sz="quarter" idx="12"/>
          </p:nvPr>
        </p:nvSpPr>
        <p:spPr/>
        <p:txBody>
          <a:bodyPr/>
          <a:lstStyle/>
          <a:p>
            <a:fld id="{9C0F6FC3-3F0F-484D-B7AD-35414CAF3DD6}" type="slidenum">
              <a:rPr lang="en-US" smtClean="0"/>
              <a:t>‹#›</a:t>
            </a:fld>
            <a:endParaRPr lang="en-US"/>
          </a:p>
        </p:txBody>
      </p:sp>
      <p:sp>
        <p:nvSpPr>
          <p:cNvPr id="10" name="Footer Placeholder 4"/>
          <p:cNvSpPr>
            <a:spLocks noGrp="1"/>
          </p:cNvSpPr>
          <p:nvPr>
            <p:ph type="ftr" sz="quarter" idx="13"/>
          </p:nvPr>
        </p:nvSpPr>
        <p:spPr>
          <a:xfrm>
            <a:off x="457200" y="6356350"/>
            <a:ext cx="5562600" cy="365125"/>
          </a:xfrm>
          <a:prstGeom prst="rect">
            <a:avLst/>
          </a:prstGeom>
        </p:spPr>
        <p:txBody>
          <a:bodyPr vert="horz" lIns="91440" tIns="45720" rIns="91440" bIns="45720" rtlCol="0" anchor="ctr"/>
          <a:lstStyle>
            <a:lvl1pPr algn="l">
              <a:defRPr sz="800">
                <a:solidFill>
                  <a:schemeClr val="tx1"/>
                </a:solidFill>
              </a:defRPr>
            </a:lvl1pPr>
          </a:lstStyle>
          <a:p>
            <a:r>
              <a:rPr lang="en-US" smtClean="0"/>
              <a:t>©2014 DylanWiliamCenter</a:t>
            </a:r>
            <a:endParaRPr lang="en-US" dirty="0"/>
          </a:p>
        </p:txBody>
      </p:sp>
    </p:spTree>
    <p:extLst>
      <p:ext uri="{BB962C8B-B14F-4D97-AF65-F5344CB8AC3E}">
        <p14:creationId xmlns:p14="http://schemas.microsoft.com/office/powerpoint/2010/main" val="3773011487"/>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top_circle.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144000" cy="965098"/>
          </a:xfrm>
          <a:prstGeom prst="rect">
            <a:avLst/>
          </a:prstGeom>
        </p:spPr>
      </p:pic>
      <p:sp>
        <p:nvSpPr>
          <p:cNvPr id="2" name="Title Placeholder 1"/>
          <p:cNvSpPr>
            <a:spLocks noGrp="1"/>
          </p:cNvSpPr>
          <p:nvPr>
            <p:ph type="title"/>
          </p:nvPr>
        </p:nvSpPr>
        <p:spPr>
          <a:xfrm>
            <a:off x="717550" y="233886"/>
            <a:ext cx="7921327" cy="621877"/>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7" name="Rectangle 6"/>
          <p:cNvSpPr/>
          <p:nvPr/>
        </p:nvSpPr>
        <p:spPr>
          <a:xfrm>
            <a:off x="717550" y="965098"/>
            <a:ext cx="8426451" cy="243968"/>
          </a:xfrm>
          <a:prstGeom prst="rect">
            <a:avLst/>
          </a:prstGeom>
          <a:solidFill>
            <a:srgbClr val="1691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8" name="Rectangle 7"/>
          <p:cNvSpPr/>
          <p:nvPr/>
        </p:nvSpPr>
        <p:spPr>
          <a:xfrm>
            <a:off x="0" y="977926"/>
            <a:ext cx="635000" cy="231140"/>
          </a:xfrm>
          <a:prstGeom prst="rect">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171AD"/>
              </a:solidFill>
            </a:endParaRPr>
          </a:p>
        </p:txBody>
      </p:sp>
      <p:sp>
        <p:nvSpPr>
          <p:cNvPr id="6" name="Slide Number Placeholder 5"/>
          <p:cNvSpPr>
            <a:spLocks noGrp="1"/>
          </p:cNvSpPr>
          <p:nvPr>
            <p:ph type="sldNum" sz="quarter" idx="4"/>
          </p:nvPr>
        </p:nvSpPr>
        <p:spPr>
          <a:xfrm>
            <a:off x="0" y="977926"/>
            <a:ext cx="635000" cy="231140"/>
          </a:xfrm>
          <a:prstGeom prst="rect">
            <a:avLst/>
          </a:prstGeom>
          <a:noFill/>
          <a:ln>
            <a:noFill/>
          </a:ln>
        </p:spPr>
        <p:txBody>
          <a:bodyPr vert="horz" lIns="91440" tIns="45720" rIns="91440" bIns="45720" rtlCol="0" anchor="ctr"/>
          <a:lstStyle>
            <a:lvl1pPr algn="ctr">
              <a:defRPr sz="1200">
                <a:solidFill>
                  <a:schemeClr val="tx1"/>
                </a:solidFill>
              </a:defRPr>
            </a:lvl1pPr>
          </a:lstStyle>
          <a:p>
            <a:fld id="{9C0F6FC3-3F0F-484D-B7AD-35414CAF3DD6}" type="slidenum">
              <a:rPr lang="en-US" smtClean="0"/>
              <a:pPr/>
              <a:t>‹#›</a:t>
            </a:fld>
            <a:endParaRPr lang="en-US" dirty="0"/>
          </a:p>
        </p:txBody>
      </p:sp>
    </p:spTree>
    <p:extLst>
      <p:ext uri="{BB962C8B-B14F-4D97-AF65-F5344CB8AC3E}">
        <p14:creationId xmlns:p14="http://schemas.microsoft.com/office/powerpoint/2010/main" val="263605112"/>
      </p:ext>
    </p:extLst>
  </p:cSld>
  <p:clrMap bg1="lt1" tx1="dk1" bg2="lt2" tx2="dk2" accent1="accent1" accent2="accent2" accent3="accent3" accent4="accent4" accent5="accent5" accent6="accent6" hlink="hlink" folHlink="folHlink"/>
  <p:sldLayoutIdLst>
    <p:sldLayoutId id="2147483999" r:id="rId1"/>
    <p:sldLayoutId id="2147483994" r:id="rId2"/>
    <p:sldLayoutId id="2147483995" r:id="rId3"/>
    <p:sldLayoutId id="2147483996" r:id="rId4"/>
    <p:sldLayoutId id="2147483997" r:id="rId5"/>
    <p:sldLayoutId id="2147484000" r:id="rId6"/>
    <p:sldLayoutId id="2147484001" r:id="rId7"/>
  </p:sldLayoutIdLst>
  <p:transition xmlns:p14="http://schemas.microsoft.com/office/powerpoint/2010/main" spd="slow">
    <p:fade/>
  </p:transition>
  <p:timing>
    <p:tnLst>
      <p:par>
        <p:cTn xmlns:p14="http://schemas.microsoft.com/office/powerpoint/2010/main" id="1" dur="indefinite" restart="never" nodeType="tmRoot"/>
      </p:par>
    </p:tnLst>
  </p:timing>
  <p:hf hdr="0" ftr="0" dt="0"/>
  <p:txStyles>
    <p:titleStyle>
      <a:lvl1pPr algn="ctr" defTabSz="457200" rtl="0" eaLnBrk="1" latinLnBrk="0" hangingPunct="1">
        <a:spcBef>
          <a:spcPct val="0"/>
        </a:spcBef>
        <a:buNone/>
        <a:defRPr sz="3200" b="1" kern="1200">
          <a:solidFill>
            <a:srgbClr val="1691D0"/>
          </a:solidFill>
          <a:latin typeface="+mj-lt"/>
          <a:ea typeface="+mj-ea"/>
          <a:cs typeface="+mj-cs"/>
        </a:defRPr>
      </a:lvl1pPr>
    </p:titleStyle>
    <p:bodyStyle>
      <a:lvl1pPr marL="342900" indent="-342900" algn="l" defTabSz="457200" rtl="0" eaLnBrk="1" latinLnBrk="0" hangingPunct="1">
        <a:spcBef>
          <a:spcPct val="20000"/>
        </a:spcBef>
        <a:buClr>
          <a:srgbClr val="1691D0"/>
        </a:buClr>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rgbClr val="1691D0"/>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rgbClr val="1691D0"/>
        </a:buClr>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Clr>
          <a:srgbClr val="1691D0"/>
        </a:buClr>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599" y="1428863"/>
            <a:ext cx="5643639" cy="2686242"/>
          </a:xfrm>
        </p:spPr>
        <p:txBody>
          <a:bodyPr/>
          <a:lstStyle/>
          <a:p>
            <a:r>
              <a:rPr lang="en-US" dirty="0" smtClean="0"/>
              <a:t>Feedback: At the heart of— but definitely not all of— formative assessment</a:t>
            </a:r>
            <a:endParaRPr lang="en-US" dirty="0"/>
          </a:p>
        </p:txBody>
      </p:sp>
      <p:sp>
        <p:nvSpPr>
          <p:cNvPr id="3" name="Subtitle 2"/>
          <p:cNvSpPr>
            <a:spLocks noGrp="1"/>
          </p:cNvSpPr>
          <p:nvPr>
            <p:ph type="subTitle" idx="1"/>
          </p:nvPr>
        </p:nvSpPr>
        <p:spPr>
          <a:xfrm>
            <a:off x="1371600" y="4334902"/>
            <a:ext cx="6400800" cy="1538587"/>
          </a:xfrm>
        </p:spPr>
        <p:txBody>
          <a:bodyPr/>
          <a:lstStyle/>
          <a:p>
            <a:r>
              <a:rPr lang="en-US" dirty="0" smtClean="0"/>
              <a:t>Dylan Wiliam, AERA 2019</a:t>
            </a:r>
          </a:p>
          <a:p>
            <a:r>
              <a:rPr lang="en-US" dirty="0" smtClean="0"/>
              <a:t>April: Toronto, Canada</a:t>
            </a:r>
            <a:endParaRPr lang="en-US" dirty="0"/>
          </a:p>
          <a:p>
            <a:r>
              <a:rPr lang="en-US" dirty="0" smtClean="0"/>
              <a:t>@dylanwiliam</a:t>
            </a: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a:t>
            </a:fld>
            <a:endParaRPr lang="en-US" dirty="0"/>
          </a:p>
        </p:txBody>
      </p:sp>
    </p:spTree>
    <p:extLst>
      <p:ext uri="{BB962C8B-B14F-4D97-AF65-F5344CB8AC3E}">
        <p14:creationId xmlns:p14="http://schemas.microsoft.com/office/powerpoint/2010/main" val="2464764441"/>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a:t>
            </a:r>
            <a:r>
              <a:rPr lang="en-US" sz="2400" dirty="0" smtClean="0"/>
              <a:t>These </a:t>
            </a:r>
            <a:r>
              <a:rPr lang="en-US" sz="2400" dirty="0"/>
              <a:t>considerations of utility and alternative interventions suggest </a:t>
            </a:r>
            <a:r>
              <a:rPr lang="en-US" sz="2400" dirty="0" smtClean="0"/>
              <a:t>that even </a:t>
            </a:r>
            <a:r>
              <a:rPr lang="en-US" sz="2400" dirty="0"/>
              <a:t>an FI [feedback intervention] with demonstrated positive effects on performance should not be administered whenever possible. Rather, </a:t>
            </a:r>
            <a:r>
              <a:rPr lang="en-US" sz="2400" dirty="0" smtClean="0"/>
              <a:t>additional development </a:t>
            </a:r>
            <a:r>
              <a:rPr lang="en-US" sz="2400" dirty="0"/>
              <a:t>of FIT [feedback intervention theory] is needed to establish the circumstance under which positive FI effects on performance are also lasting and efficient and when these effects are transient and have questionable </a:t>
            </a:r>
            <a:r>
              <a:rPr lang="en-US" sz="2400" dirty="0" smtClean="0"/>
              <a:t>utility. </a:t>
            </a:r>
            <a:endParaRPr lang="en-US" sz="2400" dirty="0"/>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10</a:t>
            </a:fld>
            <a:endParaRPr lang="en-US"/>
          </a:p>
        </p:txBody>
      </p:sp>
    </p:spTree>
    <p:extLst>
      <p:ext uri="{BB962C8B-B14F-4D97-AF65-F5344CB8AC3E}">
        <p14:creationId xmlns:p14="http://schemas.microsoft.com/office/powerpoint/2010/main" val="47488561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nSpc>
                <a:spcPct val="150000"/>
              </a:lnSpc>
              <a:buNone/>
            </a:pPr>
            <a:r>
              <a:rPr lang="en-US" dirty="0" smtClean="0"/>
              <a:t>“</a:t>
            </a:r>
            <a:r>
              <a:rPr lang="en-US" sz="2400" dirty="0" smtClean="0"/>
              <a:t>This </a:t>
            </a:r>
            <a:r>
              <a:rPr lang="en-US" sz="2400" dirty="0"/>
              <a:t>research must focus on the processes induced by FIs and not on the general question of whether FIs improve performance – look at how little progress 90 years of attempts to answer the latter question have</a:t>
            </a:r>
            <a:br>
              <a:rPr lang="en-US" sz="2400" dirty="0"/>
            </a:br>
            <a:r>
              <a:rPr lang="en-US" sz="2400" dirty="0"/>
              <a:t>yielded</a:t>
            </a:r>
            <a:r>
              <a:rPr lang="en-US" sz="2400" dirty="0" smtClean="0"/>
              <a:t>.” (Kluger &amp; DeNisi p</a:t>
            </a:r>
            <a:r>
              <a:rPr lang="en-US" sz="2400" dirty="0"/>
              <a:t>. 278) </a:t>
            </a:r>
            <a:endParaRPr lang="en-US" sz="2400" dirty="0"/>
          </a:p>
          <a:p>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11</a:t>
            </a:fld>
            <a:endParaRPr lang="en-US"/>
          </a:p>
        </p:txBody>
      </p:sp>
    </p:spTree>
    <p:extLst>
      <p:ext uri="{BB962C8B-B14F-4D97-AF65-F5344CB8AC3E}">
        <p14:creationId xmlns:p14="http://schemas.microsoft.com/office/powerpoint/2010/main" val="990960787"/>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r>
              <a:rPr lang="en-US" smtClean="0"/>
              <a:t>A “preliminary feedback intervention theory”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0029801"/>
              </p:ext>
            </p:extLst>
          </p:nvPr>
        </p:nvGraphicFramePr>
        <p:xfrm>
          <a:off x="717550" y="1384300"/>
          <a:ext cx="8223252" cy="4168774"/>
        </p:xfrm>
        <a:graphic>
          <a:graphicData uri="http://schemas.openxmlformats.org/drawingml/2006/table">
            <a:tbl>
              <a:tblPr firstRow="1" bandRow="1">
                <a:tableStyleId>{5C22544A-7EE6-4342-B048-85BDC9FD1C3A}</a:tableStyleId>
              </a:tblPr>
              <a:tblGrid>
                <a:gridCol w="1963332"/>
                <a:gridCol w="3129960"/>
                <a:gridCol w="3129960"/>
              </a:tblGrid>
              <a:tr h="711144">
                <a:tc>
                  <a:txBody>
                    <a:bodyPr/>
                    <a:lstStyle/>
                    <a:p>
                      <a:pPr marL="0" indent="0">
                        <a:spcAft>
                          <a:spcPts val="400"/>
                        </a:spcAft>
                      </a:pPr>
                      <a:r>
                        <a:rPr lang="en-US" sz="2000" dirty="0"/>
                        <a:t>Response type</a:t>
                      </a:r>
                      <a:endParaRPr lang="en-GB" sz="2000" dirty="0">
                        <a:latin typeface="Palatino"/>
                        <a:ea typeface="Times New Roman"/>
                        <a:cs typeface="Palatino"/>
                      </a:endParaRPr>
                    </a:p>
                  </a:txBody>
                  <a:tcPr marL="0" marR="0" marT="0" marB="0">
                    <a:solidFill>
                      <a:srgbClr val="1691D0"/>
                    </a:solidFill>
                  </a:tcPr>
                </a:tc>
                <a:tc gridSpan="2">
                  <a:txBody>
                    <a:bodyPr/>
                    <a:lstStyle/>
                    <a:p>
                      <a:pPr marL="84138" indent="0" algn="ctr">
                        <a:spcAft>
                          <a:spcPts val="400"/>
                        </a:spcAft>
                      </a:pPr>
                      <a:r>
                        <a:rPr lang="en-US" sz="2000" dirty="0"/>
                        <a:t>Feedback</a:t>
                      </a:r>
                      <a:r>
                        <a:rPr lang="en-US" sz="2000" dirty="0" smtClean="0"/>
                        <a:t> indicates performance…</a:t>
                      </a:r>
                      <a:endParaRPr lang="en-GB" sz="2000" dirty="0">
                        <a:latin typeface="Palatino"/>
                        <a:ea typeface="Times New Roman"/>
                        <a:cs typeface="Palatino"/>
                      </a:endParaRPr>
                    </a:p>
                  </a:txBody>
                  <a:tcPr marL="0" marR="0" marT="0" marB="0">
                    <a:solidFill>
                      <a:srgbClr val="1691D0"/>
                    </a:solidFill>
                  </a:tcPr>
                </a:tc>
                <a:tc hMerge="1">
                  <a:txBody>
                    <a:bodyPr/>
                    <a:lstStyle/>
                    <a:p>
                      <a:pPr marL="84138" indent="0">
                        <a:spcAft>
                          <a:spcPts val="400"/>
                        </a:spcAft>
                      </a:pPr>
                      <a:endParaRPr lang="en-GB" sz="2400" dirty="0">
                        <a:latin typeface="Palatino"/>
                        <a:ea typeface="Times New Roman"/>
                        <a:cs typeface="Palatino"/>
                      </a:endParaRPr>
                    </a:p>
                  </a:txBody>
                  <a:tcPr marL="0" marR="0" marT="0" marB="0"/>
                </a:tc>
              </a:tr>
              <a:tr h="691526">
                <a:tc>
                  <a:txBody>
                    <a:bodyPr/>
                    <a:lstStyle/>
                    <a:p>
                      <a:pPr marL="0" indent="0">
                        <a:spcAft>
                          <a:spcPts val="400"/>
                        </a:spcAft>
                      </a:pPr>
                      <a:endParaRPr lang="en-GB" sz="2000" dirty="0">
                        <a:solidFill>
                          <a:schemeClr val="bg1"/>
                        </a:solidFill>
                        <a:latin typeface="Palatino"/>
                        <a:ea typeface="Times New Roman"/>
                        <a:cs typeface="Palatino"/>
                      </a:endParaRPr>
                    </a:p>
                  </a:txBody>
                  <a:tcPr marL="0" marR="0" marT="0" marB="0" anchor="ctr">
                    <a:solidFill>
                      <a:srgbClr val="1691D0"/>
                    </a:solidFill>
                  </a:tcPr>
                </a:tc>
                <a:tc>
                  <a:txBody>
                    <a:bodyPr/>
                    <a:lstStyle/>
                    <a:p>
                      <a:pPr marL="84138" indent="0">
                        <a:spcAft>
                          <a:spcPts val="400"/>
                        </a:spcAft>
                      </a:pPr>
                      <a:r>
                        <a:rPr lang="en-US" sz="2000" dirty="0" smtClean="0">
                          <a:solidFill>
                            <a:schemeClr val="bg1"/>
                          </a:solidFill>
                        </a:rPr>
                        <a:t>falls short of goal</a:t>
                      </a:r>
                      <a:endParaRPr lang="en-GB" sz="2000" dirty="0">
                        <a:solidFill>
                          <a:schemeClr val="bg1"/>
                        </a:solidFill>
                        <a:latin typeface="Palatino"/>
                        <a:ea typeface="Times New Roman"/>
                        <a:cs typeface="Palatino"/>
                      </a:endParaRPr>
                    </a:p>
                  </a:txBody>
                  <a:tcPr marL="0" marR="0" marT="0" marB="0" anchor="ctr">
                    <a:solidFill>
                      <a:srgbClr val="1691D0"/>
                    </a:solidFill>
                  </a:tcPr>
                </a:tc>
                <a:tc>
                  <a:txBody>
                    <a:bodyPr/>
                    <a:lstStyle/>
                    <a:p>
                      <a:pPr marL="84138" indent="0">
                        <a:spcAft>
                          <a:spcPts val="400"/>
                        </a:spcAft>
                      </a:pPr>
                      <a:r>
                        <a:rPr lang="en-US" sz="2000" dirty="0" smtClean="0">
                          <a:solidFill>
                            <a:schemeClr val="bg1"/>
                          </a:solidFill>
                        </a:rPr>
                        <a:t>exceeds goal</a:t>
                      </a:r>
                      <a:endParaRPr lang="en-GB" sz="2000" dirty="0">
                        <a:solidFill>
                          <a:schemeClr val="bg1"/>
                        </a:solidFill>
                        <a:latin typeface="Palatino"/>
                        <a:ea typeface="Times New Roman"/>
                        <a:cs typeface="Palatino"/>
                      </a:endParaRPr>
                    </a:p>
                  </a:txBody>
                  <a:tcPr marL="0" marR="0" marT="0" marB="0" anchor="ctr">
                    <a:solidFill>
                      <a:srgbClr val="1691D0"/>
                    </a:solidFill>
                  </a:tcPr>
                </a:tc>
              </a:tr>
              <a:tr h="691526">
                <a:tc>
                  <a:txBody>
                    <a:bodyPr/>
                    <a:lstStyle/>
                    <a:p>
                      <a:pPr marL="0" indent="0">
                        <a:spcAft>
                          <a:spcPts val="400"/>
                        </a:spcAft>
                      </a:pPr>
                      <a:r>
                        <a:rPr lang="en-US" sz="2000" dirty="0" smtClean="0"/>
                        <a:t>Change </a:t>
                      </a:r>
                      <a:r>
                        <a:rPr lang="en-US" sz="2000" dirty="0"/>
                        <a:t>behavior</a:t>
                      </a:r>
                      <a:endParaRPr lang="en-GB" sz="2000" dirty="0">
                        <a:latin typeface="Palatino"/>
                        <a:ea typeface="Times New Roman"/>
                        <a:cs typeface="Palatino"/>
                      </a:endParaRPr>
                    </a:p>
                  </a:txBody>
                  <a:tcPr marL="0" marR="0" marT="0" marB="0" anchor="ctr"/>
                </a:tc>
                <a:tc>
                  <a:txBody>
                    <a:bodyPr/>
                    <a:lstStyle/>
                    <a:p>
                      <a:pPr marL="84138" indent="0">
                        <a:spcAft>
                          <a:spcPts val="400"/>
                        </a:spcAft>
                      </a:pPr>
                      <a:r>
                        <a:rPr lang="en-US" sz="2000" b="1" dirty="0"/>
                        <a:t>Increase effort</a:t>
                      </a:r>
                      <a:endParaRPr lang="en-GB" sz="2000" b="1" dirty="0">
                        <a:latin typeface="Palatino"/>
                        <a:ea typeface="Times New Roman"/>
                        <a:cs typeface="Palatino"/>
                      </a:endParaRPr>
                    </a:p>
                  </a:txBody>
                  <a:tcPr marL="0" marR="0" marT="0" marB="0" anchor="ctr"/>
                </a:tc>
                <a:tc>
                  <a:txBody>
                    <a:bodyPr/>
                    <a:lstStyle/>
                    <a:p>
                      <a:pPr marL="84138" indent="0">
                        <a:spcAft>
                          <a:spcPts val="400"/>
                        </a:spcAft>
                      </a:pPr>
                      <a:r>
                        <a:rPr lang="en-US" sz="2000" dirty="0"/>
                        <a:t>Exert less effort</a:t>
                      </a:r>
                      <a:endParaRPr lang="en-GB" sz="2000" dirty="0">
                        <a:latin typeface="Palatino"/>
                        <a:ea typeface="Times New Roman"/>
                        <a:cs typeface="Palatino"/>
                      </a:endParaRPr>
                    </a:p>
                  </a:txBody>
                  <a:tcPr marL="0" marR="0" marT="0" marB="0" anchor="ctr"/>
                </a:tc>
              </a:tr>
              <a:tr h="691526">
                <a:tc>
                  <a:txBody>
                    <a:bodyPr/>
                    <a:lstStyle/>
                    <a:p>
                      <a:pPr marL="0" indent="0">
                        <a:spcAft>
                          <a:spcPts val="400"/>
                        </a:spcAft>
                      </a:pPr>
                      <a:r>
                        <a:rPr lang="en-US" sz="2000" dirty="0"/>
                        <a:t>Change goal</a:t>
                      </a:r>
                      <a:endParaRPr lang="en-GB" sz="2000" dirty="0">
                        <a:latin typeface="Palatino"/>
                        <a:ea typeface="Times New Roman"/>
                        <a:cs typeface="Palatino"/>
                      </a:endParaRPr>
                    </a:p>
                  </a:txBody>
                  <a:tcPr marL="0" marR="0" marT="0" marB="0" anchor="ctr"/>
                </a:tc>
                <a:tc>
                  <a:txBody>
                    <a:bodyPr/>
                    <a:lstStyle/>
                    <a:p>
                      <a:pPr marL="84138" indent="0">
                        <a:spcAft>
                          <a:spcPts val="400"/>
                        </a:spcAft>
                      </a:pPr>
                      <a:r>
                        <a:rPr lang="en-US" sz="2000" dirty="0"/>
                        <a:t>Reduce aspiration</a:t>
                      </a:r>
                      <a:endParaRPr lang="en-GB" sz="2000" dirty="0">
                        <a:latin typeface="Palatino"/>
                        <a:ea typeface="Times New Roman"/>
                        <a:cs typeface="Palatino"/>
                      </a:endParaRPr>
                    </a:p>
                  </a:txBody>
                  <a:tcPr marL="0" marR="0" marT="0" marB="0" anchor="ctr"/>
                </a:tc>
                <a:tc>
                  <a:txBody>
                    <a:bodyPr/>
                    <a:lstStyle/>
                    <a:p>
                      <a:pPr marL="84138" indent="0">
                        <a:spcAft>
                          <a:spcPts val="400"/>
                        </a:spcAft>
                      </a:pPr>
                      <a:r>
                        <a:rPr lang="en-US" sz="2000" b="1" dirty="0"/>
                        <a:t>Increase aspiration</a:t>
                      </a:r>
                      <a:endParaRPr lang="en-GB" sz="2000" b="1" dirty="0">
                        <a:latin typeface="Palatino"/>
                        <a:ea typeface="Times New Roman"/>
                        <a:cs typeface="Palatino"/>
                      </a:endParaRPr>
                    </a:p>
                  </a:txBody>
                  <a:tcPr marL="0" marR="0" marT="0" marB="0" anchor="ctr"/>
                </a:tc>
              </a:tr>
              <a:tr h="691526">
                <a:tc>
                  <a:txBody>
                    <a:bodyPr/>
                    <a:lstStyle/>
                    <a:p>
                      <a:pPr marL="0" indent="0">
                        <a:spcAft>
                          <a:spcPts val="400"/>
                        </a:spcAft>
                      </a:pPr>
                      <a:r>
                        <a:rPr lang="en-US" sz="2000" dirty="0"/>
                        <a:t>Abandon goal</a:t>
                      </a:r>
                      <a:endParaRPr lang="en-GB" sz="2000" dirty="0">
                        <a:latin typeface="Palatino"/>
                        <a:ea typeface="Times New Roman"/>
                        <a:cs typeface="Palatino"/>
                      </a:endParaRPr>
                    </a:p>
                  </a:txBody>
                  <a:tcPr marL="0" marR="0" marT="0" marB="0" anchor="ctr"/>
                </a:tc>
                <a:tc>
                  <a:txBody>
                    <a:bodyPr/>
                    <a:lstStyle/>
                    <a:p>
                      <a:pPr marL="84138" indent="0">
                        <a:spcAft>
                          <a:spcPts val="400"/>
                        </a:spcAft>
                      </a:pPr>
                      <a:r>
                        <a:rPr lang="en-US" sz="2000" dirty="0"/>
                        <a:t>Decide goal is too hard</a:t>
                      </a:r>
                      <a:endParaRPr lang="en-GB" sz="2000" dirty="0">
                        <a:latin typeface="Palatino"/>
                        <a:ea typeface="Times New Roman"/>
                        <a:cs typeface="Palatino"/>
                      </a:endParaRPr>
                    </a:p>
                  </a:txBody>
                  <a:tcPr marL="0" marR="0" marT="0" marB="0" anchor="ctr"/>
                </a:tc>
                <a:tc>
                  <a:txBody>
                    <a:bodyPr/>
                    <a:lstStyle/>
                    <a:p>
                      <a:pPr marL="84138" indent="0">
                        <a:spcAft>
                          <a:spcPts val="400"/>
                        </a:spcAft>
                      </a:pPr>
                      <a:r>
                        <a:rPr lang="en-US" sz="2000" dirty="0"/>
                        <a:t>Decide goal is too easy</a:t>
                      </a:r>
                      <a:endParaRPr lang="en-GB" sz="2000" dirty="0">
                        <a:latin typeface="Palatino"/>
                        <a:ea typeface="Times New Roman"/>
                        <a:cs typeface="Palatino"/>
                      </a:endParaRPr>
                    </a:p>
                  </a:txBody>
                  <a:tcPr marL="0" marR="0" marT="0" marB="0" anchor="ctr"/>
                </a:tc>
              </a:tr>
              <a:tr h="691526">
                <a:tc>
                  <a:txBody>
                    <a:bodyPr/>
                    <a:lstStyle/>
                    <a:p>
                      <a:pPr>
                        <a:spcAft>
                          <a:spcPts val="400"/>
                        </a:spcAft>
                      </a:pPr>
                      <a:r>
                        <a:rPr lang="en-US" sz="2000" dirty="0"/>
                        <a:t>Reject feedback</a:t>
                      </a:r>
                      <a:endParaRPr lang="en-GB" sz="2000" dirty="0">
                        <a:latin typeface="Palatino"/>
                        <a:ea typeface="Times New Roman"/>
                        <a:cs typeface="Palatino"/>
                      </a:endParaRPr>
                    </a:p>
                  </a:txBody>
                  <a:tcPr marL="0" marR="0" marT="0" marB="0" anchor="ctr"/>
                </a:tc>
                <a:tc>
                  <a:txBody>
                    <a:bodyPr/>
                    <a:lstStyle/>
                    <a:p>
                      <a:pPr marL="84138" indent="0">
                        <a:spcAft>
                          <a:spcPts val="400"/>
                        </a:spcAft>
                      </a:pPr>
                      <a:r>
                        <a:rPr lang="en-US" sz="2000" dirty="0"/>
                        <a:t>Feedback is ignored</a:t>
                      </a:r>
                      <a:endParaRPr lang="en-GB" sz="2000" dirty="0">
                        <a:latin typeface="Palatino"/>
                        <a:ea typeface="Times New Roman"/>
                        <a:cs typeface="Palatino"/>
                      </a:endParaRPr>
                    </a:p>
                  </a:txBody>
                  <a:tcPr marL="0" marR="0" marT="0" marB="0" anchor="ctr"/>
                </a:tc>
                <a:tc>
                  <a:txBody>
                    <a:bodyPr/>
                    <a:lstStyle/>
                    <a:p>
                      <a:pPr marL="84138" indent="0">
                        <a:spcAft>
                          <a:spcPts val="400"/>
                        </a:spcAft>
                      </a:pPr>
                      <a:r>
                        <a:rPr lang="en-US" sz="2000" dirty="0"/>
                        <a:t>Feedback is ignored</a:t>
                      </a:r>
                      <a:endParaRPr lang="en-GB" sz="2000" dirty="0">
                        <a:latin typeface="Palatino"/>
                        <a:ea typeface="Times New Roman"/>
                        <a:cs typeface="Palatino"/>
                      </a:endParaRPr>
                    </a:p>
                  </a:txBody>
                  <a:tcPr marL="0" marR="0" marT="0" marB="0" anchor="ctr"/>
                </a:tc>
              </a:tr>
            </a:tbl>
          </a:graphicData>
        </a:graphic>
      </p:graphicFrame>
      <p:sp>
        <p:nvSpPr>
          <p:cNvPr id="2" name="TextBox 1"/>
          <p:cNvSpPr txBox="1"/>
          <p:nvPr/>
        </p:nvSpPr>
        <p:spPr>
          <a:xfrm>
            <a:off x="717550" y="6319003"/>
            <a:ext cx="5286997" cy="369332"/>
          </a:xfrm>
          <a:prstGeom prst="rect">
            <a:avLst/>
          </a:prstGeom>
          <a:noFill/>
        </p:spPr>
        <p:txBody>
          <a:bodyPr wrap="square" rtlCol="0">
            <a:spAutoFit/>
          </a:bodyPr>
          <a:lstStyle/>
          <a:p>
            <a:r>
              <a:rPr lang="en-US" sz="1800" dirty="0" smtClean="0">
                <a:solidFill>
                  <a:srgbClr val="1691D0"/>
                </a:solidFill>
                <a:latin typeface="Calibri"/>
                <a:cs typeface="Calibri"/>
              </a:rPr>
              <a:t>Kluger and DeNisi (1996); Wiliam (2011)</a:t>
            </a:r>
            <a:endParaRPr lang="en-US" sz="1800" dirty="0">
              <a:solidFill>
                <a:srgbClr val="1691D0"/>
              </a:solidFill>
              <a:latin typeface="Calibri"/>
              <a:cs typeface="Calibri"/>
            </a:endParaRPr>
          </a:p>
        </p:txBody>
      </p:sp>
    </p:spTree>
    <p:extLst>
      <p:ext uri="{BB962C8B-B14F-4D97-AF65-F5344CB8AC3E}">
        <p14:creationId xmlns:p14="http://schemas.microsoft.com/office/powerpoint/2010/main" val="133311676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theory of disuse”</a:t>
            </a:r>
            <a:endParaRPr lang="en-US" dirty="0"/>
          </a:p>
        </p:txBody>
      </p:sp>
      <p:sp>
        <p:nvSpPr>
          <p:cNvPr id="3" name="Content Placeholder 2"/>
          <p:cNvSpPr>
            <a:spLocks noGrp="1"/>
          </p:cNvSpPr>
          <p:nvPr>
            <p:ph idx="1"/>
          </p:nvPr>
        </p:nvSpPr>
        <p:spPr/>
        <p:txBody>
          <a:bodyPr/>
          <a:lstStyle/>
          <a:p>
            <a:r>
              <a:rPr lang="en-US" sz="3200" dirty="0" smtClean="0"/>
              <a:t>An item in memory is characterized by </a:t>
            </a:r>
          </a:p>
          <a:p>
            <a:pPr lvl="1"/>
            <a:r>
              <a:rPr lang="en-US" sz="2800" dirty="0" smtClean="0"/>
              <a:t>Storage strength</a:t>
            </a:r>
          </a:p>
          <a:p>
            <a:pPr lvl="2"/>
            <a:r>
              <a:rPr lang="en-US" sz="2400" dirty="0" smtClean="0"/>
              <a:t>how well learned an item is</a:t>
            </a:r>
          </a:p>
          <a:p>
            <a:pPr lvl="2"/>
            <a:r>
              <a:rPr lang="en-US" sz="2400" dirty="0" smtClean="0"/>
              <a:t>can only increase</a:t>
            </a:r>
          </a:p>
          <a:p>
            <a:pPr lvl="1"/>
            <a:r>
              <a:rPr lang="en-US" sz="2800" dirty="0" smtClean="0"/>
              <a:t>Retrieval strength</a:t>
            </a:r>
          </a:p>
          <a:p>
            <a:pPr lvl="2"/>
            <a:r>
              <a:rPr lang="en-US" sz="2400" dirty="0" smtClean="0"/>
              <a:t>how easy an item is to retrieve at a particular time</a:t>
            </a:r>
          </a:p>
          <a:p>
            <a:pPr lvl="2"/>
            <a:r>
              <a:rPr lang="en-US" sz="2400" dirty="0" smtClean="0"/>
              <a:t>goes up and down</a:t>
            </a:r>
            <a:endParaRPr lang="en-US" sz="2400" dirty="0"/>
          </a:p>
        </p:txBody>
      </p:sp>
      <p:sp>
        <p:nvSpPr>
          <p:cNvPr id="4" name="Slide Number Placeholder 3"/>
          <p:cNvSpPr>
            <a:spLocks noGrp="1"/>
          </p:cNvSpPr>
          <p:nvPr>
            <p:ph type="sldNum" sz="quarter" idx="12"/>
          </p:nvPr>
        </p:nvSpPr>
        <p:spPr/>
        <p:txBody>
          <a:bodyPr/>
          <a:lstStyle/>
          <a:p>
            <a:fld id="{9C0F6FC3-3F0F-484D-B7AD-35414CAF3DD6}" type="slidenum">
              <a:rPr lang="en-US" smtClean="0"/>
              <a:t>13</a:t>
            </a:fld>
            <a:endParaRPr lang="en-US"/>
          </a:p>
        </p:txBody>
      </p:sp>
      <p:sp>
        <p:nvSpPr>
          <p:cNvPr id="5" name="TextBox 4"/>
          <p:cNvSpPr txBox="1"/>
          <p:nvPr/>
        </p:nvSpPr>
        <p:spPr>
          <a:xfrm>
            <a:off x="717550" y="6250590"/>
            <a:ext cx="2838450" cy="369332"/>
          </a:xfrm>
          <a:prstGeom prst="rect">
            <a:avLst/>
          </a:prstGeom>
          <a:noFill/>
        </p:spPr>
        <p:txBody>
          <a:bodyPr wrap="square" rtlCol="0">
            <a:spAutoFit/>
          </a:bodyPr>
          <a:lstStyle/>
          <a:p>
            <a:r>
              <a:rPr lang="en-US" dirty="0" smtClean="0">
                <a:solidFill>
                  <a:srgbClr val="1691D0"/>
                </a:solidFill>
              </a:rPr>
              <a:t>Bjork (1992)</a:t>
            </a:r>
            <a:endParaRPr lang="en-US" dirty="0">
              <a:solidFill>
                <a:srgbClr val="1691D0"/>
              </a:solidFill>
            </a:endParaRPr>
          </a:p>
        </p:txBody>
      </p:sp>
    </p:spTree>
    <p:extLst>
      <p:ext uri="{BB962C8B-B14F-4D97-AF65-F5344CB8AC3E}">
        <p14:creationId xmlns:p14="http://schemas.microsoft.com/office/powerpoint/2010/main" val="123201332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Storage strength and retrieval strength</a:t>
            </a:r>
            <a:endParaRPr lang="en-US" dirty="0">
              <a:latin typeface="Calibri"/>
              <a:cs typeface="Calibri"/>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76535722"/>
              </p:ext>
            </p:extLst>
          </p:nvPr>
        </p:nvGraphicFramePr>
        <p:xfrm>
          <a:off x="717550" y="1384300"/>
          <a:ext cx="7969252" cy="4673601"/>
        </p:xfrm>
        <a:graphic>
          <a:graphicData uri="http://schemas.openxmlformats.org/drawingml/2006/table">
            <a:tbl>
              <a:tblPr firstRow="1" bandRow="1">
                <a:tableStyleId>{5C22544A-7EE6-4342-B048-85BDC9FD1C3A}</a:tableStyleId>
              </a:tblPr>
              <a:tblGrid>
                <a:gridCol w="1992313"/>
                <a:gridCol w="1023937"/>
                <a:gridCol w="2476501"/>
                <a:gridCol w="2476501"/>
              </a:tblGrid>
              <a:tr h="629776">
                <a:tc>
                  <a:txBody>
                    <a:bodyPr/>
                    <a:lstStyle/>
                    <a:p>
                      <a:endParaRPr lang="en-US" sz="2800" dirty="0"/>
                    </a:p>
                  </a:txBody>
                  <a:tcPr>
                    <a:solidFill>
                      <a:srgbClr val="1691D0"/>
                    </a:solidFill>
                  </a:tcPr>
                </a:tc>
                <a:tc>
                  <a:txBody>
                    <a:bodyPr/>
                    <a:lstStyle/>
                    <a:p>
                      <a:endParaRPr lang="en-US" sz="2800" dirty="0"/>
                    </a:p>
                  </a:txBody>
                  <a:tcPr>
                    <a:solidFill>
                      <a:srgbClr val="1691D0"/>
                    </a:solidFill>
                  </a:tcPr>
                </a:tc>
                <a:tc gridSpan="2">
                  <a:txBody>
                    <a:bodyPr/>
                    <a:lstStyle/>
                    <a:p>
                      <a:pPr algn="ctr"/>
                      <a:r>
                        <a:rPr lang="en-US" sz="2800" dirty="0" smtClean="0"/>
                        <a:t>Storage strength</a:t>
                      </a:r>
                      <a:endParaRPr lang="en-US" sz="2800" dirty="0"/>
                    </a:p>
                  </a:txBody>
                  <a:tcPr>
                    <a:solidFill>
                      <a:srgbClr val="1691D0"/>
                    </a:solidFill>
                  </a:tcPr>
                </a:tc>
                <a:tc hMerge="1">
                  <a:txBody>
                    <a:bodyPr/>
                    <a:lstStyle/>
                    <a:p>
                      <a:endParaRPr lang="en-US" dirty="0"/>
                    </a:p>
                  </a:txBody>
                  <a:tcPr/>
                </a:tc>
              </a:tr>
              <a:tr h="585581">
                <a:tc>
                  <a:txBody>
                    <a:bodyPr/>
                    <a:lstStyle/>
                    <a:p>
                      <a:endParaRPr lang="en-US" sz="2800" dirty="0"/>
                    </a:p>
                  </a:txBody>
                  <a:tcPr>
                    <a:solidFill>
                      <a:srgbClr val="1691D0"/>
                    </a:solidFill>
                  </a:tcPr>
                </a:tc>
                <a:tc>
                  <a:txBody>
                    <a:bodyPr/>
                    <a:lstStyle/>
                    <a:p>
                      <a:endParaRPr lang="en-US" sz="2800"/>
                    </a:p>
                  </a:txBody>
                  <a:tcPr/>
                </a:tc>
                <a:tc>
                  <a:txBody>
                    <a:bodyPr/>
                    <a:lstStyle/>
                    <a:p>
                      <a:pPr algn="ctr"/>
                      <a:r>
                        <a:rPr lang="en-US" sz="2800" dirty="0" smtClean="0"/>
                        <a:t>Low</a:t>
                      </a:r>
                      <a:endParaRPr lang="en-US" sz="2800" dirty="0"/>
                    </a:p>
                  </a:txBody>
                  <a:tcPr/>
                </a:tc>
                <a:tc>
                  <a:txBody>
                    <a:bodyPr/>
                    <a:lstStyle/>
                    <a:p>
                      <a:pPr algn="ctr"/>
                      <a:r>
                        <a:rPr lang="en-US" sz="2800" dirty="0" smtClean="0"/>
                        <a:t>High</a:t>
                      </a:r>
                      <a:endParaRPr lang="en-US" sz="2800" dirty="0"/>
                    </a:p>
                  </a:txBody>
                  <a:tcPr/>
                </a:tc>
              </a:tr>
              <a:tr h="1729122">
                <a:tc rowSpan="2">
                  <a:txBody>
                    <a:bodyPr/>
                    <a:lstStyle/>
                    <a:p>
                      <a:r>
                        <a:rPr lang="en-US" sz="2800" b="1" dirty="0" smtClean="0">
                          <a:solidFill>
                            <a:schemeClr val="bg1"/>
                          </a:solidFill>
                        </a:rPr>
                        <a:t>Retrieval strength</a:t>
                      </a:r>
                      <a:endParaRPr lang="en-US" sz="2800" b="1" dirty="0">
                        <a:solidFill>
                          <a:schemeClr val="bg1"/>
                        </a:solidFill>
                      </a:endParaRPr>
                    </a:p>
                  </a:txBody>
                  <a:tcPr anchor="ctr">
                    <a:solidFill>
                      <a:srgbClr val="1691D0"/>
                    </a:solidFill>
                  </a:tcPr>
                </a:tc>
                <a:tc>
                  <a:txBody>
                    <a:bodyPr/>
                    <a:lstStyle/>
                    <a:p>
                      <a:r>
                        <a:rPr lang="en-US" sz="2800" dirty="0" smtClean="0"/>
                        <a:t>Low</a:t>
                      </a:r>
                      <a:endParaRPr lang="en-US" sz="2800" dirty="0"/>
                    </a:p>
                  </a:txBody>
                  <a:tcPr anchor="ctr"/>
                </a:tc>
                <a:tc>
                  <a:txBody>
                    <a:bodyPr/>
                    <a:lstStyle/>
                    <a:p>
                      <a:endParaRPr lang="en-US" sz="2800" dirty="0"/>
                    </a:p>
                  </a:txBody>
                  <a:tcPr/>
                </a:tc>
                <a:tc>
                  <a:txBody>
                    <a:bodyPr/>
                    <a:lstStyle/>
                    <a:p>
                      <a:endParaRPr lang="en-US" sz="2800" dirty="0"/>
                    </a:p>
                  </a:txBody>
                  <a:tcPr/>
                </a:tc>
              </a:tr>
              <a:tr h="1729122">
                <a:tc vMerge="1">
                  <a:txBody>
                    <a:bodyPr/>
                    <a:lstStyle/>
                    <a:p>
                      <a:endParaRPr lang="en-US" dirty="0"/>
                    </a:p>
                  </a:txBody>
                  <a:tcPr/>
                </a:tc>
                <a:tc>
                  <a:txBody>
                    <a:bodyPr/>
                    <a:lstStyle/>
                    <a:p>
                      <a:r>
                        <a:rPr lang="en-US" sz="2800" dirty="0" smtClean="0"/>
                        <a:t>High</a:t>
                      </a:r>
                      <a:endParaRPr lang="en-US" sz="2800" dirty="0"/>
                    </a:p>
                  </a:txBody>
                  <a:tcPr anchor="ctr"/>
                </a:tc>
                <a:tc>
                  <a:txBody>
                    <a:bodyPr/>
                    <a:lstStyle/>
                    <a:p>
                      <a:endParaRPr lang="en-US" sz="2800" dirty="0"/>
                    </a:p>
                  </a:txBody>
                  <a:tcPr/>
                </a:tc>
                <a:tc>
                  <a:txBody>
                    <a:bodyPr/>
                    <a:lstStyle/>
                    <a:p>
                      <a:endParaRPr lang="en-US" sz="2800" dirty="0"/>
                    </a:p>
                  </a:txBody>
                  <a:tcPr/>
                </a:tc>
              </a:tr>
            </a:tbl>
          </a:graphicData>
        </a:graphic>
      </p:graphicFrame>
      <p:sp>
        <p:nvSpPr>
          <p:cNvPr id="4" name="Slide Number Placeholder 3"/>
          <p:cNvSpPr>
            <a:spLocks noGrp="1"/>
          </p:cNvSpPr>
          <p:nvPr>
            <p:ph type="sldNum" sz="quarter" idx="12"/>
          </p:nvPr>
        </p:nvSpPr>
        <p:spPr/>
        <p:txBody>
          <a:bodyPr/>
          <a:lstStyle/>
          <a:p>
            <a:fld id="{9C0F6FC3-3F0F-484D-B7AD-35414CAF3DD6}" type="slidenum">
              <a:rPr lang="en-US" smtClean="0">
                <a:latin typeface="Calibri"/>
                <a:cs typeface="Calibri"/>
              </a:rPr>
              <a:t>14</a:t>
            </a:fld>
            <a:endParaRPr lang="en-US">
              <a:latin typeface="Calibri"/>
              <a:cs typeface="Calibri"/>
            </a:endParaRPr>
          </a:p>
        </p:txBody>
      </p:sp>
      <p:sp>
        <p:nvSpPr>
          <p:cNvPr id="6" name="TextBox 5"/>
          <p:cNvSpPr txBox="1"/>
          <p:nvPr/>
        </p:nvSpPr>
        <p:spPr>
          <a:xfrm>
            <a:off x="3771900" y="2985868"/>
            <a:ext cx="2400300" cy="954107"/>
          </a:xfrm>
          <a:prstGeom prst="rect">
            <a:avLst/>
          </a:prstGeom>
          <a:noFill/>
        </p:spPr>
        <p:txBody>
          <a:bodyPr wrap="square" rtlCol="0">
            <a:spAutoFit/>
          </a:bodyPr>
          <a:lstStyle/>
          <a:p>
            <a:pPr algn="ctr"/>
            <a:r>
              <a:rPr lang="en-US" sz="2800" dirty="0" smtClean="0">
                <a:latin typeface="Calibri"/>
                <a:cs typeface="Calibri"/>
              </a:rPr>
              <a:t>Credit card number</a:t>
            </a:r>
            <a:endParaRPr lang="en-US" sz="2800" dirty="0">
              <a:latin typeface="Calibri"/>
              <a:cs typeface="Calibri"/>
            </a:endParaRPr>
          </a:p>
        </p:txBody>
      </p:sp>
      <p:sp>
        <p:nvSpPr>
          <p:cNvPr id="7" name="TextBox 6"/>
          <p:cNvSpPr txBox="1"/>
          <p:nvPr/>
        </p:nvSpPr>
        <p:spPr>
          <a:xfrm>
            <a:off x="6238577" y="4738468"/>
            <a:ext cx="2400300" cy="954107"/>
          </a:xfrm>
          <a:prstGeom prst="rect">
            <a:avLst/>
          </a:prstGeom>
          <a:noFill/>
        </p:spPr>
        <p:txBody>
          <a:bodyPr wrap="square" rtlCol="0">
            <a:spAutoFit/>
          </a:bodyPr>
          <a:lstStyle/>
          <a:p>
            <a:pPr algn="ctr"/>
            <a:r>
              <a:rPr lang="en-US" sz="2800" dirty="0" smtClean="0">
                <a:latin typeface="Calibri"/>
                <a:cs typeface="Calibri"/>
              </a:rPr>
              <a:t>Social security number</a:t>
            </a:r>
            <a:endParaRPr lang="en-US" sz="2800" dirty="0">
              <a:latin typeface="Calibri"/>
              <a:cs typeface="Calibri"/>
            </a:endParaRPr>
          </a:p>
        </p:txBody>
      </p:sp>
      <p:sp>
        <p:nvSpPr>
          <p:cNvPr id="8" name="TextBox 7"/>
          <p:cNvSpPr txBox="1"/>
          <p:nvPr/>
        </p:nvSpPr>
        <p:spPr>
          <a:xfrm>
            <a:off x="3771900" y="4534573"/>
            <a:ext cx="2400300" cy="1384995"/>
          </a:xfrm>
          <a:prstGeom prst="rect">
            <a:avLst/>
          </a:prstGeom>
          <a:noFill/>
        </p:spPr>
        <p:txBody>
          <a:bodyPr wrap="square" rtlCol="0">
            <a:spAutoFit/>
          </a:bodyPr>
          <a:lstStyle/>
          <a:p>
            <a:pPr algn="ctr"/>
            <a:r>
              <a:rPr lang="en-US" sz="2800" dirty="0" smtClean="0">
                <a:latin typeface="Calibri"/>
                <a:cs typeface="Calibri"/>
              </a:rPr>
              <a:t>Current parking space number</a:t>
            </a:r>
            <a:endParaRPr lang="en-US" sz="2800" dirty="0">
              <a:latin typeface="Calibri"/>
              <a:cs typeface="Calibri"/>
            </a:endParaRPr>
          </a:p>
        </p:txBody>
      </p:sp>
      <p:sp>
        <p:nvSpPr>
          <p:cNvPr id="9" name="TextBox 8"/>
          <p:cNvSpPr txBox="1"/>
          <p:nvPr/>
        </p:nvSpPr>
        <p:spPr>
          <a:xfrm>
            <a:off x="6238577" y="2987236"/>
            <a:ext cx="2400300" cy="954107"/>
          </a:xfrm>
          <a:prstGeom prst="rect">
            <a:avLst/>
          </a:prstGeom>
          <a:noFill/>
        </p:spPr>
        <p:txBody>
          <a:bodyPr wrap="square" rtlCol="0">
            <a:spAutoFit/>
          </a:bodyPr>
          <a:lstStyle/>
          <a:p>
            <a:pPr algn="ctr"/>
            <a:r>
              <a:rPr lang="en-US" sz="2800" dirty="0" smtClean="0">
                <a:latin typeface="Calibri"/>
                <a:cs typeface="Calibri"/>
              </a:rPr>
              <a:t>First license plate number</a:t>
            </a:r>
            <a:endParaRPr lang="en-US" sz="2800" dirty="0">
              <a:latin typeface="Calibri"/>
              <a:cs typeface="Calibri"/>
            </a:endParaRPr>
          </a:p>
        </p:txBody>
      </p:sp>
    </p:spTree>
    <p:extLst>
      <p:ext uri="{BB962C8B-B14F-4D97-AF65-F5344CB8AC3E}">
        <p14:creationId xmlns:p14="http://schemas.microsoft.com/office/powerpoint/2010/main" val="411575876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memory really works</a:t>
            </a:r>
            <a:endParaRPr lang="en-US" dirty="0"/>
          </a:p>
        </p:txBody>
      </p:sp>
      <p:sp>
        <p:nvSpPr>
          <p:cNvPr id="5" name="Content Placeholder 4"/>
          <p:cNvSpPr>
            <a:spLocks noGrp="1"/>
          </p:cNvSpPr>
          <p:nvPr>
            <p:ph idx="1"/>
          </p:nvPr>
        </p:nvSpPr>
        <p:spPr>
          <a:xfrm>
            <a:off x="717550" y="1384300"/>
            <a:ext cx="7969250" cy="5473700"/>
          </a:xfrm>
        </p:spPr>
        <p:txBody>
          <a:bodyPr/>
          <a:lstStyle/>
          <a:p>
            <a:r>
              <a:rPr lang="en-US" dirty="0" smtClean="0"/>
              <a:t>Storage strength and retrieval strength are increased by</a:t>
            </a:r>
          </a:p>
          <a:p>
            <a:pPr lvl="1"/>
            <a:r>
              <a:rPr lang="en-US" dirty="0" smtClean="0"/>
              <a:t>Re-studying an item</a:t>
            </a:r>
          </a:p>
          <a:p>
            <a:pPr lvl="1"/>
            <a:r>
              <a:rPr lang="en-US" dirty="0" smtClean="0"/>
              <a:t>Retrieving it from memory</a:t>
            </a:r>
          </a:p>
          <a:p>
            <a:pPr lvl="1"/>
            <a:r>
              <a:rPr lang="en-US" dirty="0" smtClean="0"/>
              <a:t>Retrieval has a greater impact than re-study</a:t>
            </a:r>
          </a:p>
          <a:p>
            <a:r>
              <a:rPr lang="en-US" dirty="0" smtClean="0"/>
              <a:t>Retrieval and re-study increase:</a:t>
            </a:r>
          </a:p>
          <a:p>
            <a:pPr lvl="1"/>
            <a:r>
              <a:rPr lang="en-US" dirty="0" smtClean="0"/>
              <a:t>storage strength more when retrieval strength is </a:t>
            </a:r>
            <a:r>
              <a:rPr lang="en-US" i="1" dirty="0" smtClean="0"/>
              <a:t>low</a:t>
            </a:r>
          </a:p>
          <a:p>
            <a:pPr lvl="1"/>
            <a:r>
              <a:rPr lang="en-US" dirty="0" smtClean="0"/>
              <a:t>retrieval strength more when</a:t>
            </a:r>
          </a:p>
          <a:p>
            <a:pPr lvl="2"/>
            <a:r>
              <a:rPr lang="en-US" dirty="0" smtClean="0"/>
              <a:t>retrieval strength is low</a:t>
            </a:r>
          </a:p>
          <a:p>
            <a:pPr lvl="2"/>
            <a:r>
              <a:rPr lang="en-US" dirty="0" smtClean="0"/>
              <a:t>storage strength is high</a:t>
            </a:r>
          </a:p>
          <a:p>
            <a:r>
              <a:rPr lang="en-US" dirty="0" smtClean="0"/>
              <a:t>Learners need “desirable difficulties” in learning</a:t>
            </a:r>
            <a:endParaRPr lang="en-US" dirty="0"/>
          </a:p>
        </p:txBody>
      </p:sp>
      <p:sp>
        <p:nvSpPr>
          <p:cNvPr id="3" name="Slide Number Placeholder 2"/>
          <p:cNvSpPr>
            <a:spLocks noGrp="1"/>
          </p:cNvSpPr>
          <p:nvPr>
            <p:ph type="sldNum" sz="quarter" idx="12"/>
          </p:nvPr>
        </p:nvSpPr>
        <p:spPr/>
        <p:txBody>
          <a:bodyPr/>
          <a:lstStyle/>
          <a:p>
            <a:fld id="{9C0F6FC3-3F0F-484D-B7AD-35414CAF3DD6}" type="slidenum">
              <a:rPr lang="en-US" smtClean="0"/>
              <a:pPr/>
              <a:t>15</a:t>
            </a:fld>
            <a:endParaRPr lang="en-US" dirty="0"/>
          </a:p>
        </p:txBody>
      </p:sp>
      <p:sp>
        <p:nvSpPr>
          <p:cNvPr id="2" name="TextBox 1"/>
          <p:cNvSpPr txBox="1"/>
          <p:nvPr/>
        </p:nvSpPr>
        <p:spPr>
          <a:xfrm>
            <a:off x="717550" y="6323674"/>
            <a:ext cx="2692400" cy="369332"/>
          </a:xfrm>
          <a:prstGeom prst="rect">
            <a:avLst/>
          </a:prstGeom>
          <a:noFill/>
        </p:spPr>
        <p:txBody>
          <a:bodyPr wrap="square" rtlCol="0">
            <a:spAutoFit/>
          </a:bodyPr>
          <a:lstStyle/>
          <a:p>
            <a:r>
              <a:rPr lang="en-US" sz="1800" dirty="0" smtClean="0">
                <a:solidFill>
                  <a:srgbClr val="1691D0"/>
                </a:solidFill>
                <a:latin typeface="Calibri"/>
                <a:cs typeface="Calibri"/>
              </a:rPr>
              <a:t>Bjork (1992)</a:t>
            </a:r>
            <a:endParaRPr lang="en-US" sz="1800" dirty="0">
              <a:solidFill>
                <a:srgbClr val="1691D0"/>
              </a:solidFill>
              <a:latin typeface="Calibri"/>
              <a:cs typeface="Calibri"/>
            </a:endParaRPr>
          </a:p>
        </p:txBody>
      </p:sp>
    </p:spTree>
    <p:extLst>
      <p:ext uri="{BB962C8B-B14F-4D97-AF65-F5344CB8AC3E}">
        <p14:creationId xmlns:p14="http://schemas.microsoft.com/office/powerpoint/2010/main" val="3749507024"/>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3D000A-CAE5-9345-B4B1-048D17A37415}"/>
              </a:ext>
            </a:extLst>
          </p:cNvPr>
          <p:cNvSpPr>
            <a:spLocks noGrp="1"/>
          </p:cNvSpPr>
          <p:nvPr>
            <p:ph type="title"/>
          </p:nvPr>
        </p:nvSpPr>
        <p:spPr/>
        <p:txBody>
          <a:bodyPr/>
          <a:lstStyle/>
          <a:p>
            <a:r>
              <a:rPr lang="en-US" dirty="0"/>
              <a:t>Feedback should be…</a:t>
            </a:r>
          </a:p>
        </p:txBody>
      </p:sp>
      <p:graphicFrame>
        <p:nvGraphicFramePr>
          <p:cNvPr id="6" name="Content Placeholder 5">
            <a:extLst>
              <a:ext uri="{FF2B5EF4-FFF2-40B4-BE49-F238E27FC236}">
                <a16:creationId xmlns="" xmlns:a16="http://schemas.microsoft.com/office/drawing/2014/main" id="{D958C478-C45F-3847-966A-211EF1AA9B49}"/>
              </a:ext>
            </a:extLst>
          </p:cNvPr>
          <p:cNvGraphicFramePr>
            <a:graphicFrameLocks noGrp="1"/>
          </p:cNvGraphicFramePr>
          <p:nvPr>
            <p:ph idx="1"/>
            <p:extLst>
              <p:ext uri="{D42A27DB-BD31-4B8C-83A1-F6EECF244321}">
                <p14:modId xmlns:p14="http://schemas.microsoft.com/office/powerpoint/2010/main" val="1941765945"/>
              </p:ext>
            </p:extLst>
          </p:nvPr>
        </p:nvGraphicFramePr>
        <p:xfrm>
          <a:off x="717550" y="1384300"/>
          <a:ext cx="7969250" cy="4260145"/>
        </p:xfrm>
        <a:graphic>
          <a:graphicData uri="http://schemas.openxmlformats.org/drawingml/2006/table">
            <a:tbl>
              <a:tblPr firstRow="1" bandRow="1">
                <a:tableStyleId>{5C22544A-7EE6-4342-B048-85BDC9FD1C3A}</a:tableStyleId>
              </a:tblPr>
              <a:tblGrid>
                <a:gridCol w="3984625">
                  <a:extLst>
                    <a:ext uri="{9D8B030D-6E8A-4147-A177-3AD203B41FA5}">
                      <a16:colId xmlns="" xmlns:a16="http://schemas.microsoft.com/office/drawing/2014/main" val="1180988926"/>
                    </a:ext>
                  </a:extLst>
                </a:gridCol>
                <a:gridCol w="3984625">
                  <a:extLst>
                    <a:ext uri="{9D8B030D-6E8A-4147-A177-3AD203B41FA5}">
                      <a16:colId xmlns="" xmlns:a16="http://schemas.microsoft.com/office/drawing/2014/main" val="1316238310"/>
                    </a:ext>
                  </a:extLst>
                </a:gridCol>
              </a:tblGrid>
              <a:tr h="852029">
                <a:tc>
                  <a:txBody>
                    <a:bodyPr/>
                    <a:lstStyle/>
                    <a:p>
                      <a:r>
                        <a:rPr lang="en-US" sz="2400" dirty="0"/>
                        <a:t>List A</a:t>
                      </a:r>
                    </a:p>
                  </a:txBody>
                  <a:tcPr>
                    <a:solidFill>
                      <a:srgbClr val="1691D0"/>
                    </a:solidFill>
                  </a:tcPr>
                </a:tc>
                <a:tc>
                  <a:txBody>
                    <a:bodyPr/>
                    <a:lstStyle/>
                    <a:p>
                      <a:r>
                        <a:rPr lang="en-US" sz="2400" dirty="0"/>
                        <a:t>List B</a:t>
                      </a:r>
                    </a:p>
                  </a:txBody>
                  <a:tcPr>
                    <a:solidFill>
                      <a:srgbClr val="1691D0"/>
                    </a:solidFill>
                  </a:tcPr>
                </a:tc>
                <a:extLst>
                  <a:ext uri="{0D108BD9-81ED-4DB2-BD59-A6C34878D82A}">
                    <a16:rowId xmlns="" xmlns:a16="http://schemas.microsoft.com/office/drawing/2014/main" val="3919836411"/>
                  </a:ext>
                </a:extLst>
              </a:tr>
              <a:tr h="852029">
                <a:tc>
                  <a:txBody>
                    <a:bodyPr/>
                    <a:lstStyle/>
                    <a:p>
                      <a:r>
                        <a:rPr lang="en-US" sz="2400" dirty="0"/>
                        <a:t>Descriptive</a:t>
                      </a:r>
                    </a:p>
                  </a:txBody>
                  <a:tcPr/>
                </a:tc>
                <a:tc>
                  <a:txBody>
                    <a:bodyPr/>
                    <a:lstStyle/>
                    <a:p>
                      <a:r>
                        <a:rPr lang="en-US" sz="2400" dirty="0"/>
                        <a:t>Evaluative</a:t>
                      </a:r>
                    </a:p>
                  </a:txBody>
                  <a:tcPr/>
                </a:tc>
                <a:extLst>
                  <a:ext uri="{0D108BD9-81ED-4DB2-BD59-A6C34878D82A}">
                    <a16:rowId xmlns="" xmlns:a16="http://schemas.microsoft.com/office/drawing/2014/main" val="3770936159"/>
                  </a:ext>
                </a:extLst>
              </a:tr>
              <a:tr h="852029">
                <a:tc>
                  <a:txBody>
                    <a:bodyPr/>
                    <a:lstStyle/>
                    <a:p>
                      <a:r>
                        <a:rPr lang="en-US" sz="2400" dirty="0"/>
                        <a:t>Immediate</a:t>
                      </a:r>
                    </a:p>
                  </a:txBody>
                  <a:tcPr/>
                </a:tc>
                <a:tc>
                  <a:txBody>
                    <a:bodyPr/>
                    <a:lstStyle/>
                    <a:p>
                      <a:r>
                        <a:rPr lang="en-US" sz="2400" dirty="0"/>
                        <a:t>Delayed</a:t>
                      </a:r>
                    </a:p>
                  </a:txBody>
                  <a:tcPr/>
                </a:tc>
                <a:extLst>
                  <a:ext uri="{0D108BD9-81ED-4DB2-BD59-A6C34878D82A}">
                    <a16:rowId xmlns="" xmlns:a16="http://schemas.microsoft.com/office/drawing/2014/main" val="1076728800"/>
                  </a:ext>
                </a:extLst>
              </a:tr>
              <a:tr h="852029">
                <a:tc>
                  <a:txBody>
                    <a:bodyPr/>
                    <a:lstStyle/>
                    <a:p>
                      <a:r>
                        <a:rPr lang="en-US" sz="2400" dirty="0"/>
                        <a:t>Constructive</a:t>
                      </a:r>
                    </a:p>
                  </a:txBody>
                  <a:tcPr/>
                </a:tc>
                <a:tc>
                  <a:txBody>
                    <a:bodyPr/>
                    <a:lstStyle/>
                    <a:p>
                      <a:r>
                        <a:rPr lang="en-US" sz="2400" dirty="0"/>
                        <a:t>Critical</a:t>
                      </a:r>
                    </a:p>
                  </a:txBody>
                  <a:tcPr/>
                </a:tc>
                <a:extLst>
                  <a:ext uri="{0D108BD9-81ED-4DB2-BD59-A6C34878D82A}">
                    <a16:rowId xmlns="" xmlns:a16="http://schemas.microsoft.com/office/drawing/2014/main" val="3846500610"/>
                  </a:ext>
                </a:extLst>
              </a:tr>
              <a:tr h="852029">
                <a:tc>
                  <a:txBody>
                    <a:bodyPr/>
                    <a:lstStyle/>
                    <a:p>
                      <a:r>
                        <a:rPr lang="en-US" sz="2400" dirty="0"/>
                        <a:t>Specific</a:t>
                      </a:r>
                    </a:p>
                  </a:txBody>
                  <a:tcPr/>
                </a:tc>
                <a:tc>
                  <a:txBody>
                    <a:bodyPr/>
                    <a:lstStyle/>
                    <a:p>
                      <a:r>
                        <a:rPr lang="en-US" sz="2400" dirty="0"/>
                        <a:t>Generic</a:t>
                      </a:r>
                    </a:p>
                  </a:txBody>
                  <a:tcPr/>
                </a:tc>
                <a:extLst>
                  <a:ext uri="{0D108BD9-81ED-4DB2-BD59-A6C34878D82A}">
                    <a16:rowId xmlns="" xmlns:a16="http://schemas.microsoft.com/office/drawing/2014/main" val="2356138261"/>
                  </a:ext>
                </a:extLst>
              </a:tr>
            </a:tbl>
          </a:graphicData>
        </a:graphic>
      </p:graphicFrame>
      <p:sp>
        <p:nvSpPr>
          <p:cNvPr id="4" name="Slide Number Placeholder 3">
            <a:extLst>
              <a:ext uri="{FF2B5EF4-FFF2-40B4-BE49-F238E27FC236}">
                <a16:creationId xmlns="" xmlns:a16="http://schemas.microsoft.com/office/drawing/2014/main" id="{4921B146-A452-894B-83D6-4B7D9E42BE62}"/>
              </a:ext>
            </a:extLst>
          </p:cNvPr>
          <p:cNvSpPr>
            <a:spLocks noGrp="1"/>
          </p:cNvSpPr>
          <p:nvPr>
            <p:ph type="sldNum" sz="quarter" idx="12"/>
          </p:nvPr>
        </p:nvSpPr>
        <p:spPr/>
        <p:txBody>
          <a:bodyPr/>
          <a:lstStyle/>
          <a:p>
            <a:fld id="{9C0F6FC3-3F0F-484D-B7AD-35414CAF3DD6}" type="slidenum">
              <a:rPr lang="en-US" smtClean="0"/>
              <a:t>16</a:t>
            </a:fld>
            <a:endParaRPr lang="en-US"/>
          </a:p>
        </p:txBody>
      </p:sp>
    </p:spTree>
    <p:extLst>
      <p:ext uri="{BB962C8B-B14F-4D97-AF65-F5344CB8AC3E}">
        <p14:creationId xmlns:p14="http://schemas.microsoft.com/office/powerpoint/2010/main" val="678551652"/>
      </p:ext>
    </p:extLst>
  </p:cSld>
  <p:clrMapOvr>
    <a:masterClrMapping/>
  </p:clrMapOvr>
  <p:transition xmlns:p14="http://schemas.microsoft.com/office/powerpoint/2010/mai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wider theoretical frame</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This [feedback] no longer seems to me, however, to be the central </a:t>
            </a:r>
            <a:r>
              <a:rPr lang="en-US" dirty="0" smtClean="0"/>
              <a:t>issue. It </a:t>
            </a:r>
            <a:r>
              <a:rPr lang="en-US" dirty="0"/>
              <a:t>would seem more important to concentrate on the theoretical models of learning and its regulation and their implementation. These constitute the real systems of thought and action, in which feedback is only one element</a:t>
            </a:r>
            <a:r>
              <a:rPr lang="en-US" dirty="0" smtClean="0"/>
              <a:t>.” (</a:t>
            </a:r>
            <a:r>
              <a:rPr lang="en-US" dirty="0" err="1" smtClean="0"/>
              <a:t>Perrenoud</a:t>
            </a:r>
            <a:r>
              <a:rPr lang="en-US" dirty="0" smtClean="0"/>
              <a:t>, 1998).</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9C0F6FC3-3F0F-484D-B7AD-35414CAF3DD6}" type="slidenum">
              <a:rPr lang="en-US" smtClean="0"/>
              <a:t>17</a:t>
            </a:fld>
            <a:endParaRPr lang="en-US"/>
          </a:p>
        </p:txBody>
      </p:sp>
    </p:spTree>
    <p:extLst>
      <p:ext uri="{BB962C8B-B14F-4D97-AF65-F5344CB8AC3E}">
        <p14:creationId xmlns:p14="http://schemas.microsoft.com/office/powerpoint/2010/main" val="1821673841"/>
      </p:ext>
    </p:extLst>
  </p:cSld>
  <p:clrMapOvr>
    <a:masterClrMapping/>
  </p:clrMapOvr>
  <p:transition xmlns:p14="http://schemas.microsoft.com/office/powerpoint/2010/mai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38832154"/>
              </p:ext>
            </p:extLst>
          </p:nvPr>
        </p:nvGraphicFramePr>
        <p:xfrm>
          <a:off x="94457" y="1440891"/>
          <a:ext cx="8962956" cy="5318702"/>
        </p:xfrm>
        <a:graphic>
          <a:graphicData uri="http://schemas.openxmlformats.org/drawingml/2006/table">
            <a:tbl>
              <a:tblPr firstRow="1" firstCol="1" bandRow="1">
                <a:tableStyleId>{5940675A-B579-460E-94D1-54222C63F5DA}</a:tableStyleId>
              </a:tblPr>
              <a:tblGrid>
                <a:gridCol w="1011381">
                  <a:extLst>
                    <a:ext uri="{9D8B030D-6E8A-4147-A177-3AD203B41FA5}">
                      <a16:colId xmlns:a16="http://schemas.microsoft.com/office/drawing/2014/main" xmlns="" val="20000"/>
                    </a:ext>
                  </a:extLst>
                </a:gridCol>
                <a:gridCol w="2294628">
                  <a:extLst>
                    <a:ext uri="{9D8B030D-6E8A-4147-A177-3AD203B41FA5}">
                      <a16:colId xmlns:a16="http://schemas.microsoft.com/office/drawing/2014/main" xmlns="" val="20001"/>
                    </a:ext>
                  </a:extLst>
                </a:gridCol>
                <a:gridCol w="2844217">
                  <a:extLst>
                    <a:ext uri="{9D8B030D-6E8A-4147-A177-3AD203B41FA5}">
                      <a16:colId xmlns:a16="http://schemas.microsoft.com/office/drawing/2014/main" xmlns="" val="20002"/>
                    </a:ext>
                  </a:extLst>
                </a:gridCol>
                <a:gridCol w="2812730">
                  <a:extLst>
                    <a:ext uri="{9D8B030D-6E8A-4147-A177-3AD203B41FA5}">
                      <a16:colId xmlns:a16="http://schemas.microsoft.com/office/drawing/2014/main" xmlns="" val="20003"/>
                    </a:ext>
                  </a:extLst>
                </a:gridCol>
              </a:tblGrid>
              <a:tr h="700343">
                <a:tc>
                  <a:txBody>
                    <a:bodyPr/>
                    <a:lstStyle/>
                    <a:p>
                      <a:endParaRPr lang="en-US" dirty="0"/>
                    </a:p>
                  </a:txBody>
                  <a:tcPr>
                    <a:solidFill>
                      <a:srgbClr val="F2F2F2"/>
                    </a:solidFill>
                  </a:tcPr>
                </a:tc>
                <a:tc>
                  <a:txBody>
                    <a:bodyPr/>
                    <a:lstStyle/>
                    <a:p>
                      <a:pPr algn="ctr"/>
                      <a:r>
                        <a:rPr lang="en-US" dirty="0"/>
                        <a:t>Where the learner </a:t>
                      </a:r>
                      <a:br>
                        <a:rPr lang="en-US" dirty="0"/>
                      </a:br>
                      <a:r>
                        <a:rPr lang="en-US" dirty="0"/>
                        <a:t>is going</a:t>
                      </a:r>
                      <a:endParaRPr lang="en-US" b="1" dirty="0"/>
                    </a:p>
                  </a:txBody>
                  <a:tcPr anchor="ctr">
                    <a:solidFill>
                      <a:schemeClr val="bg1">
                        <a:lumMod val="95000"/>
                      </a:schemeClr>
                    </a:solidFill>
                  </a:tcPr>
                </a:tc>
                <a:tc>
                  <a:txBody>
                    <a:bodyPr/>
                    <a:lstStyle/>
                    <a:p>
                      <a:pPr algn="ctr"/>
                      <a:r>
                        <a:rPr lang="en-US" dirty="0"/>
                        <a:t>Where the learner</a:t>
                      </a:r>
                      <a:br>
                        <a:rPr lang="en-US" dirty="0"/>
                      </a:br>
                      <a:r>
                        <a:rPr lang="en-US" dirty="0"/>
                        <a:t>is now</a:t>
                      </a:r>
                      <a:endParaRPr lang="en-US" b="1" dirty="0"/>
                    </a:p>
                  </a:txBody>
                  <a:tcPr anchor="ctr">
                    <a:solidFill>
                      <a:schemeClr val="bg1">
                        <a:lumMod val="95000"/>
                      </a:schemeClr>
                    </a:solidFill>
                  </a:tcPr>
                </a:tc>
                <a:tc>
                  <a:txBody>
                    <a:bodyPr/>
                    <a:lstStyle/>
                    <a:p>
                      <a:pPr algn="ctr"/>
                      <a:r>
                        <a:rPr lang="en-US" dirty="0"/>
                        <a:t>How to get </a:t>
                      </a:r>
                      <a:br>
                        <a:rPr lang="en-US" dirty="0"/>
                      </a:br>
                      <a:r>
                        <a:rPr lang="en-US" dirty="0"/>
                        <a:t>the learner there</a:t>
                      </a:r>
                      <a:endParaRPr lang="en-US" b="1" dirty="0"/>
                    </a:p>
                  </a:txBody>
                  <a:tcPr anchor="ctr">
                    <a:solidFill>
                      <a:schemeClr val="bg1">
                        <a:lumMod val="95000"/>
                      </a:schemeClr>
                    </a:solidFill>
                  </a:tcPr>
                </a:tc>
                <a:extLst>
                  <a:ext uri="{0D108BD9-81ED-4DB2-BD59-A6C34878D82A}">
                    <a16:rowId xmlns:a16="http://schemas.microsoft.com/office/drawing/2014/main" xmlns="" val="10000"/>
                  </a:ext>
                </a:extLst>
              </a:tr>
              <a:tr h="1763374">
                <a:tc>
                  <a:txBody>
                    <a:bodyPr/>
                    <a:lstStyle/>
                    <a:p>
                      <a:r>
                        <a:rPr lang="en-US" dirty="0"/>
                        <a:t>Teacher</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1">
                        <a:lumMod val="60000"/>
                        <a:lumOff val="40000"/>
                      </a:schemeClr>
                    </a:solidFill>
                  </a:tcPr>
                </a:tc>
                <a:tc>
                  <a:txBody>
                    <a:bodyPr/>
                    <a:lstStyle/>
                    <a:p>
                      <a:endParaRPr lang="en-US" dirty="0"/>
                    </a:p>
                  </a:txBody>
                  <a:tcPr>
                    <a:solidFill>
                      <a:srgbClr val="FF6E4C"/>
                    </a:solidFill>
                  </a:tcPr>
                </a:tc>
                <a:extLst>
                  <a:ext uri="{0D108BD9-81ED-4DB2-BD59-A6C34878D82A}">
                    <a16:rowId xmlns:a16="http://schemas.microsoft.com/office/drawing/2014/main" xmlns="" val="10001"/>
                  </a:ext>
                </a:extLst>
              </a:tr>
              <a:tr h="1437989">
                <a:tc>
                  <a:txBody>
                    <a:bodyPr/>
                    <a:lstStyle/>
                    <a:p>
                      <a:r>
                        <a:rPr lang="en-US" dirty="0"/>
                        <a:t>Peer</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3">
                        <a:lumMod val="60000"/>
                        <a:lumOff val="40000"/>
                      </a:schemeClr>
                    </a:solidFill>
                  </a:tcPr>
                </a:tc>
                <a:tc>
                  <a:txBody>
                    <a:bodyPr/>
                    <a:lstStyle/>
                    <a:p>
                      <a:endParaRPr lang="en-US" dirty="0"/>
                    </a:p>
                  </a:txBody>
                  <a:tcPr>
                    <a:solidFill>
                      <a:schemeClr val="accent3">
                        <a:lumMod val="60000"/>
                        <a:lumOff val="40000"/>
                      </a:schemeClr>
                    </a:solidFill>
                  </a:tcPr>
                </a:tc>
                <a:extLst>
                  <a:ext uri="{0D108BD9-81ED-4DB2-BD59-A6C34878D82A}">
                    <a16:rowId xmlns:a16="http://schemas.microsoft.com/office/drawing/2014/main" xmlns="" val="10002"/>
                  </a:ext>
                </a:extLst>
              </a:tr>
              <a:tr h="1416996">
                <a:tc>
                  <a:txBody>
                    <a:bodyPr/>
                    <a:lstStyle/>
                    <a:p>
                      <a:r>
                        <a:rPr lang="en-US" dirty="0"/>
                        <a:t>Student</a:t>
                      </a:r>
                      <a:endParaRPr lang="en-US" b="1" dirty="0"/>
                    </a:p>
                  </a:txBody>
                  <a:tcPr anchor="ctr">
                    <a:solidFill>
                      <a:srgbClr val="F2F2F2"/>
                    </a:solidFill>
                  </a:tcPr>
                </a:tc>
                <a:tc>
                  <a:txBody>
                    <a:bodyPr/>
                    <a:lstStyle/>
                    <a:p>
                      <a:endParaRPr lang="en-US" dirty="0"/>
                    </a:p>
                  </a:txBody>
                  <a:tcPr>
                    <a:solidFill>
                      <a:srgbClr val="FFEDC3"/>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xmlns="" val="10003"/>
                  </a:ext>
                </a:extLst>
              </a:tr>
            </a:tbl>
          </a:graphicData>
        </a:graphic>
      </p:graphicFrame>
      <p:sp>
        <p:nvSpPr>
          <p:cNvPr id="2" name="Title 1"/>
          <p:cNvSpPr>
            <a:spLocks noGrp="1"/>
          </p:cNvSpPr>
          <p:nvPr>
            <p:ph type="title"/>
          </p:nvPr>
        </p:nvSpPr>
        <p:spPr/>
        <p:txBody>
          <a:bodyPr/>
          <a:lstStyle/>
          <a:p>
            <a:r>
              <a:rPr lang="en-US" dirty="0"/>
              <a:t>Unpacking Formative Assessment</a:t>
            </a:r>
          </a:p>
        </p:txBody>
      </p:sp>
      <p:sp>
        <p:nvSpPr>
          <p:cNvPr id="20" name="Rounded Rectangle 19"/>
          <p:cNvSpPr/>
          <p:nvPr/>
        </p:nvSpPr>
        <p:spPr>
          <a:xfrm>
            <a:off x="1159948" y="2227350"/>
            <a:ext cx="2167471" cy="4413562"/>
          </a:xfrm>
          <a:prstGeom prst="roundRect">
            <a:avLst/>
          </a:prstGeom>
          <a:solidFill>
            <a:srgbClr val="DD9E00"/>
          </a:solidFill>
          <a:ln>
            <a:noFill/>
          </a:ln>
        </p:spPr>
        <p:style>
          <a:lnRef idx="3">
            <a:schemeClr val="lt1"/>
          </a:lnRef>
          <a:fillRef idx="1">
            <a:schemeClr val="accent6"/>
          </a:fillRef>
          <a:effectRef idx="1">
            <a:schemeClr val="accent6"/>
          </a:effectRef>
          <a:fontRef idx="minor">
            <a:schemeClr val="lt1"/>
          </a:fontRef>
        </p:style>
        <p:txBody>
          <a:bodyPr lIns="36000" rIns="36000" rtlCol="0" anchor="ctr"/>
          <a:lstStyle/>
          <a:p>
            <a:pPr algn="ctr"/>
            <a:r>
              <a:rPr lang="en-US" sz="2400" b="1" dirty="0">
                <a:solidFill>
                  <a:srgbClr val="FFFFFF"/>
                </a:solidFill>
                <a:latin typeface="+mj-lt"/>
              </a:rPr>
              <a:t>Clarifying, sharing, and understanding </a:t>
            </a:r>
            <a:r>
              <a:rPr lang="en-US" sz="2400" b="1" dirty="0">
                <a:solidFill>
                  <a:srgbClr val="FFFFFF"/>
                </a:solidFill>
                <a:latin typeface="+mj-lt"/>
                <a:cs typeface="Brush Script MT Italic"/>
              </a:rPr>
              <a:t>learning intentions</a:t>
            </a:r>
          </a:p>
        </p:txBody>
      </p:sp>
      <p:sp>
        <p:nvSpPr>
          <p:cNvPr id="21" name="Rounded Rectangle 20"/>
          <p:cNvSpPr/>
          <p:nvPr/>
        </p:nvSpPr>
        <p:spPr>
          <a:xfrm>
            <a:off x="3484050" y="2227349"/>
            <a:ext cx="2663867" cy="1572681"/>
          </a:xfrm>
          <a:prstGeom prst="roundRect">
            <a:avLst/>
          </a:prstGeom>
          <a:solidFill>
            <a:srgbClr val="1F497D"/>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en-US" sz="2400" b="1" dirty="0">
                <a:solidFill>
                  <a:srgbClr val="FFFFFF"/>
                </a:solidFill>
                <a:latin typeface="+mj-lt"/>
              </a:rPr>
              <a:t>Eliciting </a:t>
            </a:r>
            <a:r>
              <a:rPr lang="en-US" sz="2400" b="1" dirty="0">
                <a:solidFill>
                  <a:srgbClr val="FFFFFF"/>
                </a:solidFill>
                <a:latin typeface="+mj-lt"/>
                <a:cs typeface="Brush Script MT Italic"/>
              </a:rPr>
              <a:t>evidence of learning</a:t>
            </a:r>
          </a:p>
        </p:txBody>
      </p:sp>
      <p:sp>
        <p:nvSpPr>
          <p:cNvPr id="22" name="Rounded Rectangle 21"/>
          <p:cNvSpPr/>
          <p:nvPr/>
        </p:nvSpPr>
        <p:spPr>
          <a:xfrm>
            <a:off x="6340033" y="2227350"/>
            <a:ext cx="2606040" cy="1600200"/>
          </a:xfrm>
          <a:prstGeom prst="roundRect">
            <a:avLst/>
          </a:prstGeom>
          <a:solidFill>
            <a:srgbClr val="AC2100"/>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r>
              <a:rPr lang="en-US" sz="2400" b="1" dirty="0">
                <a:solidFill>
                  <a:srgbClr val="FFFFFF"/>
                </a:solidFill>
                <a:latin typeface="+mj-lt"/>
              </a:rPr>
              <a:t>Providing </a:t>
            </a:r>
            <a:r>
              <a:rPr lang="en-US" sz="2400" b="1" dirty="0">
                <a:solidFill>
                  <a:srgbClr val="FFFFFF"/>
                </a:solidFill>
                <a:latin typeface="+mj-lt"/>
                <a:cs typeface="Brush Script MT Italic"/>
              </a:rPr>
              <a:t>feedback</a:t>
            </a:r>
            <a:r>
              <a:rPr lang="en-US" sz="2400" b="1" dirty="0">
                <a:solidFill>
                  <a:srgbClr val="FFFFFF"/>
                </a:solidFill>
                <a:latin typeface="+mj-lt"/>
              </a:rPr>
              <a:t> that moves learners forward</a:t>
            </a:r>
          </a:p>
        </p:txBody>
      </p:sp>
      <p:sp>
        <p:nvSpPr>
          <p:cNvPr id="23" name="Rounded Rectangle 22"/>
          <p:cNvSpPr/>
          <p:nvPr/>
        </p:nvSpPr>
        <p:spPr>
          <a:xfrm>
            <a:off x="3484050" y="3955119"/>
            <a:ext cx="5462023" cy="1291835"/>
          </a:xfrm>
          <a:prstGeom prst="roundRect">
            <a:avLst/>
          </a:prstGeom>
          <a:solidFill>
            <a:schemeClr val="accent3"/>
          </a:solidFill>
          <a:ln>
            <a:no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2400" b="1" dirty="0">
                <a:solidFill>
                  <a:srgbClr val="FFFFFF"/>
                </a:solidFill>
                <a:latin typeface="+mj-lt"/>
              </a:rPr>
              <a:t>Activating students as learning</a:t>
            </a:r>
          </a:p>
          <a:p>
            <a:pPr algn="ctr"/>
            <a:r>
              <a:rPr lang="en-US" sz="2400" b="1" dirty="0">
                <a:solidFill>
                  <a:srgbClr val="FFFFFF"/>
                </a:solidFill>
                <a:latin typeface="+mj-lt"/>
                <a:cs typeface="Brush Script MT Italic"/>
              </a:rPr>
              <a:t>resources for one another</a:t>
            </a:r>
          </a:p>
        </p:txBody>
      </p:sp>
      <p:sp>
        <p:nvSpPr>
          <p:cNvPr id="24" name="Rounded Rectangle 23"/>
          <p:cNvSpPr/>
          <p:nvPr/>
        </p:nvSpPr>
        <p:spPr>
          <a:xfrm>
            <a:off x="3484050" y="5412765"/>
            <a:ext cx="5465654" cy="1228147"/>
          </a:xfrm>
          <a:prstGeom prst="roundRect">
            <a:avLst/>
          </a:prstGeom>
          <a:solidFill>
            <a:schemeClr val="accent5"/>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lang="en-US" sz="2400" b="1" dirty="0">
                <a:solidFill>
                  <a:srgbClr val="FFFFFF"/>
                </a:solidFill>
                <a:latin typeface="+mj-lt"/>
              </a:rPr>
              <a:t>Activating students as</a:t>
            </a:r>
          </a:p>
          <a:p>
            <a:pPr algn="ctr"/>
            <a:r>
              <a:rPr lang="en-US" sz="2400" b="1" dirty="0">
                <a:solidFill>
                  <a:srgbClr val="FFFFFF"/>
                </a:solidFill>
                <a:latin typeface="+mj-lt"/>
                <a:cs typeface="Brush Script MT Italic"/>
              </a:rPr>
              <a:t>owners of their own learning</a:t>
            </a:r>
          </a:p>
        </p:txBody>
      </p:sp>
      <p:sp>
        <p:nvSpPr>
          <p:cNvPr id="4" name="Slide Number Placeholder 3"/>
          <p:cNvSpPr>
            <a:spLocks noGrp="1"/>
          </p:cNvSpPr>
          <p:nvPr>
            <p:ph type="sldNum" sz="quarter" idx="12"/>
          </p:nvPr>
        </p:nvSpPr>
        <p:spPr/>
        <p:txBody>
          <a:bodyPr/>
          <a:lstStyle/>
          <a:p>
            <a:fld id="{9C0F6FC3-3F0F-484D-B7AD-35414CAF3DD6}" type="slidenum">
              <a:rPr lang="en-US" smtClean="0"/>
              <a:t>18</a:t>
            </a:fld>
            <a:endParaRPr lang="en-US"/>
          </a:p>
        </p:txBody>
      </p:sp>
    </p:spTree>
    <p:extLst>
      <p:ext uri="{BB962C8B-B14F-4D97-AF65-F5344CB8AC3E}">
        <p14:creationId xmlns:p14="http://schemas.microsoft.com/office/powerpoint/2010/main" val="3010662756"/>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Origins and antecedents</a:t>
            </a:r>
            <a:endParaRPr lang="en-US" dirty="0"/>
          </a:p>
        </p:txBody>
      </p:sp>
      <p:sp>
        <p:nvSpPr>
          <p:cNvPr id="3" name="Content Placeholder 2"/>
          <p:cNvSpPr>
            <a:spLocks noGrp="1"/>
          </p:cNvSpPr>
          <p:nvPr>
            <p:ph sz="quarter" idx="1"/>
          </p:nvPr>
        </p:nvSpPr>
        <p:spPr/>
        <p:txBody>
          <a:bodyPr>
            <a:normAutofit fontScale="92500"/>
          </a:bodyPr>
          <a:lstStyle/>
          <a:p>
            <a:r>
              <a:rPr lang="en-US" dirty="0"/>
              <a:t>Feedback (Wiener, 1948)</a:t>
            </a:r>
          </a:p>
          <a:p>
            <a:pPr lvl="1">
              <a:lnSpc>
                <a:spcPct val="120000"/>
              </a:lnSpc>
            </a:pPr>
            <a:r>
              <a:rPr lang="en-US" dirty="0"/>
              <a:t>Developing range-finders for anti-aircraft guns</a:t>
            </a:r>
          </a:p>
          <a:p>
            <a:pPr lvl="1"/>
            <a:r>
              <a:rPr lang="en-US" dirty="0"/>
              <a:t>Effective action requires a closed system within which</a:t>
            </a:r>
          </a:p>
          <a:p>
            <a:pPr lvl="2"/>
            <a:r>
              <a:rPr lang="en-US" dirty="0"/>
              <a:t>Actions taken within the system are evaluated</a:t>
            </a:r>
          </a:p>
          <a:p>
            <a:pPr lvl="2"/>
            <a:r>
              <a:rPr lang="en-US" dirty="0"/>
              <a:t>Evaluation of the actions leads to modification of future actions</a:t>
            </a:r>
          </a:p>
          <a:p>
            <a:pPr lvl="1"/>
            <a:r>
              <a:rPr lang="en-US" dirty="0"/>
              <a:t>Two kinds of loops</a:t>
            </a:r>
          </a:p>
          <a:p>
            <a:pPr lvl="2"/>
            <a:r>
              <a:rPr lang="en-US" dirty="0"/>
              <a:t>Positive (bad: leads to collapse or explosive growth)</a:t>
            </a:r>
          </a:p>
          <a:p>
            <a:pPr lvl="2"/>
            <a:r>
              <a:rPr lang="en-US" dirty="0"/>
              <a:t>Negative (good: leads to stability)</a:t>
            </a:r>
          </a:p>
          <a:p>
            <a:pPr lvl="1"/>
            <a:r>
              <a:rPr lang="en-US" dirty="0"/>
              <a:t>“Feedback is information about the gap between the actual level and the reference level of a system parameter which is used to alter the gap in some way” (</a:t>
            </a:r>
            <a:r>
              <a:rPr lang="en-US" dirty="0" err="1"/>
              <a:t>Ramaprasad</a:t>
            </a:r>
            <a:r>
              <a:rPr lang="en-US" dirty="0"/>
              <a:t>, 1983 p. 4)</a:t>
            </a:r>
          </a:p>
          <a:p>
            <a:r>
              <a:rPr lang="en-US" dirty="0"/>
              <a:t>Feedback and instructional correctives (Bloom)</a:t>
            </a:r>
          </a:p>
          <a:p>
            <a:endParaRPr lang="en-US" dirty="0"/>
          </a:p>
        </p:txBody>
      </p:sp>
      <p:sp>
        <p:nvSpPr>
          <p:cNvPr id="6" name="Slide Number Placeholder 5"/>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2</a:t>
            </a:fld>
            <a:endParaRPr lang="en-GB" dirty="0"/>
          </a:p>
        </p:txBody>
      </p:sp>
    </p:spTree>
    <p:extLst>
      <p:ext uri="{BB962C8B-B14F-4D97-AF65-F5344CB8AC3E}">
        <p14:creationId xmlns:p14="http://schemas.microsoft.com/office/powerpoint/2010/main" val="875886794"/>
      </p:ext>
    </p:extLst>
  </p:cSld>
  <p:clrMapOvr>
    <a:masterClrMapping/>
  </p:clrMapOvr>
  <p:transition xmlns:p14="http://schemas.microsoft.com/office/powerpoint/2010/mai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Feedback in psychology</a:t>
            </a:r>
            <a:endParaRPr lang="en-US" dirty="0"/>
          </a:p>
        </p:txBody>
      </p:sp>
      <p:sp>
        <p:nvSpPr>
          <p:cNvPr id="4" name="Content Placeholder 3"/>
          <p:cNvSpPr>
            <a:spLocks noGrp="1"/>
          </p:cNvSpPr>
          <p:nvPr>
            <p:ph sz="quarter" idx="1"/>
          </p:nvPr>
        </p:nvSpPr>
        <p:spPr/>
        <p:txBody>
          <a:bodyPr/>
          <a:lstStyle/>
          <a:p>
            <a:r>
              <a:rPr lang="en-US" dirty="0"/>
              <a:t>Feedback is “any of the numerous procedures that are used to tell a learner if an instructional response is right or wrong” (</a:t>
            </a:r>
            <a:r>
              <a:rPr lang="en-US" dirty="0" err="1"/>
              <a:t>Kulhavy</a:t>
            </a:r>
            <a:r>
              <a:rPr lang="en-US" dirty="0"/>
              <a:t>, 1977 p. 211)</a:t>
            </a:r>
          </a:p>
          <a:p>
            <a:r>
              <a:rPr lang="en-US" dirty="0"/>
              <a:t>Key debate: confirmation vs. correction</a:t>
            </a:r>
          </a:p>
          <a:p>
            <a:pPr marL="457200" lvl="1" indent="0">
              <a:buNone/>
            </a:pPr>
            <a:r>
              <a:rPr lang="en-US" dirty="0"/>
              <a:t>… it is no surprise that scholars have worked overtime to fit the round peg of feedback into the square hole of reinforcement. Unfortunately, this stoic faith in feedback-as-reinforcement has all too often led researchers to overlook or disregard alternate explanations for their data. One does not have to look far for articles that devote themselves to explaining why their data failed to meet operant expectations rather than to trying to make sense out of what they found. (op cit. p. 213) </a:t>
            </a:r>
          </a:p>
          <a:p>
            <a:pPr lvl="1"/>
            <a:endParaRPr lang="en-US" dirty="0"/>
          </a:p>
          <a:p>
            <a:endParaRPr lang="en-US" dirty="0"/>
          </a:p>
        </p:txBody>
      </p:sp>
      <p:sp>
        <p:nvSpPr>
          <p:cNvPr id="3" name="Slide Number Placeholder 2"/>
          <p:cNvSpPr>
            <a:spLocks noGrp="1"/>
          </p:cNvSpPr>
          <p:nvPr>
            <p:ph type="sldNum" sz="quarter" idx="12"/>
          </p:nvPr>
        </p:nvSpPr>
        <p:spPr/>
        <p:txBody>
          <a:bodyPr/>
          <a:lstStyle/>
          <a:p>
            <a:fld id="{2D6238C2-C284-AD4D-8FB8-9663937FCA09}" type="slidenum">
              <a:rPr lang="en-GB" smtClean="0"/>
              <a:pPr/>
              <a:t>3</a:t>
            </a:fld>
            <a:endParaRPr lang="en-GB" dirty="0"/>
          </a:p>
        </p:txBody>
      </p:sp>
    </p:spTree>
    <p:extLst>
      <p:ext uri="{BB962C8B-B14F-4D97-AF65-F5344CB8AC3E}">
        <p14:creationId xmlns:p14="http://schemas.microsoft.com/office/powerpoint/2010/main" val="3252581561"/>
      </p:ext>
    </p:extLst>
  </p:cSld>
  <p:clrMapOvr>
    <a:masterClrMapping/>
  </p:clrMapOvr>
  <p:transition xmlns:p14="http://schemas.microsoft.com/office/powerpoint/2010/mai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3D000A-CAE5-9345-B4B1-048D17A37415}"/>
              </a:ext>
            </a:extLst>
          </p:cNvPr>
          <p:cNvSpPr>
            <a:spLocks noGrp="1"/>
          </p:cNvSpPr>
          <p:nvPr>
            <p:ph type="title"/>
          </p:nvPr>
        </p:nvSpPr>
        <p:spPr/>
        <p:txBody>
          <a:bodyPr/>
          <a:lstStyle/>
          <a:p>
            <a:r>
              <a:rPr lang="en-US" dirty="0"/>
              <a:t>Feedback should be…</a:t>
            </a:r>
          </a:p>
        </p:txBody>
      </p:sp>
      <p:graphicFrame>
        <p:nvGraphicFramePr>
          <p:cNvPr id="6" name="Content Placeholder 5">
            <a:extLst>
              <a:ext uri="{FF2B5EF4-FFF2-40B4-BE49-F238E27FC236}">
                <a16:creationId xmlns="" xmlns:a16="http://schemas.microsoft.com/office/drawing/2014/main" id="{D958C478-C45F-3847-966A-211EF1AA9B49}"/>
              </a:ext>
            </a:extLst>
          </p:cNvPr>
          <p:cNvGraphicFramePr>
            <a:graphicFrameLocks noGrp="1"/>
          </p:cNvGraphicFramePr>
          <p:nvPr>
            <p:ph idx="1"/>
            <p:extLst>
              <p:ext uri="{D42A27DB-BD31-4B8C-83A1-F6EECF244321}">
                <p14:modId xmlns:p14="http://schemas.microsoft.com/office/powerpoint/2010/main" val="2990831861"/>
              </p:ext>
            </p:extLst>
          </p:nvPr>
        </p:nvGraphicFramePr>
        <p:xfrm>
          <a:off x="717550" y="1384300"/>
          <a:ext cx="7969250" cy="4260145"/>
        </p:xfrm>
        <a:graphic>
          <a:graphicData uri="http://schemas.openxmlformats.org/drawingml/2006/table">
            <a:tbl>
              <a:tblPr firstRow="1" bandRow="1">
                <a:tableStyleId>{5C22544A-7EE6-4342-B048-85BDC9FD1C3A}</a:tableStyleId>
              </a:tblPr>
              <a:tblGrid>
                <a:gridCol w="3984625">
                  <a:extLst>
                    <a:ext uri="{9D8B030D-6E8A-4147-A177-3AD203B41FA5}">
                      <a16:colId xmlns="" xmlns:a16="http://schemas.microsoft.com/office/drawing/2014/main" val="1180988926"/>
                    </a:ext>
                  </a:extLst>
                </a:gridCol>
                <a:gridCol w="3984625">
                  <a:extLst>
                    <a:ext uri="{9D8B030D-6E8A-4147-A177-3AD203B41FA5}">
                      <a16:colId xmlns="" xmlns:a16="http://schemas.microsoft.com/office/drawing/2014/main" val="1316238310"/>
                    </a:ext>
                  </a:extLst>
                </a:gridCol>
              </a:tblGrid>
              <a:tr h="852029">
                <a:tc>
                  <a:txBody>
                    <a:bodyPr/>
                    <a:lstStyle/>
                    <a:p>
                      <a:r>
                        <a:rPr lang="en-US" sz="2400" dirty="0"/>
                        <a:t>List A</a:t>
                      </a:r>
                    </a:p>
                  </a:txBody>
                  <a:tcPr>
                    <a:solidFill>
                      <a:srgbClr val="1691D0"/>
                    </a:solidFill>
                  </a:tcPr>
                </a:tc>
                <a:tc>
                  <a:txBody>
                    <a:bodyPr/>
                    <a:lstStyle/>
                    <a:p>
                      <a:r>
                        <a:rPr lang="en-US" sz="2400" dirty="0"/>
                        <a:t>List B</a:t>
                      </a:r>
                    </a:p>
                  </a:txBody>
                  <a:tcPr>
                    <a:solidFill>
                      <a:srgbClr val="1691D0"/>
                    </a:solidFill>
                  </a:tcPr>
                </a:tc>
                <a:extLst>
                  <a:ext uri="{0D108BD9-81ED-4DB2-BD59-A6C34878D82A}">
                    <a16:rowId xmlns="" xmlns:a16="http://schemas.microsoft.com/office/drawing/2014/main" val="3919836411"/>
                  </a:ext>
                </a:extLst>
              </a:tr>
              <a:tr h="852029">
                <a:tc>
                  <a:txBody>
                    <a:bodyPr/>
                    <a:lstStyle/>
                    <a:p>
                      <a:r>
                        <a:rPr lang="en-US" sz="2400" dirty="0"/>
                        <a:t>Descriptive</a:t>
                      </a:r>
                    </a:p>
                  </a:txBody>
                  <a:tcPr/>
                </a:tc>
                <a:tc>
                  <a:txBody>
                    <a:bodyPr/>
                    <a:lstStyle/>
                    <a:p>
                      <a:r>
                        <a:rPr lang="en-US" sz="2400" dirty="0"/>
                        <a:t>Evaluative</a:t>
                      </a:r>
                    </a:p>
                  </a:txBody>
                  <a:tcPr/>
                </a:tc>
                <a:extLst>
                  <a:ext uri="{0D108BD9-81ED-4DB2-BD59-A6C34878D82A}">
                    <a16:rowId xmlns="" xmlns:a16="http://schemas.microsoft.com/office/drawing/2014/main" val="3770936159"/>
                  </a:ext>
                </a:extLst>
              </a:tr>
              <a:tr h="852029">
                <a:tc>
                  <a:txBody>
                    <a:bodyPr/>
                    <a:lstStyle/>
                    <a:p>
                      <a:r>
                        <a:rPr lang="en-US" sz="2400" dirty="0"/>
                        <a:t>Immediate</a:t>
                      </a:r>
                    </a:p>
                  </a:txBody>
                  <a:tcPr/>
                </a:tc>
                <a:tc>
                  <a:txBody>
                    <a:bodyPr/>
                    <a:lstStyle/>
                    <a:p>
                      <a:r>
                        <a:rPr lang="en-US" sz="2400" dirty="0"/>
                        <a:t>Delayed</a:t>
                      </a:r>
                    </a:p>
                  </a:txBody>
                  <a:tcPr/>
                </a:tc>
                <a:extLst>
                  <a:ext uri="{0D108BD9-81ED-4DB2-BD59-A6C34878D82A}">
                    <a16:rowId xmlns="" xmlns:a16="http://schemas.microsoft.com/office/drawing/2014/main" val="1076728800"/>
                  </a:ext>
                </a:extLst>
              </a:tr>
              <a:tr h="852029">
                <a:tc>
                  <a:txBody>
                    <a:bodyPr/>
                    <a:lstStyle/>
                    <a:p>
                      <a:r>
                        <a:rPr lang="en-US" sz="2400" dirty="0"/>
                        <a:t>Constructive</a:t>
                      </a:r>
                    </a:p>
                  </a:txBody>
                  <a:tcPr/>
                </a:tc>
                <a:tc>
                  <a:txBody>
                    <a:bodyPr/>
                    <a:lstStyle/>
                    <a:p>
                      <a:r>
                        <a:rPr lang="en-US" sz="2400" dirty="0"/>
                        <a:t>Critical</a:t>
                      </a:r>
                    </a:p>
                  </a:txBody>
                  <a:tcPr/>
                </a:tc>
                <a:extLst>
                  <a:ext uri="{0D108BD9-81ED-4DB2-BD59-A6C34878D82A}">
                    <a16:rowId xmlns="" xmlns:a16="http://schemas.microsoft.com/office/drawing/2014/main" val="3846500610"/>
                  </a:ext>
                </a:extLst>
              </a:tr>
              <a:tr h="852029">
                <a:tc>
                  <a:txBody>
                    <a:bodyPr/>
                    <a:lstStyle/>
                    <a:p>
                      <a:r>
                        <a:rPr lang="en-US" sz="2400" dirty="0"/>
                        <a:t>Specific</a:t>
                      </a:r>
                    </a:p>
                  </a:txBody>
                  <a:tcPr/>
                </a:tc>
                <a:tc>
                  <a:txBody>
                    <a:bodyPr/>
                    <a:lstStyle/>
                    <a:p>
                      <a:r>
                        <a:rPr lang="en-US" sz="2400" dirty="0"/>
                        <a:t>Generic</a:t>
                      </a:r>
                    </a:p>
                  </a:txBody>
                  <a:tcPr/>
                </a:tc>
                <a:extLst>
                  <a:ext uri="{0D108BD9-81ED-4DB2-BD59-A6C34878D82A}">
                    <a16:rowId xmlns="" xmlns:a16="http://schemas.microsoft.com/office/drawing/2014/main" val="2356138261"/>
                  </a:ext>
                </a:extLst>
              </a:tr>
            </a:tbl>
          </a:graphicData>
        </a:graphic>
      </p:graphicFrame>
      <p:sp>
        <p:nvSpPr>
          <p:cNvPr id="4" name="Slide Number Placeholder 3">
            <a:extLst>
              <a:ext uri="{FF2B5EF4-FFF2-40B4-BE49-F238E27FC236}">
                <a16:creationId xmlns="" xmlns:a16="http://schemas.microsoft.com/office/drawing/2014/main" id="{4921B146-A452-894B-83D6-4B7D9E42BE62}"/>
              </a:ext>
            </a:extLst>
          </p:cNvPr>
          <p:cNvSpPr>
            <a:spLocks noGrp="1"/>
          </p:cNvSpPr>
          <p:nvPr>
            <p:ph type="sldNum" sz="quarter" idx="12"/>
          </p:nvPr>
        </p:nvSpPr>
        <p:spPr/>
        <p:txBody>
          <a:bodyPr/>
          <a:lstStyle/>
          <a:p>
            <a:fld id="{9C0F6FC3-3F0F-484D-B7AD-35414CAF3DD6}" type="slidenum">
              <a:rPr lang="en-US" smtClean="0"/>
              <a:t>4</a:t>
            </a:fld>
            <a:endParaRPr lang="en-US"/>
          </a:p>
        </p:txBody>
      </p:sp>
    </p:spTree>
    <p:extLst>
      <p:ext uri="{BB962C8B-B14F-4D97-AF65-F5344CB8AC3E}">
        <p14:creationId xmlns:p14="http://schemas.microsoft.com/office/powerpoint/2010/main" val="4031424932"/>
      </p:ext>
    </p:extLst>
  </p:cSld>
  <p:clrMapOvr>
    <a:masterClrMapping/>
  </p:clrMapOvr>
  <p:transition xmlns:p14="http://schemas.microsoft.com/office/powerpoint/2010/mai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Quantifying the effects of feedback</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9C0F6FC3-3F0F-484D-B7AD-35414CAF3DD6}" type="slidenum">
              <a:rPr lang="en-US" smtClean="0"/>
              <a:t>5</a:t>
            </a:fld>
            <a:endParaRPr lang="en-US"/>
          </a:p>
        </p:txBody>
      </p:sp>
    </p:spTree>
    <p:extLst>
      <p:ext uri="{BB962C8B-B14F-4D97-AF65-F5344CB8AC3E}">
        <p14:creationId xmlns:p14="http://schemas.microsoft.com/office/powerpoint/2010/main" val="2616241056"/>
      </p:ext>
    </p:extLst>
  </p:cSld>
  <p:clrMapOvr>
    <a:masterClrMapping/>
  </p:clrMapOvr>
  <p:transition xmlns:p14="http://schemas.microsoft.com/office/powerpoint/2010/mai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p:txBody>
          <a:bodyPr/>
          <a:lstStyle/>
          <a:p>
            <a:r>
              <a:rPr lang="en-GB"/>
              <a:t>Effects of feedback</a:t>
            </a:r>
            <a:endParaRPr lang="en-GB" dirty="0"/>
          </a:p>
        </p:txBody>
      </p:sp>
      <p:sp>
        <p:nvSpPr>
          <p:cNvPr id="137218" name="Rectangle 3"/>
          <p:cNvSpPr>
            <a:spLocks noGrp="1" noChangeArrowheads="1"/>
          </p:cNvSpPr>
          <p:nvPr>
            <p:ph idx="4294967295"/>
          </p:nvPr>
        </p:nvSpPr>
        <p:spPr>
          <a:xfrm>
            <a:off x="717550" y="1384300"/>
            <a:ext cx="7969250" cy="5154613"/>
          </a:xfrm>
          <a:prstGeom prst="rect">
            <a:avLst/>
          </a:prstGeom>
        </p:spPr>
        <p:txBody>
          <a:bodyPr>
            <a:normAutofit fontScale="92500"/>
          </a:bodyPr>
          <a:lstStyle/>
          <a:p>
            <a:r>
              <a:rPr lang="en-GB" dirty="0"/>
              <a:t>Kluger &amp; DeNisi (1996) review of 3000 research reports</a:t>
            </a:r>
          </a:p>
          <a:p>
            <a:r>
              <a:rPr lang="en-GB" dirty="0"/>
              <a:t>Excluding those:</a:t>
            </a:r>
          </a:p>
          <a:p>
            <a:pPr lvl="1"/>
            <a:r>
              <a:rPr lang="en-GB" dirty="0"/>
              <a:t>without adequate controls</a:t>
            </a:r>
          </a:p>
          <a:p>
            <a:pPr lvl="1"/>
            <a:r>
              <a:rPr lang="en-GB" dirty="0"/>
              <a:t>with poor design</a:t>
            </a:r>
          </a:p>
          <a:p>
            <a:pPr lvl="1"/>
            <a:r>
              <a:rPr lang="en-GB" dirty="0"/>
              <a:t>with fewer than 10 participants</a:t>
            </a:r>
          </a:p>
          <a:p>
            <a:pPr lvl="1"/>
            <a:r>
              <a:rPr lang="en-GB" dirty="0"/>
              <a:t>where performance was not measured</a:t>
            </a:r>
          </a:p>
          <a:p>
            <a:pPr lvl="1"/>
            <a:r>
              <a:rPr lang="en-GB" dirty="0"/>
              <a:t>without details of effect sizes</a:t>
            </a:r>
          </a:p>
          <a:p>
            <a:r>
              <a:rPr lang="en-GB" dirty="0"/>
              <a:t>left 131 reports, 607 effect sizes, involving 12652 individuals</a:t>
            </a:r>
          </a:p>
          <a:p>
            <a:r>
              <a:rPr lang="en-GB" dirty="0"/>
              <a:t>On average, feedback increases achievement</a:t>
            </a:r>
          </a:p>
          <a:p>
            <a:pPr lvl="1"/>
            <a:r>
              <a:rPr lang="en-GB" dirty="0"/>
              <a:t>Effect sizes highly variable</a:t>
            </a:r>
          </a:p>
          <a:p>
            <a:pPr lvl="1"/>
            <a:r>
              <a:rPr lang="en-GB" dirty="0"/>
              <a:t>38% (231 out of 607) of effect sizes were negative</a:t>
            </a:r>
          </a:p>
        </p:txBody>
      </p:sp>
    </p:spTree>
    <p:extLst>
      <p:ext uri="{BB962C8B-B14F-4D97-AF65-F5344CB8AC3E}">
        <p14:creationId xmlns:p14="http://schemas.microsoft.com/office/powerpoint/2010/main" val="145435236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72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721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721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721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721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721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721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721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7218">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721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7</a:t>
            </a:fld>
            <a:endParaRPr lang="en-GB" dirty="0"/>
          </a:p>
        </p:txBody>
      </p:sp>
      <p:graphicFrame>
        <p:nvGraphicFramePr>
          <p:cNvPr id="5" name="Content Placeholder 4"/>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Connector 6"/>
          <p:cNvCxnSpPr/>
          <p:nvPr/>
        </p:nvCxnSpPr>
        <p:spPr>
          <a:xfrm>
            <a:off x="3360086" y="1600200"/>
            <a:ext cx="0" cy="3725333"/>
          </a:xfrm>
          <a:prstGeom prst="line">
            <a:avLst/>
          </a:prstGeom>
          <a:ln w="38100" cmpd="sng"/>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1900202"/>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left)">
                                      <p:cBhvr>
                                        <p:cTn id="7" dur="5000"/>
                                        <p:tgtEl>
                                          <p:spTgt spid="5">
                                            <p:graphicEl>
                                              <a:chart seriesIdx="0" categoryIdx="-4" bldStep="series"/>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animBg="0"/>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a:t>
            </a:r>
            <a:r>
              <a:rPr lang="en-US" dirty="0" smtClean="0"/>
              <a:t>feedback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58354718"/>
              </p:ext>
            </p:extLst>
          </p:nvPr>
        </p:nvGraphicFramePr>
        <p:xfrm>
          <a:off x="717550" y="1414950"/>
          <a:ext cx="8229600" cy="3423750"/>
        </p:xfrm>
        <a:graphic>
          <a:graphicData uri="http://schemas.openxmlformats.org/drawingml/2006/table">
            <a:tbl>
              <a:tblPr firstRow="1" bandRow="1">
                <a:tableStyleId>{5C22544A-7EE6-4342-B048-85BDC9FD1C3A}</a:tableStyleId>
              </a:tblPr>
              <a:tblGrid>
                <a:gridCol w="4114800"/>
                <a:gridCol w="4114800"/>
              </a:tblGrid>
              <a:tr h="684750">
                <a:tc>
                  <a:txBody>
                    <a:bodyPr/>
                    <a:lstStyle/>
                    <a:p>
                      <a:r>
                        <a:rPr lang="en-US" sz="2400" dirty="0" smtClean="0"/>
                        <a:t>Source</a:t>
                      </a:r>
                      <a:endParaRPr lang="en-US" sz="2400" dirty="0"/>
                    </a:p>
                  </a:txBody>
                  <a:tcPr anchor="ctr">
                    <a:solidFill>
                      <a:srgbClr val="1691D0"/>
                    </a:solidFill>
                  </a:tcPr>
                </a:tc>
                <a:tc>
                  <a:txBody>
                    <a:bodyPr/>
                    <a:lstStyle/>
                    <a:p>
                      <a:pPr algn="ctr"/>
                      <a:r>
                        <a:rPr lang="en-US" sz="2400" dirty="0" smtClean="0"/>
                        <a:t>Standardized</a:t>
                      </a:r>
                      <a:r>
                        <a:rPr lang="en-US" sz="2400" baseline="0" dirty="0" smtClean="0"/>
                        <a:t> e</a:t>
                      </a:r>
                      <a:r>
                        <a:rPr lang="en-US" sz="2400" dirty="0" smtClean="0"/>
                        <a:t>ffect </a:t>
                      </a:r>
                      <a:r>
                        <a:rPr lang="en-US" sz="2400" dirty="0" smtClean="0"/>
                        <a:t>size</a:t>
                      </a:r>
                      <a:endParaRPr lang="en-US" sz="2400" dirty="0"/>
                    </a:p>
                  </a:txBody>
                  <a:tcPr anchor="ctr">
                    <a:solidFill>
                      <a:srgbClr val="1691D0"/>
                    </a:solidFill>
                  </a:tcPr>
                </a:tc>
              </a:tr>
              <a:tr h="684750">
                <a:tc>
                  <a:txBody>
                    <a:bodyPr/>
                    <a:lstStyle/>
                    <a:p>
                      <a:r>
                        <a:rPr lang="en-US" sz="2400" dirty="0" err="1" smtClean="0"/>
                        <a:t>Kluger</a:t>
                      </a:r>
                      <a:r>
                        <a:rPr lang="en-US" sz="2400" baseline="0" dirty="0" smtClean="0"/>
                        <a:t> &amp; </a:t>
                      </a:r>
                      <a:r>
                        <a:rPr lang="en-US" sz="2400" baseline="0" dirty="0" err="1" smtClean="0"/>
                        <a:t>DeNisi</a:t>
                      </a:r>
                      <a:r>
                        <a:rPr lang="en-US" sz="2400" baseline="0" dirty="0" smtClean="0"/>
                        <a:t> (1996)</a:t>
                      </a:r>
                      <a:endParaRPr lang="en-US" sz="2400" dirty="0"/>
                    </a:p>
                  </a:txBody>
                  <a:tcPr anchor="ctr"/>
                </a:tc>
                <a:tc>
                  <a:txBody>
                    <a:bodyPr/>
                    <a:lstStyle/>
                    <a:p>
                      <a:pPr algn="ctr"/>
                      <a:r>
                        <a:rPr lang="en-US" sz="2400" dirty="0" smtClean="0"/>
                        <a:t>0.41</a:t>
                      </a:r>
                      <a:endParaRPr lang="en-US" sz="2400" dirty="0"/>
                    </a:p>
                  </a:txBody>
                  <a:tcPr anchor="ctr"/>
                </a:tc>
              </a:tr>
              <a:tr h="684750">
                <a:tc>
                  <a:txBody>
                    <a:bodyPr/>
                    <a:lstStyle/>
                    <a:p>
                      <a:r>
                        <a:rPr lang="en-US" sz="2400" dirty="0" smtClean="0"/>
                        <a:t>Nyquist (2003)</a:t>
                      </a:r>
                      <a:endParaRPr lang="en-US" sz="2400" dirty="0"/>
                    </a:p>
                  </a:txBody>
                  <a:tcPr anchor="ctr"/>
                </a:tc>
                <a:tc>
                  <a:txBody>
                    <a:bodyPr/>
                    <a:lstStyle/>
                    <a:p>
                      <a:pPr algn="ctr"/>
                      <a:r>
                        <a:rPr lang="en-US" sz="2400" dirty="0" smtClean="0"/>
                        <a:t>0.40</a:t>
                      </a:r>
                      <a:endParaRPr lang="en-US" sz="2400" dirty="0"/>
                    </a:p>
                  </a:txBody>
                  <a:tcPr anchor="ctr"/>
                </a:tc>
              </a:tr>
              <a:tr h="684750">
                <a:tc>
                  <a:txBody>
                    <a:bodyPr/>
                    <a:lstStyle/>
                    <a:p>
                      <a:r>
                        <a:rPr lang="en-US" sz="2400" dirty="0" smtClean="0"/>
                        <a:t>Hattie &amp; </a:t>
                      </a:r>
                      <a:r>
                        <a:rPr lang="en-US" sz="2400" dirty="0" err="1" smtClean="0"/>
                        <a:t>Timperley</a:t>
                      </a:r>
                      <a:r>
                        <a:rPr lang="en-US" sz="2400" dirty="0" smtClean="0"/>
                        <a:t> (2007)</a:t>
                      </a:r>
                      <a:endParaRPr lang="en-US" sz="2400" dirty="0"/>
                    </a:p>
                  </a:txBody>
                  <a:tcPr anchor="ctr"/>
                </a:tc>
                <a:tc>
                  <a:txBody>
                    <a:bodyPr/>
                    <a:lstStyle/>
                    <a:p>
                      <a:pPr algn="ctr"/>
                      <a:r>
                        <a:rPr lang="en-US" sz="2400" dirty="0" smtClean="0"/>
                        <a:t>0.96</a:t>
                      </a:r>
                      <a:endParaRPr lang="en-US" sz="2400" dirty="0"/>
                    </a:p>
                  </a:txBody>
                  <a:tcPr anchor="ctr"/>
                </a:tc>
              </a:tr>
              <a:tr h="684750">
                <a:tc>
                  <a:txBody>
                    <a:bodyPr/>
                    <a:lstStyle/>
                    <a:p>
                      <a:r>
                        <a:rPr lang="en-US" sz="2400" dirty="0" smtClean="0"/>
                        <a:t>Shute (2008)</a:t>
                      </a:r>
                      <a:endParaRPr lang="en-US" sz="2400" dirty="0"/>
                    </a:p>
                  </a:txBody>
                  <a:tcPr anchor="ctr"/>
                </a:tc>
                <a:tc>
                  <a:txBody>
                    <a:bodyPr/>
                    <a:lstStyle/>
                    <a:p>
                      <a:pPr algn="ctr"/>
                      <a:r>
                        <a:rPr lang="en-US" sz="2400" dirty="0" smtClean="0"/>
                        <a:t>0.4 to 0.8</a:t>
                      </a:r>
                      <a:endParaRPr lang="en-US" sz="2400" dirty="0"/>
                    </a:p>
                  </a:txBody>
                  <a:tcPr anchor="ctr"/>
                </a:tc>
              </a:tr>
            </a:tbl>
          </a:graphicData>
        </a:graphic>
      </p:graphicFrame>
    </p:spTree>
    <p:extLst>
      <p:ext uri="{BB962C8B-B14F-4D97-AF65-F5344CB8AC3E}">
        <p14:creationId xmlns:p14="http://schemas.microsoft.com/office/powerpoint/2010/main" val="1988288582"/>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t>
            </a:r>
            <a:r>
              <a:rPr lang="en-US" dirty="0" smtClean="0"/>
              <a:t>meta-analysis</a:t>
            </a:r>
            <a:endParaRPr lang="en-US" dirty="0"/>
          </a:p>
        </p:txBody>
      </p:sp>
      <p:sp>
        <p:nvSpPr>
          <p:cNvPr id="4" name="Content Placeholder 3"/>
          <p:cNvSpPr>
            <a:spLocks noGrp="1"/>
          </p:cNvSpPr>
          <p:nvPr>
            <p:ph idx="1"/>
          </p:nvPr>
        </p:nvSpPr>
        <p:spPr>
          <a:xfrm>
            <a:off x="717550" y="1333500"/>
            <a:ext cx="7969250" cy="5308600"/>
          </a:xfrm>
        </p:spPr>
        <p:txBody>
          <a:bodyPr>
            <a:normAutofit/>
          </a:bodyPr>
          <a:lstStyle/>
          <a:p>
            <a:r>
              <a:rPr lang="en-US" dirty="0" smtClean="0"/>
              <a:t>Inappropriate </a:t>
            </a:r>
            <a:r>
              <a:rPr lang="en-US" dirty="0" smtClean="0"/>
              <a:t>comparisons</a:t>
            </a:r>
          </a:p>
          <a:p>
            <a:r>
              <a:rPr lang="en-US" dirty="0" smtClean="0"/>
              <a:t>Aptitude x treatment interaction</a:t>
            </a:r>
          </a:p>
          <a:p>
            <a:r>
              <a:rPr lang="en-US" dirty="0" smtClean="0"/>
              <a:t>The “file drawer” problem</a:t>
            </a:r>
          </a:p>
          <a:p>
            <a:r>
              <a:rPr lang="en-US" dirty="0" smtClean="0"/>
              <a:t>Variations in intervention quality</a:t>
            </a:r>
          </a:p>
          <a:p>
            <a:r>
              <a:rPr lang="en-US" dirty="0" smtClean="0"/>
              <a:t>Variation in population variability</a:t>
            </a:r>
          </a:p>
          <a:p>
            <a:r>
              <a:rPr lang="en-US" dirty="0" smtClean="0"/>
              <a:t>Selection </a:t>
            </a:r>
            <a:r>
              <a:rPr lang="en-US" dirty="0"/>
              <a:t>of studies</a:t>
            </a:r>
          </a:p>
          <a:p>
            <a:r>
              <a:rPr lang="en-US" dirty="0"/>
              <a:t>Sensitivity of outcome </a:t>
            </a:r>
            <a:r>
              <a:rPr lang="en-US" dirty="0" smtClean="0"/>
              <a:t>measures</a:t>
            </a:r>
          </a:p>
          <a:p>
            <a:pPr lvl="1"/>
            <a:endParaRPr lang="en-US" dirty="0"/>
          </a:p>
          <a:p>
            <a:pPr lvl="1"/>
            <a:endParaRPr lang="en-US" dirty="0" smtClean="0"/>
          </a:p>
          <a:p>
            <a:pPr lvl="1"/>
            <a:endParaRPr lang="en-US" dirty="0" smtClean="0"/>
          </a:p>
          <a:p>
            <a:pPr lvl="1"/>
            <a:endParaRPr lang="en-US" dirty="0"/>
          </a:p>
        </p:txBody>
      </p:sp>
      <p:sp>
        <p:nvSpPr>
          <p:cNvPr id="3" name="Slide Number Placeholder 2"/>
          <p:cNvSpPr>
            <a:spLocks noGrp="1"/>
          </p:cNvSpPr>
          <p:nvPr>
            <p:ph type="sldNum" sz="quarter" idx="12"/>
          </p:nvPr>
        </p:nvSpPr>
        <p:spPr/>
        <p:txBody>
          <a:bodyPr>
            <a:normAutofit fontScale="92500" lnSpcReduction="20000"/>
          </a:bodyPr>
          <a:lstStyle/>
          <a:p>
            <a:pPr>
              <a:defRPr/>
            </a:pPr>
            <a:fld id="{2D6238C2-C284-AD4D-8FB8-9663937FCA09}" type="slidenum">
              <a:rPr lang="en-GB" smtClean="0"/>
              <a:pPr>
                <a:defRPr/>
              </a:pPr>
              <a:t>9</a:t>
            </a:fld>
            <a:endParaRPr lang="en-GB" dirty="0"/>
          </a:p>
        </p:txBody>
      </p:sp>
    </p:spTree>
    <p:extLst>
      <p:ext uri="{BB962C8B-B14F-4D97-AF65-F5344CB8AC3E}">
        <p14:creationId xmlns:p14="http://schemas.microsoft.com/office/powerpoint/2010/main" val="3263789828"/>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LSI DWC theme">
  <a:themeElements>
    <a:clrScheme name="Custom 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EFFF3"/>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1826</TotalTime>
  <Words>904</Words>
  <Application>Microsoft Macintosh PowerPoint</Application>
  <PresentationFormat>On-screen Show (4:3)</PresentationFormat>
  <Paragraphs>161</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LSI DWC theme</vt:lpstr>
      <vt:lpstr>Feedback: At the heart of— but definitely not all of— formative assessment</vt:lpstr>
      <vt:lpstr>Origins and antecedents</vt:lpstr>
      <vt:lpstr>Feedback in psychology</vt:lpstr>
      <vt:lpstr>Feedback should be…</vt:lpstr>
      <vt:lpstr>Quantifying the effects of feedback</vt:lpstr>
      <vt:lpstr>Effects of feedback</vt:lpstr>
      <vt:lpstr>PowerPoint Presentation</vt:lpstr>
      <vt:lpstr>Effects of feedback</vt:lpstr>
      <vt:lpstr>Problems with meta-analysis</vt:lpstr>
      <vt:lpstr>PowerPoint Presentation</vt:lpstr>
      <vt:lpstr>PowerPoint Presentation</vt:lpstr>
      <vt:lpstr>A “preliminary feedback intervention theory”</vt:lpstr>
      <vt:lpstr>“The new theory of disuse”</vt:lpstr>
      <vt:lpstr>Storage strength and retrieval strength</vt:lpstr>
      <vt:lpstr>How memory really works</vt:lpstr>
      <vt:lpstr>Feedback should be…</vt:lpstr>
      <vt:lpstr>A wider theoretical frame</vt:lpstr>
      <vt:lpstr>Unpacking Formative Assessment</vt:lpstr>
    </vt:vector>
  </TitlesOfParts>
  <Company>Institute of Education, University of London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Dylan Wiliam</dc:creator>
  <cp:lastModifiedBy>Dylan Wiliam</cp:lastModifiedBy>
  <cp:revision>41</cp:revision>
  <dcterms:created xsi:type="dcterms:W3CDTF">2019-03-18T13:41:07Z</dcterms:created>
  <dcterms:modified xsi:type="dcterms:W3CDTF">2019-04-08T19:45:13Z</dcterms:modified>
</cp:coreProperties>
</file>