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0" r:id="rId2"/>
    <p:sldId id="661" r:id="rId3"/>
    <p:sldId id="670" r:id="rId4"/>
    <p:sldId id="671" r:id="rId5"/>
    <p:sldId id="672" r:id="rId6"/>
    <p:sldId id="662" r:id="rId7"/>
    <p:sldId id="663" r:id="rId8"/>
    <p:sldId id="681" r:id="rId9"/>
    <p:sldId id="664" r:id="rId10"/>
    <p:sldId id="680" r:id="rId11"/>
    <p:sldId id="666" r:id="rId12"/>
    <p:sldId id="667" r:id="rId13"/>
    <p:sldId id="590" r:id="rId14"/>
    <p:sldId id="591" r:id="rId15"/>
    <p:sldId id="673" r:id="rId16"/>
    <p:sldId id="597" r:id="rId17"/>
    <p:sldId id="598" r:id="rId18"/>
    <p:sldId id="599" r:id="rId19"/>
    <p:sldId id="678" r:id="rId20"/>
    <p:sldId id="600" r:id="rId21"/>
    <p:sldId id="668" r:id="rId22"/>
    <p:sldId id="669" r:id="rId23"/>
    <p:sldId id="601" r:id="rId24"/>
    <p:sldId id="602" r:id="rId25"/>
    <p:sldId id="603" r:id="rId26"/>
    <p:sldId id="604" r:id="rId27"/>
    <p:sldId id="605" r:id="rId28"/>
    <p:sldId id="606" r:id="rId29"/>
    <p:sldId id="607" r:id="rId30"/>
    <p:sldId id="608" r:id="rId31"/>
    <p:sldId id="609" r:id="rId32"/>
    <p:sldId id="675" r:id="rId33"/>
    <p:sldId id="676" r:id="rId34"/>
    <p:sldId id="677" r:id="rId35"/>
    <p:sldId id="575" r:id="rId3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52"/>
    <a:srgbClr val="215968"/>
    <a:srgbClr val="FF6600"/>
    <a:srgbClr val="1F497D"/>
    <a:srgbClr val="DD9E00"/>
    <a:srgbClr val="2979C9"/>
    <a:srgbClr val="2171AD"/>
    <a:srgbClr val="16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87003" autoAdjust="0"/>
  </p:normalViewPr>
  <p:slideViewPr>
    <p:cSldViewPr snapToGrid="0" snapToObjects="1" showGuides="1">
      <p:cViewPr>
        <p:scale>
          <a:sx n="100" d="100"/>
          <a:sy n="100" d="100"/>
        </p:scale>
        <p:origin x="-968" y="-80"/>
      </p:cViewPr>
      <p:guideLst>
        <p:guide orient="horz" pos="4062"/>
        <p:guide pos="2885"/>
      </p:guideLst>
    </p:cSldViewPr>
  </p:slideViewPr>
  <p:outlineViewPr>
    <p:cViewPr>
      <p:scale>
        <a:sx n="33" d="100"/>
        <a:sy n="33" d="100"/>
      </p:scale>
      <p:origin x="0" y="9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48" d="100"/>
          <a:sy n="148" d="100"/>
        </p:scale>
        <p:origin x="-3688" y="-11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B:Bloom%20HS:Achievement%20Effect-%20Size%20Benchmarks%20for%20Educational%20Interventions%20(2008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E:Educational%20Testing%20Service:Cooperative%20Sequential%20Tests%20of%20Educational%20Progress%20-%20Technical%20report%20(ETS%201957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W:Wibowo:Rate%20of%20increase%20workshee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growth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1.52</c:v>
                </c:pt>
                <c:pt idx="1">
                  <c:v>0.97</c:v>
                </c:pt>
                <c:pt idx="2">
                  <c:v>0.6</c:v>
                </c:pt>
                <c:pt idx="3">
                  <c:v>0.36</c:v>
                </c:pt>
                <c:pt idx="4">
                  <c:v>0.4</c:v>
                </c:pt>
                <c:pt idx="5">
                  <c:v>0.32</c:v>
                </c:pt>
                <c:pt idx="6">
                  <c:v>0.23</c:v>
                </c:pt>
                <c:pt idx="7">
                  <c:v>0.26</c:v>
                </c:pt>
                <c:pt idx="8">
                  <c:v>0.24</c:v>
                </c:pt>
                <c:pt idx="9">
                  <c:v>0.19</c:v>
                </c:pt>
                <c:pt idx="10">
                  <c:v>0.19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06475352"/>
        <c:axId val="-2006484008"/>
      </c:scatterChart>
      <c:valAx>
        <c:axId val="-2006475352"/>
        <c:scaling>
          <c:orientation val="minMax"/>
          <c:max val="16.0"/>
          <c:min val="5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06484008"/>
        <c:crosses val="autoZero"/>
        <c:crossBetween val="midCat"/>
        <c:majorUnit val="1.0"/>
      </c:valAx>
      <c:valAx>
        <c:axId val="-2006484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growth (SDs)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-20064753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937012572116"/>
          <c:y val="0.184767387690228"/>
          <c:w val="0.78956810365888"/>
          <c:h val="0.6237497031258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Sheet1!$B$23</c:f>
              <c:strCache>
                <c:ptCount val="1"/>
                <c:pt idx="0">
                  <c:v>Reading</c:v>
                </c:pt>
              </c:strCache>
            </c:strRef>
          </c:tx>
          <c:cat>
            <c:numRef>
              <c:f>Sheet1!$A$24:$A$33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</c:numCache>
            </c:numRef>
          </c:cat>
          <c:val>
            <c:numRef>
              <c:f>Sheet1!$B$24:$B$33</c:f>
              <c:numCache>
                <c:formatCode>General</c:formatCode>
                <c:ptCount val="10"/>
                <c:pt idx="0">
                  <c:v>0.593333333333334</c:v>
                </c:pt>
                <c:pt idx="1">
                  <c:v>0.270588235294119</c:v>
                </c:pt>
                <c:pt idx="2">
                  <c:v>0.455555555555555</c:v>
                </c:pt>
                <c:pt idx="3">
                  <c:v>0.245714285714286</c:v>
                </c:pt>
                <c:pt idx="4">
                  <c:v>0.411764705882353</c:v>
                </c:pt>
                <c:pt idx="5">
                  <c:v>0.422857142857142</c:v>
                </c:pt>
                <c:pt idx="6">
                  <c:v>0.314285714285714</c:v>
                </c:pt>
                <c:pt idx="7">
                  <c:v>0.247058823529411</c:v>
                </c:pt>
                <c:pt idx="8">
                  <c:v>0.763636363636365</c:v>
                </c:pt>
                <c:pt idx="9">
                  <c:v>0.122580645161289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Sheet1!$C$23</c:f>
              <c:strCache>
                <c:ptCount val="1"/>
                <c:pt idx="0">
                  <c:v>Writing</c:v>
                </c:pt>
              </c:strCache>
            </c:strRef>
          </c:tx>
          <c:cat>
            <c:numRef>
              <c:f>Sheet1!$A$24:$A$33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</c:numCache>
            </c:numRef>
          </c:cat>
          <c:val>
            <c:numRef>
              <c:f>Sheet1!$C$24:$C$33</c:f>
              <c:numCache>
                <c:formatCode>General</c:formatCode>
                <c:ptCount val="10"/>
                <c:pt idx="0">
                  <c:v>0.599999999999999</c:v>
                </c:pt>
                <c:pt idx="1">
                  <c:v>0.46875</c:v>
                </c:pt>
                <c:pt idx="2">
                  <c:v>0.149999999999999</c:v>
                </c:pt>
                <c:pt idx="3">
                  <c:v>0.284848484848488</c:v>
                </c:pt>
                <c:pt idx="4">
                  <c:v>0.359999999999997</c:v>
                </c:pt>
                <c:pt idx="5">
                  <c:v>0.264705882352941</c:v>
                </c:pt>
                <c:pt idx="6">
                  <c:v>0.412121212121213</c:v>
                </c:pt>
                <c:pt idx="7">
                  <c:v>0.229411764705884</c:v>
                </c:pt>
                <c:pt idx="8">
                  <c:v>0.658064516129031</c:v>
                </c:pt>
                <c:pt idx="9">
                  <c:v>0.271428571428572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Listening</c:v>
                </c:pt>
              </c:strCache>
            </c:strRef>
          </c:tx>
          <c:cat>
            <c:numRef>
              <c:f>Sheet1!$A$24:$A$33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</c:numCache>
            </c:numRef>
          </c:cat>
          <c:val>
            <c:numRef>
              <c:f>Sheet1!$D$24:$D$33</c:f>
              <c:numCache>
                <c:formatCode>General</c:formatCode>
                <c:ptCount val="10"/>
                <c:pt idx="0">
                  <c:v>0.32857142857143</c:v>
                </c:pt>
                <c:pt idx="1">
                  <c:v>0.321428571428571</c:v>
                </c:pt>
                <c:pt idx="2">
                  <c:v>0.407142857142856</c:v>
                </c:pt>
                <c:pt idx="3">
                  <c:v>0.379999999999999</c:v>
                </c:pt>
                <c:pt idx="4">
                  <c:v>0.0666666666666667</c:v>
                </c:pt>
                <c:pt idx="5">
                  <c:v>0.293333333333336</c:v>
                </c:pt>
                <c:pt idx="6">
                  <c:v>0.359999999999998</c:v>
                </c:pt>
                <c:pt idx="7">
                  <c:v>0.0533333333333341</c:v>
                </c:pt>
                <c:pt idx="8">
                  <c:v>0.613793103448274</c:v>
                </c:pt>
                <c:pt idx="9">
                  <c:v>0.325925925925928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Sheet1!$E$23</c:f>
              <c:strCache>
                <c:ptCount val="1"/>
                <c:pt idx="0">
                  <c:v>Soc. Stud.</c:v>
                </c:pt>
              </c:strCache>
            </c:strRef>
          </c:tx>
          <c:cat>
            <c:numRef>
              <c:f>Sheet1!$A$24:$A$33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</c:numCache>
            </c:numRef>
          </c:cat>
          <c:val>
            <c:numRef>
              <c:f>Sheet1!$E$24:$E$33</c:f>
              <c:numCache>
                <c:formatCode>General</c:formatCode>
                <c:ptCount val="10"/>
                <c:pt idx="0">
                  <c:v>0.809523809523809</c:v>
                </c:pt>
                <c:pt idx="1">
                  <c:v>0.400000000000001</c:v>
                </c:pt>
                <c:pt idx="2">
                  <c:v>0.330769230769232</c:v>
                </c:pt>
                <c:pt idx="3">
                  <c:v>0.340740740740738</c:v>
                </c:pt>
                <c:pt idx="4">
                  <c:v>0.392857142857143</c:v>
                </c:pt>
                <c:pt idx="5">
                  <c:v>0.170370370370371</c:v>
                </c:pt>
                <c:pt idx="6">
                  <c:v>0.415384615384618</c:v>
                </c:pt>
                <c:pt idx="7">
                  <c:v>0.257142857142855</c:v>
                </c:pt>
                <c:pt idx="8">
                  <c:v>0.889655172413795</c:v>
                </c:pt>
                <c:pt idx="9">
                  <c:v>0.237037037037036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Sheet1!$F$23</c:f>
              <c:strCache>
                <c:ptCount val="1"/>
                <c:pt idx="0">
                  <c:v>Science</c:v>
                </c:pt>
              </c:strCache>
            </c:strRef>
          </c:tx>
          <c:cat>
            <c:numRef>
              <c:f>Sheet1!$A$24:$A$33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</c:numCache>
            </c:numRef>
          </c:cat>
          <c:val>
            <c:numRef>
              <c:f>Sheet1!$F$24:$F$33</c:f>
              <c:numCache>
                <c:formatCode>General</c:formatCode>
                <c:ptCount val="10"/>
                <c:pt idx="0">
                  <c:v>0.676923076923078</c:v>
                </c:pt>
                <c:pt idx="1">
                  <c:v>0.35</c:v>
                </c:pt>
                <c:pt idx="2">
                  <c:v>0.392592592592593</c:v>
                </c:pt>
                <c:pt idx="3">
                  <c:v>0.38333333333333</c:v>
                </c:pt>
                <c:pt idx="4">
                  <c:v>0.328000000000002</c:v>
                </c:pt>
                <c:pt idx="5">
                  <c:v>0.311999999999998</c:v>
                </c:pt>
                <c:pt idx="6">
                  <c:v>0.455999999999999</c:v>
                </c:pt>
                <c:pt idx="7">
                  <c:v>0.00800000000000182</c:v>
                </c:pt>
                <c:pt idx="8">
                  <c:v>0.335999999999999</c:v>
                </c:pt>
                <c:pt idx="9">
                  <c:v>0.323076923076922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Sheet1!$G$23</c:f>
              <c:strCache>
                <c:ptCount val="1"/>
                <c:pt idx="0">
                  <c:v>Math</c:v>
                </c:pt>
              </c:strCache>
            </c:strRef>
          </c:tx>
          <c:cat>
            <c:numRef>
              <c:f>Sheet1!$A$24:$A$33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10.0</c:v>
                </c:pt>
                <c:pt idx="6">
                  <c:v>11.0</c:v>
                </c:pt>
                <c:pt idx="7">
                  <c:v>12.0</c:v>
                </c:pt>
                <c:pt idx="8">
                  <c:v>13.0</c:v>
                </c:pt>
                <c:pt idx="9">
                  <c:v>14.0</c:v>
                </c:pt>
              </c:numCache>
            </c:numRef>
          </c:cat>
          <c:val>
            <c:numRef>
              <c:f>Sheet1!$G$24:$G$33</c:f>
              <c:numCache>
                <c:formatCode>General</c:formatCode>
                <c:ptCount val="10"/>
                <c:pt idx="0">
                  <c:v>0.722222222222222</c:v>
                </c:pt>
                <c:pt idx="1">
                  <c:v>0.527272727272728</c:v>
                </c:pt>
                <c:pt idx="2">
                  <c:v>0.311999999999998</c:v>
                </c:pt>
                <c:pt idx="3">
                  <c:v>0.400000000000002</c:v>
                </c:pt>
                <c:pt idx="4">
                  <c:v>0.364285714285712</c:v>
                </c:pt>
                <c:pt idx="5">
                  <c:v>0.251612903225809</c:v>
                </c:pt>
                <c:pt idx="6">
                  <c:v>0.303030303030303</c:v>
                </c:pt>
                <c:pt idx="7">
                  <c:v>0.162499999999998</c:v>
                </c:pt>
                <c:pt idx="8">
                  <c:v>0.293749999999999</c:v>
                </c:pt>
                <c:pt idx="9">
                  <c:v>0.351515151515152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68987560"/>
        <c:axId val="-2061130232"/>
      </c:lineChart>
      <c:catAx>
        <c:axId val="-1968987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Grade</a:t>
                </a:r>
              </a:p>
            </c:rich>
          </c:tx>
          <c:layout>
            <c:manualLayout>
              <c:xMode val="edge"/>
              <c:yMode val="edge"/>
              <c:x val="0.465417050344841"/>
              <c:y val="0.9245939675174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-2061130232"/>
        <c:crosses val="autoZero"/>
        <c:auto val="1"/>
        <c:lblAlgn val="ctr"/>
        <c:lblOffset val="100"/>
        <c:noMultiLvlLbl val="0"/>
      </c:catAx>
      <c:valAx>
        <c:axId val="-20611302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Annual growth (SDs)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-19689875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740801029679"/>
          <c:y val="0.146617354648851"/>
          <c:w val="0.84800688976378"/>
          <c:h val="0.68495400196187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Sheet1!$I$3:$I$8</c:f>
              <c:numCache>
                <c:formatCode>General</c:formatCode>
                <c:ptCount val="6"/>
                <c:pt idx="1">
                  <c:v>4.0</c:v>
                </c:pt>
                <c:pt idx="2">
                  <c:v>5.0</c:v>
                </c:pt>
                <c:pt idx="3">
                  <c:v>6.0</c:v>
                </c:pt>
                <c:pt idx="4">
                  <c:v>7.0</c:v>
                </c:pt>
                <c:pt idx="5">
                  <c:v>8.0</c:v>
                </c:pt>
              </c:numCache>
            </c:numRef>
          </c:xVal>
          <c:yVal>
            <c:numRef>
              <c:f>Sheet1!$J$3:$J$8</c:f>
              <c:numCache>
                <c:formatCode>0.00</c:formatCode>
                <c:ptCount val="6"/>
                <c:pt idx="1">
                  <c:v>1.052914046121593</c:v>
                </c:pt>
                <c:pt idx="2">
                  <c:v>0.222440541978796</c:v>
                </c:pt>
                <c:pt idx="3">
                  <c:v>0.330090843315379</c:v>
                </c:pt>
                <c:pt idx="4">
                  <c:v>0.256436910283064</c:v>
                </c:pt>
                <c:pt idx="5">
                  <c:v>0.296767524154109</c:v>
                </c:pt>
              </c:numCache>
            </c:numRef>
          </c:yVal>
          <c:smooth val="0"/>
        </c:ser>
        <c:ser>
          <c:idx val="1"/>
          <c:order val="1"/>
          <c:tx>
            <c:v>Reading</c:v>
          </c:tx>
          <c:xVal>
            <c:numRef>
              <c:f>Sheet1!$I$4:$I$8</c:f>
              <c:numCache>
                <c:formatCode>General</c:formatCode>
                <c:ptCount val="5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7.0</c:v>
                </c:pt>
                <c:pt idx="4">
                  <c:v>8.0</c:v>
                </c:pt>
              </c:numCache>
            </c:numRef>
          </c:xVal>
          <c:yVal>
            <c:numRef>
              <c:f>Sheet1!$K$4:$K$8</c:f>
              <c:numCache>
                <c:formatCode>0.00</c:formatCode>
                <c:ptCount val="5"/>
                <c:pt idx="0">
                  <c:v>0.554034676052666</c:v>
                </c:pt>
                <c:pt idx="1">
                  <c:v>0.507801418439716</c:v>
                </c:pt>
                <c:pt idx="2">
                  <c:v>0.283509004896672</c:v>
                </c:pt>
                <c:pt idx="3">
                  <c:v>0.23098794601738</c:v>
                </c:pt>
                <c:pt idx="4">
                  <c:v>0.2253861003861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62892856"/>
        <c:axId val="-1962889448"/>
      </c:scatterChart>
      <c:valAx>
        <c:axId val="-1962892856"/>
        <c:scaling>
          <c:orientation val="minMax"/>
          <c:max val="8.0"/>
          <c:min val="3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Grade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62889448"/>
        <c:crosses val="autoZero"/>
        <c:crossBetween val="midCat"/>
        <c:majorUnit val="1.0"/>
      </c:valAx>
      <c:valAx>
        <c:axId val="-1962889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Standard deviations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-1962892856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42460"/>
            <a:ext cx="91440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tabLst>
                <a:tab pos="1790700" algn="l"/>
                <a:tab pos="3683000" algn="l"/>
                <a:tab pos="5918200" algn="l"/>
                <a:tab pos="7899400" algn="l"/>
              </a:tabLst>
            </a:pPr>
            <a:r>
              <a:rPr lang="en-US" dirty="0" smtClean="0"/>
              <a:t>© Dylan </a:t>
            </a:r>
            <a:r>
              <a:rPr lang="en-US" smtClean="0"/>
              <a:t>Wiliam 2018</a:t>
            </a:r>
            <a:r>
              <a:rPr lang="en-US" dirty="0" smtClean="0"/>
              <a:t>	</a:t>
            </a:r>
            <a:r>
              <a:rPr lang="en-US" dirty="0" err="1" smtClean="0"/>
              <a:t>www.dylanwiliam.org</a:t>
            </a:r>
            <a:r>
              <a:rPr lang="en-US" dirty="0" smtClean="0"/>
              <a:t>	</a:t>
            </a:r>
            <a:r>
              <a:rPr lang="en-US" dirty="0" err="1" smtClean="0"/>
              <a:t>www.dylanwiliamcenter.com</a:t>
            </a:r>
            <a:r>
              <a:rPr lang="en-US" dirty="0" smtClean="0"/>
              <a:t>	</a:t>
            </a:r>
            <a:r>
              <a:rPr lang="en-US" dirty="0" err="1" smtClean="0"/>
              <a:t>dylanwiliam@mac.com</a:t>
            </a:r>
            <a:r>
              <a:rPr lang="en-US" dirty="0" smtClean="0"/>
              <a:t>	(609) 910-1489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0"/>
            <a:ext cx="91440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71F13FEA-52D1-7A49-9B9F-C01DD675C83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62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36286" y="6450624"/>
            <a:ext cx="9180287" cy="1905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36286" y="6513911"/>
            <a:ext cx="9180287" cy="256187"/>
          </a:xfrm>
          <a:prstGeom prst="rect">
            <a:avLst/>
          </a:prstGeom>
          <a:solidFill>
            <a:srgbClr val="1691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5088" y="514350"/>
            <a:ext cx="3965575" cy="2973388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3987" y="3600808"/>
            <a:ext cx="7047487" cy="2733314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41416" y="6462766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©2014 </a:t>
            </a:r>
            <a:r>
              <a:rPr lang="en-US" dirty="0" err="1" smtClean="0"/>
              <a:t>DylanWiliamCenter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29476" y="6462766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456AE36E-D2DB-BC41-9EC0-63DF6BAF35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ylan Wiliam 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4"/>
          <a:stretch/>
        </p:blipFill>
        <p:spPr>
          <a:xfrm>
            <a:off x="3110111" y="51487"/>
            <a:ext cx="2924317" cy="40544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17667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lang="en-US" sz="1200" b="0" kern="1200" dirty="0" smtClean="0">
        <a:ln w="6350" cmpd="sng">
          <a:noFill/>
        </a:ln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514350"/>
            <a:ext cx="3965575" cy="2973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AE36E-D2DB-BC41-9EC0-63DF6BAF358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1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AE36E-D2DB-BC41-9EC0-63DF6BAF358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4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1333500"/>
            <a:ext cx="7969250" cy="48916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</a:t>
            </a:r>
            <a:r>
              <a:rPr lang="en-US" dirty="0" err="1" smtClean="0"/>
              <a:t>DylanWiliamCenter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1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6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le and Ex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rc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" y="0"/>
            <a:ext cx="9141964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148045" y="3149600"/>
            <a:ext cx="7995955" cy="2978291"/>
          </a:xfrm>
          <a:prstGeom prst="rect">
            <a:avLst/>
          </a:prstGeom>
          <a:solidFill>
            <a:srgbClr val="1691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149600"/>
            <a:ext cx="918436" cy="29782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pic>
        <p:nvPicPr>
          <p:cNvPr id="11" name="Picture 10" descr="Dylan Wiliam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36" y="1502229"/>
            <a:ext cx="5629275" cy="1647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05" y="4406900"/>
            <a:ext cx="7129608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105" y="2906713"/>
            <a:ext cx="712960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41211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©2014 </a:t>
            </a:r>
            <a:r>
              <a:rPr lang="en-US" dirty="0" err="1" smtClean="0"/>
              <a:t>DylanWiliamCenter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44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48045" y="0"/>
            <a:ext cx="7995955" cy="6127891"/>
          </a:xfrm>
          <a:prstGeom prst="rect">
            <a:avLst/>
          </a:prstGeom>
          <a:solidFill>
            <a:srgbClr val="1691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pic>
        <p:nvPicPr>
          <p:cNvPr id="8" name="Picture 7" descr="circle.png"/>
          <p:cNvPicPr>
            <a:picLocks noChangeAspect="1"/>
          </p:cNvPicPr>
          <p:nvPr userDrawn="1"/>
        </p:nvPicPr>
        <p:blipFill>
          <a:blip r:embed="rId2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8436" cy="61278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1677187"/>
            <a:ext cx="4854396" cy="1923264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977926"/>
            <a:ext cx="918436" cy="231140"/>
          </a:xfrm>
        </p:spPr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</a:t>
            </a:r>
            <a:r>
              <a:rPr lang="en-US" dirty="0" err="1" smtClean="0"/>
              <a:t>DylanWiliamCenter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3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550" y="1600200"/>
            <a:ext cx="38798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354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</a:t>
            </a:r>
            <a:r>
              <a:rPr lang="en-US" dirty="0" err="1" smtClean="0"/>
              <a:t>DylanWiliamCenter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0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550" y="1535113"/>
            <a:ext cx="37798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550" y="2174875"/>
            <a:ext cx="37798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4900" y="1535113"/>
            <a:ext cx="37719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2174875"/>
            <a:ext cx="37719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12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2588" y="152400"/>
            <a:ext cx="8074212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6" y="6248218"/>
            <a:ext cx="54210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©2014 DylanWiliamCenter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601A0-3688-4D07-8CC1-C676D4336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2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p_circl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50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550" y="233886"/>
            <a:ext cx="7921327" cy="62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7550" y="965098"/>
            <a:ext cx="8426451" cy="243968"/>
          </a:xfrm>
          <a:prstGeom prst="rect">
            <a:avLst/>
          </a:prstGeom>
          <a:solidFill>
            <a:srgbClr val="1691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77926"/>
            <a:ext cx="635000" cy="2311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977926"/>
            <a:ext cx="635000" cy="2311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9C0F6FC3-3F0F-484D-B7AD-35414CAF3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4" r:id="rId3"/>
    <p:sldLayoutId id="2147483655" r:id="rId4"/>
    <p:sldLayoutId id="2147483651" r:id="rId5"/>
    <p:sldLayoutId id="2147483649" r:id="rId6"/>
    <p:sldLayoutId id="2147483652" r:id="rId7"/>
    <p:sldLayoutId id="2147483653" r:id="rId8"/>
    <p:sldLayoutId id="2147483657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rgbClr val="1691D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dylanwiliamcenter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861587"/>
            <a:ext cx="5499100" cy="1923264"/>
          </a:xfrm>
        </p:spPr>
        <p:txBody>
          <a:bodyPr/>
          <a:lstStyle/>
          <a:p>
            <a:r>
              <a:rPr lang="en-US" sz="2800" b="0" cap="none" dirty="0" smtClean="0"/>
              <a:t>Dylan </a:t>
            </a:r>
            <a:r>
              <a:rPr lang="en-US" sz="2800" b="0" cap="none" dirty="0" smtClean="0"/>
              <a:t>Wiliam, UCL </a:t>
            </a:r>
            <a:r>
              <a:rPr lang="en-US" sz="2800" b="0" cap="none" dirty="0" smtClean="0"/>
              <a:t>(@dylanwiliam)</a:t>
            </a:r>
            <a:endParaRPr lang="en-US" sz="2800" b="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257300" y="2235200"/>
            <a:ext cx="5880100" cy="1752600"/>
          </a:xfrm>
        </p:spPr>
        <p:txBody>
          <a:bodyPr anchor="t">
            <a:noAutofit/>
          </a:bodyPr>
          <a:lstStyle/>
          <a:p>
            <a:r>
              <a:rPr lang="en-US" sz="3600" b="1" dirty="0"/>
              <a:t>Why meta-analysis is </a:t>
            </a:r>
            <a:r>
              <a:rPr lang="en-US" sz="3600" b="1" dirty="0" smtClean="0"/>
              <a:t>really</a:t>
            </a:r>
            <a:br>
              <a:rPr lang="en-US" sz="3600" b="1" dirty="0" smtClean="0"/>
            </a:br>
            <a:r>
              <a:rPr lang="en-US" sz="3600" b="1" dirty="0" smtClean="0"/>
              <a:t>hard </a:t>
            </a:r>
            <a:r>
              <a:rPr lang="en-US" sz="3600" b="1" dirty="0"/>
              <a:t>to do well in education</a:t>
            </a:r>
            <a:r>
              <a:rPr lang="en-US" sz="3600" dirty="0"/>
              <a:t> </a:t>
            </a:r>
            <a:endParaRPr lang="en-US" sz="36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43000" y="6292334"/>
            <a:ext cx="8001000" cy="461665"/>
          </a:xfrm>
          <a:prstGeom prst="rect">
            <a:avLst/>
          </a:prstGeom>
          <a:solidFill>
            <a:srgbClr val="1691D0"/>
          </a:solidFill>
        </p:spPr>
        <p:txBody>
          <a:bodyPr wrap="square" rtlCol="0">
            <a:spAutoFit/>
          </a:bodyPr>
          <a:lstStyle/>
          <a:p>
            <a:pPr marL="177800">
              <a:tabLst>
                <a:tab pos="4838700" algn="l"/>
              </a:tabLst>
            </a:pPr>
            <a:r>
              <a:rPr lang="en-US" sz="2400" dirty="0" smtClean="0">
                <a:solidFill>
                  <a:schemeClr val="bg1"/>
                </a:solidFill>
                <a:hlinkClick r:id="rId3"/>
              </a:rPr>
              <a:t>www.dylanwiliamcenter.com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www.dylanwiliam.org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6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Inappropriate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interventions or associations?</a:t>
            </a:r>
            <a:endParaRPr lang="en-US" dirty="0" smtClean="0"/>
          </a:p>
          <a:p>
            <a:r>
              <a:rPr lang="en-US" dirty="0" smtClean="0"/>
              <a:t>Cross-level comparisons</a:t>
            </a:r>
          </a:p>
          <a:p>
            <a:r>
              <a:rPr lang="en-US" dirty="0" smtClean="0"/>
              <a:t>Net </a:t>
            </a:r>
            <a:r>
              <a:rPr lang="en-US" dirty="0" smtClean="0"/>
              <a:t>effects versus gross effects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Business-as-usual” vs. alternative </a:t>
            </a:r>
            <a:r>
              <a:rPr lang="en-US" dirty="0" smtClean="0"/>
              <a:t>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3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Aptitude x treatment interactions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0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Aptitude-treatment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113 non-formal education </a:t>
            </a:r>
            <a:r>
              <a:rPr lang="en-US" dirty="0" err="1"/>
              <a:t>centres</a:t>
            </a:r>
            <a:r>
              <a:rPr lang="en-US" dirty="0"/>
              <a:t> run by </a:t>
            </a:r>
            <a:r>
              <a:rPr lang="en-US" i="1" dirty="0" err="1"/>
              <a:t>Seva</a:t>
            </a:r>
            <a:r>
              <a:rPr lang="en-US" i="1" dirty="0"/>
              <a:t> </a:t>
            </a:r>
            <a:r>
              <a:rPr lang="en-US" i="1" dirty="0" err="1"/>
              <a:t>Mandir</a:t>
            </a:r>
            <a:endParaRPr lang="en-US" i="1" dirty="0"/>
          </a:p>
          <a:p>
            <a:pPr lvl="1"/>
            <a:r>
              <a:rPr lang="en-US" dirty="0"/>
              <a:t>In 56 </a:t>
            </a:r>
            <a:r>
              <a:rPr lang="en-US" dirty="0" err="1"/>
              <a:t>centres</a:t>
            </a:r>
            <a:r>
              <a:rPr lang="en-US" dirty="0"/>
              <a:t>, teachers were paid Rs.1,000 </a:t>
            </a:r>
            <a:r>
              <a:rPr lang="en-US" dirty="0" err="1"/>
              <a:t>pcm</a:t>
            </a:r>
            <a:endParaRPr lang="en-US" dirty="0"/>
          </a:p>
          <a:p>
            <a:pPr lvl="1"/>
            <a:r>
              <a:rPr lang="en-US" dirty="0"/>
              <a:t>In 57 </a:t>
            </a:r>
            <a:r>
              <a:rPr lang="en-US" dirty="0" err="1"/>
              <a:t>centres</a:t>
            </a:r>
            <a:r>
              <a:rPr lang="en-US" dirty="0"/>
              <a:t>, teachers were paid</a:t>
            </a:r>
          </a:p>
          <a:p>
            <a:pPr lvl="2"/>
            <a:r>
              <a:rPr lang="en-US" dirty="0"/>
              <a:t>Rs.500 </a:t>
            </a:r>
            <a:r>
              <a:rPr lang="en-US" dirty="0" err="1"/>
              <a:t>pcm</a:t>
            </a:r>
            <a:r>
              <a:rPr lang="en-US" dirty="0"/>
              <a:t> for attendance up to 10 days </a:t>
            </a:r>
            <a:r>
              <a:rPr lang="en-US" i="1" dirty="0"/>
              <a:t>plus</a:t>
            </a:r>
          </a:p>
          <a:p>
            <a:pPr lvl="2"/>
            <a:r>
              <a:rPr lang="en-US" dirty="0"/>
              <a:t>Rs.50 for each each </a:t>
            </a:r>
            <a:r>
              <a:rPr lang="en-US" dirty="0" smtClean="0"/>
              <a:t>day </a:t>
            </a:r>
            <a:r>
              <a:rPr lang="en-US" dirty="0"/>
              <a:t>over the 10 day threshold</a:t>
            </a:r>
          </a:p>
          <a:p>
            <a:pPr lvl="1"/>
            <a:r>
              <a:rPr lang="en-US" dirty="0"/>
              <a:t>Attendance rate:</a:t>
            </a:r>
          </a:p>
          <a:p>
            <a:pPr lvl="2"/>
            <a:r>
              <a:rPr lang="en-US" dirty="0"/>
              <a:t>Fixed pay group	58%</a:t>
            </a:r>
          </a:p>
          <a:p>
            <a:pPr lvl="2"/>
            <a:r>
              <a:rPr lang="en-US" dirty="0"/>
              <a:t>Incentive group	79%</a:t>
            </a:r>
          </a:p>
          <a:p>
            <a:pPr lvl="1">
              <a:tabLst>
                <a:tab pos="4749800" algn="l"/>
              </a:tabLst>
            </a:pPr>
            <a:r>
              <a:rPr lang="en-US" dirty="0"/>
              <a:t>For the incentive group</a:t>
            </a:r>
          </a:p>
          <a:p>
            <a:pPr lvl="2">
              <a:tabLst>
                <a:tab pos="4749800" algn="l"/>
              </a:tabLst>
            </a:pPr>
            <a:r>
              <a:rPr lang="en-US" dirty="0"/>
              <a:t>Increase in instructional time:	32%</a:t>
            </a:r>
          </a:p>
          <a:p>
            <a:pPr lvl="2">
              <a:tabLst>
                <a:tab pos="4749800" algn="l"/>
              </a:tabLst>
            </a:pPr>
            <a:r>
              <a:rPr lang="en-US" dirty="0"/>
              <a:t>Increase in annual progress:	25%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7550" y="6343134"/>
            <a:ext cx="356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1691D0"/>
                </a:solidFill>
              </a:rPr>
              <a:t>Duflo</a:t>
            </a:r>
            <a:r>
              <a:rPr lang="en-US" dirty="0">
                <a:solidFill>
                  <a:srgbClr val="1691D0"/>
                </a:solidFill>
              </a:rPr>
              <a:t>, Hanna, </a:t>
            </a:r>
            <a:r>
              <a:rPr lang="en-US" dirty="0" smtClean="0">
                <a:solidFill>
                  <a:srgbClr val="1691D0"/>
                </a:solidFill>
              </a:rPr>
              <a:t>and Ryan</a:t>
            </a:r>
            <a:r>
              <a:rPr lang="en-US" dirty="0">
                <a:solidFill>
                  <a:srgbClr val="1691D0"/>
                </a:solidFill>
              </a:rPr>
              <a:t> </a:t>
            </a:r>
            <a:r>
              <a:rPr lang="en-US" dirty="0" smtClean="0">
                <a:solidFill>
                  <a:srgbClr val="1691D0"/>
                </a:solidFill>
              </a:rPr>
              <a:t>(2012)</a:t>
            </a:r>
            <a:endParaRPr lang="en-US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1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file-drawer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importance of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7550" y="1333500"/>
            <a:ext cx="8426450" cy="48916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statistical power of an experiment is the probability that the experiment will yield an effect that is large enough to be statistically significant.</a:t>
            </a:r>
          </a:p>
          <a:p>
            <a:r>
              <a:rPr lang="en-US" dirty="0" smtClean="0"/>
              <a:t>In single-level designs, power depends on</a:t>
            </a:r>
          </a:p>
          <a:p>
            <a:pPr lvl="1"/>
            <a:r>
              <a:rPr lang="en-US" dirty="0" smtClean="0"/>
              <a:t>significance level set</a:t>
            </a:r>
          </a:p>
          <a:p>
            <a:pPr lvl="1"/>
            <a:r>
              <a:rPr lang="en-US" dirty="0" smtClean="0"/>
              <a:t>magnitude of effect</a:t>
            </a:r>
          </a:p>
          <a:p>
            <a:pPr lvl="1"/>
            <a:r>
              <a:rPr lang="en-US" dirty="0" smtClean="0"/>
              <a:t>size of experiment</a:t>
            </a:r>
          </a:p>
          <a:p>
            <a:r>
              <a:rPr lang="en-US" dirty="0" smtClean="0"/>
              <a:t>The power of most social studies experiments is low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Psychology:	0.4 (</a:t>
            </a:r>
            <a:r>
              <a:rPr lang="en-US" dirty="0" err="1" smtClean="0"/>
              <a:t>Sedlmeier</a:t>
            </a:r>
            <a:r>
              <a:rPr lang="en-US" dirty="0" smtClean="0"/>
              <a:t> &amp; </a:t>
            </a:r>
            <a:r>
              <a:rPr lang="en-US" dirty="0" err="1" smtClean="0"/>
              <a:t>Gigerenzer</a:t>
            </a:r>
            <a:r>
              <a:rPr lang="en-US" dirty="0" smtClean="0"/>
              <a:t>, 1989)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Neuroscience:	0.2 (Burton et al., 2013)</a:t>
            </a:r>
          </a:p>
          <a:p>
            <a:pPr lvl="1">
              <a:tabLst>
                <a:tab pos="2514600" algn="l"/>
              </a:tabLst>
            </a:pPr>
            <a:r>
              <a:rPr lang="en-US" dirty="0" smtClean="0"/>
              <a:t>Education:	0.4</a:t>
            </a:r>
          </a:p>
          <a:p>
            <a:r>
              <a:rPr lang="en-US" dirty="0" smtClean="0"/>
              <a:t>Only lucky experiments get published…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5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power and effect size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819805"/>
              </p:ext>
            </p:extLst>
          </p:nvPr>
        </p:nvGraphicFramePr>
        <p:xfrm>
          <a:off x="717550" y="1333500"/>
          <a:ext cx="7969250" cy="447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5"/>
                <a:gridCol w="3984625"/>
              </a:tblGrid>
              <a:tr h="11833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statistical power</a:t>
                      </a:r>
                      <a:b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experiments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effect size of significant studies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100%</a:t>
                      </a:r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0.40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0.47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0.53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0.59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0.68</a:t>
                      </a:r>
                      <a:endParaRPr lang="en-US" sz="2800" dirty="0"/>
                    </a:p>
                  </a:txBody>
                  <a:tcPr marR="180000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0968"/>
              </p:ext>
            </p:extLst>
          </p:nvPr>
        </p:nvGraphicFramePr>
        <p:xfrm>
          <a:off x="717550" y="1333500"/>
          <a:ext cx="7969250" cy="381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5"/>
                <a:gridCol w="3984625"/>
              </a:tblGrid>
              <a:tr h="11833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statistical power</a:t>
                      </a:r>
                      <a:b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experiments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effect size of significant studies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100%</a:t>
                      </a:r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0.40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0.47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0.53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0.59</a:t>
                      </a:r>
                      <a:endParaRPr lang="en-US" sz="2800" dirty="0"/>
                    </a:p>
                  </a:txBody>
                  <a:tcPr marR="1800000" anchor="ctr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863747"/>
              </p:ext>
            </p:extLst>
          </p:nvPr>
        </p:nvGraphicFramePr>
        <p:xfrm>
          <a:off x="717550" y="1333500"/>
          <a:ext cx="7969250" cy="3155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5"/>
                <a:gridCol w="3984625"/>
              </a:tblGrid>
              <a:tr h="11833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statistical power</a:t>
                      </a:r>
                      <a:b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experiments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effect size of significant studies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100%</a:t>
                      </a:r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0.40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0.47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0.53</a:t>
                      </a:r>
                      <a:endParaRPr lang="en-US" sz="2800" dirty="0"/>
                    </a:p>
                  </a:txBody>
                  <a:tcPr marR="1800000" anchor="ctr"/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592058"/>
              </p:ext>
            </p:extLst>
          </p:nvPr>
        </p:nvGraphicFramePr>
        <p:xfrm>
          <a:off x="717550" y="1333500"/>
          <a:ext cx="7969250" cy="24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5"/>
                <a:gridCol w="3984625"/>
              </a:tblGrid>
              <a:tr h="11833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statistical power</a:t>
                      </a:r>
                      <a:b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experiments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effect size of significant studies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100%</a:t>
                      </a:r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0.40</a:t>
                      </a:r>
                      <a:endParaRPr lang="en-US" sz="2800" dirty="0"/>
                    </a:p>
                  </a:txBody>
                  <a:tcPr marR="1800000" anchor="ctr"/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0.47</a:t>
                      </a:r>
                      <a:endParaRPr lang="en-US" sz="2800" dirty="0"/>
                    </a:p>
                  </a:txBody>
                  <a:tcPr marR="1800000" anchor="ctr"/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827363"/>
              </p:ext>
            </p:extLst>
          </p:nvPr>
        </p:nvGraphicFramePr>
        <p:xfrm>
          <a:off x="717550" y="1333500"/>
          <a:ext cx="7969250" cy="184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5"/>
                <a:gridCol w="3984625"/>
              </a:tblGrid>
              <a:tr h="11833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statistical power</a:t>
                      </a:r>
                      <a:b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experiments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effect size of significant studies </a:t>
                      </a:r>
                      <a:endParaRPr lang="en-US" sz="2800" dirty="0" smtClean="0">
                        <a:effectLst/>
                      </a:endParaRPr>
                    </a:p>
                  </a:txBody>
                  <a:tcPr>
                    <a:solidFill>
                      <a:srgbClr val="1691D0"/>
                    </a:solidFill>
                  </a:tcPr>
                </a:tc>
              </a:tr>
              <a:tr h="6574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100%</a:t>
                      </a:r>
                    </a:p>
                  </a:txBody>
                  <a:tcPr marR="180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0.40</a:t>
                      </a:r>
                      <a:endParaRPr lang="en-US" sz="2800" dirty="0"/>
                    </a:p>
                  </a:txBody>
                  <a:tcPr marR="1800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99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in intervention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9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Interventions vary in their</a:t>
            </a:r>
          </a:p>
          <a:p>
            <a:pPr lvl="1"/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Intensity</a:t>
            </a:r>
          </a:p>
          <a:p>
            <a:pPr lvl="2"/>
            <a:r>
              <a:rPr lang="en-US" dirty="0" smtClean="0"/>
              <a:t>class size reduction by 20%, 30%, or 50%</a:t>
            </a:r>
          </a:p>
          <a:p>
            <a:pPr lvl="2"/>
            <a:r>
              <a:rPr lang="en-US" dirty="0" smtClean="0"/>
              <a:t>response to intervention</a:t>
            </a:r>
          </a:p>
          <a:p>
            <a:pPr lvl="1"/>
            <a:r>
              <a:rPr lang="en-US" dirty="0" smtClean="0"/>
              <a:t>Collateral effects</a:t>
            </a:r>
          </a:p>
          <a:p>
            <a:pPr lvl="2"/>
            <a:r>
              <a:rPr lang="en-US" dirty="0" smtClean="0"/>
              <a:t>assignment of teachers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4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in variability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7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It is also known, as an empirical—not definitional—fact that the standard deviation of most achievement tests in elementary school is 1.0 grade-equivalent units; hence the effect size of </a:t>
            </a:r>
            <a:r>
              <a:rPr lang="en-US" dirty="0" smtClean="0"/>
              <a:t>one </a:t>
            </a:r>
            <a:r>
              <a:rPr lang="en-US" dirty="0"/>
              <a:t>year’s instruction at the elementary school level is about +</a:t>
            </a:r>
            <a:r>
              <a:rPr lang="en-US" dirty="0" smtClean="0"/>
              <a:t>1</a:t>
            </a:r>
            <a:r>
              <a:rPr lang="en-GB" dirty="0" smtClean="0"/>
              <a:t>” (Glass, </a:t>
            </a:r>
            <a:r>
              <a:rPr lang="en-GB" dirty="0" err="1" smtClean="0"/>
              <a:t>McGaw</a:t>
            </a:r>
            <a:r>
              <a:rPr lang="en-GB" dirty="0" smtClean="0"/>
              <a:t>, &amp; Smith, 1981 p. 103)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5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research synthesis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533400" y="1443125"/>
            <a:ext cx="8153400" cy="618328"/>
            <a:chOff x="612648" y="1749731"/>
            <a:chExt cx="8153400" cy="618328"/>
          </a:xfrm>
        </p:grpSpPr>
        <p:sp>
          <p:nvSpPr>
            <p:cNvPr id="6" name="Rounded Rectangle 5"/>
            <p:cNvSpPr/>
            <p:nvPr/>
          </p:nvSpPr>
          <p:spPr>
            <a:xfrm>
              <a:off x="3786766" y="1749731"/>
              <a:ext cx="4979282" cy="618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4632325" algn="r"/>
                </a:tabLst>
              </a:pPr>
              <a:r>
                <a:rPr lang="en-US" dirty="0" smtClean="0"/>
                <a:t>Idealist	Realist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2648" y="1828063"/>
              <a:ext cx="1717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Philosophy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3400" y="2200250"/>
            <a:ext cx="8153400" cy="618328"/>
            <a:chOff x="612648" y="2429912"/>
            <a:chExt cx="8153400" cy="618328"/>
          </a:xfrm>
        </p:grpSpPr>
        <p:sp>
          <p:nvSpPr>
            <p:cNvPr id="9" name="Rounded Rectangle 8"/>
            <p:cNvSpPr/>
            <p:nvPr/>
          </p:nvSpPr>
          <p:spPr>
            <a:xfrm>
              <a:off x="3786766" y="2429912"/>
              <a:ext cx="4979282" cy="618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343150" algn="ctr"/>
                  <a:tab pos="4632325" algn="r"/>
                </a:tabLst>
              </a:pPr>
              <a:r>
                <a:rPr lang="en-US" dirty="0" smtClean="0"/>
                <a:t>Generate	Explore	Test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2648" y="2508244"/>
              <a:ext cx="2825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R</a:t>
              </a:r>
              <a:r>
                <a:rPr lang="en-US" dirty="0" smtClean="0">
                  <a:latin typeface="Calibri"/>
                  <a:cs typeface="Calibri"/>
                </a:rPr>
                <a:t>elation to theory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400" y="2957375"/>
            <a:ext cx="8153400" cy="618328"/>
            <a:chOff x="612648" y="3110093"/>
            <a:chExt cx="8153400" cy="618328"/>
          </a:xfrm>
        </p:grpSpPr>
        <p:sp>
          <p:nvSpPr>
            <p:cNvPr id="7" name="Rounded Rectangle 6"/>
            <p:cNvSpPr/>
            <p:nvPr/>
          </p:nvSpPr>
          <p:spPr>
            <a:xfrm>
              <a:off x="3786766" y="3110093"/>
              <a:ext cx="4979282" cy="618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4632325" algn="r"/>
                </a:tabLst>
              </a:pPr>
              <a:r>
                <a:rPr lang="en-US" dirty="0" err="1" smtClean="0"/>
                <a:t>Configurating</a:t>
              </a:r>
              <a:r>
                <a:rPr lang="en-US" dirty="0" smtClean="0"/>
                <a:t>	Aggregating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2648" y="3188425"/>
              <a:ext cx="3000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Approach to synthesis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3714501"/>
            <a:ext cx="8153400" cy="618328"/>
            <a:chOff x="612648" y="3790274"/>
            <a:chExt cx="8153400" cy="618328"/>
          </a:xfrm>
        </p:grpSpPr>
        <p:sp>
          <p:nvSpPr>
            <p:cNvPr id="8" name="Rounded Rectangle 7"/>
            <p:cNvSpPr/>
            <p:nvPr/>
          </p:nvSpPr>
          <p:spPr>
            <a:xfrm>
              <a:off x="3786766" y="3790274"/>
              <a:ext cx="4979282" cy="618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4632325" algn="r"/>
                </a:tabLst>
              </a:pPr>
              <a:r>
                <a:rPr lang="en-US" dirty="0" smtClean="0"/>
                <a:t>Iterative	A priori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2648" y="3868606"/>
              <a:ext cx="3000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Methods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12886" y="4409152"/>
            <a:ext cx="5153162" cy="780563"/>
            <a:chOff x="3612886" y="4885623"/>
            <a:chExt cx="5153162" cy="780563"/>
          </a:xfrm>
        </p:grpSpPr>
        <p:grpSp>
          <p:nvGrpSpPr>
            <p:cNvPr id="27" name="Group 26"/>
            <p:cNvGrpSpPr/>
            <p:nvPr/>
          </p:nvGrpSpPr>
          <p:grpSpPr>
            <a:xfrm>
              <a:off x="3612886" y="4885623"/>
              <a:ext cx="5153162" cy="465796"/>
              <a:chOff x="3612886" y="4652725"/>
              <a:chExt cx="5153162" cy="465796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612886" y="4652725"/>
                <a:ext cx="25447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/>
                    <a:cs typeface="Calibri"/>
                  </a:rPr>
                  <a:t>Theoretical search</a:t>
                </a:r>
                <a:endParaRPr lang="en-US" dirty="0">
                  <a:latin typeface="Calibri"/>
                  <a:cs typeface="Calibri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221321" y="4656856"/>
                <a:ext cx="25447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/>
                    <a:cs typeface="Calibri"/>
                  </a:rPr>
                  <a:t>Exhaustive search</a:t>
                </a:r>
                <a:endParaRPr lang="en-US" dirty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612886" y="5200390"/>
              <a:ext cx="5153162" cy="465796"/>
              <a:chOff x="3612886" y="5200390"/>
              <a:chExt cx="5153162" cy="46579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612886" y="5200390"/>
                <a:ext cx="25447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/>
                    <a:cs typeface="Calibri"/>
                  </a:rPr>
                  <a:t>Value contribution</a:t>
                </a:r>
                <a:endParaRPr lang="en-US" dirty="0">
                  <a:latin typeface="Calibri"/>
                  <a:cs typeface="Calibri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221321" y="5204521"/>
                <a:ext cx="25447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/>
                    <a:cs typeface="Calibri"/>
                  </a:rPr>
                  <a:t>Avoid bias</a:t>
                </a:r>
                <a:endParaRPr lang="en-US" dirty="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533400" y="4568601"/>
            <a:ext cx="2746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Quality assessment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33400" y="5189715"/>
            <a:ext cx="8610600" cy="469927"/>
            <a:chOff x="533400" y="5354179"/>
            <a:chExt cx="8610600" cy="469927"/>
          </a:xfrm>
        </p:grpSpPr>
        <p:sp>
          <p:nvSpPr>
            <p:cNvPr id="22" name="TextBox 21"/>
            <p:cNvSpPr txBox="1"/>
            <p:nvPr/>
          </p:nvSpPr>
          <p:spPr>
            <a:xfrm>
              <a:off x="3612886" y="5354179"/>
              <a:ext cx="2718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Emergent concepts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1321" y="5358310"/>
              <a:ext cx="2922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Magnitude/precision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" y="5362441"/>
              <a:ext cx="2718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Product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sp>
        <p:nvSpPr>
          <p:cNvPr id="35" name="Off-page Connector 34"/>
          <p:cNvSpPr/>
          <p:nvPr/>
        </p:nvSpPr>
        <p:spPr>
          <a:xfrm>
            <a:off x="3612886" y="1291747"/>
            <a:ext cx="2465479" cy="4354739"/>
          </a:xfrm>
          <a:prstGeom prst="flowChartOffpageConnector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33400" y="5815844"/>
            <a:ext cx="8232648" cy="474058"/>
            <a:chOff x="533400" y="5815844"/>
            <a:chExt cx="8232648" cy="474058"/>
          </a:xfrm>
        </p:grpSpPr>
        <p:sp>
          <p:nvSpPr>
            <p:cNvPr id="24" name="TextBox 23"/>
            <p:cNvSpPr txBox="1"/>
            <p:nvPr/>
          </p:nvSpPr>
          <p:spPr>
            <a:xfrm>
              <a:off x="3612886" y="5815844"/>
              <a:ext cx="2544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Enlightenment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21321" y="5819975"/>
              <a:ext cx="2544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Instrumental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3400" y="5828237"/>
              <a:ext cx="2718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Use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sp>
        <p:nvSpPr>
          <p:cNvPr id="36" name="Off-page Connector 35"/>
          <p:cNvSpPr/>
          <p:nvPr/>
        </p:nvSpPr>
        <p:spPr>
          <a:xfrm>
            <a:off x="6157613" y="1291747"/>
            <a:ext cx="2529187" cy="4354739"/>
          </a:xfrm>
          <a:prstGeom prst="flowChartOffpageConnector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33400" y="6356602"/>
            <a:ext cx="146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1691D0"/>
                </a:solidFill>
              </a:rPr>
              <a:t>Gough (2012)</a:t>
            </a:r>
            <a:endParaRPr lang="en-US" sz="1800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5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growth in achievement, by 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2353" y="6375685"/>
            <a:ext cx="624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err="1">
                <a:solidFill>
                  <a:srgbClr val="1691D0"/>
                </a:solidFill>
                <a:latin typeface="+mj-lt"/>
              </a:rPr>
              <a:t>Bloom</a:t>
            </a:r>
            <a:r>
              <a:rPr lang="nl-NL" sz="1800" dirty="0">
                <a:solidFill>
                  <a:srgbClr val="1691D0"/>
                </a:solidFill>
                <a:latin typeface="+mj-lt"/>
              </a:rPr>
              <a:t>, </a:t>
            </a:r>
            <a:r>
              <a:rPr lang="nl-NL" sz="1800" dirty="0" smtClean="0">
                <a:solidFill>
                  <a:srgbClr val="1691D0"/>
                </a:solidFill>
                <a:latin typeface="+mj-lt"/>
              </a:rPr>
              <a:t>Hill</a:t>
            </a:r>
            <a:r>
              <a:rPr lang="nl-NL" sz="1800" dirty="0">
                <a:solidFill>
                  <a:srgbClr val="1691D0"/>
                </a:solidFill>
                <a:latin typeface="+mj-lt"/>
              </a:rPr>
              <a:t>, </a:t>
            </a:r>
            <a:r>
              <a:rPr lang="nl-NL" sz="1800" dirty="0" smtClean="0">
                <a:solidFill>
                  <a:srgbClr val="1691D0"/>
                </a:solidFill>
                <a:latin typeface="+mj-lt"/>
              </a:rPr>
              <a:t>Black</a:t>
            </a:r>
            <a:r>
              <a:rPr lang="nl-NL" sz="1800" dirty="0">
                <a:solidFill>
                  <a:srgbClr val="1691D0"/>
                </a:solidFill>
                <a:latin typeface="+mj-lt"/>
              </a:rPr>
              <a:t>, </a:t>
            </a:r>
            <a:r>
              <a:rPr lang="nl-NL" sz="1800" dirty="0" err="1" smtClean="0">
                <a:solidFill>
                  <a:srgbClr val="1691D0"/>
                </a:solidFill>
                <a:latin typeface="+mj-lt"/>
              </a:rPr>
              <a:t>and</a:t>
            </a:r>
            <a:r>
              <a:rPr lang="nl-NL" sz="1800" dirty="0" smtClean="0">
                <a:solidFill>
                  <a:srgbClr val="1691D0"/>
                </a:solidFill>
                <a:latin typeface="+mj-lt"/>
              </a:rPr>
              <a:t> </a:t>
            </a:r>
            <a:r>
              <a:rPr lang="nl-NL" sz="1800" dirty="0" err="1" smtClean="0">
                <a:solidFill>
                  <a:srgbClr val="1691D0"/>
                </a:solidFill>
                <a:latin typeface="+mj-lt"/>
              </a:rPr>
              <a:t>Lipsey</a:t>
            </a:r>
            <a:r>
              <a:rPr lang="nl-NL" sz="1800" dirty="0" smtClean="0">
                <a:solidFill>
                  <a:srgbClr val="1691D0"/>
                </a:solidFill>
                <a:latin typeface="+mj-lt"/>
              </a:rPr>
              <a:t> </a:t>
            </a:r>
            <a:r>
              <a:rPr lang="nl-NL" sz="1800" dirty="0">
                <a:solidFill>
                  <a:srgbClr val="1691D0"/>
                </a:solidFill>
                <a:latin typeface="+mj-lt"/>
              </a:rPr>
              <a:t>(2008)</a:t>
            </a:r>
            <a:endParaRPr lang="en-US" sz="1800" dirty="0">
              <a:solidFill>
                <a:srgbClr val="1691D0"/>
              </a:solidFill>
              <a:latin typeface="+mj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174061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7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Tests of Educational </a:t>
            </a:r>
            <a:r>
              <a:rPr lang="en-US" dirty="0"/>
              <a:t>P</a:t>
            </a:r>
            <a:r>
              <a:rPr lang="en-US" dirty="0" smtClean="0"/>
              <a:t>rogress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17550" y="1384300"/>
          <a:ext cx="796925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7550" y="6412674"/>
            <a:ext cx="487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1691D0"/>
                </a:solidFill>
                <a:latin typeface="Calibri"/>
                <a:cs typeface="Calibri"/>
              </a:rPr>
              <a:t>Educational Testing Service (1957)</a:t>
            </a:r>
            <a:endParaRPr lang="en-US" sz="1800" dirty="0">
              <a:solidFill>
                <a:srgbClr val="1691D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240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achievement growth in Connecticut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7550" y="1333500"/>
          <a:ext cx="7969250" cy="489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7550" y="6324600"/>
            <a:ext cx="424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691D0"/>
                </a:solidFill>
              </a:rPr>
              <a:t>Wibowo</a:t>
            </a:r>
            <a:r>
              <a:rPr lang="en-US" dirty="0" smtClean="0">
                <a:solidFill>
                  <a:srgbClr val="1691D0"/>
                </a:solidFill>
              </a:rPr>
              <a:t>, </a:t>
            </a:r>
            <a:r>
              <a:rPr lang="en-US" dirty="0" err="1" smtClean="0">
                <a:solidFill>
                  <a:srgbClr val="1691D0"/>
                </a:solidFill>
              </a:rPr>
              <a:t>Hendrawan</a:t>
            </a:r>
            <a:r>
              <a:rPr lang="en-US" dirty="0" smtClean="0">
                <a:solidFill>
                  <a:srgbClr val="1691D0"/>
                </a:solidFill>
              </a:rPr>
              <a:t>, and Deville (2009)</a:t>
            </a:r>
            <a:endParaRPr lang="en-US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in variability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Studies with younger children will produce larger effect size estimates</a:t>
            </a:r>
          </a:p>
          <a:p>
            <a:r>
              <a:rPr lang="en-US" dirty="0" smtClean="0"/>
              <a:t>Studies with restricted populations (e.g., children with special needs, gifted students) will </a:t>
            </a:r>
            <a:r>
              <a:rPr lang="en-US" dirty="0" smtClean="0"/>
              <a:t>generally produce </a:t>
            </a:r>
            <a:r>
              <a:rPr lang="en-US" dirty="0" smtClean="0"/>
              <a:t>larger effect size estimates</a:t>
            </a:r>
          </a:p>
        </p:txBody>
      </p:sp>
    </p:spTree>
    <p:extLst>
      <p:ext uri="{BB962C8B-B14F-4D97-AF65-F5344CB8AC3E}">
        <p14:creationId xmlns:p14="http://schemas.microsoft.com/office/powerpoint/2010/main" val="26139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of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9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in STEM subjects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9000 papers on feedback in mathematics, science and technology</a:t>
            </a:r>
          </a:p>
          <a:p>
            <a:r>
              <a:rPr lang="en-US" dirty="0" smtClean="0"/>
              <a:t>Only 238 papers retained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Background papers	24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Descriptive papers	79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Qualitative papers	24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Quantitative papers	111</a:t>
            </a:r>
          </a:p>
          <a:p>
            <a:pPr lvl="2">
              <a:tabLst>
                <a:tab pos="5207000" algn="dec"/>
              </a:tabLst>
            </a:pPr>
            <a:r>
              <a:rPr lang="en-US" dirty="0" smtClean="0"/>
              <a:t>Mathematics	60</a:t>
            </a:r>
          </a:p>
          <a:p>
            <a:pPr lvl="2">
              <a:tabLst>
                <a:tab pos="5207000" algn="dec"/>
              </a:tabLst>
            </a:pPr>
            <a:r>
              <a:rPr lang="en-US" dirty="0" smtClean="0"/>
              <a:t>Science	35</a:t>
            </a:r>
          </a:p>
          <a:p>
            <a:pPr lvl="2">
              <a:tabLst>
                <a:tab pos="5207000" algn="dec"/>
              </a:tabLst>
            </a:pPr>
            <a:r>
              <a:rPr lang="en-US" dirty="0" smtClean="0"/>
              <a:t>Technology	16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6299200"/>
            <a:ext cx="483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1691D0"/>
                </a:solidFill>
                <a:latin typeface="+mn-lt"/>
              </a:rPr>
              <a:t>Ruiz-Primo and Li (2013)</a:t>
            </a:r>
            <a:endParaRPr lang="en-US" sz="1800" dirty="0">
              <a:solidFill>
                <a:srgbClr val="1691D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24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feedback studies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358900"/>
            <a:ext cx="8328152" cy="5016500"/>
          </a:xfrm>
        </p:spPr>
        <p:txBody>
          <a:bodyPr>
            <a:noAutofit/>
          </a:bodyPr>
          <a:lstStyle/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Who provided </a:t>
            </a:r>
            <a:r>
              <a:rPr lang="en-US" sz="2100" dirty="0"/>
              <a:t>the feedback </a:t>
            </a:r>
            <a:r>
              <a:rPr lang="en-US" sz="2100" dirty="0" smtClean="0"/>
              <a:t>(teacher</a:t>
            </a:r>
            <a:r>
              <a:rPr lang="en-US" sz="2100" dirty="0"/>
              <a:t>, peer, self, or technology</a:t>
            </a:r>
            <a:r>
              <a:rPr lang="en-US" sz="2100" dirty="0" smtClean="0"/>
              <a:t>-based)?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How was </a:t>
            </a:r>
            <a:r>
              <a:rPr lang="en-US" sz="2100" dirty="0"/>
              <a:t>the feedback </a:t>
            </a:r>
            <a:r>
              <a:rPr lang="en-US" sz="2100" dirty="0" smtClean="0"/>
              <a:t>delivered (individual, </a:t>
            </a:r>
            <a:r>
              <a:rPr lang="en-US" sz="2100" dirty="0"/>
              <a:t>small group, or whole class</a:t>
            </a:r>
            <a:r>
              <a:rPr lang="en-US" sz="2100" dirty="0" smtClean="0"/>
              <a:t>)?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was the </a:t>
            </a:r>
            <a:r>
              <a:rPr lang="en-US" sz="2100" dirty="0"/>
              <a:t>role of the student in the feedback </a:t>
            </a:r>
            <a:r>
              <a:rPr lang="en-US" sz="2100" dirty="0" smtClean="0"/>
              <a:t>(provider </a:t>
            </a:r>
            <a:r>
              <a:rPr lang="en-US" sz="2100" dirty="0"/>
              <a:t>or receiver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was the </a:t>
            </a:r>
            <a:r>
              <a:rPr lang="en-US" sz="2100" dirty="0"/>
              <a:t>focus of the feedback (e.g., product, </a:t>
            </a:r>
            <a:r>
              <a:rPr lang="en-US" sz="2100" dirty="0" smtClean="0"/>
              <a:t>process</a:t>
            </a:r>
            <a:r>
              <a:rPr lang="en-US" sz="2100" dirty="0"/>
              <a:t>, self-regulation for cognitive feedback; or goal orientation, self-efficacy for affective </a:t>
            </a:r>
            <a:r>
              <a:rPr lang="en-US" sz="2100" dirty="0" smtClean="0"/>
              <a:t>feedback)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On what was the feedback based (student product </a:t>
            </a:r>
            <a:r>
              <a:rPr lang="en-US" sz="2100" dirty="0"/>
              <a:t>or process</a:t>
            </a:r>
            <a:r>
              <a:rPr lang="en-US" sz="2100" dirty="0" smtClean="0"/>
              <a:t>)?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</a:t>
            </a:r>
            <a:r>
              <a:rPr lang="en-US" sz="2100" dirty="0"/>
              <a:t>type of feedback </a:t>
            </a:r>
            <a:r>
              <a:rPr lang="en-US" sz="2100" dirty="0" smtClean="0"/>
              <a:t>was provided (evaluative</a:t>
            </a:r>
            <a:r>
              <a:rPr lang="en-US" sz="2100" dirty="0"/>
              <a:t>, descriptive, or holistic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/>
              <a:t>H</a:t>
            </a:r>
            <a:r>
              <a:rPr lang="en-US" sz="2100" dirty="0" smtClean="0"/>
              <a:t>ow was feedback provided </a:t>
            </a:r>
            <a:r>
              <a:rPr lang="en-US" sz="2100" dirty="0"/>
              <a:t>or presented </a:t>
            </a:r>
            <a:r>
              <a:rPr lang="en-US" sz="2100" dirty="0" smtClean="0"/>
              <a:t>(written</a:t>
            </a:r>
            <a:r>
              <a:rPr lang="en-US" sz="2100" dirty="0"/>
              <a:t>, video, oral, or video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was the referent </a:t>
            </a:r>
            <a:r>
              <a:rPr lang="en-US" sz="2100" dirty="0"/>
              <a:t>of feedback </a:t>
            </a:r>
            <a:r>
              <a:rPr lang="en-US" sz="2100" dirty="0" smtClean="0"/>
              <a:t>(self</a:t>
            </a:r>
            <a:r>
              <a:rPr lang="en-US" sz="2100" dirty="0"/>
              <a:t>, others, or mastery criteria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How, and how often was feedback given in </a:t>
            </a:r>
            <a:r>
              <a:rPr lang="en-US" sz="2100" dirty="0"/>
              <a:t>the study </a:t>
            </a:r>
            <a:r>
              <a:rPr lang="en-US" sz="2100" dirty="0" smtClean="0"/>
              <a:t>(one </a:t>
            </a:r>
            <a:r>
              <a:rPr lang="en-US" sz="2100" dirty="0"/>
              <a:t>time or </a:t>
            </a:r>
            <a:r>
              <a:rPr lang="en-US" sz="2100" dirty="0" smtClean="0"/>
              <a:t>multiple </a:t>
            </a:r>
            <a:r>
              <a:rPr lang="en-US" sz="2100" dirty="0"/>
              <a:t>times</a:t>
            </a:r>
            <a:r>
              <a:rPr lang="en-US" sz="2100" dirty="0" smtClean="0"/>
              <a:t>; with </a:t>
            </a:r>
            <a:r>
              <a:rPr lang="en-US" sz="2100" dirty="0"/>
              <a:t>or without pedagogical use</a:t>
            </a:r>
            <a:r>
              <a:rPr lang="en-US" sz="2100" dirty="0" smtClean="0"/>
              <a:t>)?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7210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2647115"/>
              </p:ext>
            </p:extLst>
          </p:nvPr>
        </p:nvGraphicFramePr>
        <p:xfrm>
          <a:off x="717549" y="1435100"/>
          <a:ext cx="80486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146"/>
                <a:gridCol w="1444239"/>
                <a:gridCol w="14442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 of studies included</a:t>
                      </a:r>
                      <a:endParaRPr lang="en-US" dirty="0"/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>
                    <a:solidFill>
                      <a:srgbClr val="1691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>
                    <a:solidFill>
                      <a:srgbClr val="1691D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 treatment</a:t>
                      </a:r>
                      <a:r>
                        <a:rPr lang="en-US" baseline="0" dirty="0" smtClean="0"/>
                        <a:t> is a single event lasting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 of outcome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63%</a:t>
                      </a:r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Validity</a:t>
                      </a:r>
                      <a:r>
                        <a:rPr lang="en-US" baseline="0" dirty="0" smtClean="0"/>
                        <a:t> of outcome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Dealing only or mainly</a:t>
                      </a:r>
                      <a:r>
                        <a:rPr lang="en-US" baseline="0" dirty="0" smtClean="0"/>
                        <a:t> with declarative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Schematic knowledge (e.g.,</a:t>
                      </a:r>
                      <a:r>
                        <a:rPr lang="en-US" baseline="0" dirty="0" smtClean="0"/>
                        <a:t> knowing why)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feedback events in a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marR="540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64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Sensitivity to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4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 of outcome measures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7550" y="1333499"/>
            <a:ext cx="7969250" cy="51295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Distance of assessment from the curriculum</a:t>
            </a:r>
          </a:p>
          <a:p>
            <a:pPr marL="627063" lvl="1" indent="-273050"/>
            <a:r>
              <a:rPr lang="en-US" dirty="0" smtClean="0"/>
              <a:t>Immediate</a:t>
            </a:r>
          </a:p>
          <a:p>
            <a:pPr lvl="2"/>
            <a:r>
              <a:rPr lang="en-US" dirty="0" smtClean="0"/>
              <a:t>e.g., science journals, notebooks, and classroom tests</a:t>
            </a:r>
          </a:p>
          <a:p>
            <a:pPr lvl="1"/>
            <a:r>
              <a:rPr lang="en-US" dirty="0" smtClean="0"/>
              <a:t>Close</a:t>
            </a:r>
          </a:p>
          <a:p>
            <a:pPr lvl="2"/>
            <a:r>
              <a:rPr lang="en-US" dirty="0" smtClean="0"/>
              <a:t> e.g., where an immediate assessment asked about number of pendulum swings in 15 seconds, a close assessment asks about the time taken for 10 swings</a:t>
            </a:r>
          </a:p>
          <a:p>
            <a:pPr lvl="1"/>
            <a:r>
              <a:rPr lang="en-US" dirty="0" smtClean="0"/>
              <a:t>Proximal</a:t>
            </a:r>
          </a:p>
          <a:p>
            <a:pPr lvl="2"/>
            <a:r>
              <a:rPr lang="en-US" dirty="0" smtClean="0"/>
              <a:t>e.g., if an immediate assessment asked students to construct boats out of paper cups, the proximal assessment would ask for an explanation of what makes bottles float</a:t>
            </a:r>
          </a:p>
          <a:p>
            <a:pPr lvl="1"/>
            <a:r>
              <a:rPr lang="en-US" dirty="0" smtClean="0"/>
              <a:t>Distal</a:t>
            </a:r>
          </a:p>
          <a:p>
            <a:pPr lvl="2"/>
            <a:r>
              <a:rPr lang="en-US" dirty="0" smtClean="0"/>
              <a:t>e.g., where the assessment task is sampled from a different domain and where the problem, procedures, materials and measurement methods differed from those used in the original activities</a:t>
            </a:r>
          </a:p>
          <a:p>
            <a:pPr lvl="1"/>
            <a:r>
              <a:rPr lang="en-US" dirty="0" smtClean="0"/>
              <a:t>Remote</a:t>
            </a:r>
          </a:p>
          <a:p>
            <a:pPr lvl="2"/>
            <a:r>
              <a:rPr lang="en-US" dirty="0" smtClean="0"/>
              <a:t>standardized national achievement tests.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D6238C2-C284-AD4D-8FB8-9663937FCA09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6371657"/>
            <a:ext cx="513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691D0"/>
                </a:solidFill>
                <a:latin typeface="+mn-lt"/>
              </a:rPr>
              <a:t>Ruiz-Primo, </a:t>
            </a:r>
            <a:r>
              <a:rPr lang="en-US" sz="1800" dirty="0" err="1">
                <a:solidFill>
                  <a:srgbClr val="1691D0"/>
                </a:solidFill>
                <a:latin typeface="+mn-lt"/>
              </a:rPr>
              <a:t>Shavelson</a:t>
            </a:r>
            <a:r>
              <a:rPr lang="en-US" sz="1800" dirty="0">
                <a:solidFill>
                  <a:srgbClr val="1691D0"/>
                </a:solidFill>
                <a:latin typeface="+mn-lt"/>
              </a:rPr>
              <a:t>, Hamilton, and Klein (2002</a:t>
            </a:r>
            <a:r>
              <a:rPr lang="en-US" sz="1800" dirty="0" smtClean="0">
                <a:solidFill>
                  <a:srgbClr val="1691D0"/>
                </a:solidFill>
              </a:rPr>
              <a:t>)</a:t>
            </a:r>
            <a:endParaRPr lang="en-US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9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 </a:t>
            </a:r>
            <a:r>
              <a:rPr lang="en-US" dirty="0"/>
              <a:t>systematic review attempts to collate all empirical evidence that fits pre-specified eligibility criteria in order to answer a specific research question. It uses explicit, systematic methods that are selected with a view to minimizing bias, thus providing more reliable findings from which conclusions can be drawn and decisions </a:t>
            </a:r>
            <a:r>
              <a:rPr lang="en-US" dirty="0" smtClean="0"/>
              <a:t>made” (p. 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7550" y="6323568"/>
            <a:ext cx="588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691D0"/>
                </a:solidFill>
              </a:rPr>
              <a:t>Green, Higgins, Alderson, Clarke, </a:t>
            </a:r>
            <a:r>
              <a:rPr lang="en-US" dirty="0" err="1" smtClean="0">
                <a:solidFill>
                  <a:srgbClr val="1691D0"/>
                </a:solidFill>
              </a:rPr>
              <a:t>Mulrow</a:t>
            </a:r>
            <a:r>
              <a:rPr lang="en-US" dirty="0" smtClean="0">
                <a:solidFill>
                  <a:srgbClr val="1691D0"/>
                </a:solidFill>
              </a:rPr>
              <a:t>, and </a:t>
            </a:r>
            <a:r>
              <a:rPr lang="en-US" dirty="0" err="1" smtClean="0">
                <a:solidFill>
                  <a:srgbClr val="1691D0"/>
                </a:solidFill>
              </a:rPr>
              <a:t>Oxman</a:t>
            </a:r>
            <a:r>
              <a:rPr lang="en-US" dirty="0" smtClean="0">
                <a:solidFill>
                  <a:srgbClr val="1691D0"/>
                </a:solidFill>
              </a:rPr>
              <a:t> (2008)</a:t>
            </a:r>
            <a:endParaRPr lang="en-US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0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sensitivity to instruction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3956" r="1459" b="9592"/>
          <a:stretch/>
        </p:blipFill>
        <p:spPr>
          <a:xfrm>
            <a:off x="2084579" y="1600200"/>
            <a:ext cx="5360655" cy="4630262"/>
          </a:xfrm>
        </p:spPr>
      </p:pic>
      <p:sp>
        <p:nvSpPr>
          <p:cNvPr id="4" name="TextBox 3"/>
          <p:cNvSpPr txBox="1"/>
          <p:nvPr/>
        </p:nvSpPr>
        <p:spPr>
          <a:xfrm>
            <a:off x="970407" y="3563493"/>
            <a:ext cx="11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525A93"/>
                </a:solidFill>
                <a:latin typeface="+mj-lt"/>
              </a:rPr>
              <a:t>Effect size</a:t>
            </a:r>
            <a:endParaRPr lang="en-US" sz="1800" dirty="0">
              <a:solidFill>
                <a:srgbClr val="525A93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2026" y="6326314"/>
            <a:ext cx="10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525A93"/>
                </a:solidFill>
                <a:latin typeface="+mj-lt"/>
              </a:rPr>
              <a:t>Close</a:t>
            </a:r>
            <a:endParaRPr lang="en-US" sz="1800" dirty="0">
              <a:solidFill>
                <a:srgbClr val="525A93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5930" y="6326314"/>
            <a:ext cx="10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525A93"/>
                </a:solidFill>
                <a:latin typeface="+mj-lt"/>
              </a:rPr>
              <a:t>Proximal</a:t>
            </a:r>
            <a:endParaRPr lang="en-US" sz="1800" dirty="0">
              <a:solidFill>
                <a:srgbClr val="525A9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440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 in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550" y="1333500"/>
            <a:ext cx="7969250" cy="5524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problems are unavoidable:</a:t>
            </a:r>
          </a:p>
          <a:p>
            <a:pPr lvl="1"/>
            <a:r>
              <a:rPr lang="en-US" dirty="0" smtClean="0"/>
              <a:t>Aptitude x treatment interactions</a:t>
            </a:r>
          </a:p>
          <a:p>
            <a:pPr lvl="1"/>
            <a:r>
              <a:rPr lang="en-US" dirty="0" smtClean="0"/>
              <a:t>Sensitivity </a:t>
            </a:r>
            <a:r>
              <a:rPr lang="en-US" dirty="0" smtClean="0"/>
              <a:t>to instruction</a:t>
            </a:r>
          </a:p>
          <a:p>
            <a:pPr lvl="1"/>
            <a:r>
              <a:rPr lang="en-US" dirty="0" smtClean="0"/>
              <a:t>Selection of studies</a:t>
            </a:r>
            <a:endParaRPr lang="en-US" dirty="0"/>
          </a:p>
          <a:p>
            <a:r>
              <a:rPr lang="en-US" dirty="0" smtClean="0"/>
              <a:t>Some problems are avoidable:</a:t>
            </a:r>
          </a:p>
          <a:p>
            <a:pPr lvl="1"/>
            <a:r>
              <a:rPr lang="en-US" dirty="0" smtClean="0"/>
              <a:t>Inappropriate comparisons</a:t>
            </a:r>
          </a:p>
          <a:p>
            <a:pPr lvl="1"/>
            <a:r>
              <a:rPr lang="en-US" dirty="0" smtClean="0"/>
              <a:t>File</a:t>
            </a:r>
            <a:r>
              <a:rPr lang="en-US" dirty="0" smtClean="0"/>
              <a:t>-drawer </a:t>
            </a:r>
            <a:r>
              <a:rPr lang="en-US" dirty="0" smtClean="0"/>
              <a:t>problems</a:t>
            </a:r>
            <a:endParaRPr lang="en-US" dirty="0" smtClean="0"/>
          </a:p>
          <a:p>
            <a:pPr lvl="1"/>
            <a:r>
              <a:rPr lang="en-US" dirty="0" smtClean="0"/>
              <a:t>Intervention quality</a:t>
            </a:r>
            <a:endParaRPr lang="en-US" dirty="0" smtClean="0"/>
          </a:p>
          <a:p>
            <a:pPr lvl="1"/>
            <a:r>
              <a:rPr lang="en-US" dirty="0" smtClean="0"/>
              <a:t>Variation in variability</a:t>
            </a:r>
          </a:p>
          <a:p>
            <a:r>
              <a:rPr lang="en-US" dirty="0" smtClean="0"/>
              <a:t>Unfortunately, </a:t>
            </a:r>
            <a:r>
              <a:rPr lang="en-US" dirty="0" smtClean="0"/>
              <a:t>many of </a:t>
            </a:r>
            <a:r>
              <a:rPr lang="en-US" dirty="0" smtClean="0"/>
              <a:t>the people doing meta-analysis in education:</a:t>
            </a:r>
          </a:p>
          <a:p>
            <a:pPr lvl="1"/>
            <a:r>
              <a:rPr lang="en-US" dirty="0" smtClean="0"/>
              <a:t>don’t discuss the unavoidable problems, and</a:t>
            </a:r>
          </a:p>
          <a:p>
            <a:pPr lvl="1"/>
            <a:r>
              <a:rPr lang="en-US" dirty="0" smtClean="0"/>
              <a:t>don’t avoid the avoidable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8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effects average out</a:t>
            </a:r>
          </a:p>
          <a:p>
            <a:r>
              <a:rPr lang="en-US" dirty="0" smtClean="0"/>
              <a:t>The rank order of effects is still 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5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significant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“Tales not told” (</a:t>
            </a:r>
            <a:r>
              <a:rPr lang="en-US" dirty="0" err="1" smtClean="0"/>
              <a:t>Kvernbekk</a:t>
            </a:r>
            <a:r>
              <a:rPr lang="en-US" dirty="0" smtClean="0"/>
              <a:t>, 2019)</a:t>
            </a:r>
          </a:p>
          <a:p>
            <a:r>
              <a:rPr lang="en-US" dirty="0" smtClean="0"/>
              <a:t>Evidence about “What worked” not “What works”</a:t>
            </a:r>
          </a:p>
          <a:p>
            <a:r>
              <a:rPr lang="en-US" dirty="0" smtClean="0"/>
              <a:t>Finding conditions for the use of standardized effect size that are both justifiable and useful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0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meantime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Educators need to become “critical consumers” of educational research</a:t>
            </a:r>
          </a:p>
          <a:p>
            <a:r>
              <a:rPr lang="en-US" dirty="0" smtClean="0"/>
              <a:t>Four questions</a:t>
            </a:r>
          </a:p>
          <a:p>
            <a:pPr lvl="1"/>
            <a:r>
              <a:rPr lang="en-US" dirty="0" smtClean="0"/>
              <a:t>Does this solve a problem we have?</a:t>
            </a:r>
          </a:p>
          <a:p>
            <a:pPr lvl="1"/>
            <a:r>
              <a:rPr lang="en-US" dirty="0" smtClean="0"/>
              <a:t>How much improvement will we get?</a:t>
            </a:r>
          </a:p>
          <a:p>
            <a:pPr lvl="1"/>
            <a:r>
              <a:rPr lang="en-US" dirty="0" smtClean="0"/>
              <a:t>How much will it cost?</a:t>
            </a:r>
          </a:p>
          <a:p>
            <a:pPr lvl="1"/>
            <a:r>
              <a:rPr lang="en-US" dirty="0" smtClean="0"/>
              <a:t>Will it work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www.dylanwiliam.net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“Many </a:t>
            </a:r>
            <a:r>
              <a:rPr lang="en-US" dirty="0"/>
              <a:t>systematic reviews contain meta-analyses. Meta-analysis is the use of statistical methods to summarize the results of independent studies (Glass 1976). By combining information from all relevant studies, meta-analyses can provide more precise estimates of the effects of health care than those derived from the individual studies included within a </a:t>
            </a:r>
            <a:r>
              <a:rPr lang="en-US" dirty="0" smtClean="0"/>
              <a:t>review [</a:t>
            </a:r>
            <a:r>
              <a:rPr lang="mr-IN" dirty="0" smtClean="0"/>
              <a:t>…</a:t>
            </a:r>
            <a:r>
              <a:rPr lang="en-GB" dirty="0" smtClean="0"/>
              <a:t>] </a:t>
            </a:r>
            <a:r>
              <a:rPr lang="en-US" dirty="0"/>
              <a:t>Meta-analyses facilitate investigations of the consistency of evidence across studies, and the exploration of differences across </a:t>
            </a:r>
            <a:r>
              <a:rPr lang="en-US" dirty="0" smtClean="0"/>
              <a:t>studies”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7550" y="6323568"/>
            <a:ext cx="588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691D0"/>
                </a:solidFill>
              </a:rPr>
              <a:t>Green, Higgins, Alderson, Clarke, </a:t>
            </a:r>
            <a:r>
              <a:rPr lang="en-US" dirty="0" err="1" smtClean="0">
                <a:solidFill>
                  <a:srgbClr val="1691D0"/>
                </a:solidFill>
              </a:rPr>
              <a:t>Mulrow</a:t>
            </a:r>
            <a:r>
              <a:rPr lang="en-US" dirty="0" smtClean="0">
                <a:solidFill>
                  <a:srgbClr val="1691D0"/>
                </a:solidFill>
              </a:rPr>
              <a:t>, and </a:t>
            </a:r>
            <a:r>
              <a:rPr lang="en-US" dirty="0" err="1" smtClean="0">
                <a:solidFill>
                  <a:srgbClr val="1691D0"/>
                </a:solidFill>
              </a:rPr>
              <a:t>Oxman</a:t>
            </a:r>
            <a:r>
              <a:rPr lang="en-US" dirty="0" smtClean="0">
                <a:solidFill>
                  <a:srgbClr val="1691D0"/>
                </a:solidFill>
              </a:rPr>
              <a:t> (2008)</a:t>
            </a:r>
            <a:endParaRPr lang="en-US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 of systematic reviews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clearly stated set of objectives with pre-defined eligibility criteria for studies;</a:t>
            </a:r>
          </a:p>
          <a:p>
            <a:r>
              <a:rPr lang="en-US" dirty="0"/>
              <a:t>an explicit, reproducible methodology;</a:t>
            </a:r>
          </a:p>
          <a:p>
            <a:r>
              <a:rPr lang="en-US" dirty="0"/>
              <a:t>a systematic search that attempts to identify all studies that would meet the eligibility criteria;</a:t>
            </a:r>
          </a:p>
          <a:p>
            <a:r>
              <a:rPr lang="en-US" dirty="0"/>
              <a:t>an assessment of the validity of the findings of the included studies, for example through the assessment of risk of bias; and</a:t>
            </a:r>
          </a:p>
          <a:p>
            <a:r>
              <a:rPr lang="en-US" dirty="0"/>
              <a:t>a systematic presentation, and synthesis, of the characteristics and findings of the included studies;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7550" y="2819400"/>
            <a:ext cx="7810500" cy="952500"/>
          </a:xfrm>
          <a:prstGeom prst="rect">
            <a:avLst/>
          </a:prstGeom>
          <a:solidFill>
            <a:srgbClr val="1691D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7550" y="6323568"/>
            <a:ext cx="588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691D0"/>
                </a:solidFill>
              </a:rPr>
              <a:t>Green, Higgins, Alderson, Clarke, </a:t>
            </a:r>
            <a:r>
              <a:rPr lang="en-US" dirty="0" err="1" smtClean="0">
                <a:solidFill>
                  <a:srgbClr val="1691D0"/>
                </a:solidFill>
              </a:rPr>
              <a:t>Mulrow</a:t>
            </a:r>
            <a:r>
              <a:rPr lang="en-US" dirty="0" smtClean="0">
                <a:solidFill>
                  <a:srgbClr val="1691D0"/>
                </a:solidFill>
              </a:rPr>
              <a:t>, and </a:t>
            </a:r>
            <a:r>
              <a:rPr lang="en-US" dirty="0" err="1" smtClean="0">
                <a:solidFill>
                  <a:srgbClr val="1691D0"/>
                </a:solidFill>
              </a:rPr>
              <a:t>Oxman</a:t>
            </a:r>
            <a:r>
              <a:rPr lang="en-US" dirty="0" smtClean="0">
                <a:solidFill>
                  <a:srgbClr val="1691D0"/>
                </a:solidFill>
              </a:rPr>
              <a:t> (2008)</a:t>
            </a:r>
            <a:endParaRPr lang="en-US" dirty="0">
              <a:solidFill>
                <a:srgbClr val="1691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7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dirty="0" smtClean="0"/>
              <a:t>meta-</a:t>
            </a:r>
            <a:r>
              <a:rPr lang="en-US" dirty="0" smtClean="0"/>
              <a:t>analysis in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7550" y="1333500"/>
            <a:ext cx="7969250" cy="5308600"/>
          </a:xfrm>
        </p:spPr>
        <p:txBody>
          <a:bodyPr>
            <a:normAutofit/>
          </a:bodyPr>
          <a:lstStyle/>
          <a:p>
            <a:r>
              <a:rPr lang="en-US" dirty="0" smtClean="0"/>
              <a:t>Inappropriate </a:t>
            </a:r>
            <a:r>
              <a:rPr lang="en-US" dirty="0" smtClean="0"/>
              <a:t>comparisons</a:t>
            </a:r>
          </a:p>
          <a:p>
            <a:r>
              <a:rPr lang="en-US" dirty="0" smtClean="0"/>
              <a:t>Aptitude x treatment interaction</a:t>
            </a:r>
          </a:p>
          <a:p>
            <a:r>
              <a:rPr lang="en-US" dirty="0" smtClean="0"/>
              <a:t>The “file drawer” problem</a:t>
            </a:r>
          </a:p>
          <a:p>
            <a:r>
              <a:rPr lang="en-US" dirty="0" smtClean="0"/>
              <a:t>Variations in intervention quality</a:t>
            </a:r>
          </a:p>
          <a:p>
            <a:r>
              <a:rPr lang="en-US" dirty="0" smtClean="0"/>
              <a:t>Variation in population variability</a:t>
            </a:r>
          </a:p>
          <a:p>
            <a:r>
              <a:rPr lang="en-US" dirty="0" smtClean="0"/>
              <a:t>Selection </a:t>
            </a:r>
            <a:r>
              <a:rPr lang="en-US" dirty="0"/>
              <a:t>of studies</a:t>
            </a:r>
          </a:p>
          <a:p>
            <a:r>
              <a:rPr lang="en-US" dirty="0"/>
              <a:t>Sensitivity of outcome </a:t>
            </a:r>
            <a:r>
              <a:rPr lang="en-US" dirty="0" smtClean="0"/>
              <a:t>measures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24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Inappropriate comparisons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Inappropriate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interventions or associations?</a:t>
            </a:r>
            <a:endParaRPr lang="en-US" dirty="0" smtClean="0"/>
          </a:p>
          <a:p>
            <a:r>
              <a:rPr lang="en-US" dirty="0" smtClean="0"/>
              <a:t>Cross-level comparisons</a:t>
            </a:r>
          </a:p>
          <a:p>
            <a:r>
              <a:rPr lang="en-US" dirty="0" smtClean="0"/>
              <a:t>Net </a:t>
            </a:r>
            <a:r>
              <a:rPr lang="en-US" dirty="0" smtClean="0"/>
              <a:t>effects versus gross </a:t>
            </a:r>
            <a:r>
              <a:rPr lang="en-US" dirty="0" smtClean="0"/>
              <a:t>effects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7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9</a:t>
            </a:fld>
            <a:endParaRPr lang="en-US"/>
          </a:p>
        </p:txBody>
      </p:sp>
      <p:pic>
        <p:nvPicPr>
          <p:cNvPr id="7" name="Content Placeholder 6" descr="Hattie visible learning di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3" r="-41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810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ylan Wiliam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 Wiliam Template 2014.potx</Template>
  <TotalTime>16969</TotalTime>
  <Words>1458</Words>
  <Application>Microsoft Macintosh PowerPoint</Application>
  <PresentationFormat>On-screen Show (4:3)</PresentationFormat>
  <Paragraphs>277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Dylan Wiliam Template 2014</vt:lpstr>
      <vt:lpstr>Dylan Wiliam, UCL (@dylanwiliam)</vt:lpstr>
      <vt:lpstr>Approaches to research synthesis</vt:lpstr>
      <vt:lpstr>Systematic reviews</vt:lpstr>
      <vt:lpstr>Meta-analysis</vt:lpstr>
      <vt:lpstr>Key characteristics of systematic reviews</vt:lpstr>
      <vt:lpstr>Problems with meta-analysis in education</vt:lpstr>
      <vt:lpstr>Inappropriate comparisons</vt:lpstr>
      <vt:lpstr>Inappropriate comparisons</vt:lpstr>
      <vt:lpstr>PowerPoint Presentation</vt:lpstr>
      <vt:lpstr>Inappropriate comparisons</vt:lpstr>
      <vt:lpstr>Aptitude x treatment interactions</vt:lpstr>
      <vt:lpstr>Aptitude-treatment interaction</vt:lpstr>
      <vt:lpstr>The file-drawer problem</vt:lpstr>
      <vt:lpstr>The importance of statistical power</vt:lpstr>
      <vt:lpstr>Statistical power and effect size</vt:lpstr>
      <vt:lpstr>Variation in intervention quality</vt:lpstr>
      <vt:lpstr>Quality</vt:lpstr>
      <vt:lpstr>Variation in variability</vt:lpstr>
      <vt:lpstr>PowerPoint Presentation</vt:lpstr>
      <vt:lpstr>Annual growth in achievement, by age</vt:lpstr>
      <vt:lpstr>Sequential Tests of Educational Progress</vt:lpstr>
      <vt:lpstr>Annual achievement growth in Connecticut</vt:lpstr>
      <vt:lpstr>Variation in variability</vt:lpstr>
      <vt:lpstr>Selection of studies</vt:lpstr>
      <vt:lpstr>Feedback in STEM subjects</vt:lpstr>
      <vt:lpstr>Classification of feedback studies</vt:lpstr>
      <vt:lpstr>Main findings</vt:lpstr>
      <vt:lpstr>Sensitivity to instruction</vt:lpstr>
      <vt:lpstr>Sensitivity of outcome measures</vt:lpstr>
      <vt:lpstr>Impact of sensitivity to instruction</vt:lpstr>
      <vt:lpstr>Meta-analysis in education</vt:lpstr>
      <vt:lpstr>Responses</vt:lpstr>
      <vt:lpstr>More significant challenges</vt:lpstr>
      <vt:lpstr>In the meantime…</vt:lpstr>
      <vt:lpstr>Thank You</vt:lpstr>
    </vt:vector>
  </TitlesOfParts>
  <Company>Learning Sciences International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Karlson</dc:creator>
  <cp:lastModifiedBy>Dylan Wiliam</cp:lastModifiedBy>
  <cp:revision>160</cp:revision>
  <dcterms:created xsi:type="dcterms:W3CDTF">2014-10-09T19:30:01Z</dcterms:created>
  <dcterms:modified xsi:type="dcterms:W3CDTF">2019-06-04T09:19:11Z</dcterms:modified>
</cp:coreProperties>
</file>