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60" r:id="rId2"/>
    <p:sldId id="717" r:id="rId3"/>
    <p:sldId id="728" r:id="rId4"/>
    <p:sldId id="718" r:id="rId5"/>
    <p:sldId id="701" r:id="rId6"/>
    <p:sldId id="713" r:id="rId7"/>
    <p:sldId id="719" r:id="rId8"/>
    <p:sldId id="720" r:id="rId9"/>
    <p:sldId id="725" r:id="rId10"/>
    <p:sldId id="726" r:id="rId11"/>
    <p:sldId id="727" r:id="rId12"/>
    <p:sldId id="730" r:id="rId13"/>
    <p:sldId id="698" r:id="rId14"/>
    <p:sldId id="699" r:id="rId15"/>
    <p:sldId id="721" r:id="rId16"/>
    <p:sldId id="732" r:id="rId17"/>
    <p:sldId id="704" r:id="rId18"/>
    <p:sldId id="729" r:id="rId19"/>
    <p:sldId id="705" r:id="rId20"/>
    <p:sldId id="733" r:id="rId21"/>
    <p:sldId id="707" r:id="rId22"/>
    <p:sldId id="708" r:id="rId23"/>
    <p:sldId id="724" r:id="rId24"/>
    <p:sldId id="709" r:id="rId25"/>
    <p:sldId id="711" r:id="rId26"/>
    <p:sldId id="575" r:id="rId27"/>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3152"/>
    <a:srgbClr val="215968"/>
    <a:srgbClr val="FF6600"/>
    <a:srgbClr val="1F497D"/>
    <a:srgbClr val="DD9E00"/>
    <a:srgbClr val="2979C9"/>
    <a:srgbClr val="2171AD"/>
    <a:srgbClr val="1691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1628" autoAdjust="0"/>
  </p:normalViewPr>
  <p:slideViewPr>
    <p:cSldViewPr snapToGrid="0" snapToObjects="1" showGuides="1">
      <p:cViewPr>
        <p:scale>
          <a:sx n="100" d="100"/>
          <a:sy n="100" d="100"/>
        </p:scale>
        <p:origin x="-80" y="-80"/>
      </p:cViewPr>
      <p:guideLst>
        <p:guide orient="horz" pos="4062"/>
        <p:guide pos="2885"/>
      </p:guideLst>
    </p:cSldViewPr>
  </p:slideViewPr>
  <p:outlineViewPr>
    <p:cViewPr>
      <p:scale>
        <a:sx n="33" d="100"/>
        <a:sy n="33" d="100"/>
      </p:scale>
      <p:origin x="0" y="901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48" d="100"/>
          <a:sy n="148" d="100"/>
        </p:scale>
        <p:origin x="-3688" y="-11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6342460"/>
            <a:ext cx="9144000" cy="342900"/>
          </a:xfrm>
          <a:prstGeom prst="rect">
            <a:avLst/>
          </a:prstGeom>
        </p:spPr>
        <p:txBody>
          <a:bodyPr vert="horz" lIns="91440" tIns="45720" rIns="91440" bIns="45720" rtlCol="0" anchor="b"/>
          <a:lstStyle>
            <a:lvl1pPr algn="l">
              <a:defRPr sz="1200"/>
            </a:lvl1pPr>
          </a:lstStyle>
          <a:p>
            <a:pPr>
              <a:tabLst>
                <a:tab pos="1790700" algn="l"/>
                <a:tab pos="3683000" algn="l"/>
                <a:tab pos="5918200" algn="l"/>
                <a:tab pos="7899400" algn="l"/>
              </a:tabLst>
            </a:pPr>
            <a:r>
              <a:rPr lang="en-US" dirty="0" smtClean="0"/>
              <a:t>© Dylan </a:t>
            </a:r>
            <a:r>
              <a:rPr lang="en-US" smtClean="0"/>
              <a:t>Wiliam 2018</a:t>
            </a:r>
            <a:r>
              <a:rPr lang="en-US" dirty="0" smtClean="0"/>
              <a:t>	</a:t>
            </a:r>
            <a:r>
              <a:rPr lang="en-US" dirty="0" err="1" smtClean="0"/>
              <a:t>www.dylanwiliam.org</a:t>
            </a:r>
            <a:r>
              <a:rPr lang="en-US" dirty="0" smtClean="0"/>
              <a:t>	</a:t>
            </a:r>
            <a:r>
              <a:rPr lang="en-US" dirty="0" err="1" smtClean="0"/>
              <a:t>www.dylanwiliamcenter.com</a:t>
            </a:r>
            <a:r>
              <a:rPr lang="en-US" dirty="0" smtClean="0"/>
              <a:t>	</a:t>
            </a:r>
            <a:r>
              <a:rPr lang="en-US" dirty="0" err="1" smtClean="0"/>
              <a:t>dylanwiliam@mac.com</a:t>
            </a:r>
            <a:r>
              <a:rPr lang="en-US" dirty="0" smtClean="0"/>
              <a:t>	(609) 910-1489</a:t>
            </a:r>
            <a:endParaRPr lang="en-US" dirty="0"/>
          </a:p>
        </p:txBody>
      </p:sp>
      <p:sp>
        <p:nvSpPr>
          <p:cNvPr id="5" name="Slide Number Placeholder 4"/>
          <p:cNvSpPr>
            <a:spLocks noGrp="1"/>
          </p:cNvSpPr>
          <p:nvPr>
            <p:ph type="sldNum" sz="quarter" idx="3"/>
          </p:nvPr>
        </p:nvSpPr>
        <p:spPr>
          <a:xfrm>
            <a:off x="0" y="0"/>
            <a:ext cx="9144000" cy="342900"/>
          </a:xfrm>
          <a:prstGeom prst="rect">
            <a:avLst/>
          </a:prstGeom>
        </p:spPr>
        <p:txBody>
          <a:bodyPr vert="horz" lIns="91440" tIns="45720" rIns="91440" bIns="45720" rtlCol="0" anchor="b"/>
          <a:lstStyle>
            <a:lvl1pPr algn="r">
              <a:defRPr sz="1200"/>
            </a:lvl1pPr>
          </a:lstStyle>
          <a:p>
            <a:pPr algn="ctr"/>
            <a:fld id="{71F13FEA-52D1-7A49-9B9F-C01DD675C832}" type="slidenum">
              <a:rPr lang="en-US" smtClean="0"/>
              <a:pPr algn="ctr"/>
              <a:t>‹#›</a:t>
            </a:fld>
            <a:endParaRPr lang="en-US"/>
          </a:p>
        </p:txBody>
      </p:sp>
    </p:spTree>
    <p:extLst>
      <p:ext uri="{BB962C8B-B14F-4D97-AF65-F5344CB8AC3E}">
        <p14:creationId xmlns:p14="http://schemas.microsoft.com/office/powerpoint/2010/main" val="26607620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p:nvSpPr>
        <p:spPr>
          <a:xfrm>
            <a:off x="-36286" y="6450624"/>
            <a:ext cx="9180287" cy="19050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6286" y="6513911"/>
            <a:ext cx="9180287" cy="256187"/>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Image Placeholder 3"/>
          <p:cNvSpPr>
            <a:spLocks noGrp="1" noRot="1" noChangeAspect="1"/>
          </p:cNvSpPr>
          <p:nvPr>
            <p:ph type="sldImg" idx="2"/>
          </p:nvPr>
        </p:nvSpPr>
        <p:spPr>
          <a:xfrm>
            <a:off x="2605088" y="514350"/>
            <a:ext cx="3965575" cy="2973388"/>
          </a:xfrm>
          <a:prstGeom prst="rect">
            <a:avLst/>
          </a:prstGeom>
          <a:noFill/>
          <a:ln w="6350" cmpd="sng">
            <a:solidFill>
              <a:schemeClr val="tx1"/>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3987" y="3600808"/>
            <a:ext cx="7047487" cy="2733314"/>
          </a:xfrm>
          <a:prstGeom prst="rect">
            <a:avLst/>
          </a:prstGeom>
          <a:ln>
            <a:solidFill>
              <a:srgbClr val="000000"/>
            </a:solidFill>
          </a:ln>
          <a:effectLst/>
        </p:spPr>
        <p:txBody>
          <a:bodyPr vert="horz" lIns="91440" tIns="45720" rIns="91440" bIns="45720" rtlCol="0"/>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541416" y="6462766"/>
            <a:ext cx="3962400" cy="342900"/>
          </a:xfrm>
          <a:prstGeom prst="rect">
            <a:avLst/>
          </a:prstGeom>
        </p:spPr>
        <p:txBody>
          <a:bodyPr vert="horz" lIns="91440" tIns="45720" rIns="91440" bIns="45720" rtlCol="0" anchor="ctr"/>
          <a:lstStyle>
            <a:lvl1pPr algn="l">
              <a:defRPr sz="1000" b="1">
                <a:solidFill>
                  <a:srgbClr val="FFFFFF"/>
                </a:solidFill>
              </a:defRPr>
            </a:lvl1pPr>
          </a:lstStyle>
          <a:p>
            <a:r>
              <a:rPr lang="en-US" dirty="0" smtClean="0"/>
              <a:t>©2014 </a:t>
            </a:r>
            <a:r>
              <a:rPr lang="en-US" dirty="0" err="1" smtClean="0"/>
              <a:t>DylanWiliamCenter</a:t>
            </a:r>
            <a:endParaRPr lang="en-US" dirty="0"/>
          </a:p>
        </p:txBody>
      </p:sp>
      <p:sp>
        <p:nvSpPr>
          <p:cNvPr id="7" name="Slide Number Placeholder 6"/>
          <p:cNvSpPr>
            <a:spLocks noGrp="1"/>
          </p:cNvSpPr>
          <p:nvPr>
            <p:ph type="sldNum" sz="quarter" idx="5"/>
          </p:nvPr>
        </p:nvSpPr>
        <p:spPr>
          <a:xfrm>
            <a:off x="4629476" y="6462766"/>
            <a:ext cx="3962400" cy="342900"/>
          </a:xfrm>
          <a:prstGeom prst="rect">
            <a:avLst/>
          </a:prstGeom>
        </p:spPr>
        <p:txBody>
          <a:bodyPr vert="horz" lIns="91440" tIns="45720" rIns="91440" bIns="45720" rtlCol="0" anchor="ctr"/>
          <a:lstStyle>
            <a:lvl1pPr algn="r">
              <a:defRPr sz="1200" b="1">
                <a:solidFill>
                  <a:srgbClr val="FFFFFF"/>
                </a:solidFill>
              </a:defRPr>
            </a:lvl1pPr>
          </a:lstStyle>
          <a:p>
            <a:fld id="{456AE36E-D2DB-BC41-9EC0-63DF6BAF3580}" type="slidenum">
              <a:rPr lang="en-US" smtClean="0"/>
              <a:pPr/>
              <a:t>‹#›</a:t>
            </a:fld>
            <a:endParaRPr lang="en-US" dirty="0"/>
          </a:p>
        </p:txBody>
      </p:sp>
      <p:pic>
        <p:nvPicPr>
          <p:cNvPr id="10" name="Picture 9" descr="Dylan Wiliam Logo.png"/>
          <p:cNvPicPr>
            <a:picLocks noChangeAspect="1"/>
          </p:cNvPicPr>
          <p:nvPr/>
        </p:nvPicPr>
        <p:blipFill rotWithShape="1">
          <a:blip r:embed="rId2">
            <a:extLst>
              <a:ext uri="{28A0092B-C50C-407E-A947-70E740481C1C}">
                <a14:useLocalDpi xmlns:a14="http://schemas.microsoft.com/office/drawing/2010/main" val="0"/>
              </a:ext>
            </a:extLst>
          </a:blip>
          <a:srcRect b="15774"/>
          <a:stretch/>
        </p:blipFill>
        <p:spPr>
          <a:xfrm>
            <a:off x="3110111" y="51487"/>
            <a:ext cx="2924317" cy="405446"/>
          </a:xfrm>
          <a:prstGeom prst="rect">
            <a:avLst/>
          </a:prstGeom>
          <a:effectLst/>
        </p:spPr>
      </p:pic>
    </p:spTree>
    <p:extLst>
      <p:ext uri="{BB962C8B-B14F-4D97-AF65-F5344CB8AC3E}">
        <p14:creationId xmlns:p14="http://schemas.microsoft.com/office/powerpoint/2010/main" val="29176679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lang="en-US" sz="1200" b="0" kern="1200" dirty="0" smtClean="0">
        <a:ln w="6350" cmpd="sng">
          <a:noFill/>
        </a:ln>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5088" y="514350"/>
            <a:ext cx="3965575" cy="2973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E36E-D2DB-BC41-9EC0-63DF6BAF3580}" type="slidenum">
              <a:rPr lang="en-US" smtClean="0"/>
              <a:pPr/>
              <a:t>1</a:t>
            </a:fld>
            <a:endParaRPr lang="en-US" dirty="0"/>
          </a:p>
        </p:txBody>
      </p:sp>
    </p:spTree>
    <p:extLst>
      <p:ext uri="{BB962C8B-B14F-4D97-AF65-F5344CB8AC3E}">
        <p14:creationId xmlns:p14="http://schemas.microsoft.com/office/powerpoint/2010/main" val="2129217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Rot="1" noChangeAspect="1" noChangeArrowheads="1"/>
          </p:cNvSpPr>
          <p:nvPr>
            <p:ph type="sldImg"/>
          </p:nvPr>
        </p:nvSpPr>
        <p:spPr>
          <a:xfrm>
            <a:off x="2859088" y="514350"/>
            <a:ext cx="3429000" cy="2571750"/>
          </a:xfrm>
          <a:solidFill>
            <a:srgbClr val="FFFFFF"/>
          </a:solidFill>
          <a:ln/>
        </p:spPr>
      </p:sp>
      <p:sp>
        <p:nvSpPr>
          <p:cNvPr id="122882"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p:cNvSpPr>
          <p:nvPr>
            <p:ph type="sldImg"/>
          </p:nvPr>
        </p:nvSpPr>
        <p:spPr>
          <a:xfrm>
            <a:off x="2857500" y="514350"/>
            <a:ext cx="3429000" cy="2571750"/>
          </a:xfrm>
          <a:solidFill>
            <a:srgbClr val="FFFFFF"/>
          </a:solidFill>
          <a:ln/>
        </p:spPr>
      </p:sp>
      <p:sp>
        <p:nvSpPr>
          <p:cNvPr id="114690"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6553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717550" y="1333500"/>
            <a:ext cx="7969250" cy="489169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C0F6FC3-3F0F-484D-B7AD-35414CAF3DD6}" type="slidenum">
              <a:rPr lang="en-US" smtClean="0"/>
              <a:t>‹#›</a:t>
            </a:fld>
            <a:endParaRPr lang="en-US"/>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29912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1"/>
          </p:nvPr>
        </p:nvSpPr>
        <p:spPr/>
        <p:txBody>
          <a:body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9941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1196817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60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Title and Exit Slide">
    <p:spTree>
      <p:nvGrpSpPr>
        <p:cNvPr id="1" name=""/>
        <p:cNvGrpSpPr/>
        <p:nvPr/>
      </p:nvGrpSpPr>
      <p:grpSpPr>
        <a:xfrm>
          <a:off x="0" y="0"/>
          <a:ext cx="0" cy="0"/>
          <a:chOff x="0" y="0"/>
          <a:chExt cx="0" cy="0"/>
        </a:xfrm>
      </p:grpSpPr>
      <p:pic>
        <p:nvPicPr>
          <p:cNvPr id="7" name="Picture 6" descr="circ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68" y="0"/>
            <a:ext cx="9141964" cy="6858000"/>
          </a:xfrm>
          <a:prstGeom prst="rect">
            <a:avLst/>
          </a:prstGeom>
        </p:spPr>
      </p:pic>
      <p:sp>
        <p:nvSpPr>
          <p:cNvPr id="9" name="Rectangle 8"/>
          <p:cNvSpPr/>
          <p:nvPr userDrawn="1"/>
        </p:nvSpPr>
        <p:spPr>
          <a:xfrm>
            <a:off x="1148045" y="3149600"/>
            <a:ext cx="7995955" cy="29782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10" name="Rectangle 9"/>
          <p:cNvSpPr/>
          <p:nvPr userDrawn="1"/>
        </p:nvSpPr>
        <p:spPr>
          <a:xfrm>
            <a:off x="0" y="3149600"/>
            <a:ext cx="918436" cy="29782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11" name="Picture 10" descr="Dylan Wiliam 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8436" y="1502229"/>
            <a:ext cx="5629275" cy="1647371"/>
          </a:xfrm>
          <a:prstGeom prst="rect">
            <a:avLst/>
          </a:prstGeom>
        </p:spPr>
      </p:pic>
      <p:sp>
        <p:nvSpPr>
          <p:cNvPr id="2" name="Title 1"/>
          <p:cNvSpPr>
            <a:spLocks noGrp="1"/>
          </p:cNvSpPr>
          <p:nvPr>
            <p:ph type="title"/>
          </p:nvPr>
        </p:nvSpPr>
        <p:spPr>
          <a:xfrm>
            <a:off x="1365105" y="4406900"/>
            <a:ext cx="7129608" cy="1362075"/>
          </a:xfrm>
        </p:spPr>
        <p:txBody>
          <a:bodyPr anchor="t"/>
          <a:lstStyle>
            <a:lvl1pPr algn="l">
              <a:defRPr sz="4000" b="1" cap="all">
                <a:solidFill>
                  <a:srgbClr val="FFFFFF"/>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105" y="2906713"/>
            <a:ext cx="7129607" cy="1500187"/>
          </a:xfrm>
          <a:prstGeom prst="rect">
            <a:avLst/>
          </a:prstGeom>
        </p:spPr>
        <p:txBody>
          <a:bodyPr anchor="b"/>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457200" y="6356350"/>
            <a:ext cx="4121150" cy="365125"/>
          </a:xfrm>
          <a:prstGeom prst="rect">
            <a:avLst/>
          </a:prstGeom>
        </p:spPr>
        <p:txBody>
          <a:bodyPr/>
          <a:lstStyle/>
          <a:p>
            <a:r>
              <a:rPr lang="en-US" dirty="0" smtClean="0"/>
              <a:t>©2014 </a:t>
            </a:r>
            <a:r>
              <a:rPr lang="en-US" dirty="0" err="1" smtClean="0"/>
              <a:t>DylanWiliamCenter</a:t>
            </a:r>
            <a:endParaRPr lang="en-US" dirty="0" smtClean="0"/>
          </a:p>
        </p:txBody>
      </p:sp>
    </p:spTree>
    <p:extLst>
      <p:ext uri="{BB962C8B-B14F-4D97-AF65-F5344CB8AC3E}">
        <p14:creationId xmlns:p14="http://schemas.microsoft.com/office/powerpoint/2010/main" val="497447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9" name="Rectangle 8"/>
          <p:cNvSpPr/>
          <p:nvPr userDrawn="1"/>
        </p:nvSpPr>
        <p:spPr>
          <a:xfrm>
            <a:off x="1148045" y="0"/>
            <a:ext cx="7995955" cy="61278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8" name="Picture 7" descr="circle.png"/>
          <p:cNvPicPr>
            <a:picLocks noChangeAspect="1"/>
          </p:cNvPicPr>
          <p:nvPr userDrawn="1"/>
        </p:nvPicPr>
        <p:blipFill>
          <a:blip r:embed="rId2">
            <a:alphaModFix amt="81000"/>
            <a:extLst>
              <a:ext uri="{28A0092B-C50C-407E-A947-70E740481C1C}">
                <a14:useLocalDpi xmlns:a14="http://schemas.microsoft.com/office/drawing/2010/main" val="0"/>
              </a:ext>
            </a:extLst>
          </a:blip>
          <a:stretch>
            <a:fillRect/>
          </a:stretch>
        </p:blipFill>
        <p:spPr>
          <a:xfrm>
            <a:off x="0" y="0"/>
            <a:ext cx="9141964" cy="6858000"/>
          </a:xfrm>
          <a:prstGeom prst="rect">
            <a:avLst/>
          </a:prstGeom>
        </p:spPr>
      </p:pic>
      <p:sp>
        <p:nvSpPr>
          <p:cNvPr id="10" name="Rectangle 9"/>
          <p:cNvSpPr/>
          <p:nvPr userDrawn="1"/>
        </p:nvSpPr>
        <p:spPr>
          <a:xfrm>
            <a:off x="0" y="0"/>
            <a:ext cx="918436" cy="61278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2" name="Title 1"/>
          <p:cNvSpPr>
            <a:spLocks noGrp="1"/>
          </p:cNvSpPr>
          <p:nvPr>
            <p:ph type="ctrTitle" hasCustomPrompt="1"/>
          </p:nvPr>
        </p:nvSpPr>
        <p:spPr>
          <a:xfrm>
            <a:off x="1371600" y="1677187"/>
            <a:ext cx="4854396" cy="1923264"/>
          </a:xfrm>
        </p:spPr>
        <p:txBody>
          <a:bodyPr/>
          <a:lstStyle>
            <a:lvl1pPr algn="l">
              <a:defRPr sz="3600">
                <a:solidFill>
                  <a:schemeClr val="bg1"/>
                </a:solidFill>
              </a:defRPr>
            </a:lvl1pPr>
          </a:lstStyle>
          <a:p>
            <a:r>
              <a:rPr lang="en-US" dirty="0" smtClean="0"/>
              <a:t>Click to edit Master </a:t>
            </a:r>
            <a:br>
              <a:rPr lang="en-US" dirty="0" smtClean="0"/>
            </a:br>
            <a:r>
              <a:rPr lang="en-US" dirty="0" smtClean="0"/>
              <a:t>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0" y="977926"/>
            <a:ext cx="918436" cy="231140"/>
          </a:xfrm>
        </p:spPr>
        <p:txBody>
          <a:bodyPr/>
          <a:lstStyle/>
          <a:p>
            <a:fld id="{9C0F6FC3-3F0F-484D-B7AD-35414CAF3DD6}" type="slidenum">
              <a:rPr lang="en-US" smtClean="0"/>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282813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7550" y="1600200"/>
            <a:ext cx="38798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00200"/>
            <a:ext cx="38354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C0F6FC3-3F0F-484D-B7AD-35414CAF3DD6}" type="slidenum">
              <a:rPr lang="en-US" smtClean="0"/>
              <a:t>‹#›</a:t>
            </a:fld>
            <a:endParaRPr lang="en-US"/>
          </a:p>
        </p:txBody>
      </p:sp>
      <p:sp>
        <p:nvSpPr>
          <p:cNvPr id="8"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270780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17550" y="1535113"/>
            <a:ext cx="37798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17550" y="2174875"/>
            <a:ext cx="37798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14900" y="1535113"/>
            <a:ext cx="37719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14900" y="2174875"/>
            <a:ext cx="377190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37730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612" y="1600206"/>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612588" y="152400"/>
            <a:ext cx="8074212" cy="1066800"/>
          </a:xfrm>
          <a:prstGeom prst="rect">
            <a:avLst/>
          </a:prstGeom>
        </p:spPr>
        <p:txBody>
          <a:bodyPr>
            <a:normAutofit/>
          </a:bodyPr>
          <a:lstStyle>
            <a:lvl1pPr>
              <a:defRPr sz="3600">
                <a:solidFill>
                  <a:schemeClr val="tx2"/>
                </a:solidFill>
                <a:latin typeface="+mj-lt"/>
              </a:defRPr>
            </a:lvl1pPr>
          </a:lstStyle>
          <a:p>
            <a:r>
              <a:rPr lang="en-US" dirty="0" smtClean="0"/>
              <a:t>Click to edit Master title style</a:t>
            </a:r>
            <a:endParaRPr lang="en-US" dirty="0"/>
          </a:p>
        </p:txBody>
      </p:sp>
      <p:sp>
        <p:nvSpPr>
          <p:cNvPr id="6" name="Footer Placeholder 4"/>
          <p:cNvSpPr>
            <a:spLocks noGrp="1"/>
          </p:cNvSpPr>
          <p:nvPr>
            <p:ph type="ftr" sz="quarter" idx="11"/>
          </p:nvPr>
        </p:nvSpPr>
        <p:spPr>
          <a:xfrm>
            <a:off x="609606" y="6248218"/>
            <a:ext cx="5421083" cy="365125"/>
          </a:xfrm>
          <a:prstGeom prst="rect">
            <a:avLst/>
          </a:prstGeom>
        </p:spPr>
        <p:txBody>
          <a:bodyPr/>
          <a:lstStyle>
            <a:lvl1pPr>
              <a:defRPr/>
            </a:lvl1pPr>
          </a:lstStyle>
          <a:p>
            <a:pPr>
              <a:defRPr/>
            </a:pPr>
            <a:r>
              <a:rPr lang="en-US" smtClean="0"/>
              <a:t>©2014 DylanWiliamCenter</a:t>
            </a: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02B601A0-3688-4D07-8CC1-C676D43367B8}" type="slidenum">
              <a:rPr lang="en-US"/>
              <a:pPr>
                <a:defRPr/>
              </a:pPr>
              <a:t>‹#›</a:t>
            </a:fld>
            <a:endParaRPr lang="en-US" dirty="0"/>
          </a:p>
        </p:txBody>
      </p:sp>
    </p:spTree>
    <p:extLst>
      <p:ext uri="{BB962C8B-B14F-4D97-AF65-F5344CB8AC3E}">
        <p14:creationId xmlns:p14="http://schemas.microsoft.com/office/powerpoint/2010/main" val="1312324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top_circle.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9144000" cy="965098"/>
          </a:xfrm>
          <a:prstGeom prst="rect">
            <a:avLst/>
          </a:prstGeom>
        </p:spPr>
      </p:pic>
      <p:sp>
        <p:nvSpPr>
          <p:cNvPr id="2" name="Title Placeholder 1"/>
          <p:cNvSpPr>
            <a:spLocks noGrp="1"/>
          </p:cNvSpPr>
          <p:nvPr>
            <p:ph type="title"/>
          </p:nvPr>
        </p:nvSpPr>
        <p:spPr>
          <a:xfrm>
            <a:off x="717550" y="233886"/>
            <a:ext cx="7921327" cy="621877"/>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7" name="Rectangle 6"/>
          <p:cNvSpPr/>
          <p:nvPr/>
        </p:nvSpPr>
        <p:spPr>
          <a:xfrm>
            <a:off x="717550" y="965098"/>
            <a:ext cx="8426451" cy="243968"/>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8" name="Rectangle 7"/>
          <p:cNvSpPr/>
          <p:nvPr/>
        </p:nvSpPr>
        <p:spPr>
          <a:xfrm>
            <a:off x="0" y="977926"/>
            <a:ext cx="635000" cy="23114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6" name="Slide Number Placeholder 5"/>
          <p:cNvSpPr>
            <a:spLocks noGrp="1"/>
          </p:cNvSpPr>
          <p:nvPr>
            <p:ph type="sldNum" sz="quarter" idx="4"/>
          </p:nvPr>
        </p:nvSpPr>
        <p:spPr>
          <a:xfrm>
            <a:off x="0" y="977926"/>
            <a:ext cx="635000" cy="231140"/>
          </a:xfrm>
          <a:prstGeom prst="rect">
            <a:avLst/>
          </a:prstGeom>
          <a:noFill/>
          <a:ln>
            <a:noFill/>
          </a:ln>
        </p:spPr>
        <p:txBody>
          <a:bodyPr vert="horz" lIns="91440" tIns="45720" rIns="91440" bIns="45720" rtlCol="0" anchor="ctr"/>
          <a:lstStyle>
            <a:lvl1pPr algn="ctr">
              <a:defRPr sz="1200">
                <a:solidFill>
                  <a:schemeClr val="tx1"/>
                </a:solidFill>
              </a:defRPr>
            </a:lvl1p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3605112"/>
      </p:ext>
    </p:extLst>
  </p:cSld>
  <p:clrMap bg1="lt1" tx1="dk1" bg2="lt2" tx2="dk2" accent1="accent1" accent2="accent2" accent3="accent3" accent4="accent4" accent5="accent5" accent6="accent6" hlink="hlink" folHlink="folHlink"/>
  <p:sldLayoutIdLst>
    <p:sldLayoutId id="2147483650" r:id="rId1"/>
    <p:sldLayoutId id="2147483656" r:id="rId2"/>
    <p:sldLayoutId id="2147483654" r:id="rId3"/>
    <p:sldLayoutId id="2147483655" r:id="rId4"/>
    <p:sldLayoutId id="2147483651" r:id="rId5"/>
    <p:sldLayoutId id="2147483649" r:id="rId6"/>
    <p:sldLayoutId id="2147483652" r:id="rId7"/>
    <p:sldLayoutId id="2147483653" r:id="rId8"/>
    <p:sldLayoutId id="2147483657" r:id="rId9"/>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3200" b="1" kern="1200">
          <a:solidFill>
            <a:srgbClr val="1691D0"/>
          </a:solidFill>
          <a:latin typeface="+mj-lt"/>
          <a:ea typeface="+mj-ea"/>
          <a:cs typeface="+mj-cs"/>
        </a:defRPr>
      </a:lvl1pPr>
    </p:titleStyle>
    <p:bodyStyle>
      <a:lvl1pPr marL="342900" indent="-342900" algn="l" defTabSz="457200" rtl="0" eaLnBrk="1" latinLnBrk="0" hangingPunct="1">
        <a:spcBef>
          <a:spcPct val="20000"/>
        </a:spcBef>
        <a:buClr>
          <a:srgbClr val="1691D0"/>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rgbClr val="1691D0"/>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rgbClr val="1691D0"/>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hyperlink" Target="http://www.dylanwiliamcenter.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3861587"/>
            <a:ext cx="5499100" cy="1923264"/>
          </a:xfrm>
        </p:spPr>
        <p:txBody>
          <a:bodyPr/>
          <a:lstStyle/>
          <a:p>
            <a:r>
              <a:rPr lang="en-US" sz="2800" b="0" cap="none" dirty="0" smtClean="0"/>
              <a:t>Dylan Wiliam, UCL (@dylanwiliam)</a:t>
            </a:r>
            <a:endParaRPr lang="en-US" sz="2800" b="0" cap="none" dirty="0"/>
          </a:p>
        </p:txBody>
      </p:sp>
      <p:sp>
        <p:nvSpPr>
          <p:cNvPr id="5" name="Text Placeholder 4"/>
          <p:cNvSpPr>
            <a:spLocks noGrp="1"/>
          </p:cNvSpPr>
          <p:nvPr>
            <p:ph type="subTitle" idx="1"/>
          </p:nvPr>
        </p:nvSpPr>
        <p:spPr>
          <a:xfrm>
            <a:off x="1257300" y="2235200"/>
            <a:ext cx="5461000" cy="1752600"/>
          </a:xfrm>
        </p:spPr>
        <p:txBody>
          <a:bodyPr anchor="t">
            <a:noAutofit/>
          </a:bodyPr>
          <a:lstStyle/>
          <a:p>
            <a:r>
              <a:rPr lang="en-US" sz="3600" b="1" dirty="0" smtClean="0"/>
              <a:t>How is educational research supposed to improve education?</a:t>
            </a:r>
            <a:r>
              <a:rPr lang="en-US" sz="3600" dirty="0" smtClean="0"/>
              <a:t> </a:t>
            </a:r>
            <a:endParaRPr lang="en-US" sz="3600" b="1" dirty="0" smtClean="0"/>
          </a:p>
        </p:txBody>
      </p:sp>
      <p:sp>
        <p:nvSpPr>
          <p:cNvPr id="2" name="TextBox 1"/>
          <p:cNvSpPr txBox="1"/>
          <p:nvPr/>
        </p:nvSpPr>
        <p:spPr>
          <a:xfrm>
            <a:off x="1143000" y="6292334"/>
            <a:ext cx="8001000" cy="461665"/>
          </a:xfrm>
          <a:prstGeom prst="rect">
            <a:avLst/>
          </a:prstGeom>
          <a:solidFill>
            <a:srgbClr val="1691D0"/>
          </a:solidFill>
        </p:spPr>
        <p:txBody>
          <a:bodyPr wrap="square" rtlCol="0">
            <a:spAutoFit/>
          </a:bodyPr>
          <a:lstStyle/>
          <a:p>
            <a:pPr marL="177800">
              <a:tabLst>
                <a:tab pos="4838700" algn="l"/>
              </a:tabLst>
            </a:pPr>
            <a:r>
              <a:rPr lang="en-US" sz="2400" dirty="0" smtClean="0">
                <a:solidFill>
                  <a:schemeClr val="bg1"/>
                </a:solidFill>
                <a:hlinkClick r:id="rId3"/>
              </a:rPr>
              <a:t>www.dylanwiliamcenter.com</a:t>
            </a:r>
            <a:r>
              <a:rPr lang="en-US" sz="2400" dirty="0">
                <a:solidFill>
                  <a:schemeClr val="bg1"/>
                </a:solidFill>
              </a:rPr>
              <a:t>	</a:t>
            </a:r>
            <a:r>
              <a:rPr lang="en-US" sz="2400" dirty="0" err="1" smtClean="0">
                <a:solidFill>
                  <a:schemeClr val="bg1"/>
                </a:solidFill>
              </a:rPr>
              <a:t>www.dylanwiliam.org</a:t>
            </a:r>
            <a:endParaRPr lang="en-US" sz="2400" dirty="0">
              <a:solidFill>
                <a:schemeClr val="bg1"/>
              </a:solidFill>
            </a:endParaRPr>
          </a:p>
        </p:txBody>
      </p:sp>
    </p:spTree>
    <p:extLst>
      <p:ext uri="{BB962C8B-B14F-4D97-AF65-F5344CB8AC3E}">
        <p14:creationId xmlns:p14="http://schemas.microsoft.com/office/powerpoint/2010/main" val="15203684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77800" indent="-177800">
              <a:buNone/>
            </a:pPr>
            <a:r>
              <a:rPr lang="en-US" sz="2400" dirty="0"/>
              <a:t>Main outcome </a:t>
            </a:r>
            <a:r>
              <a:rPr lang="en-US" sz="2400" dirty="0" smtClean="0"/>
              <a:t>measures: Composite </a:t>
            </a:r>
            <a:r>
              <a:rPr lang="en-US" sz="2400" dirty="0"/>
              <a:t>of death or major traumatic injury (defined by an Injury Severity Score over 15) upon impact with the ground measured immediately after landing</a:t>
            </a:r>
            <a:r>
              <a:rPr lang="en-US" sz="2400" dirty="0" smtClean="0"/>
              <a:t>.</a:t>
            </a:r>
          </a:p>
          <a:p>
            <a:pPr marL="177800" indent="-177800">
              <a:buNone/>
            </a:pPr>
            <a:r>
              <a:rPr lang="en-US" sz="2400" dirty="0" smtClean="0"/>
              <a:t>Results: </a:t>
            </a:r>
            <a:r>
              <a:rPr lang="en-US" sz="2400" dirty="0"/>
              <a:t>Parachute use did not significantly reduce death or major injury (0% for parachute v 0% for control; </a:t>
            </a:r>
            <a:r>
              <a:rPr lang="en-US" sz="2400" dirty="0" smtClean="0"/>
              <a:t>p&gt;0.9</a:t>
            </a:r>
            <a:r>
              <a:rPr lang="en-US" sz="2400" dirty="0"/>
              <a:t>). This finding was consistent across multiple subgroups. Compared with individuals screened but not enrolled, participants included in the study were on aircraft at significantly lower altitude (mean of 0.6 m for participants v mean of 9146 m for non-participants; </a:t>
            </a:r>
            <a:r>
              <a:rPr lang="en-US" sz="2400" dirty="0" smtClean="0"/>
              <a:t>p&lt;0.001</a:t>
            </a:r>
            <a:r>
              <a:rPr lang="en-US" sz="2400" dirty="0"/>
              <a:t>) and lower velocity (mean of 0 </a:t>
            </a:r>
            <a:r>
              <a:rPr lang="en-US" sz="2400" dirty="0" smtClean="0"/>
              <a:t>km/h </a:t>
            </a:r>
            <a:r>
              <a:rPr lang="en-US" sz="2400" dirty="0"/>
              <a:t>v mean of 800 km/h; p</a:t>
            </a:r>
            <a:r>
              <a:rPr lang="en-US" sz="2400" dirty="0" smtClean="0"/>
              <a:t>&lt;0.001</a:t>
            </a:r>
            <a:r>
              <a:rPr lang="en-US" sz="2400" dirty="0"/>
              <a:t>)</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C0F6FC3-3F0F-484D-B7AD-35414CAF3DD6}" type="slidenum">
              <a:rPr lang="en-US" smtClean="0"/>
              <a:t>10</a:t>
            </a:fld>
            <a:endParaRPr lang="en-US"/>
          </a:p>
        </p:txBody>
      </p:sp>
    </p:spTree>
    <p:extLst>
      <p:ext uri="{BB962C8B-B14F-4D97-AF65-F5344CB8AC3E}">
        <p14:creationId xmlns:p14="http://schemas.microsoft.com/office/powerpoint/2010/main" val="1578992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77800" indent="-177800">
              <a:buNone/>
            </a:pPr>
            <a:r>
              <a:rPr lang="en-US" sz="2400" dirty="0" smtClean="0"/>
              <a:t>Conclusions: Parachute </a:t>
            </a:r>
            <a:r>
              <a:rPr lang="en-US" sz="2400" dirty="0"/>
              <a:t>use did not reduce death or major traumatic injury when jumping from aircraft in the first randomized evaluation of this intervention. However, the trial was only able to enroll participants on small stationary aircraft on the ground, suggesting cautious extrapolation to high altitude jumps. When beliefs regarding the effectiveness of an intervention exist in the community, randomized trials might selectively enroll individuals with a lower perceived likelihood of benefit, thus diminishing the applicability of the results to clinical </a:t>
            </a:r>
            <a:r>
              <a:rPr lang="en-US" sz="2400"/>
              <a:t>practice</a:t>
            </a:r>
            <a:r>
              <a:rPr lang="en-US" sz="2400" smtClean="0"/>
              <a:t>.</a:t>
            </a:r>
            <a:endParaRPr lang="en-US" sz="2400" dirty="0"/>
          </a:p>
        </p:txBody>
      </p:sp>
      <p:sp>
        <p:nvSpPr>
          <p:cNvPr id="4" name="Slide Number Placeholder 3"/>
          <p:cNvSpPr>
            <a:spLocks noGrp="1"/>
          </p:cNvSpPr>
          <p:nvPr>
            <p:ph type="sldNum" sz="quarter" idx="12"/>
          </p:nvPr>
        </p:nvSpPr>
        <p:spPr/>
        <p:txBody>
          <a:bodyPr/>
          <a:lstStyle/>
          <a:p>
            <a:fld id="{9C0F6FC3-3F0F-484D-B7AD-35414CAF3DD6}" type="slidenum">
              <a:rPr lang="en-US" smtClean="0"/>
              <a:t>11</a:t>
            </a:fld>
            <a:endParaRPr lang="en-US"/>
          </a:p>
        </p:txBody>
      </p:sp>
    </p:spTree>
    <p:extLst>
      <p:ext uri="{BB962C8B-B14F-4D97-AF65-F5344CB8AC3E}">
        <p14:creationId xmlns:p14="http://schemas.microsoft.com/office/powerpoint/2010/main" val="42446737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“It’s a bit more complicated than that”</a:t>
            </a:r>
            <a:endParaRPr lang="en-US" dirty="0"/>
          </a:p>
        </p:txBody>
      </p:sp>
      <p:sp>
        <p:nvSpPr>
          <p:cNvPr id="4" name="Content Placeholder 3"/>
          <p:cNvSpPr>
            <a:spLocks noGrp="1"/>
          </p:cNvSpPr>
          <p:nvPr>
            <p:ph idx="1"/>
          </p:nvPr>
        </p:nvSpPr>
        <p:spPr/>
        <p:txBody>
          <a:bodyPr/>
          <a:lstStyle/>
          <a:p>
            <a:r>
              <a:rPr lang="en-GB" dirty="0" smtClean="0"/>
              <a:t>Research can be characterised as a never-ending process of assembling evidence that:</a:t>
            </a:r>
          </a:p>
          <a:p>
            <a:pPr lvl="1"/>
            <a:r>
              <a:rPr lang="en-GB" dirty="0" smtClean="0"/>
              <a:t>particular inferences are warranted on the basis of the available evidence</a:t>
            </a:r>
          </a:p>
          <a:p>
            <a:pPr lvl="1"/>
            <a:r>
              <a:rPr lang="en-GB" dirty="0" smtClean="0"/>
              <a:t>such inferences are more warranted than plausible rival interpretations</a:t>
            </a:r>
          </a:p>
          <a:p>
            <a:r>
              <a:rPr lang="en-GB" dirty="0" smtClean="0"/>
              <a:t>RCTs prioritize the elimination some plausible rival interpretations, </a:t>
            </a:r>
            <a:r>
              <a:rPr lang="en-GB" i="1" dirty="0" smtClean="0"/>
              <a:t>and completely ignore others</a:t>
            </a:r>
            <a:endParaRPr lang="en-GB" i="1" dirty="0"/>
          </a:p>
        </p:txBody>
      </p:sp>
      <p:sp>
        <p:nvSpPr>
          <p:cNvPr id="3" name="Slide Number Placeholder 2"/>
          <p:cNvSpPr>
            <a:spLocks noGrp="1"/>
          </p:cNvSpPr>
          <p:nvPr>
            <p:ph type="sldNum" sz="quarter" idx="12"/>
          </p:nvPr>
        </p:nvSpPr>
        <p:spPr/>
        <p:txBody>
          <a:bodyPr/>
          <a:lstStyle/>
          <a:p>
            <a:fld id="{9C0F6FC3-3F0F-484D-B7AD-35414CAF3DD6}" type="slidenum">
              <a:rPr lang="en-US" smtClean="0"/>
              <a:pPr/>
              <a:t>12</a:t>
            </a:fld>
            <a:endParaRPr lang="en-US" dirty="0"/>
          </a:p>
        </p:txBody>
      </p:sp>
    </p:spTree>
    <p:extLst>
      <p:ext uri="{BB962C8B-B14F-4D97-AF65-F5344CB8AC3E}">
        <p14:creationId xmlns:p14="http://schemas.microsoft.com/office/powerpoint/2010/main" val="29064654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3886"/>
            <a:ext cx="9144000" cy="621877"/>
          </a:xfrm>
        </p:spPr>
        <p:txBody>
          <a:bodyPr/>
          <a:lstStyle/>
          <a:p>
            <a:r>
              <a:rPr lang="en-US" dirty="0" smtClean="0"/>
              <a:t>An illustrative case: The Tennessee STAR study </a:t>
            </a:r>
            <a:endParaRPr lang="en-US" dirty="0"/>
          </a:p>
        </p:txBody>
      </p:sp>
      <p:sp>
        <p:nvSpPr>
          <p:cNvPr id="3" name="Content Placeholder 2"/>
          <p:cNvSpPr>
            <a:spLocks noGrp="1"/>
          </p:cNvSpPr>
          <p:nvPr>
            <p:ph idx="1"/>
          </p:nvPr>
        </p:nvSpPr>
        <p:spPr>
          <a:xfrm>
            <a:off x="717550" y="1333500"/>
            <a:ext cx="8159750" cy="4891690"/>
          </a:xfrm>
        </p:spPr>
        <p:txBody>
          <a:bodyPr/>
          <a:lstStyle/>
          <a:p>
            <a:r>
              <a:rPr lang="en-US" dirty="0" smtClean="0"/>
              <a:t>Kindergarten students randomly assigned to</a:t>
            </a:r>
          </a:p>
          <a:p>
            <a:pPr lvl="1"/>
            <a:r>
              <a:rPr lang="en-US" dirty="0" smtClean="0"/>
              <a:t>Classes of 22 to 26 with a single teacher</a:t>
            </a:r>
          </a:p>
          <a:p>
            <a:pPr lvl="1"/>
            <a:r>
              <a:rPr lang="en-US" dirty="0" smtClean="0"/>
              <a:t>Classes of 22 to 26 with a teacher and an aide</a:t>
            </a:r>
          </a:p>
          <a:p>
            <a:pPr lvl="1"/>
            <a:r>
              <a:rPr lang="en-US" dirty="0" smtClean="0"/>
              <a:t>Classes of 13 to 17 with a single teacher</a:t>
            </a:r>
          </a:p>
          <a:p>
            <a:r>
              <a:rPr lang="en-US" dirty="0" smtClean="0"/>
              <a:t>Benefits for students assigned to smaller classes</a:t>
            </a:r>
          </a:p>
          <a:p>
            <a:pPr lvl="1"/>
            <a:r>
              <a:rPr lang="en-US" dirty="0" smtClean="0"/>
              <a:t>3 months further ahead by end of 2</a:t>
            </a:r>
            <a:r>
              <a:rPr lang="en-US" baseline="30000" dirty="0" smtClean="0"/>
              <a:t>nd</a:t>
            </a:r>
            <a:r>
              <a:rPr lang="en-US" dirty="0" smtClean="0"/>
              <a:t> grade</a:t>
            </a:r>
          </a:p>
          <a:p>
            <a:pPr lvl="1"/>
            <a:r>
              <a:rPr lang="en-US" dirty="0" smtClean="0"/>
              <a:t>2 x benefits for students from poorer homes, minorities</a:t>
            </a:r>
          </a:p>
          <a:p>
            <a:pPr lvl="1"/>
            <a:r>
              <a:rPr lang="en-US" dirty="0" smtClean="0"/>
              <a:t>high school graduation rates 11 percentage points higher</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13</a:t>
            </a:fld>
            <a:endParaRPr lang="en-US"/>
          </a:p>
        </p:txBody>
      </p:sp>
      <p:sp>
        <p:nvSpPr>
          <p:cNvPr id="6" name="TextBox 5"/>
          <p:cNvSpPr txBox="1"/>
          <p:nvPr/>
        </p:nvSpPr>
        <p:spPr>
          <a:xfrm>
            <a:off x="717550" y="6381234"/>
            <a:ext cx="6356350" cy="369332"/>
          </a:xfrm>
          <a:prstGeom prst="rect">
            <a:avLst/>
          </a:prstGeom>
          <a:noFill/>
        </p:spPr>
        <p:txBody>
          <a:bodyPr wrap="square" rtlCol="0">
            <a:spAutoFit/>
          </a:bodyPr>
          <a:lstStyle/>
          <a:p>
            <a:r>
              <a:rPr lang="en-US" dirty="0" smtClean="0">
                <a:solidFill>
                  <a:srgbClr val="1691D0"/>
                </a:solidFill>
              </a:rPr>
              <a:t>Molnar et al. (1999); </a:t>
            </a:r>
            <a:r>
              <a:rPr lang="en-US" dirty="0" err="1" smtClean="0">
                <a:solidFill>
                  <a:srgbClr val="1691D0"/>
                </a:solidFill>
              </a:rPr>
              <a:t>Grissmer</a:t>
            </a:r>
            <a:r>
              <a:rPr lang="en-US" dirty="0" smtClean="0">
                <a:solidFill>
                  <a:srgbClr val="1691D0"/>
                </a:solidFill>
              </a:rPr>
              <a:t> (1999); Levin et al. (2007)</a:t>
            </a:r>
            <a:endParaRPr lang="en-US" dirty="0">
              <a:solidFill>
                <a:srgbClr val="1691D0"/>
              </a:solidFill>
            </a:endParaRPr>
          </a:p>
        </p:txBody>
      </p:sp>
    </p:spTree>
    <p:extLst>
      <p:ext uri="{BB962C8B-B14F-4D97-AF65-F5344CB8AC3E}">
        <p14:creationId xmlns:p14="http://schemas.microsoft.com/office/powerpoint/2010/main" val="11816440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US" dirty="0" smtClean="0"/>
              <a:t>Maintaining randomization</a:t>
            </a:r>
          </a:p>
          <a:p>
            <a:pPr lvl="1"/>
            <a:r>
              <a:rPr lang="en-US" dirty="0" smtClean="0"/>
              <a:t>Migration of high-SES students to smaller classes</a:t>
            </a:r>
          </a:p>
          <a:p>
            <a:r>
              <a:rPr lang="en-US" dirty="0" smtClean="0"/>
              <a:t>Generalizing to other settings</a:t>
            </a:r>
          </a:p>
          <a:p>
            <a:pPr lvl="1"/>
            <a:r>
              <a:rPr lang="en-US" dirty="0" smtClean="0"/>
              <a:t>Unrepresentative participating schools</a:t>
            </a:r>
          </a:p>
          <a:p>
            <a:pPr lvl="1"/>
            <a:r>
              <a:rPr lang="en-US" dirty="0" smtClean="0"/>
              <a:t>Availability of additional teachers</a:t>
            </a:r>
          </a:p>
          <a:p>
            <a:pPr lvl="1"/>
            <a:endParaRPr lang="en-US"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14</a:t>
            </a:fld>
            <a:endParaRPr lang="en-US"/>
          </a:p>
        </p:txBody>
      </p:sp>
    </p:spTree>
    <p:extLst>
      <p:ext uri="{BB962C8B-B14F-4D97-AF65-F5344CB8AC3E}">
        <p14:creationId xmlns:p14="http://schemas.microsoft.com/office/powerpoint/2010/main" val="37444218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t>
            </a:r>
            <a:r>
              <a:rPr lang="en-US" dirty="0" smtClean="0"/>
              <a:t>issues</a:t>
            </a:r>
            <a:endParaRPr lang="en-US" dirty="0"/>
          </a:p>
        </p:txBody>
      </p:sp>
      <p:sp>
        <p:nvSpPr>
          <p:cNvPr id="3" name="Content Placeholder 2"/>
          <p:cNvSpPr>
            <a:spLocks noGrp="1"/>
          </p:cNvSpPr>
          <p:nvPr>
            <p:ph idx="1"/>
          </p:nvPr>
        </p:nvSpPr>
        <p:spPr/>
        <p:txBody>
          <a:bodyPr/>
          <a:lstStyle/>
          <a:p>
            <a:r>
              <a:rPr lang="en-US" dirty="0" smtClean="0"/>
              <a:t>Resistance from stakeholders</a:t>
            </a:r>
          </a:p>
          <a:p>
            <a:pPr lvl="1"/>
            <a:r>
              <a:rPr lang="en-US" dirty="0" smtClean="0"/>
              <a:t>Politicians</a:t>
            </a:r>
          </a:p>
          <a:p>
            <a:pPr lvl="1"/>
            <a:r>
              <a:rPr lang="en-US" dirty="0" smtClean="0"/>
              <a:t>Parents</a:t>
            </a:r>
          </a:p>
          <a:p>
            <a:pPr lvl="1"/>
            <a:r>
              <a:rPr lang="en-US" dirty="0" smtClean="0"/>
              <a:t>Employers</a:t>
            </a:r>
          </a:p>
          <a:p>
            <a:pPr lvl="1"/>
            <a:r>
              <a:rPr lang="en-US" dirty="0" smtClean="0"/>
              <a:t>Higher education institutions</a:t>
            </a:r>
          </a:p>
          <a:p>
            <a:pPr lvl="1"/>
            <a:r>
              <a:rPr lang="en-US" dirty="0" smtClean="0"/>
              <a:t>Teachers (!)</a:t>
            </a:r>
          </a:p>
          <a:p>
            <a:r>
              <a:rPr lang="en-US" dirty="0" smtClean="0"/>
              <a:t>Difficulty of implementation</a:t>
            </a:r>
          </a:p>
          <a:p>
            <a:pPr lvl="1"/>
            <a:r>
              <a:rPr lang="en-US" dirty="0" smtClean="0"/>
              <a:t>Resources</a:t>
            </a:r>
          </a:p>
          <a:p>
            <a:pPr lvl="1"/>
            <a:r>
              <a:rPr lang="en-US" dirty="0" smtClean="0"/>
              <a:t>Time</a:t>
            </a:r>
          </a:p>
          <a:p>
            <a:pPr lvl="1"/>
            <a:r>
              <a:rPr lang="en-US" dirty="0" smtClean="0"/>
              <a:t>Changing habits</a:t>
            </a:r>
          </a:p>
          <a:p>
            <a:pPr lvl="1"/>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15</a:t>
            </a:fld>
            <a:endParaRPr lang="en-US"/>
          </a:p>
        </p:txBody>
      </p:sp>
    </p:spTree>
    <p:extLst>
      <p:ext uri="{BB962C8B-B14F-4D97-AF65-F5344CB8AC3E}">
        <p14:creationId xmlns:p14="http://schemas.microsoft.com/office/powerpoint/2010/main" val="13895515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other hand</a:t>
            </a:r>
            <a:r>
              <a:rPr lang="mr-IN" dirty="0" smtClean="0"/>
              <a:t>…</a:t>
            </a:r>
            <a:endParaRPr lang="en-US" dirty="0"/>
          </a:p>
        </p:txBody>
      </p:sp>
      <p:sp>
        <p:nvSpPr>
          <p:cNvPr id="3" name="Content Placeholder 2"/>
          <p:cNvSpPr>
            <a:spLocks noGrp="1"/>
          </p:cNvSpPr>
          <p:nvPr>
            <p:ph idx="1"/>
          </p:nvPr>
        </p:nvSpPr>
        <p:spPr/>
        <p:txBody>
          <a:bodyPr/>
          <a:lstStyle/>
          <a:p>
            <a:r>
              <a:rPr lang="en-US" dirty="0" smtClean="0"/>
              <a:t>Without guidance from research, teachers might</a:t>
            </a:r>
          </a:p>
          <a:p>
            <a:pPr lvl="1"/>
            <a:r>
              <a:rPr lang="en-US" dirty="0" smtClean="0"/>
              <a:t>spend time on aspects of practice that have little or no benefit for students</a:t>
            </a:r>
          </a:p>
          <a:p>
            <a:pPr lvl="1"/>
            <a:r>
              <a:rPr lang="en-US" dirty="0" smtClean="0"/>
              <a:t>modify techniques in ways that reduce or eliminate their effectiveness</a:t>
            </a:r>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16</a:t>
            </a:fld>
            <a:endParaRPr lang="en-US"/>
          </a:p>
        </p:txBody>
      </p:sp>
    </p:spTree>
    <p:extLst>
      <p:ext uri="{BB962C8B-B14F-4D97-AF65-F5344CB8AC3E}">
        <p14:creationId xmlns:p14="http://schemas.microsoft.com/office/powerpoint/2010/main" val="21645865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two settings of learning environments</a:t>
            </a:r>
            <a:endParaRPr lang="en-US" dirty="0"/>
          </a:p>
        </p:txBody>
      </p:sp>
      <p:sp>
        <p:nvSpPr>
          <p:cNvPr id="6" name="Content Placeholder 5"/>
          <p:cNvSpPr>
            <a:spLocks noGrp="1"/>
          </p:cNvSpPr>
          <p:nvPr>
            <p:ph idx="1"/>
          </p:nvPr>
        </p:nvSpPr>
        <p:spPr>
          <a:xfrm>
            <a:off x="717549" y="1384300"/>
            <a:ext cx="8240395" cy="4840890"/>
          </a:xfrm>
        </p:spPr>
        <p:txBody>
          <a:bodyPr/>
          <a:lstStyle/>
          <a:p>
            <a:r>
              <a:rPr lang="en-US" dirty="0" smtClean="0"/>
              <a:t>Inference involves two settings</a:t>
            </a:r>
          </a:p>
          <a:p>
            <a:pPr lvl="1"/>
            <a:r>
              <a:rPr lang="en-US" dirty="0" smtClean="0"/>
              <a:t>Information is acquired in one setting (learning)</a:t>
            </a:r>
          </a:p>
          <a:p>
            <a:pPr lvl="1"/>
            <a:r>
              <a:rPr lang="en-US" dirty="0" smtClean="0"/>
              <a:t>Information is applied in others (predictions, choices)</a:t>
            </a:r>
          </a:p>
          <a:p>
            <a:r>
              <a:rPr lang="en-US" i="1" dirty="0" smtClean="0"/>
              <a:t>Kind</a:t>
            </a:r>
            <a:r>
              <a:rPr lang="en-US" dirty="0" smtClean="0"/>
              <a:t> learning environments</a:t>
            </a:r>
          </a:p>
          <a:p>
            <a:pPr lvl="1"/>
            <a:r>
              <a:rPr lang="en-US" dirty="0" smtClean="0"/>
              <a:t>close match of informational elements in the two settings</a:t>
            </a:r>
          </a:p>
          <a:p>
            <a:r>
              <a:rPr lang="en-US" i="1" dirty="0" smtClean="0"/>
              <a:t>Wicked</a:t>
            </a:r>
            <a:r>
              <a:rPr lang="en-US" dirty="0" smtClean="0"/>
              <a:t> learning environments</a:t>
            </a:r>
          </a:p>
          <a:p>
            <a:pPr lvl="1"/>
            <a:r>
              <a:rPr lang="en-US" dirty="0" smtClean="0"/>
              <a:t>poor match </a:t>
            </a:r>
            <a:r>
              <a:rPr lang="en-US" dirty="0"/>
              <a:t>of informational elements in the two settings</a:t>
            </a:r>
            <a:endParaRPr lang="en-US" dirty="0" smtClean="0"/>
          </a:p>
          <a:p>
            <a:endParaRPr lang="en-US" dirty="0"/>
          </a:p>
        </p:txBody>
      </p:sp>
      <p:sp>
        <p:nvSpPr>
          <p:cNvPr id="7" name="TextBox 6"/>
          <p:cNvSpPr txBox="1"/>
          <p:nvPr/>
        </p:nvSpPr>
        <p:spPr>
          <a:xfrm>
            <a:off x="717550" y="6348081"/>
            <a:ext cx="6663837" cy="369332"/>
          </a:xfrm>
          <a:prstGeom prst="rect">
            <a:avLst/>
          </a:prstGeom>
          <a:noFill/>
        </p:spPr>
        <p:txBody>
          <a:bodyPr wrap="square" rtlCol="0">
            <a:spAutoFit/>
          </a:bodyPr>
          <a:lstStyle/>
          <a:p>
            <a:r>
              <a:rPr lang="en-US" sz="1800" dirty="0" smtClean="0">
                <a:solidFill>
                  <a:srgbClr val="1691D0"/>
                </a:solidFill>
                <a:latin typeface="Calibri"/>
                <a:cs typeface="Calibri"/>
              </a:rPr>
              <a:t>Hogarth, </a:t>
            </a:r>
            <a:r>
              <a:rPr lang="en-US" sz="1800" dirty="0" err="1" smtClean="0">
                <a:solidFill>
                  <a:srgbClr val="1691D0"/>
                </a:solidFill>
                <a:latin typeface="Calibri"/>
                <a:cs typeface="Calibri"/>
              </a:rPr>
              <a:t>Lejarraga</a:t>
            </a:r>
            <a:r>
              <a:rPr lang="en-US" sz="1800" dirty="0" smtClean="0">
                <a:solidFill>
                  <a:srgbClr val="1691D0"/>
                </a:solidFill>
                <a:latin typeface="Calibri"/>
                <a:cs typeface="Calibri"/>
              </a:rPr>
              <a:t>, and </a:t>
            </a:r>
            <a:r>
              <a:rPr lang="en-US" sz="1800" dirty="0" err="1" smtClean="0">
                <a:solidFill>
                  <a:srgbClr val="1691D0"/>
                </a:solidFill>
                <a:latin typeface="Calibri"/>
                <a:cs typeface="Calibri"/>
              </a:rPr>
              <a:t>Soyer</a:t>
            </a:r>
            <a:r>
              <a:rPr lang="en-US" sz="1800" dirty="0" smtClean="0">
                <a:solidFill>
                  <a:srgbClr val="1691D0"/>
                </a:solidFill>
                <a:latin typeface="Calibri"/>
                <a:cs typeface="Calibri"/>
              </a:rPr>
              <a:t> (2015)</a:t>
            </a:r>
            <a:endParaRPr lang="en-US" dirty="0"/>
          </a:p>
        </p:txBody>
      </p:sp>
    </p:spTree>
    <p:extLst>
      <p:ext uri="{BB962C8B-B14F-4D97-AF65-F5344CB8AC3E}">
        <p14:creationId xmlns:p14="http://schemas.microsoft.com/office/powerpoint/2010/main" val="3932816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research</a:t>
            </a:r>
            <a:endParaRPr lang="en-US" dirty="0"/>
          </a:p>
        </p:txBody>
      </p:sp>
      <p:sp>
        <p:nvSpPr>
          <p:cNvPr id="3" name="Content Placeholder 2"/>
          <p:cNvSpPr>
            <a:spLocks noGrp="1"/>
          </p:cNvSpPr>
          <p:nvPr>
            <p:ph idx="1"/>
          </p:nvPr>
        </p:nvSpPr>
        <p:spPr/>
        <p:txBody>
          <a:bodyPr/>
          <a:lstStyle/>
          <a:p>
            <a:r>
              <a:rPr lang="en-US" dirty="0" smtClean="0"/>
              <a:t>Evidence-based is a continuum, not a category</a:t>
            </a:r>
          </a:p>
          <a:p>
            <a:r>
              <a:rPr lang="en-US" dirty="0" smtClean="0"/>
              <a:t>Research can</a:t>
            </a:r>
            <a:endParaRPr lang="en-US" dirty="0"/>
          </a:p>
          <a:p>
            <a:pPr lvl="1"/>
            <a:r>
              <a:rPr lang="en-US" dirty="0" smtClean="0"/>
              <a:t>Indicate areas where improvement efforts are unlikely to improve education</a:t>
            </a:r>
          </a:p>
          <a:p>
            <a:pPr lvl="1"/>
            <a:r>
              <a:rPr lang="en-US" dirty="0" smtClean="0"/>
              <a:t>Provide information about moderators of effect</a:t>
            </a:r>
          </a:p>
          <a:p>
            <a:pPr lvl="1"/>
            <a:r>
              <a:rPr lang="en-US" dirty="0" smtClean="0"/>
              <a:t>Provide information about how much improvement is possible or likely</a:t>
            </a:r>
          </a:p>
          <a:p>
            <a:pPr lvl="1"/>
            <a:r>
              <a:rPr lang="en-US" dirty="0" smtClean="0"/>
              <a:t>Provide information about the costs of the innovation</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18</a:t>
            </a:fld>
            <a:endParaRPr lang="en-US"/>
          </a:p>
        </p:txBody>
      </p:sp>
    </p:spTree>
    <p:extLst>
      <p:ext uri="{BB962C8B-B14F-4D97-AF65-F5344CB8AC3E}">
        <p14:creationId xmlns:p14="http://schemas.microsoft.com/office/powerpoint/2010/main" val="37207792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knowledge-</a:t>
            </a:r>
            <a:r>
              <a:rPr lang="en-US" smtClean="0"/>
              <a:t>creating spiral</a:t>
            </a:r>
            <a:endParaRPr lang="en-US"/>
          </a:p>
        </p:txBody>
      </p:sp>
      <p:graphicFrame>
        <p:nvGraphicFramePr>
          <p:cNvPr id="6" name="Object 2"/>
          <p:cNvGraphicFramePr>
            <a:graphicFrameLocks noGrp="1" noChangeAspect="1"/>
          </p:cNvGraphicFramePr>
          <p:nvPr>
            <p:ph sz="quarter" idx="1"/>
            <p:extLst>
              <p:ext uri="{D42A27DB-BD31-4B8C-83A1-F6EECF244321}">
                <p14:modId xmlns:p14="http://schemas.microsoft.com/office/powerpoint/2010/main" val="1370390014"/>
              </p:ext>
            </p:extLst>
          </p:nvPr>
        </p:nvGraphicFramePr>
        <p:xfrm>
          <a:off x="612648" y="1365845"/>
          <a:ext cx="7024099" cy="4791145"/>
        </p:xfrm>
        <a:graphic>
          <a:graphicData uri="http://schemas.openxmlformats.org/presentationml/2006/ole">
            <mc:AlternateContent xmlns:mc="http://schemas.openxmlformats.org/markup-compatibility/2006">
              <mc:Choice xmlns:v="urn:schemas-microsoft-com:vml" Requires="v">
                <p:oleObj spid="_x0000_s1051" name="Document" r:id="rId3" imgW="6376416" imgH="4349496" progId="Word.Document.8">
                  <p:embed/>
                </p:oleObj>
              </mc:Choice>
              <mc:Fallback>
                <p:oleObj name="Document" r:id="rId3" imgW="6376416" imgH="434949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648" y="1365845"/>
                        <a:ext cx="7024099" cy="4791145"/>
                      </a:xfrm>
                      <a:prstGeom prst="rect">
                        <a:avLst/>
                      </a:prstGeom>
                      <a:noFill/>
                    </p:spPr>
                  </p:pic>
                </p:oleObj>
              </mc:Fallback>
            </mc:AlternateContent>
          </a:graphicData>
        </a:graphic>
      </p:graphicFrame>
      <p:sp>
        <p:nvSpPr>
          <p:cNvPr id="2" name="TextBox 1"/>
          <p:cNvSpPr txBox="1"/>
          <p:nvPr/>
        </p:nvSpPr>
        <p:spPr>
          <a:xfrm>
            <a:off x="612648" y="6373663"/>
            <a:ext cx="4674512" cy="369332"/>
          </a:xfrm>
          <a:prstGeom prst="rect">
            <a:avLst/>
          </a:prstGeom>
          <a:noFill/>
        </p:spPr>
        <p:txBody>
          <a:bodyPr wrap="square" rtlCol="0">
            <a:spAutoFit/>
          </a:bodyPr>
          <a:lstStyle/>
          <a:p>
            <a:r>
              <a:rPr lang="en-US" sz="1800" dirty="0" err="1" smtClean="0">
                <a:solidFill>
                  <a:srgbClr val="1691D0"/>
                </a:solidFill>
                <a:latin typeface="Calibri"/>
                <a:cs typeface="Calibri"/>
              </a:rPr>
              <a:t>Nonaka</a:t>
            </a:r>
            <a:r>
              <a:rPr lang="en-US" sz="1800" dirty="0" smtClean="0">
                <a:solidFill>
                  <a:srgbClr val="1691D0"/>
                </a:solidFill>
                <a:latin typeface="Calibri"/>
                <a:cs typeface="Calibri"/>
              </a:rPr>
              <a:t> and Takeuchi (1995)</a:t>
            </a:r>
            <a:endParaRPr lang="en-US" sz="1800" dirty="0">
              <a:solidFill>
                <a:srgbClr val="1691D0"/>
              </a:solidFill>
              <a:latin typeface="Calibri"/>
              <a:cs typeface="Calibri"/>
            </a:endParaRPr>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19</a:t>
            </a:fld>
            <a:endParaRPr lang="en-GB" dirty="0"/>
          </a:p>
        </p:txBody>
      </p:sp>
    </p:spTree>
    <p:extLst>
      <p:ext uri="{BB962C8B-B14F-4D97-AF65-F5344CB8AC3E}">
        <p14:creationId xmlns:p14="http://schemas.microsoft.com/office/powerpoint/2010/main" val="32510458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Two extreme views on education</a:t>
            </a:r>
          </a:p>
          <a:p>
            <a:r>
              <a:rPr lang="en-US" dirty="0" smtClean="0"/>
              <a:t>Why “What works” won’t work</a:t>
            </a:r>
          </a:p>
          <a:p>
            <a:r>
              <a:rPr lang="en-US" dirty="0" smtClean="0"/>
              <a:t>An appropriate role for research in education</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2</a:t>
            </a:fld>
            <a:endParaRPr lang="en-US"/>
          </a:p>
        </p:txBody>
      </p:sp>
    </p:spTree>
    <p:extLst>
      <p:ext uri="{BB962C8B-B14F-4D97-AF65-F5344CB8AC3E}">
        <p14:creationId xmlns:p14="http://schemas.microsoft.com/office/powerpoint/2010/main" val="309937310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p:txBody>
          <a:bodyPr/>
          <a:lstStyle/>
          <a:p>
            <a:r>
              <a:rPr lang="en-US" dirty="0" smtClean="0"/>
              <a:t>A model for teacher learning</a:t>
            </a:r>
            <a:endParaRPr lang="en-US" dirty="0"/>
          </a:p>
        </p:txBody>
      </p:sp>
      <p:sp>
        <p:nvSpPr>
          <p:cNvPr id="113666" name="Rectangle 3"/>
          <p:cNvSpPr>
            <a:spLocks noGrp="1" noChangeArrowheads="1"/>
          </p:cNvSpPr>
          <p:nvPr>
            <p:ph sz="quarter" idx="1"/>
          </p:nvPr>
        </p:nvSpPr>
        <p:spPr/>
        <p:txBody>
          <a:bodyPr>
            <a:normAutofit/>
          </a:bodyPr>
          <a:lstStyle/>
          <a:p>
            <a:r>
              <a:rPr lang="en-US" dirty="0" smtClean="0"/>
              <a:t>Content, then process</a:t>
            </a:r>
          </a:p>
          <a:p>
            <a:r>
              <a:rPr lang="en-US" dirty="0" smtClean="0"/>
              <a:t>Content (what </a:t>
            </a:r>
            <a:r>
              <a:rPr lang="en-US" dirty="0" smtClean="0"/>
              <a:t>teachers want to change</a:t>
            </a:r>
            <a:r>
              <a:rPr lang="en-US" dirty="0" smtClean="0"/>
              <a:t>):</a:t>
            </a:r>
          </a:p>
          <a:p>
            <a:pPr lvl="1"/>
            <a:r>
              <a:rPr lang="en-US" dirty="0" smtClean="0"/>
              <a:t>Evidence</a:t>
            </a:r>
          </a:p>
          <a:p>
            <a:pPr lvl="1"/>
            <a:r>
              <a:rPr lang="en-US" dirty="0" smtClean="0"/>
              <a:t>Ideas (strategies and techniques)</a:t>
            </a:r>
          </a:p>
          <a:p>
            <a:r>
              <a:rPr lang="en-US" dirty="0" smtClean="0"/>
              <a:t>Process (how to go about change):</a:t>
            </a:r>
          </a:p>
          <a:p>
            <a:pPr lvl="1"/>
            <a:r>
              <a:rPr lang="en-US" dirty="0" smtClean="0"/>
              <a:t>Choice</a:t>
            </a:r>
          </a:p>
          <a:p>
            <a:pPr lvl="1"/>
            <a:r>
              <a:rPr lang="en-US" dirty="0" smtClean="0"/>
              <a:t>Flexibility</a:t>
            </a:r>
          </a:p>
          <a:p>
            <a:pPr lvl="1"/>
            <a:r>
              <a:rPr lang="en-US" dirty="0" smtClean="0"/>
              <a:t>Small steps</a:t>
            </a:r>
          </a:p>
          <a:p>
            <a:pPr lvl="1"/>
            <a:r>
              <a:rPr lang="en-US" dirty="0" smtClean="0"/>
              <a:t>Accountability</a:t>
            </a:r>
          </a:p>
          <a:p>
            <a:pPr lvl="1"/>
            <a:r>
              <a:rPr lang="en-US" dirty="0" smtClean="0"/>
              <a:t>Support</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20</a:t>
            </a:fld>
            <a:endParaRPr lang="en-GB" dirty="0"/>
          </a:p>
        </p:txBody>
      </p:sp>
    </p:spTree>
    <p:extLst>
      <p:ext uri="{BB962C8B-B14F-4D97-AF65-F5344CB8AC3E}">
        <p14:creationId xmlns:p14="http://schemas.microsoft.com/office/powerpoint/2010/main" val="105693937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77187"/>
            <a:ext cx="5054600" cy="1923264"/>
          </a:xfrm>
        </p:spPr>
        <p:txBody>
          <a:bodyPr/>
          <a:lstStyle/>
          <a:p>
            <a:r>
              <a:rPr lang="en-US" dirty="0" smtClean="0"/>
              <a:t>Teachers and researchers working together:</a:t>
            </a:r>
            <a:br>
              <a:rPr lang="en-US" dirty="0" smtClean="0"/>
            </a:br>
            <a:r>
              <a:rPr lang="en-US" dirty="0" smtClean="0"/>
              <a:t>A </a:t>
            </a:r>
            <a:r>
              <a:rPr lang="en-US" dirty="0" smtClean="0"/>
              <a:t>case study</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21</a:t>
            </a:fld>
            <a:endParaRPr lang="en-US"/>
          </a:p>
        </p:txBody>
      </p:sp>
    </p:spTree>
    <p:extLst>
      <p:ext uri="{BB962C8B-B14F-4D97-AF65-F5344CB8AC3E}">
        <p14:creationId xmlns:p14="http://schemas.microsoft.com/office/powerpoint/2010/main" val="37965170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formative assessment</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Reviews of research on formative assessment</a:t>
            </a:r>
          </a:p>
          <a:p>
            <a:pPr lvl="2"/>
            <a:r>
              <a:rPr lang="en-US" dirty="0" smtClean="0"/>
              <a:t>Fuchs and Fuchs (1986)</a:t>
            </a:r>
          </a:p>
          <a:p>
            <a:pPr lvl="2"/>
            <a:r>
              <a:rPr lang="en-US" dirty="0" smtClean="0"/>
              <a:t>Natriello (1987)</a:t>
            </a:r>
          </a:p>
          <a:p>
            <a:pPr lvl="2"/>
            <a:r>
              <a:rPr lang="en-US" dirty="0" smtClean="0"/>
              <a:t>Crooks (1988)</a:t>
            </a:r>
          </a:p>
          <a:p>
            <a:pPr lvl="2"/>
            <a:r>
              <a:rPr lang="en-US" dirty="0" smtClean="0"/>
              <a:t>Black and Wiliam (1998a)</a:t>
            </a:r>
          </a:p>
          <a:p>
            <a:pPr lvl="1"/>
            <a:r>
              <a:rPr lang="en-US" dirty="0" smtClean="0"/>
              <a:t>Dissemination in professional journals</a:t>
            </a:r>
          </a:p>
          <a:p>
            <a:pPr lvl="2"/>
            <a:r>
              <a:rPr lang="en-US" dirty="0" smtClean="0"/>
              <a:t>Black and Wiliam (1998b)</a:t>
            </a:r>
          </a:p>
          <a:p>
            <a:pPr lvl="1"/>
            <a:r>
              <a:rPr lang="en-US" dirty="0" smtClean="0"/>
              <a:t>Field experiments in implementation</a:t>
            </a:r>
          </a:p>
        </p:txBody>
      </p:sp>
      <p:sp>
        <p:nvSpPr>
          <p:cNvPr id="4" name="Slide Number Placeholder 3"/>
          <p:cNvSpPr>
            <a:spLocks noGrp="1"/>
          </p:cNvSpPr>
          <p:nvPr>
            <p:ph type="sldNum" sz="quarter" idx="12"/>
          </p:nvPr>
        </p:nvSpPr>
        <p:spPr/>
        <p:txBody>
          <a:bodyPr/>
          <a:lstStyle/>
          <a:p>
            <a:fld id="{9C0F6FC3-3F0F-484D-B7AD-35414CAF3DD6}" type="slidenum">
              <a:rPr lang="en-US" smtClean="0"/>
              <a:t>22</a:t>
            </a:fld>
            <a:endParaRPr lang="en-US"/>
          </a:p>
        </p:txBody>
      </p:sp>
    </p:spTree>
    <p:extLst>
      <p:ext uri="{BB962C8B-B14F-4D97-AF65-F5344CB8AC3E}">
        <p14:creationId xmlns:p14="http://schemas.microsoft.com/office/powerpoint/2010/main" val="941208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GB" smtClean="0"/>
              <a:t>Design and intervention</a:t>
            </a:r>
            <a:endParaRPr lang="en-GB"/>
          </a:p>
        </p:txBody>
      </p:sp>
      <p:sp>
        <p:nvSpPr>
          <p:cNvPr id="16386" name="Text Box 3"/>
          <p:cNvSpPr txBox="1">
            <a:spLocks noChangeArrowheads="1"/>
          </p:cNvSpPr>
          <p:nvPr/>
        </p:nvSpPr>
        <p:spPr bwMode="auto">
          <a:xfrm>
            <a:off x="599983" y="1657350"/>
            <a:ext cx="28533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r>
              <a:rPr lang="en-GB" dirty="0">
                <a:latin typeface="Helvetica" charset="0"/>
              </a:rPr>
              <a:t>Our design process</a:t>
            </a:r>
          </a:p>
        </p:txBody>
      </p:sp>
      <p:sp>
        <p:nvSpPr>
          <p:cNvPr id="16387" name="Text Box 4"/>
          <p:cNvSpPr txBox="1">
            <a:spLocks noChangeArrowheads="1"/>
          </p:cNvSpPr>
          <p:nvPr/>
        </p:nvSpPr>
        <p:spPr bwMode="auto">
          <a:xfrm>
            <a:off x="599981" y="4019551"/>
            <a:ext cx="4826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r>
              <a:rPr lang="en-GB" dirty="0">
                <a:latin typeface="Helvetica" charset="0"/>
              </a:rPr>
              <a:t>Teachers’ implementation process</a:t>
            </a:r>
          </a:p>
        </p:txBody>
      </p:sp>
      <p:sp>
        <p:nvSpPr>
          <p:cNvPr id="16388" name="AutoShape 5"/>
          <p:cNvSpPr>
            <a:spLocks noChangeArrowheads="1"/>
          </p:cNvSpPr>
          <p:nvPr/>
        </p:nvSpPr>
        <p:spPr bwMode="auto">
          <a:xfrm>
            <a:off x="612589" y="2273300"/>
            <a:ext cx="2222687" cy="1066800"/>
          </a:xfrm>
          <a:prstGeom prst="roundRect">
            <a:avLst>
              <a:gd name="adj" fmla="val 16667"/>
            </a:avLst>
          </a:prstGeom>
          <a:solidFill>
            <a:srgbClr val="1691D0"/>
          </a:solidFill>
          <a:ln w="9525">
            <a:solidFill>
              <a:srgbClr val="1691D0"/>
            </a:solidFill>
            <a:round/>
            <a:headEnd/>
            <a:tailEnd/>
          </a:ln>
        </p:spPr>
        <p:txBody>
          <a:bodyPr wrap="none" anchor="ctr"/>
          <a:lstStyle/>
          <a:p>
            <a:pPr algn="ctr" eaLnBrk="0" hangingPunct="0"/>
            <a:r>
              <a:rPr lang="en-GB" sz="2000" dirty="0">
                <a:solidFill>
                  <a:schemeClr val="bg1"/>
                </a:solidFill>
                <a:latin typeface="Helvetica" charset="0"/>
              </a:rPr>
              <a:t>cognitive/affective</a:t>
            </a:r>
          </a:p>
          <a:p>
            <a:pPr algn="ctr" eaLnBrk="0" hangingPunct="0"/>
            <a:r>
              <a:rPr lang="en-GB" sz="2000" dirty="0">
                <a:solidFill>
                  <a:schemeClr val="bg1"/>
                </a:solidFill>
                <a:latin typeface="Helvetica" charset="0"/>
              </a:rPr>
              <a:t>insights</a:t>
            </a:r>
          </a:p>
        </p:txBody>
      </p:sp>
      <p:sp>
        <p:nvSpPr>
          <p:cNvPr id="16389" name="AutoShape 6"/>
          <p:cNvSpPr>
            <a:spLocks noChangeArrowheads="1"/>
          </p:cNvSpPr>
          <p:nvPr/>
        </p:nvSpPr>
        <p:spPr bwMode="auto">
          <a:xfrm>
            <a:off x="3327401" y="2273300"/>
            <a:ext cx="2462213" cy="1066800"/>
          </a:xfrm>
          <a:prstGeom prst="roundRect">
            <a:avLst>
              <a:gd name="adj" fmla="val 16667"/>
            </a:avLst>
          </a:prstGeom>
          <a:solidFill>
            <a:srgbClr val="1691D0"/>
          </a:solidFill>
          <a:ln w="9525">
            <a:solidFill>
              <a:srgbClr val="1691D0"/>
            </a:solidFill>
            <a:round/>
            <a:headEnd/>
            <a:tailEnd/>
          </a:ln>
        </p:spPr>
        <p:txBody>
          <a:bodyPr wrap="none" anchor="ctr"/>
          <a:lstStyle/>
          <a:p>
            <a:pPr algn="ctr" eaLnBrk="0" hangingPunct="0"/>
            <a:r>
              <a:rPr lang="en-GB" sz="2000" dirty="0">
                <a:solidFill>
                  <a:schemeClr val="bg1"/>
                </a:solidFill>
                <a:latin typeface="Helvetica" charset="0"/>
              </a:rPr>
              <a:t>synergy/</a:t>
            </a:r>
          </a:p>
          <a:p>
            <a:pPr algn="ctr" eaLnBrk="0" hangingPunct="0"/>
            <a:r>
              <a:rPr lang="en-GB" sz="2000" dirty="0">
                <a:solidFill>
                  <a:schemeClr val="bg1"/>
                </a:solidFill>
                <a:latin typeface="Helvetica" charset="0"/>
              </a:rPr>
              <a:t>comprehensiveness</a:t>
            </a:r>
          </a:p>
        </p:txBody>
      </p:sp>
      <p:sp>
        <p:nvSpPr>
          <p:cNvPr id="16390" name="AutoShape 7"/>
          <p:cNvSpPr>
            <a:spLocks noChangeArrowheads="1"/>
          </p:cNvSpPr>
          <p:nvPr/>
        </p:nvSpPr>
        <p:spPr bwMode="auto">
          <a:xfrm>
            <a:off x="6353176" y="2273300"/>
            <a:ext cx="2460625" cy="1066800"/>
          </a:xfrm>
          <a:prstGeom prst="roundRect">
            <a:avLst>
              <a:gd name="adj" fmla="val 16667"/>
            </a:avLst>
          </a:prstGeom>
          <a:solidFill>
            <a:srgbClr val="1691D0"/>
          </a:solidFill>
          <a:ln w="9525">
            <a:solidFill>
              <a:srgbClr val="1691D0"/>
            </a:solidFill>
            <a:round/>
            <a:headEnd/>
            <a:tailEnd/>
          </a:ln>
        </p:spPr>
        <p:txBody>
          <a:bodyPr wrap="none" anchor="ctr"/>
          <a:lstStyle/>
          <a:p>
            <a:pPr algn="ctr" eaLnBrk="0" hangingPunct="0"/>
            <a:r>
              <a:rPr lang="en-GB" sz="2000">
                <a:solidFill>
                  <a:schemeClr val="bg1"/>
                </a:solidFill>
                <a:latin typeface="Helvetica" charset="0"/>
              </a:rPr>
              <a:t>set of</a:t>
            </a:r>
            <a:br>
              <a:rPr lang="en-GB" sz="2000">
                <a:solidFill>
                  <a:schemeClr val="bg1"/>
                </a:solidFill>
                <a:latin typeface="Helvetica" charset="0"/>
              </a:rPr>
            </a:br>
            <a:r>
              <a:rPr lang="en-GB" sz="2000">
                <a:solidFill>
                  <a:schemeClr val="bg1"/>
                </a:solidFill>
                <a:latin typeface="Helvetica" charset="0"/>
              </a:rPr>
              <a:t>components</a:t>
            </a:r>
          </a:p>
        </p:txBody>
      </p:sp>
      <p:cxnSp>
        <p:nvCxnSpPr>
          <p:cNvPr id="16391" name="AutoShape 8"/>
          <p:cNvCxnSpPr>
            <a:cxnSpLocks noChangeShapeType="1"/>
            <a:stCxn id="16388" idx="3"/>
            <a:endCxn id="16389" idx="1"/>
          </p:cNvCxnSpPr>
          <p:nvPr/>
        </p:nvCxnSpPr>
        <p:spPr bwMode="auto">
          <a:xfrm>
            <a:off x="2835276" y="2806700"/>
            <a:ext cx="49212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6392" name="AutoShape 9"/>
          <p:cNvCxnSpPr>
            <a:cxnSpLocks noChangeShapeType="1"/>
            <a:stCxn id="16389" idx="3"/>
            <a:endCxn id="16390" idx="1"/>
          </p:cNvCxnSpPr>
          <p:nvPr/>
        </p:nvCxnSpPr>
        <p:spPr bwMode="auto">
          <a:xfrm>
            <a:off x="5789613" y="2806700"/>
            <a:ext cx="563562"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393" name="AutoShape 10"/>
          <p:cNvSpPr>
            <a:spLocks noChangeArrowheads="1"/>
          </p:cNvSpPr>
          <p:nvPr/>
        </p:nvSpPr>
        <p:spPr bwMode="auto">
          <a:xfrm>
            <a:off x="612589" y="4559300"/>
            <a:ext cx="2222687" cy="1066800"/>
          </a:xfrm>
          <a:prstGeom prst="roundRect">
            <a:avLst>
              <a:gd name="adj" fmla="val 16667"/>
            </a:avLst>
          </a:prstGeom>
          <a:solidFill>
            <a:srgbClr val="1691D0"/>
          </a:solidFill>
          <a:ln w="9525">
            <a:solidFill>
              <a:srgbClr val="1691D0"/>
            </a:solidFill>
            <a:round/>
            <a:headEnd/>
            <a:tailEnd/>
          </a:ln>
        </p:spPr>
        <p:txBody>
          <a:bodyPr wrap="none" anchor="ctr"/>
          <a:lstStyle/>
          <a:p>
            <a:pPr algn="ctr" eaLnBrk="0" hangingPunct="0"/>
            <a:r>
              <a:rPr lang="en-GB" sz="2000" dirty="0">
                <a:solidFill>
                  <a:schemeClr val="bg1"/>
                </a:solidFill>
                <a:latin typeface="Helvetica" charset="0"/>
              </a:rPr>
              <a:t>set of</a:t>
            </a:r>
          </a:p>
          <a:p>
            <a:pPr algn="ctr" eaLnBrk="0" hangingPunct="0"/>
            <a:r>
              <a:rPr lang="en-GB" sz="2000" dirty="0">
                <a:solidFill>
                  <a:schemeClr val="bg1"/>
                </a:solidFill>
                <a:latin typeface="Helvetica" charset="0"/>
              </a:rPr>
              <a:t>components</a:t>
            </a:r>
          </a:p>
        </p:txBody>
      </p:sp>
      <p:sp>
        <p:nvSpPr>
          <p:cNvPr id="16394" name="AutoShape 11"/>
          <p:cNvSpPr>
            <a:spLocks noChangeArrowheads="1"/>
          </p:cNvSpPr>
          <p:nvPr/>
        </p:nvSpPr>
        <p:spPr bwMode="auto">
          <a:xfrm>
            <a:off x="3327401" y="4559300"/>
            <a:ext cx="2462213" cy="1066800"/>
          </a:xfrm>
          <a:prstGeom prst="roundRect">
            <a:avLst>
              <a:gd name="adj" fmla="val 16667"/>
            </a:avLst>
          </a:prstGeom>
          <a:solidFill>
            <a:srgbClr val="1691D0"/>
          </a:solidFill>
          <a:ln w="9525">
            <a:solidFill>
              <a:srgbClr val="1691D0"/>
            </a:solidFill>
            <a:round/>
            <a:headEnd/>
            <a:tailEnd/>
          </a:ln>
        </p:spPr>
        <p:txBody>
          <a:bodyPr wrap="none" anchor="ctr"/>
          <a:lstStyle/>
          <a:p>
            <a:pPr algn="ctr" eaLnBrk="0" hangingPunct="0"/>
            <a:r>
              <a:rPr lang="en-GB" sz="2000" dirty="0">
                <a:solidFill>
                  <a:schemeClr val="bg1"/>
                </a:solidFill>
                <a:latin typeface="Helvetica" charset="0"/>
              </a:rPr>
              <a:t>synergy/</a:t>
            </a:r>
          </a:p>
          <a:p>
            <a:pPr algn="ctr" eaLnBrk="0" hangingPunct="0"/>
            <a:r>
              <a:rPr lang="en-GB" sz="2000" dirty="0">
                <a:solidFill>
                  <a:schemeClr val="bg1"/>
                </a:solidFill>
                <a:latin typeface="Helvetica" charset="0"/>
              </a:rPr>
              <a:t>comprehensiveness</a:t>
            </a:r>
          </a:p>
        </p:txBody>
      </p:sp>
      <p:sp>
        <p:nvSpPr>
          <p:cNvPr id="16395" name="AutoShape 12"/>
          <p:cNvSpPr>
            <a:spLocks noChangeArrowheads="1"/>
          </p:cNvSpPr>
          <p:nvPr/>
        </p:nvSpPr>
        <p:spPr bwMode="auto">
          <a:xfrm>
            <a:off x="6353176" y="4559300"/>
            <a:ext cx="2460625" cy="1066800"/>
          </a:xfrm>
          <a:prstGeom prst="roundRect">
            <a:avLst>
              <a:gd name="adj" fmla="val 16667"/>
            </a:avLst>
          </a:prstGeom>
          <a:solidFill>
            <a:srgbClr val="1691D0"/>
          </a:solidFill>
          <a:ln w="9525">
            <a:solidFill>
              <a:srgbClr val="1691D0"/>
            </a:solidFill>
            <a:round/>
            <a:headEnd/>
            <a:tailEnd/>
          </a:ln>
        </p:spPr>
        <p:txBody>
          <a:bodyPr wrap="none" anchor="ctr"/>
          <a:lstStyle/>
          <a:p>
            <a:pPr algn="ctr" eaLnBrk="0" hangingPunct="0"/>
            <a:r>
              <a:rPr lang="en-GB" sz="2000" dirty="0">
                <a:solidFill>
                  <a:schemeClr val="bg1"/>
                </a:solidFill>
                <a:latin typeface="Helvetica" charset="0"/>
              </a:rPr>
              <a:t>cognitive/affective</a:t>
            </a:r>
          </a:p>
          <a:p>
            <a:pPr algn="ctr" eaLnBrk="0" hangingPunct="0"/>
            <a:r>
              <a:rPr lang="en-GB" sz="2000" dirty="0">
                <a:solidFill>
                  <a:schemeClr val="bg1"/>
                </a:solidFill>
                <a:latin typeface="Helvetica" charset="0"/>
              </a:rPr>
              <a:t>insights</a:t>
            </a:r>
          </a:p>
        </p:txBody>
      </p:sp>
      <p:cxnSp>
        <p:nvCxnSpPr>
          <p:cNvPr id="16396" name="AutoShape 13"/>
          <p:cNvCxnSpPr>
            <a:cxnSpLocks noChangeShapeType="1"/>
            <a:stCxn id="16393" idx="3"/>
            <a:endCxn id="16394" idx="1"/>
          </p:cNvCxnSpPr>
          <p:nvPr/>
        </p:nvCxnSpPr>
        <p:spPr bwMode="auto">
          <a:xfrm>
            <a:off x="2835276" y="5092700"/>
            <a:ext cx="492125" cy="0"/>
          </a:xfrm>
          <a:prstGeom prst="straightConnector1">
            <a:avLst/>
          </a:prstGeom>
          <a:noFill/>
          <a:ln w="9525">
            <a:solidFill>
              <a:srgbClr val="1691D0"/>
            </a:solidFill>
            <a:round/>
            <a:headEnd/>
            <a:tailEnd type="triangle" w="med" len="med"/>
          </a:ln>
          <a:extLst>
            <a:ext uri="{909E8E84-426E-40dd-AFC4-6F175D3DCCD1}">
              <a14:hiddenFill xmlns:a14="http://schemas.microsoft.com/office/drawing/2010/main">
                <a:noFill/>
              </a14:hiddenFill>
            </a:ext>
          </a:extLst>
        </p:spPr>
      </p:cxnSp>
      <p:cxnSp>
        <p:nvCxnSpPr>
          <p:cNvPr id="16397" name="AutoShape 14"/>
          <p:cNvCxnSpPr>
            <a:cxnSpLocks noChangeShapeType="1"/>
            <a:stCxn id="16394" idx="3"/>
            <a:endCxn id="16395" idx="1"/>
          </p:cNvCxnSpPr>
          <p:nvPr/>
        </p:nvCxnSpPr>
        <p:spPr bwMode="auto">
          <a:xfrm>
            <a:off x="5789613" y="5092700"/>
            <a:ext cx="563562" cy="0"/>
          </a:xfrm>
          <a:prstGeom prst="straightConnector1">
            <a:avLst/>
          </a:prstGeom>
          <a:noFill/>
          <a:ln w="9525">
            <a:solidFill>
              <a:srgbClr val="1691D0"/>
            </a:solidFill>
            <a:round/>
            <a:headEnd/>
            <a:tailEnd type="triangle" w="med" len="med"/>
          </a:ln>
          <a:extLst>
            <a:ext uri="{909E8E84-426E-40dd-AFC4-6F175D3DCCD1}">
              <a14:hiddenFill xmlns:a14="http://schemas.microsoft.com/office/drawing/2010/main">
                <a:noFill/>
              </a14:hiddenFill>
            </a:ext>
          </a:extLst>
        </p:spPr>
      </p:cxnSp>
      <p:sp>
        <p:nvSpPr>
          <p:cNvPr id="2" name="Slide Number Placeholder 1"/>
          <p:cNvSpPr>
            <a:spLocks noGrp="1"/>
          </p:cNvSpPr>
          <p:nvPr>
            <p:ph type="sldNum" sz="quarter" idx="12"/>
          </p:nvPr>
        </p:nvSpPr>
        <p:spPr/>
        <p:txBody>
          <a:bodyPr>
            <a:normAutofit fontScale="92500" lnSpcReduction="20000"/>
          </a:bodyPr>
          <a:lstStyle/>
          <a:p>
            <a:pPr>
              <a:defRPr/>
            </a:pPr>
            <a:fld id="{19ABF79A-F4A3-5E49-A6CE-5B8CF779BC37}" type="slidenum">
              <a:rPr lang="en-GB" smtClean="0"/>
              <a:pPr>
                <a:defRPr/>
              </a:pPr>
              <a:t>23</a:t>
            </a:fld>
            <a:endParaRPr lang="en-GB" dirty="0"/>
          </a:p>
        </p:txBody>
      </p:sp>
    </p:spTree>
    <p:extLst>
      <p:ext uri="{BB962C8B-B14F-4D97-AF65-F5344CB8AC3E}">
        <p14:creationId xmlns:p14="http://schemas.microsoft.com/office/powerpoint/2010/main" val="3556490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KMOFAP* project</a:t>
            </a:r>
            <a:endParaRPr lang="en-US" dirty="0"/>
          </a:p>
        </p:txBody>
      </p:sp>
      <p:sp>
        <p:nvSpPr>
          <p:cNvPr id="3" name="Content Placeholder 2"/>
          <p:cNvSpPr>
            <a:spLocks noGrp="1"/>
          </p:cNvSpPr>
          <p:nvPr>
            <p:ph idx="1"/>
          </p:nvPr>
        </p:nvSpPr>
        <p:spPr/>
        <p:txBody>
          <a:bodyPr/>
          <a:lstStyle/>
          <a:p>
            <a:r>
              <a:rPr lang="en-US" dirty="0" smtClean="0"/>
              <a:t>24 (then 36, then 48) teachers working on developing their formative assessment practice</a:t>
            </a:r>
          </a:p>
          <a:p>
            <a:r>
              <a:rPr lang="en-US" dirty="0" smtClean="0"/>
              <a:t>Regular meetings to discuss progress</a:t>
            </a:r>
          </a:p>
          <a:p>
            <a:r>
              <a:rPr lang="en-US" dirty="0" smtClean="0"/>
              <a:t>“</a:t>
            </a:r>
            <a:r>
              <a:rPr lang="en-US" dirty="0" err="1" smtClean="0"/>
              <a:t>Polyexperiment</a:t>
            </a:r>
            <a:r>
              <a:rPr lang="en-US" dirty="0" smtClean="0"/>
              <a:t>” design</a:t>
            </a:r>
          </a:p>
          <a:p>
            <a:pPr lvl="1"/>
            <a:r>
              <a:rPr lang="en-US" dirty="0" smtClean="0"/>
              <a:t>Each teacher </a:t>
            </a:r>
            <a:r>
              <a:rPr lang="en-US" dirty="0" smtClean="0"/>
              <a:t>chose</a:t>
            </a:r>
          </a:p>
          <a:p>
            <a:pPr lvl="2"/>
            <a:r>
              <a:rPr lang="en-US" dirty="0" smtClean="0"/>
              <a:t>which techniques to try out</a:t>
            </a:r>
            <a:endParaRPr lang="en-US" dirty="0" smtClean="0"/>
          </a:p>
          <a:p>
            <a:pPr lvl="2"/>
            <a:r>
              <a:rPr lang="en-US" dirty="0" smtClean="0"/>
              <a:t>which </a:t>
            </a:r>
            <a:r>
              <a:rPr lang="en-US" dirty="0" smtClean="0"/>
              <a:t>class to work </a:t>
            </a:r>
            <a:r>
              <a:rPr lang="en-US" dirty="0" smtClean="0"/>
              <a:t>with</a:t>
            </a:r>
          </a:p>
          <a:p>
            <a:pPr lvl="1"/>
            <a:r>
              <a:rPr lang="en-US" dirty="0" smtClean="0"/>
              <a:t>Each </a:t>
            </a:r>
            <a:r>
              <a:rPr lang="en-US" dirty="0" smtClean="0"/>
              <a:t>teacher suggested best possible comparison group</a:t>
            </a:r>
          </a:p>
          <a:p>
            <a:pPr lvl="1"/>
            <a:r>
              <a:rPr lang="en-US" dirty="0" smtClean="0"/>
              <a:t>Effect size calculated for each teacher</a:t>
            </a:r>
          </a:p>
          <a:p>
            <a:pPr lvl="1"/>
            <a:r>
              <a:rPr lang="en-US" dirty="0" smtClean="0"/>
              <a:t>“Jack-knife” estimate of overall effect size</a:t>
            </a:r>
          </a:p>
        </p:txBody>
      </p:sp>
      <p:sp>
        <p:nvSpPr>
          <p:cNvPr id="4" name="Slide Number Placeholder 3"/>
          <p:cNvSpPr>
            <a:spLocks noGrp="1"/>
          </p:cNvSpPr>
          <p:nvPr>
            <p:ph type="sldNum" sz="quarter" idx="12"/>
          </p:nvPr>
        </p:nvSpPr>
        <p:spPr/>
        <p:txBody>
          <a:bodyPr/>
          <a:lstStyle/>
          <a:p>
            <a:fld id="{9C0F6FC3-3F0F-484D-B7AD-35414CAF3DD6}" type="slidenum">
              <a:rPr lang="en-US" smtClean="0"/>
              <a:t>24</a:t>
            </a:fld>
            <a:endParaRPr lang="en-US"/>
          </a:p>
        </p:txBody>
      </p:sp>
      <p:sp>
        <p:nvSpPr>
          <p:cNvPr id="5" name="TextBox 4"/>
          <p:cNvSpPr txBox="1"/>
          <p:nvPr/>
        </p:nvSpPr>
        <p:spPr>
          <a:xfrm>
            <a:off x="717550" y="6400800"/>
            <a:ext cx="5793172" cy="369332"/>
          </a:xfrm>
          <a:prstGeom prst="rect">
            <a:avLst/>
          </a:prstGeom>
          <a:noFill/>
        </p:spPr>
        <p:txBody>
          <a:bodyPr wrap="none" rtlCol="0">
            <a:spAutoFit/>
          </a:bodyPr>
          <a:lstStyle/>
          <a:p>
            <a:r>
              <a:rPr lang="en-US" dirty="0" smtClean="0">
                <a:solidFill>
                  <a:srgbClr val="1691D0"/>
                </a:solidFill>
              </a:rPr>
              <a:t>*King’s-Medway-Oxfordshire Formative Assessment Project</a:t>
            </a:r>
            <a:endParaRPr lang="en-US" dirty="0">
              <a:solidFill>
                <a:srgbClr val="1691D0"/>
              </a:solidFill>
            </a:endParaRPr>
          </a:p>
        </p:txBody>
      </p:sp>
    </p:spTree>
    <p:extLst>
      <p:ext uri="{BB962C8B-B14F-4D97-AF65-F5344CB8AC3E}">
        <p14:creationId xmlns:p14="http://schemas.microsoft.com/office/powerpoint/2010/main" val="10270926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The roles of teachers and researchers</a:t>
            </a:r>
            <a:endParaRPr lang="en-US" dirty="0"/>
          </a:p>
        </p:txBody>
      </p:sp>
      <p:sp>
        <p:nvSpPr>
          <p:cNvPr id="6" name="Content Placeholder 5"/>
          <p:cNvSpPr>
            <a:spLocks noGrp="1"/>
          </p:cNvSpPr>
          <p:nvPr>
            <p:ph sz="quarter" idx="1"/>
          </p:nvPr>
        </p:nvSpPr>
        <p:spPr>
          <a:xfrm>
            <a:off x="717550" y="1333500"/>
            <a:ext cx="7969250" cy="5207000"/>
          </a:xfrm>
        </p:spPr>
        <p:txBody>
          <a:bodyPr>
            <a:normAutofit fontScale="92500" lnSpcReduction="10000"/>
          </a:bodyPr>
          <a:lstStyle/>
          <a:p>
            <a:pPr>
              <a:lnSpc>
                <a:spcPct val="110000"/>
              </a:lnSpc>
            </a:pPr>
            <a:r>
              <a:rPr lang="en-US" dirty="0" smtClean="0"/>
              <a:t>The role of teachers</a:t>
            </a:r>
          </a:p>
          <a:p>
            <a:pPr lvl="1">
              <a:lnSpc>
                <a:spcPct val="110000"/>
              </a:lnSpc>
            </a:pPr>
            <a:r>
              <a:rPr lang="en-US" dirty="0" smtClean="0"/>
              <a:t>All teachers should be seeking to improve their practice through a process of ‘disciplined inquiry,’ focusing on what we already know is effective but are not doing.</a:t>
            </a:r>
          </a:p>
          <a:p>
            <a:pPr lvl="2">
              <a:lnSpc>
                <a:spcPct val="110000"/>
              </a:lnSpc>
            </a:pPr>
            <a:r>
              <a:rPr lang="en-US" dirty="0" smtClean="0"/>
              <a:t>Some may wish to share their work with others</a:t>
            </a:r>
          </a:p>
          <a:p>
            <a:pPr lvl="2">
              <a:lnSpc>
                <a:spcPct val="110000"/>
              </a:lnSpc>
            </a:pPr>
            <a:r>
              <a:rPr lang="en-US" dirty="0" smtClean="0"/>
              <a:t>Some may wish to write their work up for publication</a:t>
            </a:r>
          </a:p>
          <a:p>
            <a:pPr lvl="2">
              <a:lnSpc>
                <a:spcPct val="110000"/>
              </a:lnSpc>
            </a:pPr>
            <a:r>
              <a:rPr lang="en-US" dirty="0" smtClean="0"/>
              <a:t>Some may wish to pursue research degrees</a:t>
            </a:r>
          </a:p>
          <a:p>
            <a:pPr lvl="2">
              <a:lnSpc>
                <a:spcPct val="110000"/>
              </a:lnSpc>
            </a:pPr>
            <a:r>
              <a:rPr lang="en-US" dirty="0" smtClean="0"/>
              <a:t>Some may even wish to undertake research</a:t>
            </a:r>
          </a:p>
          <a:p>
            <a:pPr>
              <a:lnSpc>
                <a:spcPct val="110000"/>
              </a:lnSpc>
            </a:pPr>
            <a:r>
              <a:rPr lang="en-US" dirty="0" smtClean="0"/>
              <a:t>The role of education researchers</a:t>
            </a:r>
          </a:p>
          <a:p>
            <a:pPr lvl="1">
              <a:lnSpc>
                <a:spcPct val="110000"/>
              </a:lnSpc>
            </a:pPr>
            <a:r>
              <a:rPr lang="en-US" dirty="0" smtClean="0"/>
              <a:t>Helping teachers, leaders and policymakers identify productive directions for developing practice</a:t>
            </a:r>
          </a:p>
          <a:p>
            <a:pPr lvl="1">
              <a:lnSpc>
                <a:spcPct val="110000"/>
              </a:lnSpc>
            </a:pPr>
            <a:r>
              <a:rPr lang="en-US" dirty="0" smtClean="0"/>
              <a:t>Working with teachers to make their findings applicable in contexts other than the context of data collection</a:t>
            </a:r>
          </a:p>
          <a:p>
            <a:pPr lvl="1"/>
            <a:endParaRPr lang="en-US" dirty="0"/>
          </a:p>
        </p:txBody>
      </p:sp>
      <p:sp>
        <p:nvSpPr>
          <p:cNvPr id="4" name="Slide Number Placeholder 3"/>
          <p:cNvSpPr>
            <a:spLocks noGrp="1"/>
          </p:cNvSpPr>
          <p:nvPr>
            <p:ph type="sldNum" sz="quarter" idx="12"/>
          </p:nvPr>
        </p:nvSpPr>
        <p:spPr/>
        <p:txBody>
          <a:bodyPr/>
          <a:lstStyle/>
          <a:p>
            <a:fld id="{D52799CE-711A-FA44-BA4E-E463DA170A36}" type="slidenum">
              <a:rPr lang="en-US" smtClean="0"/>
              <a:pPr/>
              <a:t>25</a:t>
            </a:fld>
            <a:endParaRPr lang="en-US" dirty="0"/>
          </a:p>
        </p:txBody>
      </p:sp>
    </p:spTree>
    <p:extLst>
      <p:ext uri="{BB962C8B-B14F-4D97-AF65-F5344CB8AC3E}">
        <p14:creationId xmlns:p14="http://schemas.microsoft.com/office/powerpoint/2010/main" val="262087998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Thank You</a:t>
            </a:r>
            <a:endParaRPr lang="en-US" dirty="0"/>
          </a:p>
        </p:txBody>
      </p:sp>
      <p:sp>
        <p:nvSpPr>
          <p:cNvPr id="3" name="Subtitle 2"/>
          <p:cNvSpPr>
            <a:spLocks noGrp="1"/>
          </p:cNvSpPr>
          <p:nvPr>
            <p:ph type="subTitle" idx="1"/>
          </p:nvPr>
        </p:nvSpPr>
        <p:spPr/>
        <p:txBody>
          <a:bodyPr/>
          <a:lstStyle/>
          <a:p>
            <a:r>
              <a:rPr lang="en-US" smtClean="0"/>
              <a:t>www.dylanwiliam.net</a:t>
            </a:r>
            <a:endParaRPr lang="en-US" dirty="0"/>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26</a:t>
            </a:fld>
            <a:endParaRPr lang="en-US"/>
          </a:p>
        </p:txBody>
      </p:sp>
    </p:spTree>
    <p:extLst>
      <p:ext uri="{BB962C8B-B14F-4D97-AF65-F5344CB8AC3E}">
        <p14:creationId xmlns:p14="http://schemas.microsoft.com/office/powerpoint/2010/main" val="14161898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extreme views on education</a:t>
            </a:r>
            <a:endParaRPr lang="en-US" dirty="0"/>
          </a:p>
        </p:txBody>
      </p:sp>
      <p:sp>
        <p:nvSpPr>
          <p:cNvPr id="3" name="Content Placeholder 2"/>
          <p:cNvSpPr>
            <a:spLocks noGrp="1"/>
          </p:cNvSpPr>
          <p:nvPr>
            <p:ph sz="half" idx="1"/>
          </p:nvPr>
        </p:nvSpPr>
        <p:spPr/>
        <p:txBody>
          <a:bodyPr/>
          <a:lstStyle/>
          <a:p>
            <a:r>
              <a:rPr lang="en-US" sz="2400" dirty="0" smtClean="0"/>
              <a:t>We just need to get educational researchers to find out “what works”</a:t>
            </a:r>
            <a:r>
              <a:rPr lang="en-US" sz="2400" dirty="0"/>
              <a:t> in education</a:t>
            </a:r>
            <a:r>
              <a:rPr lang="en-US" sz="2400" dirty="0" smtClean="0"/>
              <a:t>—ideally with randomized controlled trials—and make sure that teachers do it.</a:t>
            </a:r>
          </a:p>
        </p:txBody>
      </p:sp>
      <p:sp>
        <p:nvSpPr>
          <p:cNvPr id="5" name="Content Placeholder 4"/>
          <p:cNvSpPr>
            <a:spLocks noGrp="1"/>
          </p:cNvSpPr>
          <p:nvPr>
            <p:ph sz="half" idx="2"/>
          </p:nvPr>
        </p:nvSpPr>
        <p:spPr/>
        <p:txBody>
          <a:bodyPr/>
          <a:lstStyle/>
          <a:p>
            <a:r>
              <a:rPr lang="en-US" sz="2400" dirty="0"/>
              <a:t>Research </a:t>
            </a:r>
            <a:r>
              <a:rPr lang="en-US" sz="2400" dirty="0" smtClean="0"/>
              <a:t>can’t tell teachers what to do. Instead, teachers should be involved in their own “action research” to find out what works for them, in their own classrooms, with their own students, in their own context.</a:t>
            </a:r>
            <a:endParaRPr lang="en-US" sz="2400" dirty="0"/>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3</a:t>
            </a:fld>
            <a:endParaRPr lang="en-US"/>
          </a:p>
        </p:txBody>
      </p:sp>
    </p:spTree>
    <p:extLst>
      <p:ext uri="{BB962C8B-B14F-4D97-AF65-F5344CB8AC3E}">
        <p14:creationId xmlns:p14="http://schemas.microsoft.com/office/powerpoint/2010/main" val="23322993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a:t>
            </a:r>
            <a:r>
              <a:rPr lang="en-US" dirty="0" smtClean="0"/>
              <a:t>of the traditional model</a:t>
            </a:r>
            <a:endParaRPr lang="en-US" dirty="0"/>
          </a:p>
        </p:txBody>
      </p:sp>
      <p:sp>
        <p:nvSpPr>
          <p:cNvPr id="3" name="Content Placeholder 2"/>
          <p:cNvSpPr>
            <a:spLocks noGrp="1"/>
          </p:cNvSpPr>
          <p:nvPr>
            <p:ph idx="1"/>
          </p:nvPr>
        </p:nvSpPr>
        <p:spPr/>
        <p:txBody>
          <a:bodyPr/>
          <a:lstStyle/>
          <a:p>
            <a:r>
              <a:rPr lang="en-US" dirty="0" smtClean="0"/>
              <a:t>Research </a:t>
            </a:r>
            <a:r>
              <a:rPr lang="en-US" dirty="0"/>
              <a:t>findings are independent of who undertakes the </a:t>
            </a:r>
            <a:r>
              <a:rPr lang="en-US" dirty="0" smtClean="0"/>
              <a:t>research</a:t>
            </a:r>
            <a:endParaRPr lang="en-US" dirty="0"/>
          </a:p>
          <a:p>
            <a:pPr lvl="0"/>
            <a:r>
              <a:rPr lang="en-US" dirty="0" smtClean="0"/>
              <a:t>Research </a:t>
            </a:r>
            <a:r>
              <a:rPr lang="en-US" dirty="0"/>
              <a:t>findings will have the same meaning to the vast majority of </a:t>
            </a:r>
            <a:r>
              <a:rPr lang="en-US" dirty="0" smtClean="0"/>
              <a:t>readers</a:t>
            </a:r>
            <a:endParaRPr lang="en-US" dirty="0"/>
          </a:p>
          <a:p>
            <a:pPr lvl="0"/>
            <a:r>
              <a:rPr lang="en-US" dirty="0"/>
              <a:t>R</a:t>
            </a:r>
            <a:r>
              <a:rPr lang="en-US" dirty="0" smtClean="0"/>
              <a:t>esearch </a:t>
            </a:r>
            <a:r>
              <a:rPr lang="en-US" dirty="0"/>
              <a:t>findings are applicable across a wide range of </a:t>
            </a:r>
            <a:r>
              <a:rPr lang="en-US" dirty="0" smtClean="0"/>
              <a:t>contexts</a:t>
            </a:r>
            <a:endParaRPr lang="en-US" dirty="0"/>
          </a:p>
          <a:p>
            <a:r>
              <a:rPr lang="en-US" dirty="0" smtClean="0"/>
              <a:t>It </a:t>
            </a:r>
            <a:r>
              <a:rPr lang="en-US" dirty="0"/>
              <a:t>produces </a:t>
            </a:r>
            <a:r>
              <a:rPr lang="en-US" dirty="0" smtClean="0"/>
              <a:t>“</a:t>
            </a:r>
            <a:r>
              <a:rPr lang="en-US" i="1" dirty="0" smtClean="0"/>
              <a:t>knowledge </a:t>
            </a:r>
            <a:r>
              <a:rPr lang="en-US" i="1" dirty="0"/>
              <a:t>without a </a:t>
            </a:r>
            <a:r>
              <a:rPr lang="en-US" i="1" dirty="0" smtClean="0"/>
              <a:t>knower” </a:t>
            </a:r>
            <a:r>
              <a:rPr lang="en-US" dirty="0" smtClean="0"/>
              <a:t>(p. 107)</a:t>
            </a:r>
          </a:p>
        </p:txBody>
      </p:sp>
      <p:sp>
        <p:nvSpPr>
          <p:cNvPr id="4" name="Slide Number Placeholder 3"/>
          <p:cNvSpPr>
            <a:spLocks noGrp="1"/>
          </p:cNvSpPr>
          <p:nvPr>
            <p:ph type="sldNum" sz="quarter" idx="12"/>
          </p:nvPr>
        </p:nvSpPr>
        <p:spPr/>
        <p:txBody>
          <a:bodyPr/>
          <a:lstStyle/>
          <a:p>
            <a:fld id="{9C0F6FC3-3F0F-484D-B7AD-35414CAF3DD6}" type="slidenum">
              <a:rPr lang="en-US" smtClean="0"/>
              <a:t>4</a:t>
            </a:fld>
            <a:endParaRPr lang="en-US"/>
          </a:p>
        </p:txBody>
      </p:sp>
      <p:sp>
        <p:nvSpPr>
          <p:cNvPr id="5" name="TextBox 4"/>
          <p:cNvSpPr txBox="1"/>
          <p:nvPr/>
        </p:nvSpPr>
        <p:spPr>
          <a:xfrm>
            <a:off x="717550" y="6300232"/>
            <a:ext cx="1543399" cy="369332"/>
          </a:xfrm>
          <a:prstGeom prst="rect">
            <a:avLst/>
          </a:prstGeom>
          <a:noFill/>
        </p:spPr>
        <p:txBody>
          <a:bodyPr wrap="none" rtlCol="0">
            <a:spAutoFit/>
          </a:bodyPr>
          <a:lstStyle/>
          <a:p>
            <a:r>
              <a:rPr lang="en-US" dirty="0" err="1" smtClean="0">
                <a:solidFill>
                  <a:srgbClr val="1691D0"/>
                </a:solidFill>
              </a:rPr>
              <a:t>Zinman</a:t>
            </a:r>
            <a:r>
              <a:rPr lang="en-US" dirty="0" smtClean="0">
                <a:solidFill>
                  <a:srgbClr val="1691D0"/>
                </a:solidFill>
              </a:rPr>
              <a:t> (1978)</a:t>
            </a:r>
            <a:endParaRPr lang="en-US" dirty="0">
              <a:solidFill>
                <a:srgbClr val="1691D0"/>
              </a:solidFill>
            </a:endParaRPr>
          </a:p>
        </p:txBody>
      </p:sp>
    </p:spTree>
    <p:extLst>
      <p:ext uri="{BB962C8B-B14F-4D97-AF65-F5344CB8AC3E}">
        <p14:creationId xmlns:p14="http://schemas.microsoft.com/office/powerpoint/2010/main" val="42815670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“research into practice” model</a:t>
            </a:r>
            <a:endParaRPr lang="en-US" dirty="0"/>
          </a:p>
        </p:txBody>
      </p:sp>
      <p:sp>
        <p:nvSpPr>
          <p:cNvPr id="3" name="Content Placeholder 2"/>
          <p:cNvSpPr>
            <a:spLocks noGrp="1"/>
          </p:cNvSpPr>
          <p:nvPr>
            <p:ph idx="1"/>
          </p:nvPr>
        </p:nvSpPr>
        <p:spPr>
          <a:xfrm>
            <a:off x="717550" y="1333500"/>
            <a:ext cx="8248650" cy="4891690"/>
          </a:xfrm>
        </p:spPr>
        <p:txBody>
          <a:bodyPr/>
          <a:lstStyle/>
          <a:p>
            <a:r>
              <a:rPr lang="en-US" dirty="0" smtClean="0"/>
              <a:t>Researchers discover features of effective practice</a:t>
            </a:r>
          </a:p>
          <a:p>
            <a:r>
              <a:rPr lang="en-US" dirty="0" smtClean="0"/>
              <a:t>They communicate their findings to practitioners</a:t>
            </a:r>
          </a:p>
          <a:p>
            <a:r>
              <a:rPr lang="en-US" dirty="0" smtClean="0"/>
              <a:t>Practitioners incorporate findings into their practice</a:t>
            </a:r>
          </a:p>
          <a:p>
            <a:r>
              <a:rPr lang="en-US" dirty="0" smtClean="0"/>
              <a:t>Highly effective for propositional knowledge</a:t>
            </a:r>
          </a:p>
          <a:p>
            <a:pPr lvl="1"/>
            <a:r>
              <a:rPr lang="en-US" dirty="0" smtClean="0"/>
              <a:t>anti-arrhythmic drugs for myocardial infarction</a:t>
            </a:r>
          </a:p>
          <a:p>
            <a:pPr lvl="1"/>
            <a:r>
              <a:rPr lang="en-US" dirty="0" smtClean="0"/>
              <a:t>prone vs. supine sleeping positions for infants</a:t>
            </a:r>
          </a:p>
          <a:p>
            <a:r>
              <a:rPr lang="en-US" dirty="0" smtClean="0"/>
              <a:t>Less effective where</a:t>
            </a:r>
          </a:p>
          <a:p>
            <a:pPr lvl="1"/>
            <a:r>
              <a:rPr lang="en-US" dirty="0" smtClean="0"/>
              <a:t>expertise cannot be reduced to words</a:t>
            </a:r>
          </a:p>
          <a:p>
            <a:pPr lvl="1"/>
            <a:r>
              <a:rPr lang="en-US" dirty="0" smtClean="0"/>
              <a:t>expertise is specific to a context</a:t>
            </a:r>
          </a:p>
          <a:p>
            <a:pPr lvl="1"/>
            <a:r>
              <a:rPr lang="en-US" dirty="0" smtClean="0"/>
              <a:t>implementing findings is not straightforward</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5</a:t>
            </a:fld>
            <a:endParaRPr lang="en-US"/>
          </a:p>
        </p:txBody>
      </p:sp>
    </p:spTree>
    <p:extLst>
      <p:ext uri="{BB962C8B-B14F-4D97-AF65-F5344CB8AC3E}">
        <p14:creationId xmlns:p14="http://schemas.microsoft.com/office/powerpoint/2010/main" val="22291159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ChangeArrowheads="1"/>
          </p:cNvSpPr>
          <p:nvPr/>
        </p:nvSpPr>
        <p:spPr bwMode="auto">
          <a:xfrm>
            <a:off x="304800" y="1295400"/>
            <a:ext cx="7848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600" dirty="0">
              <a:solidFill>
                <a:srgbClr val="9E2487"/>
              </a:solidFill>
              <a:latin typeface="Arial" charset="0"/>
            </a:endParaRPr>
          </a:p>
        </p:txBody>
      </p:sp>
      <p:sp>
        <p:nvSpPr>
          <p:cNvPr id="121858" name="Rectangle 3"/>
          <p:cNvSpPr>
            <a:spLocks noGrp="1" noChangeArrowheads="1"/>
          </p:cNvSpPr>
          <p:nvPr>
            <p:ph type="title"/>
          </p:nvPr>
        </p:nvSpPr>
        <p:spPr/>
        <p:txBody>
          <a:bodyPr/>
          <a:lstStyle/>
          <a:p>
            <a:r>
              <a:rPr lang="en-GB" dirty="0" smtClean="0"/>
              <a:t>Knowing more than we can say</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19ABF79A-F4A3-5E49-A6CE-5B8CF779BC37}" type="slidenum">
              <a:rPr lang="en-GB" smtClean="0"/>
              <a:pPr>
                <a:defRPr/>
              </a:pPr>
              <a:t>6</a:t>
            </a:fld>
            <a:endParaRPr lang="en-GB" dirty="0"/>
          </a:p>
        </p:txBody>
      </p:sp>
      <p:sp>
        <p:nvSpPr>
          <p:cNvPr id="833540" name="Rectangle 4"/>
          <p:cNvSpPr>
            <a:spLocks noGrp="1" noChangeArrowheads="1"/>
          </p:cNvSpPr>
          <p:nvPr>
            <p:ph sz="quarter" idx="1"/>
          </p:nvPr>
        </p:nvSpPr>
        <p:spPr/>
        <p:txBody>
          <a:bodyPr/>
          <a:lstStyle/>
          <a:p>
            <a:r>
              <a:rPr lang="en-US" sz="2800" dirty="0" smtClean="0"/>
              <a:t>Six video extracts of a person delivering cardiopulmonary resuscitation (CPR):</a:t>
            </a:r>
          </a:p>
          <a:p>
            <a:pPr lvl="1"/>
            <a:r>
              <a:rPr lang="en-US" dirty="0" smtClean="0"/>
              <a:t>Five of the video extracts feature students.</a:t>
            </a:r>
          </a:p>
          <a:p>
            <a:pPr lvl="1"/>
            <a:r>
              <a:rPr lang="en-US" dirty="0" smtClean="0"/>
              <a:t>One of the video extracts feature an expert.</a:t>
            </a:r>
          </a:p>
          <a:p>
            <a:r>
              <a:rPr lang="en-US" sz="2800" dirty="0" smtClean="0"/>
              <a:t>Videos shown to three groups</a:t>
            </a:r>
          </a:p>
          <a:p>
            <a:pPr lvl="1"/>
            <a:r>
              <a:rPr lang="en-US" sz="2500" dirty="0" smtClean="0"/>
              <a:t>students, experts, instructors</a:t>
            </a:r>
          </a:p>
          <a:p>
            <a:r>
              <a:rPr lang="en-US" sz="2800" dirty="0" smtClean="0"/>
              <a:t>Success rate in identifying the expert:</a:t>
            </a:r>
          </a:p>
          <a:p>
            <a:pPr lvl="1">
              <a:tabLst>
                <a:tab pos="2241550" algn="l"/>
              </a:tabLst>
            </a:pPr>
            <a:r>
              <a:rPr lang="en-US" dirty="0" smtClean="0"/>
              <a:t>Experts:	90%</a:t>
            </a:r>
          </a:p>
          <a:p>
            <a:pPr lvl="1">
              <a:tabLst>
                <a:tab pos="2241550" algn="l"/>
              </a:tabLst>
            </a:pPr>
            <a:r>
              <a:rPr lang="en-US" dirty="0" smtClean="0"/>
              <a:t>Students:	50%</a:t>
            </a:r>
          </a:p>
          <a:p>
            <a:pPr lvl="1">
              <a:tabLst>
                <a:tab pos="2241550" algn="l"/>
              </a:tabLst>
            </a:pPr>
            <a:r>
              <a:rPr lang="en-US" dirty="0" smtClean="0"/>
              <a:t>Instructors:	30%</a:t>
            </a:r>
            <a:endParaRPr lang="en-US" dirty="0"/>
          </a:p>
        </p:txBody>
      </p:sp>
      <p:sp>
        <p:nvSpPr>
          <p:cNvPr id="4" name="TextBox 3"/>
          <p:cNvSpPr txBox="1"/>
          <p:nvPr/>
        </p:nvSpPr>
        <p:spPr>
          <a:xfrm>
            <a:off x="717550" y="6151571"/>
            <a:ext cx="3149600" cy="369332"/>
          </a:xfrm>
          <a:prstGeom prst="rect">
            <a:avLst/>
          </a:prstGeom>
          <a:noFill/>
        </p:spPr>
        <p:txBody>
          <a:bodyPr wrap="square" rtlCol="0">
            <a:spAutoFit/>
          </a:bodyPr>
          <a:lstStyle/>
          <a:p>
            <a:r>
              <a:rPr lang="en-US" sz="1800" dirty="0" smtClean="0">
                <a:solidFill>
                  <a:srgbClr val="1691D0"/>
                </a:solidFill>
                <a:latin typeface="+mj-lt"/>
              </a:rPr>
              <a:t>Klein and Klein</a:t>
            </a:r>
            <a:r>
              <a:rPr lang="en-US" sz="1800" dirty="0">
                <a:solidFill>
                  <a:srgbClr val="1691D0"/>
                </a:solidFill>
                <a:latin typeface="+mj-lt"/>
              </a:rPr>
              <a:t> </a:t>
            </a:r>
            <a:r>
              <a:rPr lang="en-US" sz="1800" dirty="0" smtClean="0">
                <a:solidFill>
                  <a:srgbClr val="1691D0"/>
                </a:solidFill>
                <a:latin typeface="+mj-lt"/>
              </a:rPr>
              <a:t>(1981)</a:t>
            </a:r>
            <a:endParaRPr lang="en-US" sz="1800" dirty="0">
              <a:solidFill>
                <a:srgbClr val="1691D0"/>
              </a:solidFill>
              <a:latin typeface="+mj-lt"/>
            </a:endParaRPr>
          </a:p>
        </p:txBody>
      </p:sp>
    </p:spTree>
    <p:extLst>
      <p:ext uri="{BB962C8B-B14F-4D97-AF65-F5344CB8AC3E}">
        <p14:creationId xmlns:p14="http://schemas.microsoft.com/office/powerpoint/2010/main" val="9592622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35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335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335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335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3354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3354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3354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33540">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8335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3540"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Expertise, practice, and teamwork</a:t>
            </a:r>
            <a:endParaRPr lang="en-US" dirty="0"/>
          </a:p>
        </p:txBody>
      </p:sp>
      <p:sp>
        <p:nvSpPr>
          <p:cNvPr id="5" name="Content Placeholder 4"/>
          <p:cNvSpPr>
            <a:spLocks noGrp="1"/>
          </p:cNvSpPr>
          <p:nvPr>
            <p:ph sz="quarter" idx="1"/>
          </p:nvPr>
        </p:nvSpPr>
        <p:spPr>
          <a:xfrm>
            <a:off x="717550" y="1511300"/>
            <a:ext cx="8058150" cy="4726114"/>
          </a:xfrm>
        </p:spPr>
        <p:txBody>
          <a:bodyPr>
            <a:normAutofit fontScale="92500" lnSpcReduction="10000"/>
          </a:bodyPr>
          <a:lstStyle/>
          <a:p>
            <a:r>
              <a:rPr lang="en-US" sz="2800" dirty="0" smtClean="0"/>
              <a:t>Data on 203 surgeons performing </a:t>
            </a:r>
            <a:r>
              <a:rPr lang="en-US" sz="2800" dirty="0"/>
              <a:t>coronary artery bypass </a:t>
            </a:r>
            <a:r>
              <a:rPr lang="en-US" sz="2800" dirty="0" smtClean="0"/>
              <a:t>grafts (CABG) on 38,577 patients in 43 Pennsylvania hospitals during 1994 and 1995</a:t>
            </a:r>
            <a:endParaRPr lang="en-US" sz="2800" dirty="0"/>
          </a:p>
          <a:p>
            <a:r>
              <a:rPr lang="en-US" sz="2800" dirty="0" smtClean="0"/>
              <a:t>Baseline mortality rate: 3.1%</a:t>
            </a:r>
          </a:p>
          <a:p>
            <a:r>
              <a:rPr lang="en-US" sz="2800" dirty="0" smtClean="0"/>
              <a:t>Average: 37 CABG procedures per surgeon per quarter (standard deviation 17)</a:t>
            </a:r>
          </a:p>
          <a:p>
            <a:r>
              <a:rPr lang="en-US" sz="2800" dirty="0" smtClean="0"/>
              <a:t>For each extra CABG a surgeon performs each quarter, mortality rate drops by 0.015%</a:t>
            </a:r>
          </a:p>
          <a:p>
            <a:r>
              <a:rPr lang="en-US" sz="2800" dirty="0" smtClean="0"/>
              <a:t>Surgeon-specific mortality rates</a:t>
            </a:r>
          </a:p>
          <a:p>
            <a:pPr lvl="1">
              <a:tabLst>
                <a:tab pos="4572000" algn="l"/>
              </a:tabLst>
            </a:pPr>
            <a:r>
              <a:rPr lang="en-US" sz="2500" dirty="0" smtClean="0"/>
              <a:t>High-volume (1 per weekday):	2.5%</a:t>
            </a:r>
          </a:p>
          <a:p>
            <a:pPr lvl="1">
              <a:tabLst>
                <a:tab pos="4572000" algn="l"/>
              </a:tabLst>
            </a:pPr>
            <a:r>
              <a:rPr lang="en-US" sz="2500" dirty="0" smtClean="0"/>
              <a:t>Occasional (1 per month):	3.3%</a:t>
            </a:r>
            <a:endParaRPr lang="en-US" dirty="0" smtClean="0"/>
          </a:p>
          <a:p>
            <a:pPr marL="0" indent="0">
              <a:buNone/>
            </a:pPr>
            <a:endParaRPr lang="en-US" dirty="0" smtClean="0"/>
          </a:p>
          <a:p>
            <a:endParaRPr lang="en-US" dirty="0"/>
          </a:p>
        </p:txBody>
      </p:sp>
      <p:sp>
        <p:nvSpPr>
          <p:cNvPr id="6" name="TextBox 5"/>
          <p:cNvSpPr txBox="1"/>
          <p:nvPr/>
        </p:nvSpPr>
        <p:spPr>
          <a:xfrm>
            <a:off x="612648" y="6424445"/>
            <a:ext cx="4814449" cy="369332"/>
          </a:xfrm>
          <a:prstGeom prst="rect">
            <a:avLst/>
          </a:prstGeom>
          <a:noFill/>
        </p:spPr>
        <p:txBody>
          <a:bodyPr wrap="square" rtlCol="0">
            <a:spAutoFit/>
          </a:bodyPr>
          <a:lstStyle/>
          <a:p>
            <a:r>
              <a:rPr lang="en-US" sz="1800" dirty="0" err="1" smtClean="0">
                <a:solidFill>
                  <a:srgbClr val="1691D0"/>
                </a:solidFill>
                <a:latin typeface="Calibri"/>
                <a:cs typeface="Calibri"/>
              </a:rPr>
              <a:t>Huckman</a:t>
            </a:r>
            <a:r>
              <a:rPr lang="en-US" sz="1800" dirty="0" smtClean="0">
                <a:solidFill>
                  <a:srgbClr val="1691D0"/>
                </a:solidFill>
                <a:latin typeface="Calibri"/>
                <a:cs typeface="Calibri"/>
              </a:rPr>
              <a:t> and Pisano (2006)</a:t>
            </a:r>
            <a:endParaRPr lang="en-US" sz="1800" dirty="0">
              <a:solidFill>
                <a:srgbClr val="1691D0"/>
              </a:solidFill>
              <a:latin typeface="Calibri"/>
              <a:cs typeface="Calibri"/>
            </a:endParaRPr>
          </a:p>
        </p:txBody>
      </p:sp>
    </p:spTree>
    <p:extLst>
      <p:ext uri="{BB962C8B-B14F-4D97-AF65-F5344CB8AC3E}">
        <p14:creationId xmlns:p14="http://schemas.microsoft.com/office/powerpoint/2010/main" val="2275438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Hospital-specific effects</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8</a:t>
            </a:fld>
            <a:endParaRPr lang="en-GB" dirty="0"/>
          </a:p>
        </p:txBody>
      </p:sp>
      <p:sp>
        <p:nvSpPr>
          <p:cNvPr id="4" name="Content Placeholder 3"/>
          <p:cNvSpPr>
            <a:spLocks noGrp="1"/>
          </p:cNvSpPr>
          <p:nvPr>
            <p:ph sz="quarter" idx="1"/>
          </p:nvPr>
        </p:nvSpPr>
        <p:spPr/>
        <p:txBody>
          <a:bodyPr>
            <a:normAutofit/>
          </a:bodyPr>
          <a:lstStyle/>
          <a:p>
            <a:r>
              <a:rPr lang="en-US" dirty="0" smtClean="0"/>
              <a:t>At a specific hospital</a:t>
            </a:r>
          </a:p>
          <a:p>
            <a:pPr lvl="1"/>
            <a:r>
              <a:rPr lang="en-US" dirty="0"/>
              <a:t>For each extra CABG a surgeon performs each </a:t>
            </a:r>
            <a:r>
              <a:rPr lang="en-US" dirty="0" smtClean="0"/>
              <a:t>quarter </a:t>
            </a:r>
            <a:r>
              <a:rPr lang="en-US" i="1" dirty="0" smtClean="0"/>
              <a:t>at that hospital</a:t>
            </a:r>
            <a:r>
              <a:rPr lang="en-US" dirty="0" smtClean="0"/>
              <a:t>, the mortality </a:t>
            </a:r>
            <a:r>
              <a:rPr lang="en-US" dirty="0"/>
              <a:t>rate drops by </a:t>
            </a:r>
            <a:r>
              <a:rPr lang="en-US" dirty="0" smtClean="0"/>
              <a:t>0.02%</a:t>
            </a:r>
          </a:p>
          <a:p>
            <a:pPr lvl="1"/>
            <a:r>
              <a:rPr lang="en-US" dirty="0" smtClean="0"/>
              <a:t>For </a:t>
            </a:r>
            <a:r>
              <a:rPr lang="en-US" dirty="0"/>
              <a:t>each extra CABG a surgeon performs each quarter </a:t>
            </a:r>
            <a:r>
              <a:rPr lang="en-US" i="1" dirty="0"/>
              <a:t>at </a:t>
            </a:r>
            <a:r>
              <a:rPr lang="en-US" i="1" dirty="0" smtClean="0"/>
              <a:t>a different hospital</a:t>
            </a:r>
            <a:r>
              <a:rPr lang="en-US" dirty="0"/>
              <a:t>, </a:t>
            </a:r>
            <a:r>
              <a:rPr lang="en-US" dirty="0" smtClean="0"/>
              <a:t>the mortality </a:t>
            </a:r>
            <a:r>
              <a:rPr lang="en-US" dirty="0"/>
              <a:t>rate </a:t>
            </a:r>
            <a:r>
              <a:rPr lang="en-US" b="1" dirty="0" smtClean="0"/>
              <a:t>does not change</a:t>
            </a:r>
          </a:p>
          <a:p>
            <a:pPr marL="0" indent="0">
              <a:buNone/>
            </a:pPr>
            <a:endParaRPr lang="en-US" dirty="0"/>
          </a:p>
        </p:txBody>
      </p:sp>
      <p:sp>
        <p:nvSpPr>
          <p:cNvPr id="5" name="TextBox 4"/>
          <p:cNvSpPr txBox="1"/>
          <p:nvPr/>
        </p:nvSpPr>
        <p:spPr>
          <a:xfrm>
            <a:off x="612648" y="6424445"/>
            <a:ext cx="4814449" cy="369332"/>
          </a:xfrm>
          <a:prstGeom prst="rect">
            <a:avLst/>
          </a:prstGeom>
          <a:noFill/>
        </p:spPr>
        <p:txBody>
          <a:bodyPr wrap="square" rtlCol="0">
            <a:spAutoFit/>
          </a:bodyPr>
          <a:lstStyle/>
          <a:p>
            <a:r>
              <a:rPr lang="en-US" sz="1800" dirty="0" err="1" smtClean="0">
                <a:solidFill>
                  <a:srgbClr val="1691D0"/>
                </a:solidFill>
                <a:latin typeface="Calibri"/>
                <a:cs typeface="Calibri"/>
              </a:rPr>
              <a:t>Huckman</a:t>
            </a:r>
            <a:r>
              <a:rPr lang="en-US" sz="1800" dirty="0" smtClean="0">
                <a:solidFill>
                  <a:srgbClr val="1691D0"/>
                </a:solidFill>
                <a:latin typeface="Calibri"/>
                <a:cs typeface="Calibri"/>
              </a:rPr>
              <a:t> and Pisano (2006)</a:t>
            </a:r>
            <a:endParaRPr lang="en-US" sz="1800" dirty="0">
              <a:solidFill>
                <a:srgbClr val="1691D0"/>
              </a:solidFill>
              <a:latin typeface="Calibri"/>
              <a:cs typeface="Calibri"/>
            </a:endParaRPr>
          </a:p>
        </p:txBody>
      </p:sp>
    </p:spTree>
    <p:extLst>
      <p:ext uri="{BB962C8B-B14F-4D97-AF65-F5344CB8AC3E}">
        <p14:creationId xmlns:p14="http://schemas.microsoft.com/office/powerpoint/2010/main" val="27291366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9-11-16 at 7.29.4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427316"/>
          </a:xfrm>
          <a:prstGeom prst="rect">
            <a:avLst/>
          </a:prstGeom>
        </p:spPr>
      </p:pic>
      <p:sp>
        <p:nvSpPr>
          <p:cNvPr id="8" name="Content Placeholder 7"/>
          <p:cNvSpPr>
            <a:spLocks noGrp="1"/>
          </p:cNvSpPr>
          <p:nvPr>
            <p:ph idx="1"/>
          </p:nvPr>
        </p:nvSpPr>
        <p:spPr>
          <a:xfrm>
            <a:off x="717550" y="2427316"/>
            <a:ext cx="7969250" cy="4430684"/>
          </a:xfrm>
        </p:spPr>
        <p:txBody>
          <a:bodyPr/>
          <a:lstStyle/>
          <a:p>
            <a:pPr marL="177800" indent="-177800">
              <a:buNone/>
            </a:pPr>
            <a:r>
              <a:rPr lang="en-US" sz="2400" dirty="0" smtClean="0"/>
              <a:t>Objective: To </a:t>
            </a:r>
            <a:r>
              <a:rPr lang="en-US" sz="2400" dirty="0"/>
              <a:t>determine if using a parachute prevents death or major traumatic injury when jumping from an aircraft</a:t>
            </a:r>
            <a:r>
              <a:rPr lang="en-US" sz="2400" dirty="0" smtClean="0"/>
              <a:t>.</a:t>
            </a:r>
            <a:endParaRPr lang="en-US" sz="2400" dirty="0"/>
          </a:p>
          <a:p>
            <a:pPr marL="177800" indent="-177800">
              <a:buNone/>
            </a:pPr>
            <a:r>
              <a:rPr lang="en-US" sz="2400" dirty="0" smtClean="0"/>
              <a:t>Design: Randomized </a:t>
            </a:r>
            <a:r>
              <a:rPr lang="en-US" sz="2400" dirty="0"/>
              <a:t>controlled trial</a:t>
            </a:r>
            <a:r>
              <a:rPr lang="en-US" sz="2400" dirty="0" smtClean="0"/>
              <a:t>.</a:t>
            </a:r>
            <a:endParaRPr lang="en-US" sz="2400" dirty="0"/>
          </a:p>
          <a:p>
            <a:pPr marL="177800" indent="-177800">
              <a:buNone/>
            </a:pPr>
            <a:r>
              <a:rPr lang="en-US" sz="2400" dirty="0" smtClean="0"/>
              <a:t>Setting: Private </a:t>
            </a:r>
            <a:r>
              <a:rPr lang="en-US" sz="2400" dirty="0"/>
              <a:t>or commercial aircraft between September 2017 and August </a:t>
            </a:r>
            <a:r>
              <a:rPr lang="en-US" sz="2400" dirty="0" smtClean="0"/>
              <a:t>2018</a:t>
            </a:r>
          </a:p>
          <a:p>
            <a:pPr marL="177800" indent="-177800">
              <a:buNone/>
            </a:pPr>
            <a:r>
              <a:rPr lang="en-US" sz="2400" dirty="0" smtClean="0"/>
              <a:t>Participants: </a:t>
            </a:r>
            <a:r>
              <a:rPr lang="en-US" sz="2400" dirty="0"/>
              <a:t>92 aircraft passengers aged 18 and over were screened for participation. 23 agreed to be enrolled and were </a:t>
            </a:r>
            <a:r>
              <a:rPr lang="en-US" sz="2400" dirty="0" smtClean="0"/>
              <a:t>randomized</a:t>
            </a:r>
          </a:p>
          <a:p>
            <a:pPr marL="177800" indent="-177800">
              <a:buNone/>
            </a:pPr>
            <a:r>
              <a:rPr lang="en-US" sz="2400" dirty="0" smtClean="0"/>
              <a:t>Intervention: </a:t>
            </a:r>
            <a:r>
              <a:rPr lang="en-US" sz="2400" dirty="0"/>
              <a:t>Jumping from an aircraft (airplane or helicopter) with a parachute versus an empty backpack (</a:t>
            </a:r>
            <a:r>
              <a:rPr lang="en-US" sz="2400" dirty="0" err="1"/>
              <a:t>unblinded</a:t>
            </a:r>
            <a:r>
              <a:rPr lang="en-US" sz="2400" dirty="0"/>
              <a:t>)</a:t>
            </a:r>
            <a:r>
              <a:rPr lang="en-US" sz="2400" dirty="0" smtClean="0"/>
              <a:t>.</a:t>
            </a:r>
            <a:endParaRPr lang="en-US" sz="2400" dirty="0"/>
          </a:p>
        </p:txBody>
      </p:sp>
    </p:spTree>
    <p:extLst>
      <p:ext uri="{BB962C8B-B14F-4D97-AF65-F5344CB8AC3E}">
        <p14:creationId xmlns:p14="http://schemas.microsoft.com/office/powerpoint/2010/main" val="2863509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Dylan Wiliam Template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Dylan Wiliam Template 2014.potx</Template>
  <TotalTime>22162</TotalTime>
  <Words>1423</Words>
  <Application>Microsoft Macintosh PowerPoint</Application>
  <PresentationFormat>On-screen Show (4:3)</PresentationFormat>
  <Paragraphs>202</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Dylan Wiliam Template 2014</vt:lpstr>
      <vt:lpstr>Document</vt:lpstr>
      <vt:lpstr>Dylan Wiliam, UCL (@dylanwiliam)</vt:lpstr>
      <vt:lpstr>Outline</vt:lpstr>
      <vt:lpstr>Two extreme views on education</vt:lpstr>
      <vt:lpstr>Assumptions of the traditional model</vt:lpstr>
      <vt:lpstr>Traditional “research into practice” model</vt:lpstr>
      <vt:lpstr>Knowing more than we can say</vt:lpstr>
      <vt:lpstr>Expertise, practice, and teamwork</vt:lpstr>
      <vt:lpstr>Hospital-specific effects</vt:lpstr>
      <vt:lpstr>PowerPoint Presentation</vt:lpstr>
      <vt:lpstr>PowerPoint Presentation</vt:lpstr>
      <vt:lpstr>PowerPoint Presentation</vt:lpstr>
      <vt:lpstr>“It’s a bit more complicated than that”</vt:lpstr>
      <vt:lpstr>An illustrative case: The Tennessee STAR study </vt:lpstr>
      <vt:lpstr>Complications</vt:lpstr>
      <vt:lpstr>Implementation issues</vt:lpstr>
      <vt:lpstr>On the other hand…</vt:lpstr>
      <vt:lpstr>The two settings of learning environments</vt:lpstr>
      <vt:lpstr>The role of research</vt:lpstr>
      <vt:lpstr>The knowledge-creating spiral</vt:lpstr>
      <vt:lpstr>A model for teacher learning</vt:lpstr>
      <vt:lpstr>Teachers and researchers working together: A case study</vt:lpstr>
      <vt:lpstr>Classroom formative assessment</vt:lpstr>
      <vt:lpstr>Design and intervention</vt:lpstr>
      <vt:lpstr>The KMOFAP* project</vt:lpstr>
      <vt:lpstr>The roles of teachers and researchers</vt:lpstr>
      <vt:lpstr>Thank You</vt:lpstr>
    </vt:vector>
  </TitlesOfParts>
  <Company>Learning Sciences International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Sylvia Karlson</dc:creator>
  <cp:lastModifiedBy>Dylan Wiliam</cp:lastModifiedBy>
  <cp:revision>218</cp:revision>
  <dcterms:created xsi:type="dcterms:W3CDTF">2014-10-09T19:30:01Z</dcterms:created>
  <dcterms:modified xsi:type="dcterms:W3CDTF">2019-11-18T20:47:51Z</dcterms:modified>
</cp:coreProperties>
</file>