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881" r:id="rId3"/>
    <p:sldId id="904" r:id="rId4"/>
    <p:sldId id="884" r:id="rId5"/>
    <p:sldId id="901" r:id="rId6"/>
    <p:sldId id="887" r:id="rId7"/>
    <p:sldId id="906" r:id="rId8"/>
    <p:sldId id="890" r:id="rId9"/>
    <p:sldId id="889" r:id="rId10"/>
    <p:sldId id="891" r:id="rId11"/>
    <p:sldId id="885" r:id="rId12"/>
    <p:sldId id="886" r:id="rId13"/>
    <p:sldId id="893" r:id="rId14"/>
    <p:sldId id="894" r:id="rId15"/>
    <p:sldId id="896" r:id="rId16"/>
    <p:sldId id="897" r:id="rId17"/>
    <p:sldId id="895" r:id="rId18"/>
    <p:sldId id="903" r:id="rId19"/>
    <p:sldId id="902" r:id="rId20"/>
    <p:sldId id="517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0469" autoAdjust="0"/>
  </p:normalViewPr>
  <p:slideViewPr>
    <p:cSldViewPr snapToGrid="0" snapToObjects="1" showGuides="1">
      <p:cViewPr>
        <p:scale>
          <a:sx n="100" d="100"/>
          <a:sy n="100" d="100"/>
        </p:scale>
        <p:origin x="-1040" y="-128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Five minutes</c:v>
                </c:pt>
              </c:strCache>
            </c:strRef>
          </c:tx>
          <c:invertIfNegative val="0"/>
          <c:cat>
            <c:strRef>
              <c:f>Sheet1!$A$3:$A$5</c:f>
              <c:strCache>
                <c:ptCount val="3"/>
                <c:pt idx="0">
                  <c:v>SSSS</c:v>
                </c:pt>
                <c:pt idx="1">
                  <c:v>SSST</c:v>
                </c:pt>
                <c:pt idx="2">
                  <c:v>STTT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0.83</c:v>
                </c:pt>
                <c:pt idx="1">
                  <c:v>0.78</c:v>
                </c:pt>
                <c:pt idx="2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One week</c:v>
                </c:pt>
              </c:strCache>
            </c:strRef>
          </c:tx>
          <c:invertIfNegative val="0"/>
          <c:cat>
            <c:strRef>
              <c:f>Sheet1!$A$3:$A$5</c:f>
              <c:strCache>
                <c:ptCount val="3"/>
                <c:pt idx="0">
                  <c:v>SSSS</c:v>
                </c:pt>
                <c:pt idx="1">
                  <c:v>SSST</c:v>
                </c:pt>
                <c:pt idx="2">
                  <c:v>STTT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0.4</c:v>
                </c:pt>
                <c:pt idx="1">
                  <c:v>0.56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301448"/>
        <c:axId val="1820306920"/>
      </c:barChart>
      <c:catAx>
        <c:axId val="1820301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Study pattern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20306920"/>
        <c:crosses val="autoZero"/>
        <c:auto val="1"/>
        <c:lblAlgn val="ctr"/>
        <c:lblOffset val="100"/>
        <c:noMultiLvlLbl val="0"/>
      </c:catAx>
      <c:valAx>
        <c:axId val="1820306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</a:t>
                </a:r>
                <a:r>
                  <a:rPr lang="en-US" baseline="0"/>
                  <a:t> recalled</a:t>
                </a:r>
                <a:endParaRPr lang="en-US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8203014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2020	</a:t>
            </a:r>
            <a:r>
              <a:rPr lang="en-US" dirty="0" err="1" smtClean="0"/>
              <a:t>www.dylanwiliam.org</a:t>
            </a:r>
            <a:r>
              <a:rPr lang="en-US" dirty="0" smtClean="0"/>
              <a:t>	</a:t>
            </a:r>
            <a:r>
              <a:rPr lang="en-US" dirty="0" err="1" smtClean="0"/>
              <a:t>www.dylanwiliamcenter.com</a:t>
            </a:r>
            <a:r>
              <a:rPr lang="en-US" dirty="0" smtClean="0"/>
              <a:t>	</a:t>
            </a:r>
            <a:r>
              <a:rPr lang="en-US" dirty="0" err="1" smtClean="0"/>
              <a:t>dylanwiliam@mac.com</a:t>
            </a:r>
            <a:r>
              <a:rPr lang="en-US" dirty="0" smtClean="0"/>
              <a:t>	(609) 910-1489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98488"/>
            <a:ext cx="3208338" cy="2405062"/>
          </a:xfrm>
          <a:ln cap="flat"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84" tIns="46834" rIns="95284" bIns="4683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104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8104" y="3327400"/>
            <a:ext cx="7778895" cy="2082800"/>
          </a:xfrm>
        </p:spPr>
        <p:txBody>
          <a:bodyPr anchor="t">
            <a:noAutofit/>
          </a:bodyPr>
          <a:lstStyle/>
          <a:p>
            <a:r>
              <a:rPr lang="en-GB" sz="3600" dirty="0" smtClean="0"/>
              <a:t>Formative assessment amid uncertainty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memory really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384300"/>
            <a:ext cx="7969250" cy="5473700"/>
          </a:xfrm>
        </p:spPr>
        <p:txBody>
          <a:bodyPr/>
          <a:lstStyle/>
          <a:p>
            <a:r>
              <a:rPr lang="en-US" dirty="0" smtClean="0"/>
              <a:t>Storage strength and retrieval strength are increased by</a:t>
            </a:r>
          </a:p>
          <a:p>
            <a:pPr lvl="1"/>
            <a:r>
              <a:rPr lang="en-US" dirty="0" smtClean="0"/>
              <a:t>Re-studying an item</a:t>
            </a:r>
          </a:p>
          <a:p>
            <a:pPr lvl="1"/>
            <a:r>
              <a:rPr lang="en-US" dirty="0" smtClean="0"/>
              <a:t>Retrieving it from memory</a:t>
            </a:r>
          </a:p>
          <a:p>
            <a:pPr lvl="1"/>
            <a:r>
              <a:rPr lang="en-US" dirty="0" smtClean="0"/>
              <a:t>Retrieval has a greater impact than re-</a:t>
            </a:r>
            <a:r>
              <a:rPr lang="en-US" dirty="0" smtClean="0"/>
              <a:t>study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0" y="6319335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Bjork (1992)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9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Studying and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180 students read one of two TOEFL passages: “The Sun” (256 words) or “Sea Otters” (275 words)</a:t>
            </a:r>
          </a:p>
          <a:p>
            <a:r>
              <a:rPr lang="en-US" dirty="0" smtClean="0"/>
              <a:t>Each passage contained 30 idea units</a:t>
            </a:r>
          </a:p>
          <a:p>
            <a:r>
              <a:rPr lang="en-US" dirty="0" smtClean="0"/>
              <a:t>Phase 1: four 7-minute periods, interspersed with 2 minute multiplications problems</a:t>
            </a:r>
          </a:p>
          <a:p>
            <a:r>
              <a:rPr lang="en-US" dirty="0" smtClean="0"/>
              <a:t>Students randomly allocated to one of three patterns of study (S) and testing (T)</a:t>
            </a:r>
          </a:p>
          <a:p>
            <a:pPr lvl="1"/>
            <a:r>
              <a:rPr lang="en-US" dirty="0" smtClean="0"/>
              <a:t>SSSS</a:t>
            </a:r>
          </a:p>
          <a:p>
            <a:pPr lvl="1"/>
            <a:r>
              <a:rPr lang="en-US" dirty="0" smtClean="0"/>
              <a:t>SSST</a:t>
            </a:r>
          </a:p>
          <a:p>
            <a:pPr lvl="1"/>
            <a:r>
              <a:rPr lang="en-US" dirty="0" smtClean="0"/>
              <a:t>STTT</a:t>
            </a:r>
          </a:p>
          <a:p>
            <a:r>
              <a:rPr lang="en-US" dirty="0" smtClean="0"/>
              <a:t>Students then tested on their recall of the passages immediately (i.e., after 5 minutes) and after 1 week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28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and testing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029447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280666"/>
            <a:ext cx="52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Roediger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 and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Karpicke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 (2006)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75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memory really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384300"/>
            <a:ext cx="7969250" cy="5473700"/>
          </a:xfrm>
        </p:spPr>
        <p:txBody>
          <a:bodyPr/>
          <a:lstStyle/>
          <a:p>
            <a:r>
              <a:rPr lang="en-US" dirty="0" smtClean="0"/>
              <a:t>Storage strength and retrieval strength are increased by</a:t>
            </a:r>
          </a:p>
          <a:p>
            <a:pPr lvl="1"/>
            <a:r>
              <a:rPr lang="en-US" dirty="0" smtClean="0"/>
              <a:t>Re-studying an item</a:t>
            </a:r>
          </a:p>
          <a:p>
            <a:pPr lvl="1"/>
            <a:r>
              <a:rPr lang="en-US" dirty="0" smtClean="0"/>
              <a:t>Retrieving it from memory</a:t>
            </a:r>
          </a:p>
          <a:p>
            <a:pPr lvl="1"/>
            <a:r>
              <a:rPr lang="en-US" dirty="0" smtClean="0"/>
              <a:t>Retrieval has a greater impact than re-study</a:t>
            </a:r>
          </a:p>
          <a:p>
            <a:r>
              <a:rPr lang="en-US" dirty="0" smtClean="0"/>
              <a:t>Retrieval and re-study increase:</a:t>
            </a:r>
          </a:p>
          <a:p>
            <a:pPr lvl="1"/>
            <a:r>
              <a:rPr lang="en-US" dirty="0" smtClean="0"/>
              <a:t>storage strength more when retrieval strength is </a:t>
            </a:r>
            <a:r>
              <a:rPr lang="en-US" i="1" dirty="0" smtClean="0"/>
              <a:t>low</a:t>
            </a:r>
          </a:p>
          <a:p>
            <a:pPr lvl="1"/>
            <a:r>
              <a:rPr lang="en-US" dirty="0" smtClean="0"/>
              <a:t>retrieval strength more when</a:t>
            </a:r>
          </a:p>
          <a:p>
            <a:pPr lvl="2"/>
            <a:r>
              <a:rPr lang="en-US" dirty="0" smtClean="0"/>
              <a:t>retrieval strength is low</a:t>
            </a:r>
          </a:p>
          <a:p>
            <a:pPr lvl="2"/>
            <a:r>
              <a:rPr lang="en-US" dirty="0" smtClean="0"/>
              <a:t>storage strength is </a:t>
            </a:r>
            <a:r>
              <a:rPr lang="en-US" dirty="0" smtClean="0"/>
              <a:t>high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0" y="6319335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Bjork (1992)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Interleaved mathematics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84300"/>
            <a:ext cx="8426450" cy="4840890"/>
          </a:xfrm>
        </p:spPr>
        <p:txBody>
          <a:bodyPr/>
          <a:lstStyle/>
          <a:p>
            <a:r>
              <a:rPr lang="en-US" dirty="0" smtClean="0"/>
              <a:t>54 7</a:t>
            </a:r>
            <a:r>
              <a:rPr lang="en-US" baseline="30000" dirty="0" smtClean="0"/>
              <a:t>th</a:t>
            </a:r>
            <a:r>
              <a:rPr lang="en-US" dirty="0" smtClean="0"/>
              <a:t> grade classes taught by 15 teachers in 5</a:t>
            </a:r>
            <a:br>
              <a:rPr lang="en-US" dirty="0" smtClean="0"/>
            </a:br>
            <a:r>
              <a:rPr lang="en-US" dirty="0" smtClean="0"/>
              <a:t>middle schools in a large school district in Florida</a:t>
            </a:r>
          </a:p>
          <a:p>
            <a:r>
              <a:rPr lang="en-US" dirty="0" smtClean="0"/>
              <a:t>Classes described as “advanced honors mathematics”</a:t>
            </a:r>
          </a:p>
          <a:p>
            <a:r>
              <a:rPr lang="en-US" dirty="0" smtClean="0"/>
              <a:t>All recruited teachers taught at least two sections</a:t>
            </a:r>
          </a:p>
          <a:p>
            <a:r>
              <a:rPr lang="en-US" dirty="0" smtClean="0"/>
              <a:t>Students completed a total of 9 worksheets over a four month period, followed by a test one month later</a:t>
            </a:r>
          </a:p>
          <a:p>
            <a:r>
              <a:rPr lang="en-US" dirty="0" smtClean="0"/>
              <a:t>Each worksheet covered two sides of a sheet of paper and contained 8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550" y="6374031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Rohrer,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Dedrick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Hartwig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and Cheung (2019)</a:t>
            </a:r>
            <a:endParaRPr lang="en-US" sz="1800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kinds of problem</a:t>
            </a:r>
            <a:endParaRPr lang="en-US" dirty="0"/>
          </a:p>
        </p:txBody>
      </p:sp>
      <p:pic>
        <p:nvPicPr>
          <p:cNvPr id="7" name="Picture 6" descr="Screen Shot 2019-05-18 at 4.2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5431104"/>
            <a:ext cx="5423244" cy="1029996"/>
          </a:xfrm>
          <a:prstGeom prst="rect">
            <a:avLst/>
          </a:prstGeom>
        </p:spPr>
      </p:pic>
      <p:pic>
        <p:nvPicPr>
          <p:cNvPr id="8" name="Picture 7" descr="Screen Shot 2019-05-18 at 4.1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3492500"/>
            <a:ext cx="4278662" cy="1238560"/>
          </a:xfrm>
          <a:prstGeom prst="rect">
            <a:avLst/>
          </a:prstGeom>
        </p:spPr>
      </p:pic>
      <p:pic>
        <p:nvPicPr>
          <p:cNvPr id="9" name="Picture 8" descr="Screen Shot 2019-05-18 at 4.19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49" y="1561546"/>
            <a:ext cx="3233683" cy="1245154"/>
          </a:xfrm>
          <a:prstGeom prst="rect">
            <a:avLst/>
          </a:prstGeom>
        </p:spPr>
      </p:pic>
      <p:pic>
        <p:nvPicPr>
          <p:cNvPr id="10" name="Picture 9" descr="Screen Shot 2019-05-18 at 4.19.2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/>
          <a:stretch/>
        </p:blipFill>
        <p:spPr>
          <a:xfrm>
            <a:off x="717550" y="1663146"/>
            <a:ext cx="2890488" cy="349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550" y="1303635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A. Graphs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8950" y="1303635"/>
            <a:ext cx="224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91D1"/>
                </a:solidFill>
                <a:latin typeface="Calibri"/>
                <a:cs typeface="Calibri"/>
              </a:rPr>
              <a:t>B</a:t>
            </a:r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. Inequalities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50" y="5155646"/>
            <a:ext cx="224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D. Circles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8950" y="3030835"/>
            <a:ext cx="224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1"/>
                </a:solidFill>
                <a:latin typeface="Calibri"/>
                <a:cs typeface="Calibri"/>
              </a:rPr>
              <a:t>C. Expressions</a:t>
            </a:r>
            <a:endParaRPr lang="en-US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2210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5" name="Picture 4" descr="Screen Shot 2019-09-01 at 12.3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528512"/>
            <a:ext cx="2511097" cy="2443684"/>
          </a:xfrm>
          <a:prstGeom prst="rect">
            <a:avLst/>
          </a:prstGeom>
        </p:spPr>
      </p:pic>
      <p:pic>
        <p:nvPicPr>
          <p:cNvPr id="6" name="Picture 5" descr="Screen Shot 2019-09-01 at 12.39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3987800"/>
            <a:ext cx="2517771" cy="2474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" y="2226799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Interleaved practice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7150" y="4810402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Blocked practice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06550" y="6488006"/>
            <a:ext cx="251109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0600" y="6396335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103 days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48150" y="3906080"/>
            <a:ext cx="1130300" cy="461665"/>
            <a:chOff x="4248150" y="3906080"/>
            <a:chExt cx="1130300" cy="46166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48150" y="3991210"/>
              <a:ext cx="108585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8150" y="3906080"/>
              <a:ext cx="113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10 days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65299" y="1106251"/>
            <a:ext cx="235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Worksheet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9" name="Picture 18" descr="Screen Shot 2019-09-01 at 12.39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/>
          <a:stretch/>
        </p:blipFill>
        <p:spPr>
          <a:xfrm>
            <a:off x="5480050" y="2475120"/>
            <a:ext cx="506255" cy="30253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087905" y="3906080"/>
            <a:ext cx="1130300" cy="461665"/>
            <a:chOff x="5922805" y="3906080"/>
            <a:chExt cx="1130300" cy="46166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922805" y="3991210"/>
              <a:ext cx="108585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22805" y="3906080"/>
              <a:ext cx="113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35 days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pic>
        <p:nvPicPr>
          <p:cNvPr id="23" name="Picture 22" descr="Screen Shot 2019-09-01 at 12.40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03" y="1567916"/>
            <a:ext cx="427349" cy="47198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18099" y="1106251"/>
            <a:ext cx="113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Review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7530" y="1107508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Test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710813"/>
              </p:ext>
            </p:extLst>
          </p:nvPr>
        </p:nvGraphicFramePr>
        <p:xfrm>
          <a:off x="717550" y="1270000"/>
          <a:ext cx="7804152" cy="544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50"/>
                <a:gridCol w="1231900"/>
                <a:gridCol w="2787651"/>
                <a:gridCol w="2787651"/>
              </a:tblGrid>
              <a:tr h="33655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Interleaved classes</a:t>
                      </a:r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Blocked classes</a:t>
                      </a:r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3365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R="46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316078"/>
              </p:ext>
            </p:extLst>
          </p:nvPr>
        </p:nvGraphicFramePr>
        <p:xfrm>
          <a:off x="717550" y="1384300"/>
          <a:ext cx="7969252" cy="301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  <a:gridCol w="2533651"/>
              </a:tblGrid>
              <a:tr h="6032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Interleaved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 marR="1152000" anchor="ctr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marR="1152000" anchor="ctr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 size (Cohen’s </a:t>
                      </a:r>
                      <a:r>
                        <a:rPr lang="en-US" sz="2400" i="1" dirty="0" smtClean="0"/>
                        <a:t>d</a:t>
                      </a:r>
                      <a:r>
                        <a:rPr lang="en-US" sz="2400" i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0.83</a:t>
                      </a:r>
                      <a:endParaRPr lang="en-US" sz="2400" dirty="0"/>
                    </a:p>
                  </a:txBody>
                  <a:tcPr marR="108000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1188000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Percentile increase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marR="10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R="10800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7550" y="6374031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Rohrer,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Dedrick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1691D1"/>
                </a:solidFill>
                <a:latin typeface="Calibri"/>
                <a:cs typeface="Calibri"/>
              </a:rPr>
              <a:t>Hartwig</a:t>
            </a:r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, and Cheung (2019)</a:t>
            </a:r>
            <a:endParaRPr lang="en-US" sz="1800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51422"/>
              </p:ext>
            </p:extLst>
          </p:nvPr>
        </p:nvGraphicFramePr>
        <p:xfrm>
          <a:off x="717550" y="1384301"/>
          <a:ext cx="7969252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  <a:gridCol w="2533651"/>
              </a:tblGrid>
              <a:tr h="6032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Interleaved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 marR="1152000" anchor="ctr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marR="1152000" anchor="ctr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 size (Cohen’s </a:t>
                      </a:r>
                      <a:r>
                        <a:rPr lang="en-US" sz="2400" i="1" dirty="0" smtClean="0"/>
                        <a:t>d</a:t>
                      </a:r>
                      <a:r>
                        <a:rPr lang="en-US" sz="2400" i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0.83</a:t>
                      </a:r>
                      <a:endParaRPr lang="en-US" sz="2400" dirty="0"/>
                    </a:p>
                  </a:txBody>
                  <a:tcPr marR="108000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1188000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23366"/>
              </p:ext>
            </p:extLst>
          </p:nvPr>
        </p:nvGraphicFramePr>
        <p:xfrm>
          <a:off x="717550" y="1384300"/>
          <a:ext cx="7969252" cy="180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  <a:gridCol w="2533651"/>
              </a:tblGrid>
              <a:tr h="6032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Interleaved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 marR="1152000" anchor="ctr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marR="1152000" anchor="ctr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066718"/>
              </p:ext>
            </p:extLst>
          </p:nvPr>
        </p:nvGraphicFramePr>
        <p:xfrm>
          <a:off x="717552" y="1384300"/>
          <a:ext cx="5435601" cy="180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2533651"/>
              </a:tblGrid>
              <a:tr h="6032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Blocked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1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R="1152000" anchor="ctr"/>
                </a:tc>
              </a:tr>
              <a:tr h="603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deviation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marR="115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9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all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assessment at the beginning of a lesson/topic</a:t>
            </a:r>
          </a:p>
          <a:p>
            <a:pPr lvl="1"/>
            <a:r>
              <a:rPr lang="en-US" dirty="0" smtClean="0"/>
              <a:t>Provide retrieval practice</a:t>
            </a:r>
          </a:p>
          <a:p>
            <a:pPr lvl="1"/>
            <a:r>
              <a:rPr lang="en-US" dirty="0" smtClean="0"/>
              <a:t>Activate prior knowledge</a:t>
            </a:r>
          </a:p>
          <a:p>
            <a:r>
              <a:rPr lang="en-US" dirty="0" smtClean="0"/>
              <a:t>Design instruction that minimizes cognitive load</a:t>
            </a:r>
          </a:p>
          <a:p>
            <a:pPr lvl="1"/>
            <a:r>
              <a:rPr lang="en-US" dirty="0" smtClean="0"/>
              <a:t>Extrinsic load: minimized through good instructional design (avoid distractions)</a:t>
            </a:r>
          </a:p>
          <a:p>
            <a:pPr lvl="1"/>
            <a:r>
              <a:rPr lang="en-US" dirty="0" smtClean="0"/>
              <a:t>Intrinsic load: minimized through good curriculum sequencing (distributed practice)</a:t>
            </a:r>
          </a:p>
          <a:p>
            <a:r>
              <a:rPr lang="en-US" dirty="0" smtClean="0"/>
              <a:t>Don’t assume that performance equals learning</a:t>
            </a:r>
          </a:p>
          <a:p>
            <a:pPr lvl="1"/>
            <a:r>
              <a:rPr lang="en-US" dirty="0" smtClean="0"/>
              <a:t>Zero-stakes testing</a:t>
            </a:r>
          </a:p>
          <a:p>
            <a:pPr lvl="1"/>
            <a:r>
              <a:rPr lang="en-US" dirty="0" smtClean="0"/>
              <a:t>Question generation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Effective learning environments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7550" y="1316040"/>
            <a:ext cx="8426450" cy="5749266"/>
          </a:xfr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prevalent, mistaken, view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Teachers create learning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The teacher’s job is to do the learning for the learner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not so prevalent, not quite so mistaken, but equally dangerous view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Only learners can create learning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The teacher’s job is to “facilitate” learning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difficult to negotiate, middle path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Teaching as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engineering effective </a:t>
            </a:r>
            <a:r>
              <a:rPr lang="en-US" sz="2400" dirty="0">
                <a:latin typeface="Calibri" charset="0"/>
                <a:ea typeface="ＭＳ Ｐゴシック" charset="0"/>
              </a:rPr>
              <a:t>learning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environments that: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</a:rPr>
              <a:t>Create </a:t>
            </a:r>
            <a:r>
              <a:rPr lang="en-US" sz="2000" dirty="0">
                <a:latin typeface="Calibri" charset="0"/>
                <a:ea typeface="ＭＳ Ｐゴシック" charset="0"/>
              </a:rPr>
              <a:t>student engagement (pedagogies of engagement)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000" dirty="0" smtClean="0">
                <a:latin typeface="Calibri" charset="0"/>
                <a:ea typeface="ＭＳ Ｐゴシック" charset="0"/>
              </a:rPr>
              <a:t>Are well</a:t>
            </a:r>
            <a:r>
              <a:rPr lang="en-US" sz="2000" dirty="0">
                <a:latin typeface="Calibri" charset="0"/>
                <a:ea typeface="ＭＳ Ｐゴシック" charset="0"/>
              </a:rPr>
              <a:t>-regulated (pedagogies of contingency)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000" dirty="0">
                <a:latin typeface="Calibri" charset="0"/>
                <a:ea typeface="ＭＳ Ｐゴシック" charset="0"/>
              </a:rPr>
              <a:t>Develop disciplinary habits of mind (pedagogies of formation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)</a:t>
            </a:r>
          </a:p>
          <a:p>
            <a:pPr lvl="2">
              <a:spcBef>
                <a:spcPct val="0"/>
              </a:spcBef>
            </a:pPr>
            <a:endParaRPr lang="en-US" sz="2000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985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www.dylanwiliam.net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f</a:t>
            </a:r>
            <a:r>
              <a:rPr lang="en-US" dirty="0" smtClean="0"/>
              <a:t>ormative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84300"/>
            <a:ext cx="8426450" cy="5473700"/>
          </a:xfrm>
        </p:spPr>
        <p:txBody>
          <a:bodyPr/>
          <a:lstStyle/>
          <a:p>
            <a:r>
              <a:rPr lang="en-US" dirty="0" smtClean="0"/>
              <a:t>A principle and an uncomfortable fact about the world</a:t>
            </a:r>
          </a:p>
          <a:p>
            <a:pPr lvl="1"/>
            <a:r>
              <a:rPr lang="en-US" dirty="0" smtClean="0"/>
              <a:t>The principle:</a:t>
            </a:r>
          </a:p>
          <a:p>
            <a:pPr lvl="2"/>
            <a:r>
              <a:rPr lang="en-US" dirty="0" smtClean="0"/>
              <a:t>"If I had to reduce all of educational psychology to just one principle, I would say this: The most important single factor influencing learning is what the learner already knows. Ascertain this and teach him [or her] accordingly” (</a:t>
            </a:r>
            <a:r>
              <a:rPr lang="en-US" dirty="0" err="1" smtClean="0"/>
              <a:t>Ausubel</a:t>
            </a:r>
            <a:r>
              <a:rPr lang="en-US" dirty="0" smtClean="0"/>
              <a:t>, 1968 p. vi)</a:t>
            </a:r>
          </a:p>
          <a:p>
            <a:pPr lvl="1"/>
            <a:r>
              <a:rPr lang="en-US" dirty="0" smtClean="0"/>
              <a:t>The uncomfortable fact:</a:t>
            </a:r>
          </a:p>
          <a:p>
            <a:pPr lvl="2"/>
            <a:r>
              <a:rPr lang="en-US" dirty="0" smtClean="0"/>
              <a:t>Students do not learn what we teach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00"/>
            <a:ext cx="635000" cy="231775"/>
          </a:xfrm>
        </p:spPr>
        <p:txBody>
          <a:bodyPr/>
          <a:lstStyle/>
          <a:p>
            <a:fld id="{ED339179-AF39-9B4A-A1CE-3E67456E6F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Learners do not (always) learn what we teach…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1720850"/>
            <a:ext cx="4038600" cy="3886200"/>
            <a:chOff x="1296" y="1488"/>
            <a:chExt cx="2544" cy="2448"/>
          </a:xfrm>
        </p:grpSpPr>
        <p:sp>
          <p:nvSpPr>
            <p:cNvPr id="26632" name="Oval 4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6"/>
            <p:cNvSpPr>
              <a:spLocks noChangeArrowheads="1"/>
            </p:cNvSpPr>
            <p:nvPr/>
          </p:nvSpPr>
          <p:spPr bwMode="auto">
            <a:xfrm>
              <a:off x="3168" y="220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2544" y="225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3456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9"/>
            <p:cNvSpPr>
              <a:spLocks noChangeArrowheads="1"/>
            </p:cNvSpPr>
            <p:nvPr/>
          </p:nvSpPr>
          <p:spPr bwMode="auto">
            <a:xfrm>
              <a:off x="3648" y="2736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0"/>
            <p:cNvSpPr>
              <a:spLocks noChangeArrowheads="1"/>
            </p:cNvSpPr>
            <p:nvPr/>
          </p:nvSpPr>
          <p:spPr bwMode="auto">
            <a:xfrm>
              <a:off x="2640" y="31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>
              <a:off x="1776" y="240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2208" y="2544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13"/>
            <p:cNvSpPr>
              <a:spLocks noChangeArrowheads="1"/>
            </p:cNvSpPr>
            <p:nvPr/>
          </p:nvSpPr>
          <p:spPr bwMode="auto">
            <a:xfrm>
              <a:off x="3072" y="3744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14"/>
            <p:cNvSpPr>
              <a:spLocks noChangeArrowheads="1"/>
            </p:cNvSpPr>
            <p:nvPr/>
          </p:nvSpPr>
          <p:spPr bwMode="auto">
            <a:xfrm>
              <a:off x="2016" y="3504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643" name="AutoShape 15"/>
            <p:cNvCxnSpPr>
              <a:cxnSpLocks noChangeShapeType="1"/>
              <a:stCxn id="26632" idx="3"/>
              <a:endCxn id="26639" idx="0"/>
            </p:cNvCxnSpPr>
            <p:nvPr/>
          </p:nvCxnSpPr>
          <p:spPr bwMode="auto">
            <a:xfrm flipH="1">
              <a:off x="1872" y="1796"/>
              <a:ext cx="76" cy="6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16"/>
            <p:cNvCxnSpPr>
              <a:cxnSpLocks noChangeShapeType="1"/>
              <a:stCxn id="26632" idx="4"/>
              <a:endCxn id="26640" idx="0"/>
            </p:cNvCxnSpPr>
            <p:nvPr/>
          </p:nvCxnSpPr>
          <p:spPr bwMode="auto">
            <a:xfrm>
              <a:off x="2016" y="1824"/>
              <a:ext cx="288" cy="7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17"/>
            <p:cNvCxnSpPr>
              <a:cxnSpLocks noChangeShapeType="1"/>
              <a:stCxn id="26632" idx="5"/>
              <a:endCxn id="26635" idx="1"/>
            </p:cNvCxnSpPr>
            <p:nvPr/>
          </p:nvCxnSpPr>
          <p:spPr bwMode="auto">
            <a:xfrm>
              <a:off x="2084" y="1796"/>
              <a:ext cx="48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18"/>
            <p:cNvCxnSpPr>
              <a:cxnSpLocks noChangeShapeType="1"/>
              <a:stCxn id="26633" idx="4"/>
              <a:endCxn id="26635" idx="0"/>
            </p:cNvCxnSpPr>
            <p:nvPr/>
          </p:nvCxnSpPr>
          <p:spPr bwMode="auto">
            <a:xfrm flipH="1">
              <a:off x="2640" y="1680"/>
              <a:ext cx="240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AutoShape 19"/>
            <p:cNvCxnSpPr>
              <a:cxnSpLocks noChangeShapeType="1"/>
              <a:stCxn id="26636" idx="4"/>
              <a:endCxn id="26637" idx="0"/>
            </p:cNvCxnSpPr>
            <p:nvPr/>
          </p:nvCxnSpPr>
          <p:spPr bwMode="auto">
            <a:xfrm>
              <a:off x="3552" y="1680"/>
              <a:ext cx="192" cy="10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AutoShape 20"/>
            <p:cNvCxnSpPr>
              <a:cxnSpLocks noChangeShapeType="1"/>
              <a:stCxn id="26636" idx="3"/>
              <a:endCxn id="26634" idx="0"/>
            </p:cNvCxnSpPr>
            <p:nvPr/>
          </p:nvCxnSpPr>
          <p:spPr bwMode="auto">
            <a:xfrm flipH="1">
              <a:off x="3264" y="1652"/>
              <a:ext cx="220" cy="5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AutoShape 21"/>
            <p:cNvCxnSpPr>
              <a:cxnSpLocks noChangeShapeType="1"/>
              <a:stCxn id="26634" idx="4"/>
              <a:endCxn id="26638" idx="7"/>
            </p:cNvCxnSpPr>
            <p:nvPr/>
          </p:nvCxnSpPr>
          <p:spPr bwMode="auto">
            <a:xfrm flipH="1">
              <a:off x="2804" y="2400"/>
              <a:ext cx="460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0" name="AutoShape 22"/>
            <p:cNvCxnSpPr>
              <a:cxnSpLocks noChangeShapeType="1"/>
              <a:stCxn id="26639" idx="4"/>
              <a:endCxn id="26642" idx="1"/>
            </p:cNvCxnSpPr>
            <p:nvPr/>
          </p:nvCxnSpPr>
          <p:spPr bwMode="auto">
            <a:xfrm>
              <a:off x="1872" y="2592"/>
              <a:ext cx="172" cy="9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1" name="AutoShape 23"/>
            <p:cNvCxnSpPr>
              <a:cxnSpLocks noChangeShapeType="1"/>
              <a:stCxn id="26640" idx="4"/>
              <a:endCxn id="26642" idx="0"/>
            </p:cNvCxnSpPr>
            <p:nvPr/>
          </p:nvCxnSpPr>
          <p:spPr bwMode="auto">
            <a:xfrm flipH="1">
              <a:off x="2112" y="2736"/>
              <a:ext cx="192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2" name="AutoShape 24"/>
            <p:cNvCxnSpPr>
              <a:cxnSpLocks noChangeShapeType="1"/>
              <a:stCxn id="26635" idx="4"/>
              <a:endCxn id="26638" idx="0"/>
            </p:cNvCxnSpPr>
            <p:nvPr/>
          </p:nvCxnSpPr>
          <p:spPr bwMode="auto">
            <a:xfrm>
              <a:off x="2640" y="2448"/>
              <a:ext cx="96" cy="7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3" name="AutoShape 25"/>
            <p:cNvCxnSpPr>
              <a:cxnSpLocks noChangeShapeType="1"/>
              <a:stCxn id="26637" idx="4"/>
              <a:endCxn id="26641" idx="7"/>
            </p:cNvCxnSpPr>
            <p:nvPr/>
          </p:nvCxnSpPr>
          <p:spPr bwMode="auto">
            <a:xfrm flipH="1">
              <a:off x="3236" y="2928"/>
              <a:ext cx="508" cy="8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AutoShape 26"/>
            <p:cNvCxnSpPr>
              <a:cxnSpLocks noChangeShapeType="1"/>
              <a:stCxn id="26638" idx="5"/>
              <a:endCxn id="26641" idx="1"/>
            </p:cNvCxnSpPr>
            <p:nvPr/>
          </p:nvCxnSpPr>
          <p:spPr bwMode="auto">
            <a:xfrm>
              <a:off x="2804" y="3332"/>
              <a:ext cx="296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5" name="AutoShape 27"/>
            <p:cNvCxnSpPr>
              <a:cxnSpLocks noChangeShapeType="1"/>
              <a:stCxn id="26638" idx="3"/>
              <a:endCxn id="26642" idx="7"/>
            </p:cNvCxnSpPr>
            <p:nvPr/>
          </p:nvCxnSpPr>
          <p:spPr bwMode="auto">
            <a:xfrm flipH="1">
              <a:off x="2180" y="3332"/>
              <a:ext cx="488" cy="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6" name="Oval 28"/>
            <p:cNvSpPr>
              <a:spLocks noChangeArrowheads="1"/>
            </p:cNvSpPr>
            <p:nvPr/>
          </p:nvSpPr>
          <p:spPr bwMode="auto">
            <a:xfrm>
              <a:off x="1296" y="168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Oval 29"/>
            <p:cNvSpPr>
              <a:spLocks noChangeArrowheads="1"/>
            </p:cNvSpPr>
            <p:nvPr/>
          </p:nvSpPr>
          <p:spPr bwMode="auto">
            <a:xfrm>
              <a:off x="1296" y="220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658" name="AutoShape 30"/>
            <p:cNvCxnSpPr>
              <a:cxnSpLocks noChangeShapeType="1"/>
              <a:stCxn id="26656" idx="5"/>
              <a:endCxn id="26639" idx="1"/>
            </p:cNvCxnSpPr>
            <p:nvPr/>
          </p:nvCxnSpPr>
          <p:spPr bwMode="auto">
            <a:xfrm>
              <a:off x="1460" y="1844"/>
              <a:ext cx="344" cy="5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9" name="AutoShape 31"/>
            <p:cNvCxnSpPr>
              <a:cxnSpLocks noChangeShapeType="1"/>
              <a:stCxn id="26656" idx="4"/>
              <a:endCxn id="26657" idx="0"/>
            </p:cNvCxnSpPr>
            <p:nvPr/>
          </p:nvCxnSpPr>
          <p:spPr bwMode="auto">
            <a:xfrm>
              <a:off x="1392" y="1872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AutoShape 32"/>
            <p:cNvCxnSpPr>
              <a:cxnSpLocks noChangeShapeType="1"/>
              <a:stCxn id="26657" idx="4"/>
              <a:endCxn id="26642" idx="2"/>
            </p:cNvCxnSpPr>
            <p:nvPr/>
          </p:nvCxnSpPr>
          <p:spPr bwMode="auto">
            <a:xfrm>
              <a:off x="1392" y="2400"/>
              <a:ext cx="624" cy="1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3697" name="AutoShape 33"/>
          <p:cNvSpPr>
            <a:spLocks noChangeArrowheads="1"/>
          </p:cNvSpPr>
          <p:nvPr/>
        </p:nvSpPr>
        <p:spPr bwMode="auto">
          <a:xfrm>
            <a:off x="4572000" y="423545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057400" y="2025650"/>
            <a:ext cx="1066800" cy="1447800"/>
            <a:chOff x="1296" y="1680"/>
            <a:chExt cx="672" cy="912"/>
          </a:xfrm>
        </p:grpSpPr>
        <p:sp>
          <p:nvSpPr>
            <p:cNvPr id="26629" name="Oval 35"/>
            <p:cNvSpPr>
              <a:spLocks noChangeArrowheads="1"/>
            </p:cNvSpPr>
            <p:nvPr/>
          </p:nvSpPr>
          <p:spPr bwMode="auto">
            <a:xfrm>
              <a:off x="1296" y="1680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Oval 36"/>
            <p:cNvSpPr>
              <a:spLocks noChangeArrowheads="1"/>
            </p:cNvSpPr>
            <p:nvPr/>
          </p:nvSpPr>
          <p:spPr bwMode="auto">
            <a:xfrm>
              <a:off x="1296" y="2208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Oval 37"/>
            <p:cNvSpPr>
              <a:spLocks noChangeArrowheads="1"/>
            </p:cNvSpPr>
            <p:nvPr/>
          </p:nvSpPr>
          <p:spPr bwMode="auto">
            <a:xfrm>
              <a:off x="1776" y="2400"/>
              <a:ext cx="192" cy="192"/>
            </a:xfrm>
            <a:prstGeom prst="ellipse">
              <a:avLst/>
            </a:prstGeom>
            <a:solidFill>
              <a:srgbClr val="02FF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7882" y="627529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525A93"/>
                </a:solidFill>
                <a:latin typeface="+mn-lt"/>
              </a:rPr>
              <a:t>Denvir</a:t>
            </a:r>
            <a:r>
              <a:rPr lang="en-US" sz="1800" dirty="0" smtClean="0">
                <a:solidFill>
                  <a:srgbClr val="525A93"/>
                </a:solidFill>
                <a:latin typeface="+mn-lt"/>
              </a:rPr>
              <a:t> and Brown (1986)</a:t>
            </a:r>
            <a:endParaRPr lang="en-US" sz="1800" dirty="0">
              <a:solidFill>
                <a:srgbClr val="525A93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62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f</a:t>
            </a:r>
            <a:r>
              <a:rPr lang="en-US" dirty="0" smtClean="0"/>
              <a:t>ormative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84300"/>
            <a:ext cx="8426450" cy="5473700"/>
          </a:xfrm>
        </p:spPr>
        <p:txBody>
          <a:bodyPr/>
          <a:lstStyle/>
          <a:p>
            <a:r>
              <a:rPr lang="en-US" dirty="0" smtClean="0"/>
              <a:t>A principle and an uncomfortable fact about the world</a:t>
            </a:r>
          </a:p>
          <a:p>
            <a:pPr lvl="1"/>
            <a:r>
              <a:rPr lang="en-US" dirty="0" smtClean="0"/>
              <a:t>The principle:</a:t>
            </a:r>
          </a:p>
          <a:p>
            <a:pPr lvl="2"/>
            <a:r>
              <a:rPr lang="en-US" dirty="0" smtClean="0"/>
              <a:t>"If I had to reduce all of educational psychology to just one principle, I would say this: The most important single factor influencing learning is what the learner already knows. Ascertain this and teach him [or her] accordingly” (</a:t>
            </a:r>
            <a:r>
              <a:rPr lang="en-US" dirty="0" err="1" smtClean="0"/>
              <a:t>Ausubel</a:t>
            </a:r>
            <a:r>
              <a:rPr lang="en-US" dirty="0" smtClean="0"/>
              <a:t>, 1968 p. vi)</a:t>
            </a:r>
          </a:p>
          <a:p>
            <a:pPr lvl="1"/>
            <a:r>
              <a:rPr lang="en-US" dirty="0" smtClean="0"/>
              <a:t>The uncomfortable fact:</a:t>
            </a:r>
          </a:p>
          <a:p>
            <a:pPr lvl="2"/>
            <a:r>
              <a:rPr lang="en-US" dirty="0" smtClean="0"/>
              <a:t>Students do not learn what we teach.</a:t>
            </a:r>
          </a:p>
          <a:p>
            <a:pPr lvl="1"/>
            <a:r>
              <a:rPr lang="is-IS" dirty="0" smtClean="0"/>
              <a:t>What is learning?</a:t>
            </a:r>
          </a:p>
          <a:p>
            <a:pPr lvl="2"/>
            <a:r>
              <a:rPr lang="is-IS" dirty="0" smtClean="0"/>
              <a:t>Learning is a </a:t>
            </a:r>
            <a:r>
              <a:rPr lang="is-IS" dirty="0"/>
              <a:t>change in long-term memory (Kirschner et al., 2006)</a:t>
            </a:r>
          </a:p>
          <a:p>
            <a:pPr lvl="2"/>
            <a:r>
              <a:rPr lang="is-IS" dirty="0"/>
              <a:t>The fact that someone can do something now does not mean they will be able to do it in six weeks, </a:t>
            </a:r>
            <a:r>
              <a:rPr lang="is-IS" b="1" dirty="0"/>
              <a:t>but</a:t>
            </a:r>
          </a:p>
          <a:p>
            <a:pPr lvl="2"/>
            <a:r>
              <a:rPr lang="is-IS" dirty="0"/>
              <a:t>If they cannot do something now, it is highly unlikely they will be able to do it in six </a:t>
            </a:r>
            <a:r>
              <a:rPr lang="is-IS" dirty="0" smtClean="0"/>
              <a:t>weeks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00"/>
            <a:ext cx="635000" cy="231775"/>
          </a:xfrm>
        </p:spPr>
        <p:txBody>
          <a:bodyPr/>
          <a:lstStyle/>
          <a:p>
            <a:fld id="{ED339179-AF39-9B4A-A1CE-3E67456E6F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memory 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teaching is really hard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</a:t>
            </a:r>
            <a:r>
              <a:rPr lang="en-US" dirty="0"/>
              <a:t> </a:t>
            </a:r>
            <a:r>
              <a:rPr lang="en-US" dirty="0" smtClean="0"/>
              <a:t>(how well a learner completes a learning task) and learning (the changes in long-term memory that result) are different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and performance are </a:t>
            </a:r>
            <a:r>
              <a:rPr lang="en-US" dirty="0" smtClean="0"/>
              <a:t>negatively correlated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do not reliably know when they are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do not reliably know whether they know something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8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psychology of learning (Thorndike, 1913)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Law of Exercise comprises the laws of Use and Disuse</a:t>
            </a:r>
            <a:r>
              <a:rPr lang="en-US" dirty="0" smtClean="0"/>
              <a:t>.” (p. 2)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Law of </a:t>
            </a:r>
            <a:r>
              <a:rPr lang="en-US" dirty="0" smtClean="0"/>
              <a:t>Use </a:t>
            </a:r>
            <a:r>
              <a:rPr lang="en-US" dirty="0"/>
              <a:t>is : When a modifiable connection is </a:t>
            </a:r>
            <a:r>
              <a:rPr lang="en-US" dirty="0" smtClean="0"/>
              <a:t>made </a:t>
            </a:r>
            <a:r>
              <a:rPr lang="en-US" dirty="0"/>
              <a:t>between a situation and a response, that connection's strength is, other things being equal, </a:t>
            </a:r>
            <a:r>
              <a:rPr lang="en-US" dirty="0" smtClean="0"/>
              <a:t>increased.” (p. 2)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Law of Disuse is : When a modifiable connection is not made between a situation and a response during a length of time, that connection's strength is decreased</a:t>
            </a:r>
            <a:r>
              <a:rPr lang="en-US" dirty="0" smtClean="0"/>
              <a:t>.” (p. 4)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5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new theory of disuse”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 item in memory is characterized by </a:t>
            </a:r>
          </a:p>
          <a:p>
            <a:pPr lvl="1"/>
            <a:r>
              <a:rPr lang="en-US" sz="2800" dirty="0" smtClean="0"/>
              <a:t>Storage strength</a:t>
            </a:r>
          </a:p>
          <a:p>
            <a:pPr lvl="2"/>
            <a:r>
              <a:rPr lang="en-US" sz="2400" dirty="0" smtClean="0"/>
              <a:t>how well learned an item is</a:t>
            </a:r>
          </a:p>
          <a:p>
            <a:pPr lvl="2"/>
            <a:r>
              <a:rPr lang="en-US" sz="2400" dirty="0" smtClean="0"/>
              <a:t>can only increase</a:t>
            </a:r>
          </a:p>
          <a:p>
            <a:pPr lvl="1"/>
            <a:r>
              <a:rPr lang="en-US" sz="2800" dirty="0" smtClean="0"/>
              <a:t>Retrieval strength</a:t>
            </a:r>
          </a:p>
          <a:p>
            <a:pPr lvl="2"/>
            <a:r>
              <a:rPr lang="en-US" sz="2400" dirty="0" smtClean="0"/>
              <a:t>how easy an item is to retrieve at a particular time</a:t>
            </a:r>
          </a:p>
          <a:p>
            <a:pPr lvl="2"/>
            <a:r>
              <a:rPr lang="en-US" sz="2400" dirty="0" smtClean="0"/>
              <a:t>goes up and down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250590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Bjork (1992)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6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21344</TotalTime>
  <Words>1013</Words>
  <Application>Microsoft Macintosh PowerPoint</Application>
  <PresentationFormat>On-screen Show (4:3)</PresentationFormat>
  <Paragraphs>224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Dylan Wiliam Template 2014</vt:lpstr>
      <vt:lpstr>Dylan Wiliam (@dylanwiliam)</vt:lpstr>
      <vt:lpstr>Effective learning environments</vt:lpstr>
      <vt:lpstr>Why formative assessment?</vt:lpstr>
      <vt:lpstr>Learners do not (always) learn what we teach…</vt:lpstr>
      <vt:lpstr>Why formative assessment?</vt:lpstr>
      <vt:lpstr>How memory works</vt:lpstr>
      <vt:lpstr>Why teaching is really hard</vt:lpstr>
      <vt:lpstr>The psychology of learning (Thorndike, 1913)</vt:lpstr>
      <vt:lpstr>“The new theory of disuse”</vt:lpstr>
      <vt:lpstr>How memory really works</vt:lpstr>
      <vt:lpstr>Studying and testing</vt:lpstr>
      <vt:lpstr>Studying and testing</vt:lpstr>
      <vt:lpstr>How memory really works</vt:lpstr>
      <vt:lpstr>Interleaved mathematics practice</vt:lpstr>
      <vt:lpstr>Four kinds of problem</vt:lpstr>
      <vt:lpstr>Experimental design</vt:lpstr>
      <vt:lpstr>Participants</vt:lpstr>
      <vt:lpstr>Test results</vt:lpstr>
      <vt:lpstr>What does all this mean?</vt:lpstr>
      <vt:lpstr>Thank You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193</cp:revision>
  <dcterms:created xsi:type="dcterms:W3CDTF">2014-10-09T19:30:01Z</dcterms:created>
  <dcterms:modified xsi:type="dcterms:W3CDTF">2020-04-29T13:35:10Z</dcterms:modified>
</cp:coreProperties>
</file>