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5" r:id="rId1"/>
  </p:sldMasterIdLst>
  <p:notesMasterIdLst>
    <p:notesMasterId r:id="rId52"/>
  </p:notesMasterIdLst>
  <p:handoutMasterIdLst>
    <p:handoutMasterId r:id="rId53"/>
  </p:handoutMasterIdLst>
  <p:sldIdLst>
    <p:sldId id="717" r:id="rId2"/>
    <p:sldId id="805" r:id="rId3"/>
    <p:sldId id="806" r:id="rId4"/>
    <p:sldId id="807" r:id="rId5"/>
    <p:sldId id="808" r:id="rId6"/>
    <p:sldId id="809" r:id="rId7"/>
    <p:sldId id="810" r:id="rId8"/>
    <p:sldId id="811" r:id="rId9"/>
    <p:sldId id="812" r:id="rId10"/>
    <p:sldId id="794" r:id="rId11"/>
    <p:sldId id="795" r:id="rId12"/>
    <p:sldId id="796" r:id="rId13"/>
    <p:sldId id="797" r:id="rId14"/>
    <p:sldId id="798" r:id="rId15"/>
    <p:sldId id="799" r:id="rId16"/>
    <p:sldId id="846" r:id="rId17"/>
    <p:sldId id="847" r:id="rId18"/>
    <p:sldId id="793" r:id="rId19"/>
    <p:sldId id="837" r:id="rId20"/>
    <p:sldId id="804" r:id="rId21"/>
    <p:sldId id="841" r:id="rId22"/>
    <p:sldId id="829" r:id="rId23"/>
    <p:sldId id="842" r:id="rId24"/>
    <p:sldId id="843" r:id="rId25"/>
    <p:sldId id="839" r:id="rId26"/>
    <p:sldId id="844" r:id="rId27"/>
    <p:sldId id="845" r:id="rId28"/>
    <p:sldId id="832" r:id="rId29"/>
    <p:sldId id="833" r:id="rId30"/>
    <p:sldId id="834" r:id="rId31"/>
    <p:sldId id="835" r:id="rId32"/>
    <p:sldId id="836" r:id="rId33"/>
    <p:sldId id="830" r:id="rId34"/>
    <p:sldId id="831" r:id="rId35"/>
    <p:sldId id="813" r:id="rId36"/>
    <p:sldId id="814" r:id="rId37"/>
    <p:sldId id="815" r:id="rId38"/>
    <p:sldId id="816" r:id="rId39"/>
    <p:sldId id="817" r:id="rId40"/>
    <p:sldId id="818" r:id="rId41"/>
    <p:sldId id="819" r:id="rId42"/>
    <p:sldId id="820" r:id="rId43"/>
    <p:sldId id="821" r:id="rId44"/>
    <p:sldId id="822" r:id="rId45"/>
    <p:sldId id="823" r:id="rId46"/>
    <p:sldId id="824" r:id="rId47"/>
    <p:sldId id="801" r:id="rId48"/>
    <p:sldId id="802" r:id="rId49"/>
    <p:sldId id="803" r:id="rId50"/>
    <p:sldId id="848" r:id="rId51"/>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C357B"/>
    <a:srgbClr val="9E2487"/>
    <a:srgbClr val="A68AAC"/>
    <a:srgbClr val="F1DFED"/>
    <a:srgbClr val="8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952" y="-504"/>
      </p:cViewPr>
      <p:guideLst>
        <p:guide orient="horz" pos="2160"/>
        <p:guide pos="289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1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812800" y="6343650"/>
            <a:ext cx="7518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r>
              <a:rPr lang="en-GB" sz="1000">
                <a:latin typeface="Times New Roman" charset="0"/>
              </a:rPr>
              <a:t>© 2010 Dylan Wiliam, Institute of Education, 20 Bedford Way, London WC1H 0AL, UK; 020 7612 6000</a:t>
            </a:r>
          </a:p>
        </p:txBody>
      </p:sp>
      <p:sp>
        <p:nvSpPr>
          <p:cNvPr id="2051" name="Rectangle 3"/>
          <p:cNvSpPr>
            <a:spLocks noChangeArrowheads="1"/>
          </p:cNvSpPr>
          <p:nvPr/>
        </p:nvSpPr>
        <p:spPr bwMode="auto">
          <a:xfrm>
            <a:off x="1060450" y="377825"/>
            <a:ext cx="8037513"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p>
        </p:txBody>
      </p:sp>
      <p:sp>
        <p:nvSpPr>
          <p:cNvPr id="2052" name="Rectangle 4"/>
          <p:cNvSpPr>
            <a:spLocks noChangeArrowheads="1"/>
          </p:cNvSpPr>
          <p:nvPr/>
        </p:nvSpPr>
        <p:spPr bwMode="auto">
          <a:xfrm>
            <a:off x="4656138" y="6581775"/>
            <a:ext cx="708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fld id="{9211D485-12F2-B442-964B-E824A1BD6F81}" type="slidenum">
              <a:rPr lang="en-GB" sz="1000">
                <a:latin typeface="Times New Roman" charset="0"/>
              </a:rPr>
              <a:pPr defTabSz="950913" eaLnBrk="0" hangingPunct="0"/>
              <a:t>‹#›</a:t>
            </a:fld>
            <a:endParaRPr lang="en-GB" sz="1000">
              <a:latin typeface="Times New Roman" charset="0"/>
            </a:endParaRPr>
          </a:p>
        </p:txBody>
      </p:sp>
    </p:spTree>
    <p:extLst>
      <p:ext uri="{BB962C8B-B14F-4D97-AF65-F5344CB8AC3E}">
        <p14:creationId xmlns:p14="http://schemas.microsoft.com/office/powerpoint/2010/main" val="3537101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06513" y="3257550"/>
            <a:ext cx="7181850" cy="3086100"/>
          </a:xfrm>
          <a:prstGeom prst="rect">
            <a:avLst/>
          </a:prstGeom>
          <a:noFill/>
          <a:ln w="12700">
            <a:noFill/>
            <a:miter lim="800000"/>
            <a:headEnd/>
            <a:tailEnd/>
          </a:ln>
          <a:effectLst/>
        </p:spPr>
        <p:txBody>
          <a:bodyPr vert="horz" wrap="square" lIns="93663" tIns="46038" rIns="93663" bIns="4603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5" name="Rectangle 3"/>
          <p:cNvSpPr>
            <a:spLocks noGrp="1" noRot="1" noChangeAspect="1" noChangeArrowheads="1" noTextEdit="1"/>
          </p:cNvSpPr>
          <p:nvPr>
            <p:ph type="sldImg" idx="2"/>
          </p:nvPr>
        </p:nvSpPr>
        <p:spPr bwMode="auto">
          <a:xfrm>
            <a:off x="2968625" y="598488"/>
            <a:ext cx="3206750" cy="2405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888990054"/>
      </p:ext>
    </p:extLst>
  </p:cSld>
  <p:clrMap bg1="lt1" tx1="dk1" bg2="lt2" tx2="dk2" accent1="accent1" accent2="accent2" accent3="accent3" accent4="accent4" accent5="accent5" accent6="accent6" hlink="hlink" folHlink="folHlink"/>
  <p:notesStyle>
    <a:lvl1pPr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476250"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50913"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427163"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901825"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ln cap="flat"/>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sz="1600">
              <a:solidFill>
                <a:srgbClr val="000000"/>
              </a:solidFill>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p:cNvSpPr>
          <p:nvPr>
            <p:ph type="sldImg"/>
          </p:nvPr>
        </p:nvSpPr>
        <p:spPr>
          <a:solidFill>
            <a:srgbClr val="FFFFFF"/>
          </a:solidFill>
          <a:ln/>
        </p:spPr>
      </p:sp>
      <p:sp>
        <p:nvSpPr>
          <p:cNvPr id="14643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p:cNvSpPr>
          <p:nvPr>
            <p:ph type="sldImg"/>
          </p:nvPr>
        </p:nvSpPr>
        <p:spPr>
          <a:xfrm>
            <a:off x="2857500" y="514350"/>
            <a:ext cx="3429000" cy="2571750"/>
          </a:xfrm>
          <a:solidFill>
            <a:srgbClr val="FFFFFF"/>
          </a:solidFill>
          <a:ln/>
        </p:spPr>
      </p:sp>
      <p:sp>
        <p:nvSpPr>
          <p:cNvPr id="52227"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2968625" y="598488"/>
            <a:ext cx="3206750" cy="2405062"/>
          </a:xfrm>
          <a:solidFill>
            <a:srgbClr val="FFFFFF"/>
          </a:solidFill>
          <a:ln/>
        </p:spPr>
      </p:sp>
      <p:sp>
        <p:nvSpPr>
          <p:cNvPr id="5529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p:cNvSpPr>
          <p:nvPr>
            <p:ph type="sldImg"/>
          </p:nvPr>
        </p:nvSpPr>
        <p:spPr>
          <a:xfrm>
            <a:off x="2859088" y="514350"/>
            <a:ext cx="3429000" cy="2571750"/>
          </a:xfrm>
          <a:solidFill>
            <a:srgbClr val="FFFFFF"/>
          </a:solidFill>
          <a:ln/>
        </p:spPr>
      </p:sp>
      <p:sp>
        <p:nvSpPr>
          <p:cNvPr id="58370"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lIns="93031" tIns="46516" rIns="93031" bIns="46516"/>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64514"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65538"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xfrm>
            <a:off x="2968625" y="598488"/>
            <a:ext cx="3206750" cy="2405062"/>
          </a:xfrm>
          <a:ln/>
        </p:spPr>
      </p:sp>
      <p:sp>
        <p:nvSpPr>
          <p:cNvPr id="5939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Direct the rider</a:t>
            </a:r>
          </a:p>
          <a:p>
            <a:pPr lvl="1"/>
            <a:r>
              <a:rPr lang="en-US">
                <a:latin typeface="Times New Roman" charset="0"/>
                <a:ea typeface="ＭＳ Ｐゴシック" charset="0"/>
              </a:rPr>
              <a:t>Follow the bright spots (malnutrition in Vietnam)</a:t>
            </a:r>
          </a:p>
          <a:p>
            <a:pPr lvl="1"/>
            <a:r>
              <a:rPr lang="en-US">
                <a:latin typeface="Times New Roman" charset="0"/>
                <a:ea typeface="ＭＳ Ｐゴシック" charset="0"/>
              </a:rPr>
              <a:t>Script the critical moves (1% milk; 25 points)</a:t>
            </a:r>
          </a:p>
          <a:p>
            <a:pPr lvl="1"/>
            <a:r>
              <a:rPr lang="en-US">
                <a:latin typeface="Times New Roman" charset="0"/>
                <a:ea typeface="ＭＳ Ｐゴシック" charset="0"/>
              </a:rPr>
              <a:t>Point to the destination (No dry holes)</a:t>
            </a:r>
          </a:p>
          <a:p>
            <a:r>
              <a:rPr lang="en-US">
                <a:latin typeface="Times New Roman" charset="0"/>
                <a:ea typeface="ＭＳ Ｐゴシック" charset="0"/>
                <a:cs typeface="ＭＳ Ｐゴシック" charset="0"/>
              </a:rPr>
              <a:t>Motivate the elephant</a:t>
            </a:r>
          </a:p>
          <a:p>
            <a:pPr lvl="1"/>
            <a:r>
              <a:rPr lang="en-US">
                <a:latin typeface="Times New Roman" charset="0"/>
                <a:ea typeface="ＭＳ Ｐゴシック" charset="0"/>
              </a:rPr>
              <a:t>Find the feeling (Gloves on the table)</a:t>
            </a:r>
          </a:p>
          <a:p>
            <a:pPr lvl="1"/>
            <a:r>
              <a:rPr lang="en-US">
                <a:latin typeface="Times New Roman" charset="0"/>
                <a:ea typeface="ＭＳ Ｐゴシック" charset="0"/>
              </a:rPr>
              <a:t>Shrink the change (5-minute room makeover)</a:t>
            </a:r>
          </a:p>
          <a:p>
            <a:pPr lvl="1"/>
            <a:r>
              <a:rPr lang="en-US">
                <a:latin typeface="Times New Roman" charset="0"/>
                <a:ea typeface="ＭＳ Ｐゴシック" charset="0"/>
              </a:rPr>
              <a:t>Grow your people (Dweck’s mindset)</a:t>
            </a:r>
          </a:p>
          <a:p>
            <a:r>
              <a:rPr lang="en-US">
                <a:latin typeface="Times New Roman" charset="0"/>
                <a:ea typeface="ＭＳ Ｐゴシック" charset="0"/>
                <a:cs typeface="ＭＳ Ｐゴシック" charset="0"/>
              </a:rPr>
              <a:t>Shape the path</a:t>
            </a:r>
          </a:p>
          <a:p>
            <a:pPr lvl="1"/>
            <a:r>
              <a:rPr lang="en-US">
                <a:latin typeface="Times New Roman" charset="0"/>
                <a:ea typeface="ＭＳ Ｐゴシック" charset="0"/>
              </a:rPr>
              <a:t>Tweak the environment (popcorn study, one-click ordering)</a:t>
            </a:r>
          </a:p>
          <a:p>
            <a:pPr lvl="1"/>
            <a:r>
              <a:rPr lang="en-US">
                <a:latin typeface="Times New Roman" charset="0"/>
                <a:ea typeface="ＭＳ Ｐゴシック" charset="0"/>
              </a:rPr>
              <a:t>Build habits (action triggers: don’t tax the rider; checklists)</a:t>
            </a:r>
          </a:p>
          <a:p>
            <a:pPr lvl="1"/>
            <a:r>
              <a:rPr lang="en-US">
                <a:latin typeface="Times New Roman" charset="0"/>
                <a:ea typeface="ＭＳ Ｐゴシック" charset="0"/>
              </a:rPr>
              <a:t>Rally the herd (free spaces in hospitals)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solidFill>
            <a:srgbClr val="FFFFFF"/>
          </a:solidFill>
          <a:ln/>
        </p:spPr>
      </p:sp>
      <p:sp>
        <p:nvSpPr>
          <p:cNvPr id="197635"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p:cNvSpPr>
          <p:nvPr>
            <p:ph type="sldImg"/>
          </p:nvPr>
        </p:nvSpPr>
        <p:spPr>
          <a:xfrm>
            <a:off x="2857500" y="514350"/>
            <a:ext cx="3429000" cy="2571750"/>
          </a:xfrm>
          <a:solidFill>
            <a:srgbClr val="FFFFFF"/>
          </a:solidFill>
          <a:ln/>
        </p:spPr>
      </p:sp>
      <p:sp>
        <p:nvSpPr>
          <p:cNvPr id="16386"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solidFill>
            <a:srgbClr val="FFFFFF"/>
          </a:solidFill>
          <a:ln/>
        </p:spPr>
      </p:sp>
      <p:sp>
        <p:nvSpPr>
          <p:cNvPr id="5939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xfrm>
            <a:off x="2857500" y="514350"/>
            <a:ext cx="3429000" cy="2571750"/>
          </a:xfrm>
          <a:solidFill>
            <a:srgbClr val="FFFFFF"/>
          </a:solidFill>
          <a:ln/>
        </p:spPr>
      </p:sp>
      <p:sp>
        <p:nvSpPr>
          <p:cNvPr id="18434"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p:cNvSpPr>
          <p:nvPr>
            <p:ph type="sldImg"/>
          </p:nvPr>
        </p:nvSpPr>
        <p:spPr>
          <a:solidFill>
            <a:srgbClr val="FFFFFF"/>
          </a:solidFill>
          <a:ln/>
        </p:spPr>
      </p:sp>
      <p:sp>
        <p:nvSpPr>
          <p:cNvPr id="2048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p:cNvSpPr>
          <p:nvPr>
            <p:ph type="sldImg"/>
          </p:nvPr>
        </p:nvSpPr>
        <p:spPr>
          <a:xfrm>
            <a:off x="2857500" y="514350"/>
            <a:ext cx="3429000" cy="2571750"/>
          </a:xfrm>
          <a:solidFill>
            <a:srgbClr val="FFFFFF"/>
          </a:solidFill>
          <a:ln/>
        </p:spPr>
      </p:sp>
      <p:sp>
        <p:nvSpPr>
          <p:cNvPr id="24578"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p:cNvSpPr>
          <p:nvPr>
            <p:ph type="sldImg"/>
          </p:nvPr>
        </p:nvSpPr>
        <p:spPr>
          <a:xfrm>
            <a:off x="2857500" y="514350"/>
            <a:ext cx="3429000" cy="2571750"/>
          </a:xfrm>
          <a:solidFill>
            <a:srgbClr val="FFFFFF"/>
          </a:solidFill>
          <a:ln/>
        </p:spPr>
      </p:sp>
      <p:sp>
        <p:nvSpPr>
          <p:cNvPr id="27650"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a:xfrm>
            <a:off x="2857500" y="514350"/>
            <a:ext cx="3429000" cy="2571750"/>
          </a:xfrm>
          <a:solidFill>
            <a:srgbClr val="FFFFFF"/>
          </a:solidFill>
          <a:ln/>
        </p:spPr>
      </p:sp>
      <p:sp>
        <p:nvSpPr>
          <p:cNvPr id="29698"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1E6D05-5DBE-0948-8F82-292321DFEB09}" type="datetimeFigureOut">
              <a:rPr lang="en-US"/>
              <a:pPr>
                <a:defRPr/>
              </a:pPr>
              <a:t>14/10/2011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2799CE-711A-FA44-BA4E-E463DA170A36}" type="slidenum">
              <a:rPr lang="en-US"/>
              <a:pPr>
                <a:defRPr/>
              </a:pPr>
              <a:t>‹#›</a:t>
            </a:fld>
            <a:endParaRPr lang="en-US"/>
          </a:p>
        </p:txBody>
      </p:sp>
    </p:spTree>
    <p:extLst>
      <p:ext uri="{BB962C8B-B14F-4D97-AF65-F5344CB8AC3E}">
        <p14:creationId xmlns:p14="http://schemas.microsoft.com/office/powerpoint/2010/main" val="358209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D1C542-CADB-0A46-A95E-BE85235B1A61}" type="datetimeFigureOut">
              <a:rPr lang="en-US"/>
              <a:pPr>
                <a:defRPr/>
              </a:pPr>
              <a:t>14/10/2011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988166-B742-DD41-AB06-09771A868CB0}" type="slidenum">
              <a:rPr lang="en-GB"/>
              <a:pPr>
                <a:defRPr/>
              </a:pPr>
              <a:t>‹#›</a:t>
            </a:fld>
            <a:endParaRPr lang="en-GB"/>
          </a:p>
        </p:txBody>
      </p:sp>
    </p:spTree>
    <p:extLst>
      <p:ext uri="{BB962C8B-B14F-4D97-AF65-F5344CB8AC3E}">
        <p14:creationId xmlns:p14="http://schemas.microsoft.com/office/powerpoint/2010/main" val="68978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293F62-1766-F94F-9F9B-0C1C036EC003}" type="datetimeFigureOut">
              <a:rPr lang="en-US"/>
              <a:pPr>
                <a:defRPr/>
              </a:pPr>
              <a:t>14/10/2011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7AC813-EB30-7144-AAFD-8E5B0824F870}" type="slidenum">
              <a:rPr lang="en-GB"/>
              <a:pPr>
                <a:defRPr/>
              </a:pPr>
              <a:t>‹#›</a:t>
            </a:fld>
            <a:endParaRPr lang="en-GB"/>
          </a:p>
        </p:txBody>
      </p:sp>
    </p:spTree>
    <p:extLst>
      <p:ext uri="{BB962C8B-B14F-4D97-AF65-F5344CB8AC3E}">
        <p14:creationId xmlns:p14="http://schemas.microsoft.com/office/powerpoint/2010/main" val="2345293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6725" y="1870075"/>
            <a:ext cx="8353425" cy="644525"/>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66725" y="2590800"/>
            <a:ext cx="8353425" cy="3706813"/>
          </a:xfrm>
        </p:spPr>
        <p:txBody>
          <a:bodyPr rtlCol="0">
            <a:normAutofit/>
          </a:bodyPr>
          <a:lstStyle/>
          <a:p>
            <a:pPr lvl="0"/>
            <a:endParaRPr lang="en-US" noProof="0" smtClean="0"/>
          </a:p>
        </p:txBody>
      </p:sp>
      <p:sp>
        <p:nvSpPr>
          <p:cNvPr id="4" name="Rectangle 5"/>
          <p:cNvSpPr>
            <a:spLocks noGrp="1" noChangeArrowheads="1"/>
          </p:cNvSpPr>
          <p:nvPr>
            <p:ph type="sldNum" sz="quarter" idx="10"/>
          </p:nvPr>
        </p:nvSpPr>
        <p:spPr/>
        <p:txBody>
          <a:bodyPr/>
          <a:lstStyle>
            <a:lvl1pPr>
              <a:defRPr smtClean="0"/>
            </a:lvl1pPr>
          </a:lstStyle>
          <a:p>
            <a:pPr>
              <a:defRPr/>
            </a:pPr>
            <a:fld id="{25F04984-7608-C840-8972-B9B327C8DEED}" type="slidenum">
              <a:rPr lang="en-GB"/>
              <a:pPr>
                <a:defRPr/>
              </a:pPr>
              <a:t>‹#›</a:t>
            </a:fld>
            <a:endParaRPr lang="en-GB"/>
          </a:p>
        </p:txBody>
      </p:sp>
    </p:spTree>
    <p:extLst>
      <p:ext uri="{BB962C8B-B14F-4D97-AF65-F5344CB8AC3E}">
        <p14:creationId xmlns:p14="http://schemas.microsoft.com/office/powerpoint/2010/main" val="389871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76057A4C-C36C-6E44-9942-057820AEF892}" type="slidenum">
              <a:rPr lang="en-US"/>
              <a:pPr>
                <a:defRPr/>
              </a:pPr>
              <a:t>‹#›</a:t>
            </a:fld>
            <a:endParaRPr lang="en-US"/>
          </a:p>
        </p:txBody>
      </p:sp>
    </p:spTree>
    <p:extLst>
      <p:ext uri="{BB962C8B-B14F-4D97-AF65-F5344CB8AC3E}">
        <p14:creationId xmlns:p14="http://schemas.microsoft.com/office/powerpoint/2010/main" val="88916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F862DB-A0EB-F94E-B5DF-381D888958B2}" type="datetimeFigureOut">
              <a:rPr lang="en-US"/>
              <a:pPr>
                <a:defRPr/>
              </a:pPr>
              <a:t>14/10/2011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6238C2-C284-AD4D-8FB8-9663937FCA09}" type="slidenum">
              <a:rPr lang="en-GB"/>
              <a:pPr>
                <a:defRPr/>
              </a:pPr>
              <a:t>‹#›</a:t>
            </a:fld>
            <a:endParaRPr lang="en-GB"/>
          </a:p>
        </p:txBody>
      </p:sp>
    </p:spTree>
    <p:extLst>
      <p:ext uri="{BB962C8B-B14F-4D97-AF65-F5344CB8AC3E}">
        <p14:creationId xmlns:p14="http://schemas.microsoft.com/office/powerpoint/2010/main" val="73820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AF1609-C33D-564D-94AB-C916B9DAA02B}" type="datetimeFigureOut">
              <a:rPr lang="en-US"/>
              <a:pPr>
                <a:defRPr/>
              </a:pPr>
              <a:t>14/10/2011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4DEE13-59B7-AF47-BDCA-59601BA87070}" type="slidenum">
              <a:rPr lang="en-GB"/>
              <a:pPr>
                <a:defRPr/>
              </a:pPr>
              <a:t>‹#›</a:t>
            </a:fld>
            <a:endParaRPr lang="en-GB"/>
          </a:p>
        </p:txBody>
      </p:sp>
    </p:spTree>
    <p:extLst>
      <p:ext uri="{BB962C8B-B14F-4D97-AF65-F5344CB8AC3E}">
        <p14:creationId xmlns:p14="http://schemas.microsoft.com/office/powerpoint/2010/main" val="138820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10A856D-3D01-0A43-BDCB-D64064DD3F32}" type="datetimeFigureOut">
              <a:rPr lang="en-US"/>
              <a:pPr>
                <a:defRPr/>
              </a:pPr>
              <a:t>14/10/2011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50C641-66DE-184E-B016-D253D8CA36FC}" type="slidenum">
              <a:rPr lang="en-GB"/>
              <a:pPr>
                <a:defRPr/>
              </a:pPr>
              <a:t>‹#›</a:t>
            </a:fld>
            <a:endParaRPr lang="en-GB"/>
          </a:p>
        </p:txBody>
      </p:sp>
    </p:spTree>
    <p:extLst>
      <p:ext uri="{BB962C8B-B14F-4D97-AF65-F5344CB8AC3E}">
        <p14:creationId xmlns:p14="http://schemas.microsoft.com/office/powerpoint/2010/main" val="7323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73B611-D0DE-3046-8A30-F9A1806C8DF4}" type="datetimeFigureOut">
              <a:rPr lang="en-US"/>
              <a:pPr>
                <a:defRPr/>
              </a:pPr>
              <a:t>14/10/2011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179BD9-65CB-694A-A2D4-7B548DC60A53}" type="slidenum">
              <a:rPr lang="en-GB"/>
              <a:pPr>
                <a:defRPr/>
              </a:pPr>
              <a:t>‹#›</a:t>
            </a:fld>
            <a:endParaRPr lang="en-GB"/>
          </a:p>
        </p:txBody>
      </p:sp>
    </p:spTree>
    <p:extLst>
      <p:ext uri="{BB962C8B-B14F-4D97-AF65-F5344CB8AC3E}">
        <p14:creationId xmlns:p14="http://schemas.microsoft.com/office/powerpoint/2010/main" val="321493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44A04F-1EF0-1A43-9EDC-536E2F55D34F}" type="datetimeFigureOut">
              <a:rPr lang="en-US"/>
              <a:pPr>
                <a:defRPr/>
              </a:pPr>
              <a:t>14/10/2011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ABF79A-F4A3-5E49-A6CE-5B8CF779BC37}" type="slidenum">
              <a:rPr lang="en-GB"/>
              <a:pPr>
                <a:defRPr/>
              </a:pPr>
              <a:t>‹#›</a:t>
            </a:fld>
            <a:endParaRPr lang="en-GB"/>
          </a:p>
        </p:txBody>
      </p:sp>
    </p:spTree>
    <p:extLst>
      <p:ext uri="{BB962C8B-B14F-4D97-AF65-F5344CB8AC3E}">
        <p14:creationId xmlns:p14="http://schemas.microsoft.com/office/powerpoint/2010/main" val="74392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3EC4D4-E422-4741-B714-9DE010F27A75}" type="datetimeFigureOut">
              <a:rPr lang="en-US"/>
              <a:pPr>
                <a:defRPr/>
              </a:pPr>
              <a:t>14/10/2011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0F0876-9936-0A4D-A655-DB5D8150D4AA}" type="slidenum">
              <a:rPr lang="en-GB"/>
              <a:pPr>
                <a:defRPr/>
              </a:pPr>
              <a:t>‹#›</a:t>
            </a:fld>
            <a:endParaRPr lang="en-GB"/>
          </a:p>
        </p:txBody>
      </p:sp>
    </p:spTree>
    <p:extLst>
      <p:ext uri="{BB962C8B-B14F-4D97-AF65-F5344CB8AC3E}">
        <p14:creationId xmlns:p14="http://schemas.microsoft.com/office/powerpoint/2010/main" val="145426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1BF8FE-377F-4D49-89FA-01B09BD2BAF6}" type="datetimeFigureOut">
              <a:rPr lang="en-US"/>
              <a:pPr>
                <a:defRPr/>
              </a:pPr>
              <a:t>14/10/2011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E85CD4-01C3-DE45-A238-CA0781C7043D}" type="slidenum">
              <a:rPr lang="en-GB"/>
              <a:pPr>
                <a:defRPr/>
              </a:pPr>
              <a:t>‹#›</a:t>
            </a:fld>
            <a:endParaRPr lang="en-GB"/>
          </a:p>
        </p:txBody>
      </p:sp>
    </p:spTree>
    <p:extLst>
      <p:ext uri="{BB962C8B-B14F-4D97-AF65-F5344CB8AC3E}">
        <p14:creationId xmlns:p14="http://schemas.microsoft.com/office/powerpoint/2010/main" val="12398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67F7C3-FD81-CF46-BAF0-E49A77507848}" type="datetimeFigureOut">
              <a:rPr lang="en-US"/>
              <a:pPr>
                <a:defRPr/>
              </a:pPr>
              <a:t>14/10/2011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1993BF-05DD-FB48-B634-562C229C882F}" type="slidenum">
              <a:rPr lang="en-GB"/>
              <a:pPr>
                <a:defRPr/>
              </a:pPr>
              <a:t>‹#›</a:t>
            </a:fld>
            <a:endParaRPr lang="en-GB"/>
          </a:p>
        </p:txBody>
      </p:sp>
    </p:spTree>
    <p:extLst>
      <p:ext uri="{BB962C8B-B14F-4D97-AF65-F5344CB8AC3E}">
        <p14:creationId xmlns:p14="http://schemas.microsoft.com/office/powerpoint/2010/main" val="1610845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7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97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1E2ED8EF-65EB-604D-BB6A-B63446413C7D}" type="datetimeFigureOut">
              <a:rPr lang="en-US"/>
              <a:pPr>
                <a:defRPr/>
              </a:pPr>
              <a:t>14/10/2011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BCA7252-6283-0043-95DE-9CBA704BC55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1" r:id="rId12"/>
    <p:sldLayoutId id="2147483912" r:id="rId13"/>
  </p:sldLayoutIdLst>
  <p:txStyles>
    <p:titleStyle>
      <a:lvl1pPr algn="ctr" defTabSz="457200" rtl="0" fontAlgn="base">
        <a:spcBef>
          <a:spcPct val="0"/>
        </a:spcBef>
        <a:spcAft>
          <a:spcPct val="0"/>
        </a:spcAft>
        <a:defRPr sz="36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271463" indent="-271463" algn="l" defTabSz="457200" rtl="0" fontAlgn="base">
        <a:spcBef>
          <a:spcPts val="0"/>
        </a:spcBef>
        <a:spcAft>
          <a:spcPts val="0"/>
        </a:spcAft>
        <a:buClr>
          <a:schemeClr val="tx2"/>
        </a:buClr>
        <a:buFont typeface="Arial" charset="0"/>
        <a:buChar char="•"/>
        <a:defRPr sz="3200" kern="1200">
          <a:solidFill>
            <a:schemeClr val="tx1"/>
          </a:solidFill>
          <a:latin typeface="+mn-lt"/>
          <a:ea typeface="ＭＳ Ｐゴシック" charset="0"/>
          <a:cs typeface="ＭＳ Ｐゴシック" charset="0"/>
        </a:defRPr>
      </a:lvl1pPr>
      <a:lvl2pPr marL="625475" indent="-285750" algn="l" defTabSz="457200" rtl="0" fontAlgn="base">
        <a:spcBef>
          <a:spcPts val="0"/>
        </a:spcBef>
        <a:spcAft>
          <a:spcPts val="0"/>
        </a:spcAft>
        <a:buClr>
          <a:schemeClr val="tx2"/>
        </a:buClr>
        <a:buFont typeface="Arial" charset="0"/>
        <a:buChar char="–"/>
        <a:defRPr sz="2800" kern="1200">
          <a:solidFill>
            <a:schemeClr val="tx1"/>
          </a:solidFill>
          <a:latin typeface="+mn-lt"/>
          <a:ea typeface="ＭＳ Ｐゴシック" charset="0"/>
          <a:cs typeface="+mn-cs"/>
        </a:defRPr>
      </a:lvl2pPr>
      <a:lvl3pPr marL="889000" indent="-228600" algn="l" defTabSz="355600" rtl="0" fontAlgn="base">
        <a:spcBef>
          <a:spcPts val="0"/>
        </a:spcBef>
        <a:spcAft>
          <a:spcPts val="0"/>
        </a:spcAft>
        <a:buClr>
          <a:schemeClr val="tx2"/>
        </a:buClr>
        <a:buFont typeface="Arial" charset="0"/>
        <a:buChar char="•"/>
        <a:defRPr sz="2400" kern="1200">
          <a:solidFill>
            <a:schemeClr val="tx1"/>
          </a:solidFill>
          <a:latin typeface="+mn-lt"/>
          <a:ea typeface="ＭＳ Ｐゴシック" charset="0"/>
          <a:cs typeface="+mn-cs"/>
        </a:defRPr>
      </a:lvl3pPr>
      <a:lvl4pPr marL="1160463" indent="-228600" algn="l" defTabSz="457200" rtl="0" fontAlgn="base">
        <a:spcBef>
          <a:spcPts val="0"/>
        </a:spcBef>
        <a:spcAft>
          <a:spcPts val="0"/>
        </a:spcAft>
        <a:buFont typeface="Arial" charset="0"/>
        <a:buChar char="–"/>
        <a:defRPr sz="2000" kern="1200">
          <a:solidFill>
            <a:schemeClr val="tx1"/>
          </a:solidFill>
          <a:latin typeface="+mn-lt"/>
          <a:ea typeface="ＭＳ Ｐゴシック" charset="0"/>
          <a:cs typeface="+mn-cs"/>
        </a:defRPr>
      </a:lvl4pPr>
      <a:lvl5pPr marL="1431925" indent="-228600" algn="l" defTabSz="457200" rtl="0" fontAlgn="base">
        <a:spcBef>
          <a:spcPts val="0"/>
        </a:spcBef>
        <a:spcAft>
          <a:spcPts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1" Type="http://schemas.microsoft.com/office/2007/relationships/media" Target="file://localhost/Not%20me%20work/I/Izzard/Cake%20or%20death.m4v" TargetMode="External"/><Relationship Id="rId2" Type="http://schemas.openxmlformats.org/officeDocument/2006/relationships/video" Target="file://localhost/Not%20me%20work/I/Izzard/Cake%20or%20death.m4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1" Type="http://schemas.microsoft.com/office/2007/relationships/media" Target="file://localhost/Home%20/Consulting/%20Miscellaneous%20talks/2011/2011-05/21%20HBE%20workshop/Videos/Presentation%206/TLCs%20@%20ECS.m4v" TargetMode="External"/><Relationship Id="rId2" Type="http://schemas.openxmlformats.org/officeDocument/2006/relationships/video" Target="file://localhost/Home%20/Consulting/%20Miscellaneous%20talks/2011/2011-05/21%20HBE%20workshop/Videos/Presentation%206/TLCs%20@%20ECS.m4v"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1" Type="http://schemas.microsoft.com/office/2007/relationships/media" Target="file://localhost/Home%20/Consulting/%20Miscellaneous%20talks/2011/2011-05/21%20HBE%20workshop/Videos/Presentation%206/TLCs%20@%20SWRCHS.m4v" TargetMode="External"/><Relationship Id="rId2" Type="http://schemas.openxmlformats.org/officeDocument/2006/relationships/video" Target="file://localhost/Home%20/Consulting/%20Miscellaneous%20talks/2011/2011-05/21%20HBE%20workshop/Videos/Presentation%206/TLCs%20@%20SWRCHS.m4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microsoft.com/office/2007/relationships/media" Target="file://localhost/Home%20/Consulting/%20Miscellaneous%20talks/2011/2011-05/21%20HBE%20workshop/Videos/Presentation%206/Impact%20of%20AfL.m4v" TargetMode="External"/><Relationship Id="rId2" Type="http://schemas.openxmlformats.org/officeDocument/2006/relationships/video" Target="file://localhost/Home%20/Consulting/%20Miscellaneous%20talks/2011/2011-05/21%20HBE%20workshop/Videos/Presentation%206/Impact%20of%20AfL.m4v"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3.png"/><Relationship Id="rId1" Type="http://schemas.microsoft.com/office/2007/relationships/media" Target="file://localhost/Home%20/Consulting/%20Miscellaneous%20talks/2011/2011-05/21%20HBE%20workshop/Videos/Presentation%206/Impact%20v2.m4v" TargetMode="External"/><Relationship Id="rId2" Type="http://schemas.openxmlformats.org/officeDocument/2006/relationships/video" Target="file://localhost/Home%20/Consulting/%20Miscellaneous%20talks/2011/2011-05/21%20HBE%20workshop/Videos/Presentation%206/Impact%20v2.m4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Chart1.xls"/><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ctrTitle"/>
          </p:nvPr>
        </p:nvSpPr>
        <p:spPr/>
        <p:txBody>
          <a:bodyPr/>
          <a:lstStyle/>
          <a:p>
            <a:r>
              <a:rPr lang="en-US" dirty="0" smtClean="0">
                <a:latin typeface="Arial" charset="0"/>
              </a:rPr>
              <a:t>Stopping people doing good things:</a:t>
            </a:r>
            <a:br>
              <a:rPr lang="en-US" dirty="0" smtClean="0">
                <a:latin typeface="Arial" charset="0"/>
              </a:rPr>
            </a:br>
            <a:r>
              <a:rPr lang="en-US" dirty="0" smtClean="0">
                <a:latin typeface="Arial" charset="0"/>
              </a:rPr>
              <a:t>the essence of effective leadership</a:t>
            </a:r>
            <a:endParaRPr lang="en-GB" dirty="0">
              <a:latin typeface="Arial" charset="0"/>
            </a:endParaRPr>
          </a:p>
        </p:txBody>
      </p:sp>
      <p:sp>
        <p:nvSpPr>
          <p:cNvPr id="122883" name="Rectangle 4"/>
          <p:cNvSpPr>
            <a:spLocks noGrp="1" noChangeArrowheads="1"/>
          </p:cNvSpPr>
          <p:nvPr>
            <p:ph type="subTitle" idx="1"/>
          </p:nvPr>
        </p:nvSpPr>
        <p:spPr>
          <a:xfrm>
            <a:off x="1371600" y="3886199"/>
            <a:ext cx="6400800" cy="2294467"/>
          </a:xfrm>
        </p:spPr>
        <p:txBody>
          <a:bodyPr rtlCol="0">
            <a:normAutofit fontScale="92500"/>
          </a:bodyPr>
          <a:lstStyle/>
          <a:p>
            <a:pPr fontAlgn="auto">
              <a:spcAft>
                <a:spcPts val="0"/>
              </a:spcAft>
              <a:buFont typeface="Arial"/>
              <a:buNone/>
              <a:defRPr/>
            </a:pPr>
            <a:r>
              <a:rPr lang="en-US" sz="2400" dirty="0" smtClean="0">
                <a:latin typeface="Arial" charset="0"/>
              </a:rPr>
              <a:t>Alberta Assessment </a:t>
            </a:r>
            <a:r>
              <a:rPr lang="en-US" sz="2400" smtClean="0">
                <a:latin typeface="Arial" charset="0"/>
              </a:rPr>
              <a:t>Consortium Fall Conference</a:t>
            </a:r>
            <a:endParaRPr lang="en-US" sz="2400" dirty="0" smtClean="0">
              <a:latin typeface="Arial" charset="0"/>
            </a:endParaRPr>
          </a:p>
          <a:p>
            <a:pPr fontAlgn="auto">
              <a:spcAft>
                <a:spcPts val="0"/>
              </a:spcAft>
              <a:buFont typeface="Arial"/>
              <a:buNone/>
              <a:defRPr/>
            </a:pPr>
            <a:r>
              <a:rPr lang="en-US" sz="2400" dirty="0" smtClean="0">
                <a:latin typeface="Arial" charset="0"/>
              </a:rPr>
              <a:t>Edmonton, AB: October 2011</a:t>
            </a:r>
          </a:p>
          <a:p>
            <a:pPr fontAlgn="auto">
              <a:spcAft>
                <a:spcPts val="0"/>
              </a:spcAft>
              <a:buFont typeface="Arial"/>
              <a:buNone/>
              <a:defRPr/>
            </a:pPr>
            <a:endParaRPr lang="en-US" sz="2400" dirty="0">
              <a:latin typeface="Arial" charset="0"/>
            </a:endParaRPr>
          </a:p>
          <a:p>
            <a:pPr fontAlgn="auto">
              <a:spcAft>
                <a:spcPts val="0"/>
              </a:spcAft>
              <a:buFont typeface="Arial"/>
              <a:buNone/>
              <a:defRPr/>
            </a:pPr>
            <a:r>
              <a:rPr lang="en-US" sz="2400" dirty="0" smtClean="0">
                <a:latin typeface="Arial" charset="0"/>
              </a:rPr>
              <a:t>Dylan Wiliam</a:t>
            </a:r>
          </a:p>
          <a:p>
            <a:pPr fontAlgn="auto">
              <a:spcAft>
                <a:spcPts val="0"/>
              </a:spcAft>
              <a:buFont typeface="Arial"/>
              <a:buNone/>
              <a:defRPr/>
            </a:pPr>
            <a:endParaRPr lang="en-US" sz="2400" dirty="0">
              <a:latin typeface="Arial" charset="0"/>
            </a:endParaRPr>
          </a:p>
          <a:p>
            <a:pPr fontAlgn="auto">
              <a:spcAft>
                <a:spcPts val="0"/>
              </a:spcAft>
              <a:buFont typeface="Arial"/>
              <a:buNone/>
              <a:defRPr/>
            </a:pPr>
            <a:r>
              <a:rPr lang="en-US" sz="2400" dirty="0" smtClean="0">
                <a:latin typeface="Arial" charset="0"/>
              </a:rPr>
              <a:t>www.dylanwiliam.net</a:t>
            </a:r>
            <a:endParaRPr lang="en-US" sz="2400" dirty="0" smtClean="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ea typeface="ＭＳ Ｐゴシック" charset="-128"/>
              </a:rPr>
              <a:t>People like neuroscience</a:t>
            </a:r>
          </a:p>
        </p:txBody>
      </p:sp>
      <p:sp>
        <p:nvSpPr>
          <p:cNvPr id="52227" name="Content Placeholder 2"/>
          <p:cNvSpPr>
            <a:spLocks noGrp="1"/>
          </p:cNvSpPr>
          <p:nvPr>
            <p:ph idx="1"/>
          </p:nvPr>
        </p:nvSpPr>
        <p:spPr>
          <a:xfrm>
            <a:off x="431800" y="1373188"/>
            <a:ext cx="8229600" cy="5484812"/>
          </a:xfrm>
        </p:spPr>
        <p:txBody>
          <a:bodyPr>
            <a:spAutoFit/>
          </a:bodyPr>
          <a:lstStyle/>
          <a:p>
            <a:r>
              <a:rPr lang="en-US" sz="2400" dirty="0" smtClean="0">
                <a:ea typeface="ＭＳ Ｐゴシック" charset="-128"/>
              </a:rPr>
              <a:t>Descriptions of 18 psychological phenomena</a:t>
            </a:r>
          </a:p>
          <a:p>
            <a:pPr lvl="1"/>
            <a:r>
              <a:rPr lang="en-US" sz="2000" dirty="0" smtClean="0"/>
              <a:t>Example: curse of knowledge</a:t>
            </a:r>
          </a:p>
          <a:p>
            <a:r>
              <a:rPr lang="en-US" sz="2400" dirty="0" smtClean="0">
                <a:ea typeface="ＭＳ Ｐゴシック" charset="-128"/>
              </a:rPr>
              <a:t>Designed to be comprehensible without scientific training</a:t>
            </a:r>
          </a:p>
          <a:p>
            <a:r>
              <a:rPr lang="en-US" sz="2400" dirty="0" smtClean="0">
                <a:ea typeface="ＭＳ Ｐゴシック" charset="-128"/>
              </a:rPr>
              <a:t>Each phenomenon was given four possible explanations</a:t>
            </a:r>
          </a:p>
          <a:p>
            <a:pPr lvl="1"/>
            <a:r>
              <a:rPr lang="en-US" sz="2000" dirty="0" smtClean="0"/>
              <a:t>Basic (without neuroscience)</a:t>
            </a:r>
          </a:p>
          <a:p>
            <a:pPr lvl="2"/>
            <a:r>
              <a:rPr lang="en-US" sz="1800" dirty="0" smtClean="0">
                <a:ea typeface="ＭＳ Ｐゴシック" charset="-128"/>
              </a:rPr>
              <a:t>Good explanation (provided by the researchers)</a:t>
            </a:r>
          </a:p>
          <a:p>
            <a:pPr lvl="2"/>
            <a:r>
              <a:rPr lang="en-US" sz="1800" dirty="0" smtClean="0">
                <a:ea typeface="ＭＳ Ｐゴシック" charset="-128"/>
              </a:rPr>
              <a:t>Bad explanation (e.g., circular reasoning)</a:t>
            </a:r>
          </a:p>
          <a:p>
            <a:pPr lvl="1"/>
            <a:r>
              <a:rPr lang="en-US" sz="2000" dirty="0" smtClean="0"/>
              <a:t>Enhanced (with neuroscience explanation)</a:t>
            </a:r>
          </a:p>
          <a:p>
            <a:pPr lvl="2"/>
            <a:r>
              <a:rPr lang="en-US" sz="1800" dirty="0" smtClean="0">
                <a:ea typeface="ＭＳ Ｐゴシック" charset="-128"/>
              </a:rPr>
              <a:t>Good explanation</a:t>
            </a:r>
          </a:p>
          <a:p>
            <a:pPr lvl="2"/>
            <a:r>
              <a:rPr lang="en-US" sz="1800" dirty="0" smtClean="0">
                <a:ea typeface="ＭＳ Ｐゴシック" charset="-128"/>
              </a:rPr>
              <a:t>Bad explanation </a:t>
            </a:r>
          </a:p>
          <a:p>
            <a:r>
              <a:rPr lang="en-US" sz="2400" dirty="0" smtClean="0">
                <a:ea typeface="ＭＳ Ｐゴシック" charset="-128"/>
              </a:rPr>
              <a:t>Added neuroscience did not change the logic of the explanation</a:t>
            </a:r>
          </a:p>
          <a:p>
            <a:r>
              <a:rPr lang="en-US" sz="2400" dirty="0" smtClean="0">
                <a:ea typeface="ＭＳ Ｐゴシック" charset="-128"/>
              </a:rPr>
              <a:t>Participants randomly given one of the four explanations</a:t>
            </a:r>
          </a:p>
          <a:p>
            <a:r>
              <a:rPr lang="en-US" sz="2400" dirty="0" smtClean="0">
                <a:ea typeface="ＭＳ Ｐゴシック" charset="-128"/>
              </a:rPr>
              <a:t>Asked to rate this on a 7-point scale (-3 to +3).</a:t>
            </a:r>
          </a:p>
        </p:txBody>
      </p:sp>
    </p:spTree>
    <p:extLst>
      <p:ext uri="{BB962C8B-B14F-4D97-AF65-F5344CB8AC3E}">
        <p14:creationId xmlns:p14="http://schemas.microsoft.com/office/powerpoint/2010/main" val="23616241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smtClean="0">
                <a:ea typeface="ＭＳ Ｐゴシック" charset="-128"/>
              </a:rPr>
              <a:t>Sample explanations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7825788"/>
              </p:ext>
            </p:extLst>
          </p:nvPr>
        </p:nvGraphicFramePr>
        <p:xfrm>
          <a:off x="0" y="1760538"/>
          <a:ext cx="9144000" cy="5096934"/>
        </p:xfrm>
        <a:graphic>
          <a:graphicData uri="http://schemas.openxmlformats.org/drawingml/2006/table">
            <a:tbl>
              <a:tblPr firstRow="1" bandRow="1">
                <a:tableStyleId>{5C22544A-7EE6-4342-B048-85BDC9FD1C3A}</a:tableStyleId>
              </a:tblPr>
              <a:tblGrid>
                <a:gridCol w="1720070"/>
                <a:gridCol w="3713450"/>
                <a:gridCol w="3710480"/>
              </a:tblGrid>
              <a:tr h="476410">
                <a:tc>
                  <a:txBody>
                    <a:bodyPr/>
                    <a:lstStyle/>
                    <a:p>
                      <a:endParaRPr lang="en-US" dirty="0"/>
                    </a:p>
                  </a:txBody>
                  <a:tcPr/>
                </a:tc>
                <a:tc>
                  <a:txBody>
                    <a:bodyPr/>
                    <a:lstStyle/>
                    <a:p>
                      <a:pPr algn="ctr"/>
                      <a:r>
                        <a:rPr lang="en-US" dirty="0" smtClean="0"/>
                        <a:t>Good</a:t>
                      </a:r>
                      <a:r>
                        <a:rPr lang="en-US" baseline="0" dirty="0" smtClean="0"/>
                        <a:t> explanation</a:t>
                      </a:r>
                      <a:endParaRPr lang="en-US" dirty="0"/>
                    </a:p>
                  </a:txBody>
                  <a:tcPr/>
                </a:tc>
                <a:tc>
                  <a:txBody>
                    <a:bodyPr/>
                    <a:lstStyle/>
                    <a:p>
                      <a:pPr algn="ctr"/>
                      <a:r>
                        <a:rPr lang="en-US" dirty="0" smtClean="0"/>
                        <a:t>Bad explanation</a:t>
                      </a:r>
                      <a:endParaRPr lang="en-US" dirty="0"/>
                    </a:p>
                  </a:txBody>
                  <a:tcPr/>
                </a:tc>
              </a:tr>
              <a:tr h="1997006">
                <a:tc>
                  <a:txBody>
                    <a:bodyPr/>
                    <a:lstStyle/>
                    <a:p>
                      <a:r>
                        <a:rPr lang="en-US" sz="1600" dirty="0" smtClean="0"/>
                        <a:t>Without neuroscience</a:t>
                      </a:r>
                      <a:endParaRPr lang="en-US" sz="1600" dirty="0"/>
                    </a:p>
                  </a:txBody>
                  <a:tcPr/>
                </a:tc>
                <a:tc>
                  <a:txBody>
                    <a:bodyPr/>
                    <a:lstStyle/>
                    <a:p>
                      <a:r>
                        <a:rPr lang="en-US" sz="1600" dirty="0" smtClean="0"/>
                        <a:t>The researchers claim that this ‘curse’ happens because subjects have trouble switching</a:t>
                      </a:r>
                      <a:r>
                        <a:rPr lang="en-US" sz="1600" baseline="0" dirty="0" smtClean="0"/>
                        <a:t> their point of view to consider what someone else might know, mistakenly projecting their own knowledge onto others.</a:t>
                      </a:r>
                      <a:endParaRPr lang="en-US" sz="1600" dirty="0"/>
                    </a:p>
                  </a:txBody>
                  <a:tcPr/>
                </a:tc>
                <a:tc>
                  <a:txBody>
                    <a:bodyPr/>
                    <a:lstStyle/>
                    <a:p>
                      <a:r>
                        <a:rPr lang="en-US" sz="1600" dirty="0" smtClean="0"/>
                        <a:t>The researchers claim that this ‘curse’ happens because subjects make more mistakes when they have to judge the knowledge of others. People are much better at judging  what they themselves know.</a:t>
                      </a:r>
                      <a:endParaRPr lang="en-US" sz="1600" dirty="0"/>
                    </a:p>
                  </a:txBody>
                  <a:tcPr/>
                </a:tc>
              </a:tr>
              <a:tr h="2623518">
                <a:tc>
                  <a:txBody>
                    <a:bodyPr/>
                    <a:lstStyle/>
                    <a:p>
                      <a:r>
                        <a:rPr lang="en-US" sz="1600" dirty="0" smtClean="0"/>
                        <a:t>With neuroscience</a:t>
                      </a:r>
                      <a:endParaRPr lang="en-US" sz="1600" dirty="0"/>
                    </a:p>
                  </a:txBody>
                  <a:tcPr/>
                </a:tc>
                <a:tc>
                  <a:txBody>
                    <a:bodyPr/>
                    <a:lstStyle/>
                    <a:p>
                      <a:r>
                        <a:rPr lang="en-US" sz="1600" b="1" dirty="0" smtClean="0"/>
                        <a:t>Brain scans</a:t>
                      </a:r>
                      <a:r>
                        <a:rPr lang="en-US" sz="1600" dirty="0" smtClean="0"/>
                        <a:t> indicate that this</a:t>
                      </a:r>
                      <a:r>
                        <a:rPr lang="en-US" sz="1600" baseline="0" dirty="0" smtClean="0"/>
                        <a:t> ‘curse’ happens because of the </a:t>
                      </a:r>
                      <a:r>
                        <a:rPr lang="en-US" sz="1600" b="1" baseline="0" dirty="0" smtClean="0"/>
                        <a:t>frontal lobe brain circuitry</a:t>
                      </a:r>
                      <a:r>
                        <a:rPr lang="en-US" sz="1600" baseline="0" dirty="0" smtClean="0"/>
                        <a:t> known to be involved in self-knowledge. S</a:t>
                      </a:r>
                      <a:r>
                        <a:rPr lang="en-US" sz="1600" dirty="0" smtClean="0"/>
                        <a:t>ubjects have trouble switching</a:t>
                      </a:r>
                      <a:r>
                        <a:rPr lang="en-US" sz="1600" baseline="0" dirty="0" smtClean="0"/>
                        <a:t> their point of view to consider what someone else might know, mistakenly projecting their own knowledge onto others.</a:t>
                      </a:r>
                      <a:endParaRPr lang="en-US" sz="1600" dirty="0"/>
                    </a:p>
                  </a:txBody>
                  <a:tcPr/>
                </a:tc>
                <a:tc>
                  <a:txBody>
                    <a:bodyPr/>
                    <a:lstStyle/>
                    <a:p>
                      <a:r>
                        <a:rPr lang="en-US" sz="1600" b="1" dirty="0" smtClean="0"/>
                        <a:t>Brain scans</a:t>
                      </a:r>
                      <a:r>
                        <a:rPr lang="en-US" sz="1600" dirty="0" smtClean="0"/>
                        <a:t> indicate that this ‘curse’ happens </a:t>
                      </a:r>
                      <a:r>
                        <a:rPr lang="en-US" sz="1600" baseline="0" dirty="0" smtClean="0"/>
                        <a:t> because of the</a:t>
                      </a:r>
                      <a:r>
                        <a:rPr lang="en-US" sz="1600" b="1" baseline="0" dirty="0" smtClean="0"/>
                        <a:t> frontal lobe brain circuitry</a:t>
                      </a:r>
                      <a:r>
                        <a:rPr lang="en-US" sz="1600" baseline="0" dirty="0" smtClean="0"/>
                        <a:t> known to be involved in self-knowledge. S</a:t>
                      </a:r>
                      <a:r>
                        <a:rPr lang="en-US" sz="1600" dirty="0" smtClean="0"/>
                        <a:t>ubjects make more mistakes when they have to judge the knowledge of others. People are much better at judging  what they themselves know.</a:t>
                      </a:r>
                      <a:endParaRPr lang="en-US" sz="1600" dirty="0"/>
                    </a:p>
                  </a:txBody>
                  <a:tcPr/>
                </a:tc>
              </a:tr>
            </a:tbl>
          </a:graphicData>
        </a:graphic>
      </p:graphicFrame>
    </p:spTree>
    <p:extLst>
      <p:ext uri="{BB962C8B-B14F-4D97-AF65-F5344CB8AC3E}">
        <p14:creationId xmlns:p14="http://schemas.microsoft.com/office/powerpoint/2010/main" val="11068960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ea typeface="ＭＳ Ｐゴシック" charset="-128"/>
              </a:rPr>
              <a:t>Seductive allure</a:t>
            </a:r>
          </a:p>
        </p:txBody>
      </p:sp>
      <p:graphicFrame>
        <p:nvGraphicFramePr>
          <p:cNvPr id="6" name="Content Placeholder 5"/>
          <p:cNvGraphicFramePr>
            <a:graphicFrameLocks noGrp="1"/>
          </p:cNvGraphicFramePr>
          <p:nvPr>
            <p:ph idx="1"/>
          </p:nvPr>
        </p:nvGraphicFramePr>
        <p:xfrm>
          <a:off x="466725" y="1760538"/>
          <a:ext cx="8353425" cy="3654480"/>
        </p:xfrm>
        <a:graphic>
          <a:graphicData uri="http://schemas.openxmlformats.org/drawingml/2006/table">
            <a:tbl>
              <a:tblPr firstRow="1" bandRow="1">
                <a:tableStyleId>{5C22544A-7EE6-4342-B048-85BDC9FD1C3A}</a:tableStyleId>
              </a:tblPr>
              <a:tblGrid>
                <a:gridCol w="1836208"/>
                <a:gridCol w="1505162"/>
                <a:gridCol w="1670685"/>
                <a:gridCol w="1670685"/>
                <a:gridCol w="1670685"/>
              </a:tblGrid>
              <a:tr h="730896">
                <a:tc>
                  <a:txBody>
                    <a:bodyPr/>
                    <a:lstStyle/>
                    <a:p>
                      <a:endParaRPr lang="en-US" dirty="0"/>
                    </a:p>
                  </a:txBody>
                  <a:tcPr marL="92816" marR="92816"/>
                </a:tc>
                <a:tc gridSpan="2">
                  <a:txBody>
                    <a:bodyPr/>
                    <a:lstStyle/>
                    <a:p>
                      <a:pPr algn="ctr"/>
                      <a:r>
                        <a:rPr lang="en-US" dirty="0" smtClean="0"/>
                        <a:t>Without neuroscience</a:t>
                      </a:r>
                      <a:endParaRPr lang="en-US" dirty="0"/>
                    </a:p>
                  </a:txBody>
                  <a:tcPr marL="92816" marR="92816"/>
                </a:tc>
                <a:tc hMerge="1">
                  <a:txBody>
                    <a:bodyPr/>
                    <a:lstStyle/>
                    <a:p>
                      <a:endParaRPr lang="en-US" dirty="0"/>
                    </a:p>
                  </a:txBody>
                  <a:tcPr/>
                </a:tc>
                <a:tc gridSpan="2">
                  <a:txBody>
                    <a:bodyPr/>
                    <a:lstStyle/>
                    <a:p>
                      <a:pPr algn="ctr"/>
                      <a:r>
                        <a:rPr lang="en-US" dirty="0" smtClean="0"/>
                        <a:t>With</a:t>
                      </a:r>
                      <a:r>
                        <a:rPr lang="en-US" baseline="0" dirty="0" smtClean="0"/>
                        <a:t> neuroscience</a:t>
                      </a:r>
                      <a:endParaRPr lang="en-US" dirty="0"/>
                    </a:p>
                  </a:txBody>
                  <a:tcPr marL="92816" marR="92816"/>
                </a:tc>
                <a:tc hMerge="1">
                  <a:txBody>
                    <a:bodyPr/>
                    <a:lstStyle/>
                    <a:p>
                      <a:endParaRPr lang="en-US" dirty="0"/>
                    </a:p>
                  </a:txBody>
                  <a:tcPr/>
                </a:tc>
              </a:tr>
              <a:tr h="730896">
                <a:tc>
                  <a:txBody>
                    <a:bodyPr/>
                    <a:lstStyle/>
                    <a:p>
                      <a:r>
                        <a:rPr lang="en-US" dirty="0" smtClean="0"/>
                        <a:t>Explanation</a:t>
                      </a:r>
                      <a:endParaRPr lang="en-US" dirty="0"/>
                    </a:p>
                  </a:txBody>
                  <a:tcPr marL="92816" marR="92816" anchor="ctr"/>
                </a:tc>
                <a:tc>
                  <a:txBody>
                    <a:bodyPr/>
                    <a:lstStyle/>
                    <a:p>
                      <a:pPr algn="ctr"/>
                      <a:r>
                        <a:rPr lang="en-US" dirty="0" smtClean="0"/>
                        <a:t>Good </a:t>
                      </a:r>
                      <a:endParaRPr lang="en-US" dirty="0"/>
                    </a:p>
                  </a:txBody>
                  <a:tcPr marL="92816" marR="92816" anchor="ctr"/>
                </a:tc>
                <a:tc>
                  <a:txBody>
                    <a:bodyPr/>
                    <a:lstStyle/>
                    <a:p>
                      <a:pPr algn="ctr"/>
                      <a:r>
                        <a:rPr lang="en-US" dirty="0" smtClean="0"/>
                        <a:t>Bad</a:t>
                      </a:r>
                      <a:endParaRPr lang="en-US" dirty="0"/>
                    </a:p>
                  </a:txBody>
                  <a:tcPr marL="92816" marR="92816" anchor="ctr"/>
                </a:tc>
                <a:tc>
                  <a:txBody>
                    <a:bodyPr/>
                    <a:lstStyle/>
                    <a:p>
                      <a:pPr algn="ctr"/>
                      <a:r>
                        <a:rPr lang="en-US" dirty="0" smtClean="0"/>
                        <a:t>Good</a:t>
                      </a:r>
                      <a:endParaRPr lang="en-US" dirty="0"/>
                    </a:p>
                  </a:txBody>
                  <a:tcPr marL="92816" marR="92816" anchor="ctr"/>
                </a:tc>
                <a:tc>
                  <a:txBody>
                    <a:bodyPr/>
                    <a:lstStyle/>
                    <a:p>
                      <a:pPr algn="ctr"/>
                      <a:r>
                        <a:rPr lang="en-US" dirty="0" smtClean="0"/>
                        <a:t>Bad</a:t>
                      </a:r>
                      <a:endParaRPr lang="en-US" dirty="0"/>
                    </a:p>
                  </a:txBody>
                  <a:tcPr marL="92816" marR="92816" anchor="ctr"/>
                </a:tc>
              </a:tr>
              <a:tr h="730896">
                <a:tc>
                  <a:txBody>
                    <a:bodyPr/>
                    <a:lstStyle/>
                    <a:p>
                      <a:r>
                        <a:rPr lang="en-US" dirty="0" smtClean="0"/>
                        <a:t>Novices (</a:t>
                      </a:r>
                      <a:r>
                        <a:rPr lang="en-US" dirty="0" err="1" smtClean="0"/>
                        <a:t>n</a:t>
                      </a:r>
                      <a:r>
                        <a:rPr lang="en-US" dirty="0" smtClean="0"/>
                        <a:t>=81)</a:t>
                      </a:r>
                      <a:endParaRPr lang="en-US" dirty="0"/>
                    </a:p>
                  </a:txBody>
                  <a:tcPr marL="92816" marR="92816" anchor="ctr"/>
                </a:tc>
                <a:tc>
                  <a:txBody>
                    <a:bodyPr/>
                    <a:lstStyle/>
                    <a:p>
                      <a:pPr algn="ctr">
                        <a:tabLst>
                          <a:tab pos="722313" algn="dec"/>
                        </a:tabLst>
                      </a:pPr>
                      <a:r>
                        <a:rPr lang="en-US" dirty="0" smtClean="0"/>
                        <a:t>+0.9</a:t>
                      </a:r>
                      <a:endParaRPr lang="en-US" dirty="0"/>
                    </a:p>
                  </a:txBody>
                  <a:tcPr marL="92816" marR="92816" anchor="ctr"/>
                </a:tc>
                <a:tc>
                  <a:txBody>
                    <a:bodyPr/>
                    <a:lstStyle/>
                    <a:p>
                      <a:pPr algn="ctr">
                        <a:tabLst>
                          <a:tab pos="722313" algn="dec"/>
                        </a:tabLst>
                      </a:pPr>
                      <a:r>
                        <a:rPr lang="en-US" dirty="0" smtClean="0"/>
                        <a:t>–0.7</a:t>
                      </a:r>
                      <a:endParaRPr lang="en-US" dirty="0"/>
                    </a:p>
                  </a:txBody>
                  <a:tcPr marL="92816" marR="92816" anchor="ctr"/>
                </a:tc>
                <a:tc>
                  <a:txBody>
                    <a:bodyPr/>
                    <a:lstStyle/>
                    <a:p>
                      <a:pPr algn="ctr">
                        <a:tabLst>
                          <a:tab pos="722313" algn="dec"/>
                        </a:tabLst>
                      </a:pPr>
                      <a:r>
                        <a:rPr lang="en-US" dirty="0" smtClean="0"/>
                        <a:t>+0.9</a:t>
                      </a:r>
                      <a:endParaRPr lang="en-US" dirty="0"/>
                    </a:p>
                  </a:txBody>
                  <a:tcPr marL="92816" marR="92816" anchor="ctr"/>
                </a:tc>
                <a:tc>
                  <a:txBody>
                    <a:bodyPr/>
                    <a:lstStyle/>
                    <a:p>
                      <a:pPr algn="ctr">
                        <a:tabLst>
                          <a:tab pos="722313" algn="dec"/>
                        </a:tabLst>
                      </a:pPr>
                      <a:r>
                        <a:rPr lang="en-US" dirty="0" smtClean="0"/>
                        <a:t>+0.2</a:t>
                      </a:r>
                      <a:endParaRPr lang="en-US" dirty="0"/>
                    </a:p>
                  </a:txBody>
                  <a:tcPr marL="92816" marR="92816" anchor="ctr"/>
                </a:tc>
              </a:tr>
              <a:tr h="730896">
                <a:tc>
                  <a:txBody>
                    <a:bodyPr/>
                    <a:lstStyle/>
                    <a:p>
                      <a:r>
                        <a:rPr lang="en-US" dirty="0" smtClean="0"/>
                        <a:t>Students (</a:t>
                      </a:r>
                      <a:r>
                        <a:rPr lang="en-US" dirty="0" err="1" smtClean="0"/>
                        <a:t>n</a:t>
                      </a:r>
                      <a:r>
                        <a:rPr lang="en-US" dirty="0" smtClean="0"/>
                        <a:t>=22)</a:t>
                      </a:r>
                      <a:endParaRPr lang="en-US" dirty="0"/>
                    </a:p>
                  </a:txBody>
                  <a:tcPr marL="92816" marR="92816" anchor="ctr"/>
                </a:tc>
                <a:tc>
                  <a:txBody>
                    <a:bodyPr/>
                    <a:lstStyle/>
                    <a:p>
                      <a:pPr algn="ctr">
                        <a:tabLst>
                          <a:tab pos="722313" algn="dec"/>
                        </a:tabLst>
                      </a:pPr>
                      <a:r>
                        <a:rPr lang="en-US" dirty="0" smtClean="0"/>
                        <a:t>+0.1</a:t>
                      </a:r>
                      <a:endParaRPr lang="en-US" dirty="0"/>
                    </a:p>
                  </a:txBody>
                  <a:tcPr marL="92816" marR="92816" anchor="ctr"/>
                </a:tc>
                <a:tc>
                  <a:txBody>
                    <a:bodyPr/>
                    <a:lstStyle/>
                    <a:p>
                      <a:pPr algn="ctr">
                        <a:tabLst>
                          <a:tab pos="722313" algn="dec"/>
                        </a:tabLst>
                      </a:pPr>
                      <a:r>
                        <a:rPr lang="en-US" dirty="0" smtClean="0"/>
                        <a:t>–1.1</a:t>
                      </a:r>
                      <a:endParaRPr lang="en-US" dirty="0"/>
                    </a:p>
                  </a:txBody>
                  <a:tcPr marL="92816" marR="92816" anchor="ctr"/>
                </a:tc>
                <a:tc>
                  <a:txBody>
                    <a:bodyPr/>
                    <a:lstStyle/>
                    <a:p>
                      <a:pPr algn="ctr"/>
                      <a:r>
                        <a:rPr lang="en-US" dirty="0" smtClean="0"/>
                        <a:t>+0.7</a:t>
                      </a:r>
                      <a:endParaRPr lang="en-US" dirty="0"/>
                    </a:p>
                  </a:txBody>
                  <a:tcPr marL="92816" marR="92816" anchor="ctr"/>
                </a:tc>
                <a:tc>
                  <a:txBody>
                    <a:bodyPr/>
                    <a:lstStyle/>
                    <a:p>
                      <a:pPr algn="ctr"/>
                      <a:r>
                        <a:rPr lang="en-US" dirty="0" smtClean="0"/>
                        <a:t>+0.2</a:t>
                      </a:r>
                      <a:endParaRPr lang="en-US" dirty="0"/>
                    </a:p>
                  </a:txBody>
                  <a:tcPr marL="92816" marR="92816" anchor="ctr"/>
                </a:tc>
              </a:tr>
              <a:tr h="730896">
                <a:tc>
                  <a:txBody>
                    <a:bodyPr/>
                    <a:lstStyle/>
                    <a:p>
                      <a:r>
                        <a:rPr lang="en-US" dirty="0" smtClean="0"/>
                        <a:t>Experts (</a:t>
                      </a:r>
                      <a:r>
                        <a:rPr lang="en-US" dirty="0" err="1" smtClean="0"/>
                        <a:t>n</a:t>
                      </a:r>
                      <a:r>
                        <a:rPr lang="en-US" dirty="0" smtClean="0"/>
                        <a:t>=48)</a:t>
                      </a:r>
                      <a:endParaRPr lang="en-US" dirty="0"/>
                    </a:p>
                  </a:txBody>
                  <a:tcPr marL="92816" marR="92816" anchor="ctr"/>
                </a:tc>
                <a:tc>
                  <a:txBody>
                    <a:bodyPr/>
                    <a:lstStyle/>
                    <a:p>
                      <a:pPr algn="ctr">
                        <a:tabLst>
                          <a:tab pos="722313" algn="dec"/>
                        </a:tabLst>
                      </a:pPr>
                      <a:r>
                        <a:rPr lang="en-US" dirty="0" smtClean="0"/>
                        <a:t>+0.5</a:t>
                      </a:r>
                      <a:endParaRPr lang="en-US" dirty="0"/>
                    </a:p>
                  </a:txBody>
                  <a:tcPr marL="92816" marR="92816" anchor="ctr"/>
                </a:tc>
                <a:tc>
                  <a:txBody>
                    <a:bodyPr/>
                    <a:lstStyle/>
                    <a:p>
                      <a:pPr algn="ctr">
                        <a:tabLst>
                          <a:tab pos="722313" algn="dec"/>
                        </a:tabLst>
                      </a:pPr>
                      <a:r>
                        <a:rPr lang="en-US" dirty="0" smtClean="0"/>
                        <a:t>–1.1</a:t>
                      </a:r>
                      <a:endParaRPr lang="en-US" dirty="0"/>
                    </a:p>
                  </a:txBody>
                  <a:tcPr marL="92816" marR="92816" anchor="ctr"/>
                </a:tc>
                <a:tc>
                  <a:txBody>
                    <a:bodyPr/>
                    <a:lstStyle/>
                    <a:p>
                      <a:pPr algn="ctr"/>
                      <a:r>
                        <a:rPr lang="en-US" dirty="0" smtClean="0"/>
                        <a:t>–0.2</a:t>
                      </a:r>
                      <a:endParaRPr lang="en-US" dirty="0"/>
                    </a:p>
                  </a:txBody>
                  <a:tcPr marL="92816" marR="92816" anchor="ctr"/>
                </a:tc>
                <a:tc>
                  <a:txBody>
                    <a:bodyPr/>
                    <a:lstStyle/>
                    <a:p>
                      <a:pPr algn="ctr"/>
                      <a:r>
                        <a:rPr lang="en-US" dirty="0" smtClean="0"/>
                        <a:t>–0.8</a:t>
                      </a:r>
                      <a:endParaRPr lang="en-US" dirty="0"/>
                    </a:p>
                  </a:txBody>
                  <a:tcPr marL="92816" marR="92816" anchor="ctr"/>
                </a:tc>
              </a:tr>
            </a:tbl>
          </a:graphicData>
        </a:graphic>
      </p:graphicFrame>
      <p:sp>
        <p:nvSpPr>
          <p:cNvPr id="7" name="Curved Up Arrow 6"/>
          <p:cNvSpPr/>
          <p:nvPr/>
        </p:nvSpPr>
        <p:spPr>
          <a:xfrm>
            <a:off x="4994275" y="3729038"/>
            <a:ext cx="2584450" cy="3175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8" name="Curved Up Arrow 7"/>
          <p:cNvSpPr/>
          <p:nvPr/>
        </p:nvSpPr>
        <p:spPr>
          <a:xfrm>
            <a:off x="5011738" y="4498975"/>
            <a:ext cx="2584450" cy="317500"/>
          </a:xfrm>
          <a:prstGeom prst="curved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4313" name="TextBox 8"/>
          <p:cNvSpPr txBox="1">
            <a:spLocks noChangeArrowheads="1"/>
          </p:cNvSpPr>
          <p:nvPr/>
        </p:nvSpPr>
        <p:spPr bwMode="auto">
          <a:xfrm>
            <a:off x="5130800" y="5926138"/>
            <a:ext cx="3606800" cy="369887"/>
          </a:xfrm>
          <a:prstGeom prst="rect">
            <a:avLst/>
          </a:prstGeom>
          <a:noFill/>
          <a:ln w="9525">
            <a:noFill/>
            <a:miter lim="800000"/>
            <a:headEnd/>
            <a:tailEnd/>
          </a:ln>
        </p:spPr>
        <p:txBody>
          <a:bodyPr>
            <a:prstTxWarp prst="textNoShape">
              <a:avLst/>
            </a:prstTxWarp>
            <a:spAutoFit/>
          </a:bodyPr>
          <a:lstStyle/>
          <a:p>
            <a:pPr algn="r"/>
            <a:r>
              <a:rPr lang="en-US" sz="1800">
                <a:solidFill>
                  <a:srgbClr val="6195C5"/>
                </a:solidFill>
                <a:latin typeface="Arial" charset="0"/>
                <a:ea typeface="Arial" charset="0"/>
                <a:cs typeface="Arial" charset="0"/>
              </a:rPr>
              <a:t>(Weisberg et al., 2008)</a:t>
            </a:r>
          </a:p>
        </p:txBody>
      </p:sp>
    </p:spTree>
    <p:extLst>
      <p:ext uri="{BB962C8B-B14F-4D97-AF65-F5344CB8AC3E}">
        <p14:creationId xmlns:p14="http://schemas.microsoft.com/office/powerpoint/2010/main" val="5290121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p:txBody>
          <a:bodyPr/>
          <a:lstStyle/>
          <a:p>
            <a:r>
              <a:rPr lang="en-US" smtClean="0">
                <a:ea typeface="ＭＳ Ｐゴシック" charset="-128"/>
              </a:rPr>
              <a:t>Brains recognizing words</a:t>
            </a:r>
          </a:p>
        </p:txBody>
      </p:sp>
      <p:pic>
        <p:nvPicPr>
          <p:cNvPr id="55299" name="Content Placeholder 3" descr="Figure 1.jpg"/>
          <p:cNvPicPr>
            <a:picLocks noGrp="1" noChangeAspect="1"/>
          </p:cNvPicPr>
          <p:nvPr>
            <p:ph idx="4294967295"/>
          </p:nvPr>
        </p:nvPicPr>
        <p:blipFill>
          <a:blip r:embed="rId2"/>
          <a:srcRect l="-27464" r="-27464"/>
          <a:stretch>
            <a:fillRect/>
          </a:stretch>
        </p:blipFill>
        <p:spPr>
          <a:xfrm>
            <a:off x="-1308100" y="2482850"/>
            <a:ext cx="9859963" cy="4375150"/>
          </a:xfrm>
        </p:spPr>
      </p:pic>
      <p:sp>
        <p:nvSpPr>
          <p:cNvPr id="55300" name="TextBox 5"/>
          <p:cNvSpPr txBox="1">
            <a:spLocks noChangeArrowheads="1"/>
          </p:cNvSpPr>
          <p:nvPr/>
        </p:nvSpPr>
        <p:spPr bwMode="auto">
          <a:xfrm>
            <a:off x="6824663" y="2413000"/>
            <a:ext cx="2319337" cy="2032000"/>
          </a:xfrm>
          <a:prstGeom prst="rect">
            <a:avLst/>
          </a:prstGeom>
          <a:noFill/>
          <a:ln w="9525">
            <a:noFill/>
            <a:miter lim="800000"/>
            <a:headEnd/>
            <a:tailEnd/>
          </a:ln>
        </p:spPr>
        <p:txBody>
          <a:bodyPr>
            <a:prstTxWarp prst="textNoShape">
              <a:avLst/>
            </a:prstTxWarp>
            <a:spAutoFit/>
          </a:bodyPr>
          <a:lstStyle/>
          <a:p>
            <a:r>
              <a:rPr lang="en-US" sz="1800">
                <a:solidFill>
                  <a:schemeClr val="tx2"/>
                </a:solidFill>
              </a:rPr>
              <a:t>Group-level activations for recognition of words versus a baseline condition (Miller, et al., 2002)</a:t>
            </a:r>
          </a:p>
        </p:txBody>
      </p:sp>
    </p:spTree>
    <p:extLst>
      <p:ext uri="{BB962C8B-B14F-4D97-AF65-F5344CB8AC3E}">
        <p14:creationId xmlns:p14="http://schemas.microsoft.com/office/powerpoint/2010/main" val="40509825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descr="Figure 2.jpg"/>
          <p:cNvPicPr>
            <a:picLocks noGrp="1" noChangeAspect="1"/>
          </p:cNvPicPr>
          <p:nvPr>
            <p:ph idx="4294967295"/>
          </p:nvPr>
        </p:nvPicPr>
        <p:blipFill>
          <a:blip r:embed="rId2"/>
          <a:srcRect l="-32281" r="-32281"/>
          <a:stretch>
            <a:fillRect/>
          </a:stretch>
        </p:blipFill>
        <p:spPr>
          <a:xfrm>
            <a:off x="-3367088" y="0"/>
            <a:ext cx="15455901" cy="6858000"/>
          </a:xfrm>
        </p:spPr>
      </p:pic>
    </p:spTree>
    <p:extLst>
      <p:ext uri="{BB962C8B-B14F-4D97-AF65-F5344CB8AC3E}">
        <p14:creationId xmlns:p14="http://schemas.microsoft.com/office/powerpoint/2010/main" val="11748620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a:srcRect/>
          <a:stretch>
            <a:fillRect/>
          </a:stretch>
        </p:blipFill>
        <p:spPr bwMode="auto">
          <a:xfrm>
            <a:off x="0" y="0"/>
            <a:ext cx="4559300" cy="6858000"/>
          </a:xfrm>
          <a:prstGeom prst="rect">
            <a:avLst/>
          </a:prstGeom>
          <a:noFill/>
          <a:ln w="9525">
            <a:noFill/>
            <a:miter lim="800000"/>
            <a:headEnd/>
            <a:tailEnd/>
          </a:ln>
        </p:spPr>
      </p:pic>
      <p:sp>
        <p:nvSpPr>
          <p:cNvPr id="57347" name="TextBox 2"/>
          <p:cNvSpPr txBox="1">
            <a:spLocks noChangeArrowheads="1"/>
          </p:cNvSpPr>
          <p:nvPr/>
        </p:nvSpPr>
        <p:spPr bwMode="auto">
          <a:xfrm>
            <a:off x="4587875" y="1120775"/>
            <a:ext cx="4556125" cy="2308225"/>
          </a:xfrm>
          <a:prstGeom prst="rect">
            <a:avLst/>
          </a:prstGeom>
          <a:noFill/>
          <a:ln w="9525">
            <a:noFill/>
            <a:miter lim="800000"/>
            <a:headEnd/>
            <a:tailEnd/>
          </a:ln>
        </p:spPr>
        <p:txBody>
          <a:bodyPr>
            <a:prstTxWarp prst="textNoShape">
              <a:avLst/>
            </a:prstTxWarp>
            <a:spAutoFit/>
          </a:bodyPr>
          <a:lstStyle/>
          <a:p>
            <a:r>
              <a:rPr lang="en-GB">
                <a:solidFill>
                  <a:srgbClr val="6195C5"/>
                </a:solidFill>
                <a:latin typeface="Arial" charset="0"/>
              </a:rPr>
              <a:t>Dissociation in the brain representation of Arabic numbers between native Chinese speakers and native English speakers (Tang et al., 2008)</a:t>
            </a:r>
            <a:endParaRPr lang="en-US">
              <a:solidFill>
                <a:srgbClr val="6195C5"/>
              </a:solidFill>
            </a:endParaRPr>
          </a:p>
        </p:txBody>
      </p:sp>
    </p:spTree>
    <p:extLst>
      <p:ext uri="{BB962C8B-B14F-4D97-AF65-F5344CB8AC3E}">
        <p14:creationId xmlns:p14="http://schemas.microsoft.com/office/powerpoint/2010/main" val="25541306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A case study in one district</a:t>
            </a:r>
          </a:p>
        </p:txBody>
      </p:sp>
      <p:sp>
        <p:nvSpPr>
          <p:cNvPr id="22530" name="Rectangle 10"/>
          <p:cNvSpPr>
            <a:spLocks noGrp="1" noChangeArrowheads="1"/>
          </p:cNvSpPr>
          <p:nvPr>
            <p:ph type="body" idx="1"/>
          </p:nvPr>
        </p:nvSpPr>
        <p:spPr>
          <a:xfrm>
            <a:off x="474133" y="1295400"/>
            <a:ext cx="8229600" cy="5562600"/>
          </a:xfrm>
        </p:spPr>
        <p:txBody>
          <a:bodyPr/>
          <a:lstStyle/>
          <a:p>
            <a:r>
              <a:rPr lang="en-US" dirty="0" err="1">
                <a:latin typeface="Calibri" charset="0"/>
                <a:ea typeface="ＭＳ Ｐゴシック" charset="0"/>
                <a:cs typeface="ＭＳ Ｐゴシック" charset="0"/>
              </a:rPr>
              <a:t>Cannington</a:t>
            </a:r>
            <a:endParaRPr lang="en-US" dirty="0">
              <a:latin typeface="Calibri" charset="0"/>
              <a:ea typeface="ＭＳ Ｐゴシック" charset="0"/>
              <a:cs typeface="ＭＳ Ｐゴシック" charset="0"/>
            </a:endParaRPr>
          </a:p>
          <a:p>
            <a:pPr lvl="1"/>
            <a:r>
              <a:rPr lang="en-US" dirty="0">
                <a:latin typeface="Calibri" charset="0"/>
                <a:ea typeface="ＭＳ Ｐゴシック" charset="0"/>
              </a:rPr>
              <a:t>Urban school district serving ~20,000 students</a:t>
            </a:r>
          </a:p>
          <a:p>
            <a:pPr lvl="1"/>
            <a:r>
              <a:rPr lang="en-US" dirty="0">
                <a:latin typeface="Calibri" charset="0"/>
                <a:ea typeface="ＭＳ Ｐゴシック" charset="0"/>
              </a:rPr>
              <a:t>Approximately 20% of the population non-white</a:t>
            </a:r>
          </a:p>
          <a:p>
            <a:pPr lvl="1"/>
            <a:r>
              <a:rPr lang="en-US" dirty="0">
                <a:latin typeface="Calibri" charset="0"/>
                <a:ea typeface="ＭＳ Ｐゴシック" charset="0"/>
              </a:rPr>
              <a:t>No schools under threat of re-constitution, but all under pressure to improve test scores</a:t>
            </a:r>
          </a:p>
          <a:p>
            <a:pPr lvl="1"/>
            <a:endParaRPr lang="en-US" dirty="0">
              <a:latin typeface="Calibri" charset="0"/>
              <a:ea typeface="ＭＳ Ｐゴシック" charset="0"/>
            </a:endParaRPr>
          </a:p>
          <a:p>
            <a:r>
              <a:rPr lang="en-US" dirty="0">
                <a:latin typeface="Calibri" charset="0"/>
                <a:ea typeface="ＭＳ Ｐゴシック" charset="0"/>
                <a:cs typeface="ＭＳ Ｐゴシック" charset="0"/>
              </a:rPr>
              <a:t>Funding for a project on “better learning through smarter teaching”</a:t>
            </a:r>
          </a:p>
          <a:p>
            <a:pPr lvl="1"/>
            <a:r>
              <a:rPr lang="en-US" dirty="0">
                <a:latin typeface="Calibri" charset="0"/>
                <a:ea typeface="ＭＳ Ｐゴシック" charset="0"/>
              </a:rPr>
              <a:t>Focus on mathematics, science and modern foreign languages (MFL)</a:t>
            </a:r>
          </a:p>
          <a:p>
            <a:pPr lvl="1"/>
            <a:r>
              <a:rPr lang="en-US" dirty="0">
                <a:latin typeface="Calibri" charset="0"/>
                <a:ea typeface="ＭＳ Ｐゴシック" charset="0"/>
              </a:rPr>
              <a:t>Commitment from Principals in November 2007</a:t>
            </a:r>
          </a:p>
          <a:p>
            <a:pPr lvl="1"/>
            <a:r>
              <a:rPr lang="en-US" dirty="0">
                <a:latin typeface="Calibri" charset="0"/>
                <a:ea typeface="ＭＳ Ｐゴシック" charset="0"/>
              </a:rPr>
              <a:t>Initial workshops in July 2008</a:t>
            </a:r>
          </a:p>
        </p:txBody>
      </p:sp>
      <p:sp>
        <p:nvSpPr>
          <p:cNvPr id="934923" name="Rectangle 11"/>
          <p:cNvSpPr>
            <a:spLocks noChangeArrowheads="1"/>
          </p:cNvSpPr>
          <p:nvPr/>
        </p:nvSpPr>
        <p:spPr bwMode="auto">
          <a:xfrm>
            <a:off x="5699125" y="3100388"/>
            <a:ext cx="201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762000">
              <a:defRPr/>
            </a:pPr>
            <a:endParaRPr lang="en-US">
              <a:ea typeface="ＭＳ Ｐゴシック" charset="-128"/>
              <a:cs typeface="ＭＳ Ｐゴシック" charset="-128"/>
            </a:endParaRPr>
          </a:p>
        </p:txBody>
      </p:sp>
    </p:spTree>
    <p:extLst>
      <p:ext uri="{BB962C8B-B14F-4D97-AF65-F5344CB8AC3E}">
        <p14:creationId xmlns:p14="http://schemas.microsoft.com/office/powerpoint/2010/main" val="19395560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Progress of TLCs in Cannington</a:t>
            </a:r>
          </a:p>
        </p:txBody>
      </p:sp>
      <p:graphicFrame>
        <p:nvGraphicFramePr>
          <p:cNvPr id="990681" name="Group 473"/>
          <p:cNvGraphicFramePr>
            <a:graphicFrameLocks noGrp="1"/>
          </p:cNvGraphicFramePr>
          <p:nvPr>
            <p:ph idx="1"/>
          </p:nvPr>
        </p:nvGraphicFramePr>
        <p:xfrm>
          <a:off x="457200" y="1600200"/>
          <a:ext cx="8229600" cy="3977640"/>
        </p:xfrm>
        <a:graphic>
          <a:graphicData uri="http://schemas.openxmlformats.org/drawingml/2006/table">
            <a:tbl>
              <a:tblPr/>
              <a:tblGrid>
                <a:gridCol w="1482725"/>
                <a:gridCol w="1104900"/>
                <a:gridCol w="1120775"/>
                <a:gridCol w="1120775"/>
                <a:gridCol w="1131888"/>
                <a:gridCol w="1120775"/>
                <a:gridCol w="1147762"/>
              </a:tblGrid>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a:ln>
                          <a:noFill/>
                        </a:ln>
                        <a:solidFill>
                          <a:schemeClr val="bg1"/>
                        </a:solidFill>
                        <a:effectLst/>
                        <a:latin typeface="Arial" charset="0"/>
                        <a:ea typeface="ＭＳ Ｐゴシック" charset="0"/>
                        <a:cs typeface="ＭＳ Ｐゴシック" charset="0"/>
                      </a:endParaRP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bg1"/>
                          </a:solidFill>
                          <a:effectLst/>
                          <a:latin typeface="Arial" charset="0"/>
                          <a:ea typeface="ＭＳ Ｐゴシック" charset="0"/>
                          <a:cs typeface="ＭＳ Ｐゴシック" charset="0"/>
                        </a:rPr>
                        <a:t>Maths</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bg1"/>
                          </a:solidFill>
                          <a:effectLst/>
                          <a:latin typeface="Arial" charset="0"/>
                          <a:ea typeface="ＭＳ Ｐゴシック" charset="0"/>
                          <a:cs typeface="ＭＳ Ｐゴシック" charset="0"/>
                        </a:rPr>
                        <a:t>Science</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bg1"/>
                          </a:solidFill>
                          <a:effectLst/>
                          <a:latin typeface="Arial" charset="0"/>
                          <a:ea typeface="ＭＳ Ｐゴシック" charset="0"/>
                          <a:cs typeface="ＭＳ Ｐゴシック" charset="0"/>
                        </a:rPr>
                        <a:t>MFL</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Ash</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endParaRPr kumimoji="0" lang="en-US" sz="1700" b="1" i="0" u="none" strike="noStrike" cap="none" normalizeH="0" baseline="0">
                        <a:ln>
                          <a:noFill/>
                        </a:ln>
                        <a:solidFill>
                          <a:schemeClr val="tx1"/>
                        </a:solidFill>
                        <a:effectLst/>
                        <a:latin typeface="Arial" charset="0"/>
                        <a:ea typeface="ＭＳ Ｐゴシック" charset="0"/>
                        <a:cs typeface="ＭＳ Ｐゴシック" charset="0"/>
                      </a:endParaRP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0</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p>
                  </a:txBody>
                  <a:tcPr marL="89709" marR="8970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Cedar</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5</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3</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a:t>
                      </a:r>
                    </a:p>
                  </a:txBody>
                  <a:tcPr marL="89709" marR="89709" horzOverflow="overflow">
                    <a:lnL>
                      <a:noFill/>
                    </a:lnL>
                    <a:lnR>
                      <a:noFill/>
                    </a:lnR>
                    <a:lnT>
                      <a:noFill/>
                    </a:lnT>
                    <a:lnB>
                      <a:noFill/>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Hawthorne</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4</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10</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5</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Hazel</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7</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12</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2</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rgbClr val="005DAB"/>
                          </a:solidFill>
                          <a:effectLst/>
                          <a:latin typeface="Arial" charset="0"/>
                          <a:ea typeface="ＭＳ Ｐゴシック" charset="0"/>
                          <a:cs typeface="ＭＳ Ｐゴシック" charset="0"/>
                        </a:rPr>
                        <a:t>—</a:t>
                      </a:r>
                    </a:p>
                  </a:txBody>
                  <a:tcPr marL="89709" marR="89709" horzOverflow="overflow">
                    <a:lnL>
                      <a:noFill/>
                    </a:lnL>
                    <a:lnR>
                      <a:noFill/>
                    </a:lnR>
                    <a:lnT>
                      <a:noFill/>
                    </a:lnT>
                    <a:lnB>
                      <a:noFill/>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Larch</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0</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0</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Mallow</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6</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7</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3</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a:t>
                      </a:r>
                    </a:p>
                  </a:txBody>
                  <a:tcPr marL="89709" marR="89709" horzOverflow="overflow">
                    <a:lnL>
                      <a:noFill/>
                    </a:lnL>
                    <a:lnR>
                      <a:noFill/>
                    </a:lnR>
                    <a:lnT>
                      <a:noFill/>
                    </a:lnT>
                    <a:lnB>
                      <a:noFill/>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Poplar</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11</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3</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1</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Spruce</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7</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8</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5</a:t>
                      </a:r>
                    </a:p>
                  </a:txBody>
                  <a:tcPr marL="89709" marR="8970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a:noFill/>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Willow</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2</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5</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2</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5DAB"/>
                          </a:solidFill>
                          <a:effectLst/>
                          <a:latin typeface="Arial" charset="0"/>
                          <a:ea typeface="ＭＳ Ｐゴシック" charset="0"/>
                          <a:cs typeface="Arial Unicode MS" charset="0"/>
                        </a:rPr>
                        <a:t>▮ ▮ ▮ ▮</a:t>
                      </a:r>
                    </a:p>
                  </a:txBody>
                  <a:tcPr marL="89709" marR="89709"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Totals</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44</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5DAB"/>
                        </a:solidFill>
                        <a:effectLst/>
                        <a:latin typeface="Arial" charset="0"/>
                        <a:ea typeface="ＭＳ Ｐゴシック" charset="0"/>
                        <a:cs typeface="Arial Unicode MS" charset="0"/>
                      </a:endParaRP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47</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5DAB"/>
                        </a:solidFill>
                        <a:effectLst/>
                        <a:latin typeface="Arial" charset="0"/>
                        <a:ea typeface="ＭＳ Ｐゴシック" charset="0"/>
                        <a:cs typeface="Arial Unicode MS" charset="0"/>
                      </a:endParaRP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ea typeface="ＭＳ Ｐゴシック" charset="0"/>
                          <a:cs typeface="ＭＳ Ｐゴシック" charset="0"/>
                        </a:rPr>
                        <a:t>21</a:t>
                      </a: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rgbClr val="005DAB"/>
                        </a:solidFill>
                        <a:effectLst/>
                        <a:latin typeface="Arial" charset="0"/>
                        <a:ea typeface="ＭＳ Ｐゴシック" charset="0"/>
                        <a:cs typeface="Arial Unicode MS" charset="0"/>
                      </a:endParaRPr>
                    </a:p>
                  </a:txBody>
                  <a:tcPr marL="89709" marR="8970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33" name="Text Box 470"/>
          <p:cNvSpPr txBox="1">
            <a:spLocks noChangeArrowheads="1"/>
          </p:cNvSpPr>
          <p:nvPr/>
        </p:nvSpPr>
        <p:spPr bwMode="auto">
          <a:xfrm>
            <a:off x="419100" y="6172200"/>
            <a:ext cx="872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sz="2400">
                <a:solidFill>
                  <a:schemeClr val="tx1"/>
                </a:solidFill>
                <a:latin typeface="Geneva" charset="0"/>
                <a:ea typeface="ＭＳ Ｐゴシック" charset="0"/>
                <a:cs typeface="ＭＳ Ｐゴシック" charset="0"/>
              </a:defRPr>
            </a:lvl1pPr>
            <a:lvl2pPr marL="742950" indent="-285750" defTabSz="762000" eaLnBrk="0" hangingPunct="0">
              <a:defRPr sz="2400">
                <a:solidFill>
                  <a:schemeClr val="tx1"/>
                </a:solidFill>
                <a:latin typeface="Geneva" charset="0"/>
                <a:ea typeface="ＭＳ Ｐゴシック" charset="0"/>
              </a:defRPr>
            </a:lvl2pPr>
            <a:lvl3pPr marL="1143000" indent="-228600" defTabSz="762000" eaLnBrk="0" hangingPunct="0">
              <a:defRPr sz="2400">
                <a:solidFill>
                  <a:schemeClr val="tx1"/>
                </a:solidFill>
                <a:latin typeface="Geneva" charset="0"/>
                <a:ea typeface="ＭＳ Ｐゴシック" charset="0"/>
              </a:defRPr>
            </a:lvl3pPr>
            <a:lvl4pPr marL="1600200" indent="-228600" defTabSz="762000" eaLnBrk="0" hangingPunct="0">
              <a:defRPr sz="2400">
                <a:solidFill>
                  <a:schemeClr val="tx1"/>
                </a:solidFill>
                <a:latin typeface="Geneva" charset="0"/>
                <a:ea typeface="ＭＳ Ｐゴシック" charset="0"/>
              </a:defRPr>
            </a:lvl4pPr>
            <a:lvl5pPr marL="2057400" indent="-228600" defTabSz="762000" eaLnBrk="0" hangingPunct="0">
              <a:defRPr sz="2400">
                <a:solidFill>
                  <a:schemeClr val="tx1"/>
                </a:solidFill>
                <a:latin typeface="Geneva"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spcBef>
                <a:spcPct val="50000"/>
              </a:spcBef>
            </a:pPr>
            <a:r>
              <a:rPr lang="en-US" sz="1600">
                <a:latin typeface="Arial" charset="0"/>
              </a:rPr>
              <a:t>B</a:t>
            </a:r>
            <a:r>
              <a:rPr lang="en-US" sz="1600"/>
              <a:t>lack nos. show teachers attending launch event; blue bars show progress of TLC</a:t>
            </a:r>
            <a:endParaRPr lang="en-US"/>
          </a:p>
        </p:txBody>
      </p:sp>
    </p:spTree>
    <p:extLst>
      <p:ext uri="{BB962C8B-B14F-4D97-AF65-F5344CB8AC3E}">
        <p14:creationId xmlns:p14="http://schemas.microsoft.com/office/powerpoint/2010/main" val="23359023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r>
              <a:rPr lang="en-US" smtClean="0"/>
              <a:t>Pareto analysis</a:t>
            </a:r>
            <a:endParaRPr lang="en-US"/>
          </a:p>
        </p:txBody>
      </p:sp>
      <p:sp>
        <p:nvSpPr>
          <p:cNvPr id="145410" name="Rectangle 3"/>
          <p:cNvSpPr>
            <a:spLocks noGrp="1" noChangeArrowheads="1"/>
          </p:cNvSpPr>
          <p:nvPr>
            <p:ph idx="1"/>
          </p:nvPr>
        </p:nvSpPr>
        <p:spPr>
          <a:xfrm>
            <a:off x="457200" y="1600200"/>
            <a:ext cx="8229600" cy="5257800"/>
          </a:xfrm>
        </p:spPr>
        <p:txBody>
          <a:bodyPr/>
          <a:lstStyle/>
          <a:p>
            <a:r>
              <a:rPr lang="en-US" sz="2800" dirty="0" err="1" smtClean="0"/>
              <a:t>Vilfredo</a:t>
            </a:r>
            <a:r>
              <a:rPr lang="en-US" sz="2800" dirty="0" smtClean="0"/>
              <a:t> Pareto (1848-1923)</a:t>
            </a:r>
          </a:p>
          <a:p>
            <a:pPr lvl="1"/>
            <a:r>
              <a:rPr lang="en-US" sz="2400" dirty="0" smtClean="0"/>
              <a:t>Economist and philosopher</a:t>
            </a:r>
          </a:p>
          <a:p>
            <a:r>
              <a:rPr lang="en-US" sz="2800" dirty="0" smtClean="0"/>
              <a:t>Pareto improvement</a:t>
            </a:r>
          </a:p>
          <a:p>
            <a:pPr lvl="1"/>
            <a:r>
              <a:rPr lang="en-US" sz="2400" dirty="0" smtClean="0"/>
              <a:t>A change that makes at least one person better </a:t>
            </a:r>
            <a:br>
              <a:rPr lang="en-US" sz="2400" dirty="0" smtClean="0"/>
            </a:br>
            <a:r>
              <a:rPr lang="en-US" sz="2400" dirty="0" smtClean="0"/>
              <a:t>off without making anyone else worse off.</a:t>
            </a:r>
          </a:p>
          <a:p>
            <a:r>
              <a:rPr lang="en-US" sz="2800" dirty="0" smtClean="0"/>
              <a:t>Pareto efficiency/Pareto optimality</a:t>
            </a:r>
          </a:p>
          <a:p>
            <a:pPr lvl="1"/>
            <a:r>
              <a:rPr lang="en-US" sz="2400" dirty="0" smtClean="0"/>
              <a:t>An allocation of resource is Pareto</a:t>
            </a:r>
            <a:r>
              <a:rPr lang="en-US" sz="2400" dirty="0"/>
              <a:t> </a:t>
            </a:r>
            <a:r>
              <a:rPr lang="en-US" sz="2400" dirty="0" smtClean="0"/>
              <a:t>optimal</a:t>
            </a:r>
            <a:br>
              <a:rPr lang="en-US" sz="2400" dirty="0" smtClean="0"/>
            </a:br>
            <a:r>
              <a:rPr lang="en-US" sz="2400" dirty="0" smtClean="0"/>
              <a:t>when there are no more Pareto improvements</a:t>
            </a:r>
          </a:p>
          <a:p>
            <a:r>
              <a:rPr lang="en-US" sz="2800" dirty="0" smtClean="0"/>
              <a:t>Obstacles to Pareto improvements</a:t>
            </a:r>
          </a:p>
          <a:p>
            <a:pPr lvl="1"/>
            <a:r>
              <a:rPr lang="en-US" sz="2400" dirty="0" smtClean="0"/>
              <a:t>The political economy of reform</a:t>
            </a:r>
          </a:p>
          <a:p>
            <a:pPr lvl="1"/>
            <a:r>
              <a:rPr lang="en-US" sz="2400" dirty="0" smtClean="0"/>
              <a:t>It is very hard to stop people doing valuable things in order to give them time to do even more valuable things</a:t>
            </a:r>
            <a:endParaRPr lang="en-US" sz="2400" dirty="0"/>
          </a:p>
        </p:txBody>
      </p:sp>
      <p:pic>
        <p:nvPicPr>
          <p:cNvPr id="145411" name="Picture 5" descr="Par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0" y="1525588"/>
            <a:ext cx="206375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317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a:latin typeface="Calibri" charset="0"/>
                <a:ea typeface="ＭＳ Ｐゴシック" charset="0"/>
                <a:cs typeface="ＭＳ Ｐゴシック" charset="0"/>
              </a:rPr>
              <a:t>Cake or death?</a:t>
            </a:r>
          </a:p>
        </p:txBody>
      </p:sp>
      <p:pic>
        <p:nvPicPr>
          <p:cNvPr id="2" name="Cake or death.m4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779588" y="1600200"/>
            <a:ext cx="5583237" cy="4525963"/>
          </a:xfrm>
        </p:spPr>
      </p:pic>
    </p:spTree>
    <p:extLst>
      <p:ext uri="{BB962C8B-B14F-4D97-AF65-F5344CB8AC3E}">
        <p14:creationId xmlns:p14="http://schemas.microsoft.com/office/powerpoint/2010/main" val="253018481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1"/>
              </a:buClr>
            </a:pPr>
            <a:endParaRPr lang="en-US" sz="2100" b="1">
              <a:solidFill>
                <a:schemeClr val="tx2"/>
              </a:solidFill>
              <a:latin typeface="Arial" charset="0"/>
            </a:endParaRPr>
          </a:p>
        </p:txBody>
      </p:sp>
      <p:sp>
        <p:nvSpPr>
          <p:cNvPr id="27651" name="Rectangle 3"/>
          <p:cNvSpPr>
            <a:spLocks noGrp="1" noChangeArrowheads="1"/>
          </p:cNvSpPr>
          <p:nvPr>
            <p:ph type="title"/>
          </p:nvPr>
        </p:nvSpPr>
        <p:spPr/>
        <p:txBody>
          <a:bodyPr/>
          <a:lstStyle/>
          <a:p>
            <a:r>
              <a:rPr lang="en-US" dirty="0" smtClean="0"/>
              <a:t>Improving schools: where’s </a:t>
            </a:r>
            <a:r>
              <a:rPr lang="en-US" dirty="0" smtClean="0"/>
              <a:t>the solution?</a:t>
            </a:r>
          </a:p>
        </p:txBody>
      </p:sp>
      <p:sp>
        <p:nvSpPr>
          <p:cNvPr id="27652" name="Rectangle 4"/>
          <p:cNvSpPr>
            <a:spLocks noGrp="1" noChangeArrowheads="1"/>
          </p:cNvSpPr>
          <p:nvPr>
            <p:ph idx="1"/>
          </p:nvPr>
        </p:nvSpPr>
        <p:spPr>
          <a:xfrm>
            <a:off x="457200" y="1600201"/>
            <a:ext cx="8229600" cy="5257800"/>
          </a:xfrm>
        </p:spPr>
        <p:txBody>
          <a:bodyPr/>
          <a:lstStyle/>
          <a:p>
            <a:r>
              <a:rPr lang="en-US" sz="2800" dirty="0" smtClean="0"/>
              <a:t>Structure</a:t>
            </a:r>
          </a:p>
          <a:p>
            <a:pPr lvl="1"/>
            <a:r>
              <a:rPr lang="en-US" sz="2400" dirty="0" smtClean="0"/>
              <a:t>Smaller/larger high schools</a:t>
            </a:r>
          </a:p>
          <a:p>
            <a:pPr lvl="1"/>
            <a:r>
              <a:rPr lang="en-US" sz="2400" dirty="0" smtClean="0"/>
              <a:t>K-8 schools/”All-through” schools</a:t>
            </a:r>
          </a:p>
          <a:p>
            <a:r>
              <a:rPr lang="en-US" sz="2800" dirty="0" smtClean="0"/>
              <a:t>Alignment</a:t>
            </a:r>
          </a:p>
          <a:p>
            <a:pPr lvl="1"/>
            <a:r>
              <a:rPr lang="en-US" sz="2400" dirty="0" smtClean="0"/>
              <a:t>Curriculum reform</a:t>
            </a:r>
          </a:p>
          <a:p>
            <a:pPr lvl="1"/>
            <a:r>
              <a:rPr lang="en-US" sz="2400" dirty="0" smtClean="0"/>
              <a:t>Textbook replacement</a:t>
            </a:r>
          </a:p>
          <a:p>
            <a:r>
              <a:rPr lang="en-US" sz="2800" dirty="0" smtClean="0"/>
              <a:t>Governance</a:t>
            </a:r>
          </a:p>
          <a:p>
            <a:pPr lvl="1"/>
            <a:r>
              <a:rPr lang="en-US" sz="2400" dirty="0" smtClean="0"/>
              <a:t>Charter Schools</a:t>
            </a:r>
          </a:p>
          <a:p>
            <a:pPr lvl="1"/>
            <a:r>
              <a:rPr lang="en-US" sz="2400" dirty="0" smtClean="0"/>
              <a:t>Vouchers</a:t>
            </a:r>
          </a:p>
          <a:p>
            <a:r>
              <a:rPr lang="en-US" sz="2800" dirty="0" smtClean="0"/>
              <a:t>Technology</a:t>
            </a:r>
          </a:p>
          <a:p>
            <a:pPr lvl="1"/>
            <a:r>
              <a:rPr lang="en-US" sz="2400" dirty="0" smtClean="0"/>
              <a:t>Computers</a:t>
            </a:r>
          </a:p>
          <a:p>
            <a:pPr lvl="1"/>
            <a:r>
              <a:rPr lang="en-US" sz="2400" dirty="0" smtClean="0"/>
              <a:t>Interactive white-boards</a:t>
            </a:r>
          </a:p>
          <a:p>
            <a:r>
              <a:rPr lang="en-US" sz="2800" dirty="0" smtClean="0"/>
              <a:t>Workforce reforms</a:t>
            </a:r>
          </a:p>
          <a:p>
            <a:pPr lvl="1"/>
            <a:endParaRPr lang="en-US" sz="3200" dirty="0" smtClean="0"/>
          </a:p>
        </p:txBody>
      </p:sp>
    </p:spTree>
    <p:extLst>
      <p:ext uri="{BB962C8B-B14F-4D97-AF65-F5344CB8AC3E}">
        <p14:creationId xmlns:p14="http://schemas.microsoft.com/office/powerpoint/2010/main" val="34741133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smtClean="0"/>
              <a:t>Cost/effect comparisons</a:t>
            </a:r>
            <a:endParaRPr lang="en-US"/>
          </a:p>
        </p:txBody>
      </p:sp>
      <p:graphicFrame>
        <p:nvGraphicFramePr>
          <p:cNvPr id="840707" name="Group 3"/>
          <p:cNvGraphicFramePr>
            <a:graphicFrameLocks noGrp="1"/>
          </p:cNvGraphicFramePr>
          <p:nvPr>
            <p:ph idx="1"/>
            <p:extLst>
              <p:ext uri="{D42A27DB-BD31-4B8C-83A1-F6EECF244321}">
                <p14:modId xmlns:p14="http://schemas.microsoft.com/office/powerpoint/2010/main" val="3486491607"/>
              </p:ext>
            </p:extLst>
          </p:nvPr>
        </p:nvGraphicFramePr>
        <p:xfrm>
          <a:off x="457200" y="1600200"/>
          <a:ext cx="8229601" cy="3240088"/>
        </p:xfrm>
        <a:graphic>
          <a:graphicData uri="http://schemas.openxmlformats.org/drawingml/2006/table">
            <a:tbl>
              <a:tblPr firstRow="1" bandRow="1">
                <a:tableStyleId>{5C22544A-7EE6-4342-B048-85BDC9FD1C3A}</a:tableStyleId>
              </a:tblPr>
              <a:tblGrid>
                <a:gridCol w="3729450"/>
                <a:gridCol w="2316756"/>
                <a:gridCol w="2183395"/>
              </a:tblGrid>
              <a:tr h="803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Intervention</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Extra months of learning per year</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Cost/class-room/yr</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r>
              <a:tr h="760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Class-size reduction (by 30%)</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4</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$30k</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r>
              <a:tr h="803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Increase teacher content knowledge from weak to strong</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r>
              <a:tr h="873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Formative assessment/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Assessment for learning</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8</a:t>
                      </a:r>
                      <a:endParaRPr kumimoji="0" lang="en-US" sz="2000" b="0" i="0" u="none" strike="noStrike" cap="none" normalizeH="0" baseline="0">
                        <a:ln>
                          <a:noFill/>
                        </a:ln>
                        <a:solidFill>
                          <a:schemeClr val="tx1"/>
                        </a:solidFill>
                        <a:effectLst/>
                        <a:latin typeface="Helvetica" pitchFamily="-111" charset="0"/>
                      </a:endParaRPr>
                    </a:p>
                  </a:txBody>
                  <a:tcPr marL="89321" marR="8932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$3k</a:t>
                      </a:r>
                      <a:endParaRPr kumimoji="0" lang="en-US" sz="2000" b="0" i="0" u="none" strike="noStrike" cap="none" normalizeH="0" baseline="0" dirty="0">
                        <a:ln>
                          <a:noFill/>
                        </a:ln>
                        <a:solidFill>
                          <a:schemeClr val="tx1"/>
                        </a:solidFill>
                        <a:effectLst/>
                        <a:latin typeface="Helvetica" pitchFamily="-111" charset="0"/>
                      </a:endParaRPr>
                    </a:p>
                  </a:txBody>
                  <a:tcPr marL="89321" marR="89321" horzOverflow="overflow"/>
                </a:tc>
              </a:tr>
            </a:tbl>
          </a:graphicData>
        </a:graphic>
      </p:graphicFrame>
    </p:spTree>
    <p:extLst>
      <p:ext uri="{BB962C8B-B14F-4D97-AF65-F5344CB8AC3E}">
        <p14:creationId xmlns:p14="http://schemas.microsoft.com/office/powerpoint/2010/main" val="26097124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Teacher learning</a:t>
            </a:r>
          </a:p>
        </p:txBody>
      </p:sp>
      <p:sp>
        <p:nvSpPr>
          <p:cNvPr id="14338" name="Rectangle 3"/>
          <p:cNvSpPr>
            <a:spLocks noGrp="1" noChangeArrowheads="1"/>
          </p:cNvSpPr>
          <p:nvPr>
            <p:ph idx="1"/>
          </p:nvPr>
        </p:nvSpPr>
        <p:spPr>
          <a:xfrm>
            <a:off x="457200" y="1600200"/>
            <a:ext cx="8229600" cy="5257800"/>
          </a:xfrm>
        </p:spPr>
        <p:txBody>
          <a:bodyPr/>
          <a:lstStyle/>
          <a:p>
            <a:pPr>
              <a:spcBef>
                <a:spcPts val="200"/>
              </a:spcBef>
            </a:pPr>
            <a:r>
              <a:rPr lang="en-US">
                <a:latin typeface="Calibri" charset="0"/>
                <a:ea typeface="ＭＳ Ｐゴシック" charset="0"/>
                <a:cs typeface="ＭＳ Ｐゴシック" charset="0"/>
              </a:rPr>
              <a:t>Teacher learning is just like any other learning in a highly complex area</a:t>
            </a:r>
          </a:p>
          <a:p>
            <a:pPr lvl="1">
              <a:spcBef>
                <a:spcPts val="200"/>
              </a:spcBef>
            </a:pPr>
            <a:r>
              <a:rPr lang="en-US">
                <a:latin typeface="Calibri" charset="0"/>
                <a:ea typeface="ＭＳ Ｐゴシック" charset="0"/>
              </a:rPr>
              <a:t>In the same way that teachers cannot do the learning for their learners</a:t>
            </a:r>
          </a:p>
          <a:p>
            <a:pPr lvl="1">
              <a:spcBef>
                <a:spcPts val="200"/>
              </a:spcBef>
            </a:pPr>
            <a:r>
              <a:rPr lang="en-US">
                <a:latin typeface="Calibri" charset="0"/>
                <a:ea typeface="ＭＳ Ｐゴシック" charset="0"/>
              </a:rPr>
              <a:t>Leaders cannot do the learning for their teachers</a:t>
            </a:r>
          </a:p>
          <a:p>
            <a:pPr>
              <a:spcBef>
                <a:spcPts val="200"/>
              </a:spcBef>
            </a:pPr>
            <a:r>
              <a:rPr lang="en-US">
                <a:latin typeface="Calibri" charset="0"/>
                <a:ea typeface="ＭＳ Ｐゴシック" charset="0"/>
                <a:cs typeface="ＭＳ Ｐゴシック" charset="0"/>
              </a:rPr>
              <a:t>Two extreme responses</a:t>
            </a:r>
          </a:p>
          <a:p>
            <a:pPr lvl="1">
              <a:spcBef>
                <a:spcPts val="200"/>
              </a:spcBef>
            </a:pPr>
            <a:r>
              <a:rPr lang="en-US">
                <a:latin typeface="Calibri" charset="0"/>
                <a:ea typeface="ＭＳ Ｐゴシック" charset="0"/>
              </a:rPr>
              <a:t>“It’s hopeless”</a:t>
            </a:r>
          </a:p>
          <a:p>
            <a:pPr lvl="1">
              <a:spcBef>
                <a:spcPts val="200"/>
              </a:spcBef>
            </a:pPr>
            <a:r>
              <a:rPr lang="en-US">
                <a:latin typeface="Calibri" charset="0"/>
                <a:ea typeface="ＭＳ Ｐゴシック" charset="0"/>
              </a:rPr>
              <a:t>Let a thousand flowers bloom..</a:t>
            </a:r>
          </a:p>
          <a:p>
            <a:pPr>
              <a:spcBef>
                <a:spcPts val="200"/>
              </a:spcBef>
            </a:pPr>
            <a:r>
              <a:rPr lang="en-US">
                <a:latin typeface="Calibri" charset="0"/>
                <a:ea typeface="ＭＳ Ｐゴシック" charset="0"/>
                <a:cs typeface="ＭＳ Ｐゴシック" charset="0"/>
              </a:rPr>
              <a:t>Neither will work</a:t>
            </a:r>
          </a:p>
          <a:p>
            <a:pPr lvl="1">
              <a:spcBef>
                <a:spcPts val="200"/>
              </a:spcBef>
            </a:pPr>
            <a:r>
              <a:rPr lang="en-US">
                <a:latin typeface="Calibri" charset="0"/>
                <a:ea typeface="ＭＳ Ｐゴシック" charset="0"/>
              </a:rPr>
              <a:t>What leaders can do is engineer effective learning environments for teachers</a:t>
            </a:r>
          </a:p>
          <a:p>
            <a:pPr lvl="1">
              <a:spcBef>
                <a:spcPts val="200"/>
              </a:spcBef>
            </a:pPr>
            <a:r>
              <a:rPr lang="en-US">
                <a:latin typeface="Calibri" charset="0"/>
                <a:ea typeface="ＭＳ Ｐゴシック" charset="0"/>
              </a:rPr>
              <a:t>‘Servant’ leadership</a:t>
            </a:r>
          </a:p>
        </p:txBody>
      </p:sp>
    </p:spTree>
    <p:extLst>
      <p:ext uri="{BB962C8B-B14F-4D97-AF65-F5344CB8AC3E}">
        <p14:creationId xmlns:p14="http://schemas.microsoft.com/office/powerpoint/2010/main" val="16954921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p:txBody>
          <a:bodyPr/>
          <a:lstStyle/>
          <a:p>
            <a:r>
              <a:rPr lang="en-GB">
                <a:latin typeface="Calibri" charset="0"/>
                <a:ea typeface="ＭＳ Ｐゴシック" charset="0"/>
                <a:cs typeface="ＭＳ Ｐゴシック" charset="0"/>
              </a:rPr>
              <a:t>The knowing-doing gap</a:t>
            </a:r>
          </a:p>
        </p:txBody>
      </p:sp>
      <p:graphicFrame>
        <p:nvGraphicFramePr>
          <p:cNvPr id="3" name="Content Placeholder 2"/>
          <p:cNvGraphicFramePr>
            <a:graphicFrameLocks noGrp="1"/>
          </p:cNvGraphicFramePr>
          <p:nvPr>
            <p:ph idx="1"/>
          </p:nvPr>
        </p:nvGraphicFramePr>
        <p:xfrm>
          <a:off x="228602" y="1257300"/>
          <a:ext cx="8623299" cy="5121272"/>
        </p:xfrm>
        <a:graphic>
          <a:graphicData uri="http://schemas.openxmlformats.org/drawingml/2006/table">
            <a:tbl>
              <a:tblPr firstRow="1" bandRow="1">
                <a:tableStyleId>{5C22544A-7EE6-4342-B048-85BDC9FD1C3A}</a:tableStyleId>
              </a:tblPr>
              <a:tblGrid>
                <a:gridCol w="4241799"/>
                <a:gridCol w="2235200"/>
                <a:gridCol w="2146300"/>
              </a:tblGrid>
              <a:tr h="640159">
                <a:tc>
                  <a:txBody>
                    <a:bodyPr/>
                    <a:lstStyle/>
                    <a:p>
                      <a:r>
                        <a:rPr lang="en-US" sz="1800" dirty="0" smtClean="0"/>
                        <a:t>Statement</a:t>
                      </a:r>
                      <a:endParaRPr lang="en-US" sz="1800" dirty="0"/>
                    </a:p>
                  </a:txBody>
                  <a:tcPr marT="45726" marB="45726"/>
                </a:tc>
                <a:tc>
                  <a:txBody>
                    <a:bodyPr/>
                    <a:lstStyle/>
                    <a:p>
                      <a:pPr algn="ctr"/>
                      <a:r>
                        <a:rPr lang="en-US" sz="1800" dirty="0" smtClean="0"/>
                        <a:t>We know we</a:t>
                      </a:r>
                      <a:br>
                        <a:rPr lang="en-US" sz="1800" dirty="0" smtClean="0"/>
                      </a:br>
                      <a:r>
                        <a:rPr lang="en-US" sz="1800" dirty="0" smtClean="0"/>
                        <a:t>should do this</a:t>
                      </a:r>
                      <a:endParaRPr lang="en-US" sz="1800" dirty="0"/>
                    </a:p>
                  </a:txBody>
                  <a:tcPr marT="45726" marB="45726"/>
                </a:tc>
                <a:tc>
                  <a:txBody>
                    <a:bodyPr/>
                    <a:lstStyle/>
                    <a:p>
                      <a:pPr algn="ctr"/>
                      <a:r>
                        <a:rPr lang="en-US" sz="1800" dirty="0" smtClean="0"/>
                        <a:t>We are</a:t>
                      </a:r>
                      <a:br>
                        <a:rPr lang="en-US" sz="1800" dirty="0" smtClean="0"/>
                      </a:br>
                      <a:r>
                        <a:rPr lang="en-US" sz="1800" dirty="0" smtClean="0"/>
                        <a:t>doing this</a:t>
                      </a:r>
                      <a:endParaRPr lang="en-US" sz="1800" dirty="0"/>
                    </a:p>
                  </a:txBody>
                  <a:tcPr marT="45726" marB="45726"/>
                </a:tc>
              </a:tr>
              <a:tr h="640159">
                <a:tc>
                  <a:txBody>
                    <a:bodyPr/>
                    <a:lstStyle/>
                    <a:p>
                      <a:r>
                        <a:rPr lang="en-US" sz="1800" dirty="0" smtClean="0"/>
                        <a:t>Getting good ideas from</a:t>
                      </a:r>
                      <a:r>
                        <a:rPr lang="en-US" sz="1800" baseline="0" dirty="0" smtClean="0"/>
                        <a:t> other units in the chain</a:t>
                      </a:r>
                      <a:endParaRPr lang="en-US" sz="1800" dirty="0"/>
                    </a:p>
                  </a:txBody>
                  <a:tcPr marT="45726" marB="45726"/>
                </a:tc>
                <a:tc>
                  <a:txBody>
                    <a:bodyPr/>
                    <a:lstStyle/>
                    <a:p>
                      <a:pPr algn="ctr"/>
                      <a:r>
                        <a:rPr lang="en-US" sz="1800" dirty="0" smtClean="0"/>
                        <a:t>4.9</a:t>
                      </a:r>
                      <a:endParaRPr lang="en-US" sz="1800" dirty="0"/>
                    </a:p>
                  </a:txBody>
                  <a:tcPr marT="45726" marB="45726"/>
                </a:tc>
                <a:tc>
                  <a:txBody>
                    <a:bodyPr/>
                    <a:lstStyle/>
                    <a:p>
                      <a:pPr algn="ctr"/>
                      <a:r>
                        <a:rPr lang="en-US" sz="1800" dirty="0" smtClean="0"/>
                        <a:t>4.0</a:t>
                      </a:r>
                    </a:p>
                  </a:txBody>
                  <a:tcPr marT="45726" marB="45726"/>
                </a:tc>
              </a:tr>
              <a:tr h="640159">
                <a:tc>
                  <a:txBody>
                    <a:bodyPr/>
                    <a:lstStyle/>
                    <a:p>
                      <a:r>
                        <a:rPr lang="en-US" sz="1800" dirty="0" smtClean="0"/>
                        <a:t>Instituting an active suggestions program</a:t>
                      </a:r>
                    </a:p>
                    <a:p>
                      <a:endParaRPr lang="en-US" sz="1800" dirty="0"/>
                    </a:p>
                  </a:txBody>
                  <a:tcPr marT="45726" marB="45726"/>
                </a:tc>
                <a:tc>
                  <a:txBody>
                    <a:bodyPr/>
                    <a:lstStyle/>
                    <a:p>
                      <a:pPr algn="ctr"/>
                      <a:r>
                        <a:rPr lang="en-US" sz="1800" dirty="0" smtClean="0"/>
                        <a:t>4.8</a:t>
                      </a:r>
                      <a:endParaRPr lang="en-US" sz="1800" dirty="0"/>
                    </a:p>
                  </a:txBody>
                  <a:tcPr marT="45726" marB="45726"/>
                </a:tc>
                <a:tc>
                  <a:txBody>
                    <a:bodyPr/>
                    <a:lstStyle/>
                    <a:p>
                      <a:pPr algn="ctr"/>
                      <a:r>
                        <a:rPr lang="en-US" sz="1800" dirty="0" smtClean="0"/>
                        <a:t>3.9</a:t>
                      </a:r>
                      <a:endParaRPr lang="en-US" sz="1800" dirty="0"/>
                    </a:p>
                  </a:txBody>
                  <a:tcPr marT="45726" marB="45726"/>
                </a:tc>
              </a:tr>
              <a:tr h="640159">
                <a:tc>
                  <a:txBody>
                    <a:bodyPr/>
                    <a:lstStyle/>
                    <a:p>
                      <a:r>
                        <a:rPr lang="en-US" sz="1800" dirty="0" smtClean="0"/>
                        <a:t>Using</a:t>
                      </a:r>
                      <a:r>
                        <a:rPr lang="en-US" sz="1800" baseline="0" dirty="0" smtClean="0"/>
                        <a:t> a detailed assessment process for new hires</a:t>
                      </a:r>
                      <a:endParaRPr lang="en-US" sz="1800" dirty="0"/>
                    </a:p>
                  </a:txBody>
                  <a:tcPr marT="45726" marB="45726"/>
                </a:tc>
                <a:tc>
                  <a:txBody>
                    <a:bodyPr/>
                    <a:lstStyle/>
                    <a:p>
                      <a:pPr algn="ctr"/>
                      <a:r>
                        <a:rPr lang="en-US" sz="1800" dirty="0" smtClean="0"/>
                        <a:t>5.0</a:t>
                      </a:r>
                      <a:endParaRPr lang="en-US" sz="1800" dirty="0"/>
                    </a:p>
                  </a:txBody>
                  <a:tcPr marT="45726" marB="45726"/>
                </a:tc>
                <a:tc>
                  <a:txBody>
                    <a:bodyPr/>
                    <a:lstStyle/>
                    <a:p>
                      <a:pPr algn="ctr"/>
                      <a:r>
                        <a:rPr lang="en-US" sz="1800" dirty="0" smtClean="0"/>
                        <a:t>4.2</a:t>
                      </a:r>
                      <a:endParaRPr lang="en-US" sz="1800" dirty="0"/>
                    </a:p>
                  </a:txBody>
                  <a:tcPr marT="45726" marB="45726"/>
                </a:tc>
              </a:tr>
              <a:tr h="640159">
                <a:tc>
                  <a:txBody>
                    <a:bodyPr/>
                    <a:lstStyle/>
                    <a:p>
                      <a:r>
                        <a:rPr lang="en-US" sz="1800" dirty="0" smtClean="0"/>
                        <a:t>Posting</a:t>
                      </a:r>
                      <a:r>
                        <a:rPr lang="en-US" sz="1800" baseline="0" dirty="0" smtClean="0"/>
                        <a:t> all jobs internally</a:t>
                      </a:r>
                    </a:p>
                    <a:p>
                      <a:endParaRPr lang="en-US" sz="1800" dirty="0"/>
                    </a:p>
                  </a:txBody>
                  <a:tcPr marT="45726" marB="45726"/>
                </a:tc>
                <a:tc>
                  <a:txBody>
                    <a:bodyPr/>
                    <a:lstStyle/>
                    <a:p>
                      <a:pPr algn="ctr"/>
                      <a:r>
                        <a:rPr lang="en-US" sz="1800" dirty="0" smtClean="0"/>
                        <a:t>4.2</a:t>
                      </a:r>
                      <a:endParaRPr lang="en-US" sz="1800" dirty="0"/>
                    </a:p>
                  </a:txBody>
                  <a:tcPr marT="45726" marB="45726"/>
                </a:tc>
                <a:tc>
                  <a:txBody>
                    <a:bodyPr/>
                    <a:lstStyle/>
                    <a:p>
                      <a:pPr algn="ctr"/>
                      <a:r>
                        <a:rPr lang="en-US" sz="1800" dirty="0" smtClean="0"/>
                        <a:t>3.5</a:t>
                      </a:r>
                      <a:endParaRPr lang="en-US" sz="1800" dirty="0"/>
                    </a:p>
                  </a:txBody>
                  <a:tcPr marT="45726" marB="45726"/>
                </a:tc>
              </a:tr>
              <a:tr h="640159">
                <a:tc>
                  <a:txBody>
                    <a:bodyPr/>
                    <a:lstStyle/>
                    <a:p>
                      <a:r>
                        <a:rPr lang="en-US" sz="1800" dirty="0" smtClean="0"/>
                        <a:t>Talking openly about learning</a:t>
                      </a:r>
                      <a:r>
                        <a:rPr lang="en-US" sz="1800" baseline="0" dirty="0" smtClean="0"/>
                        <a:t> from mistakes</a:t>
                      </a:r>
                      <a:endParaRPr lang="en-US" sz="1800" dirty="0"/>
                    </a:p>
                  </a:txBody>
                  <a:tcPr marT="45726" marB="45726"/>
                </a:tc>
                <a:tc>
                  <a:txBody>
                    <a:bodyPr/>
                    <a:lstStyle/>
                    <a:p>
                      <a:pPr algn="ctr"/>
                      <a:r>
                        <a:rPr lang="en-US" sz="1800" dirty="0" smtClean="0"/>
                        <a:t>4.9</a:t>
                      </a:r>
                      <a:endParaRPr lang="en-US" sz="1800" dirty="0"/>
                    </a:p>
                  </a:txBody>
                  <a:tcPr marT="45726" marB="45726"/>
                </a:tc>
                <a:tc>
                  <a:txBody>
                    <a:bodyPr/>
                    <a:lstStyle/>
                    <a:p>
                      <a:pPr algn="ctr"/>
                      <a:r>
                        <a:rPr lang="en-US" sz="1800" dirty="0" smtClean="0"/>
                        <a:t>4.3</a:t>
                      </a:r>
                      <a:endParaRPr lang="en-US" sz="1800" dirty="0"/>
                    </a:p>
                  </a:txBody>
                  <a:tcPr marT="45726" marB="45726"/>
                </a:tc>
              </a:tr>
              <a:tr h="640159">
                <a:tc>
                  <a:txBody>
                    <a:bodyPr/>
                    <a:lstStyle/>
                    <a:p>
                      <a:r>
                        <a:rPr lang="en-US" sz="1800" dirty="0" smtClean="0"/>
                        <a:t>Providing employees with frequent feedback</a:t>
                      </a:r>
                      <a:endParaRPr lang="en-US" sz="1800" dirty="0"/>
                    </a:p>
                  </a:txBody>
                  <a:tcPr marT="45726" marB="45726"/>
                </a:tc>
                <a:tc>
                  <a:txBody>
                    <a:bodyPr/>
                    <a:lstStyle/>
                    <a:p>
                      <a:pPr algn="ctr"/>
                      <a:r>
                        <a:rPr lang="en-US" sz="1800" dirty="0" smtClean="0"/>
                        <a:t>5.7</a:t>
                      </a:r>
                      <a:endParaRPr lang="en-US" sz="1800" dirty="0"/>
                    </a:p>
                  </a:txBody>
                  <a:tcPr marT="45726" marB="45726"/>
                </a:tc>
                <a:tc>
                  <a:txBody>
                    <a:bodyPr/>
                    <a:lstStyle/>
                    <a:p>
                      <a:pPr algn="ctr"/>
                      <a:r>
                        <a:rPr lang="en-US" sz="1800" dirty="0" smtClean="0"/>
                        <a:t>5.2</a:t>
                      </a:r>
                      <a:endParaRPr lang="en-US" sz="1800" dirty="0"/>
                    </a:p>
                  </a:txBody>
                  <a:tcPr marT="45726" marB="45726"/>
                </a:tc>
              </a:tr>
              <a:tr h="640159">
                <a:tc>
                  <a:txBody>
                    <a:bodyPr/>
                    <a:lstStyle/>
                    <a:p>
                      <a:r>
                        <a:rPr lang="en-US" sz="1800" dirty="0" smtClean="0"/>
                        <a:t>Sharing information about financial performance</a:t>
                      </a:r>
                      <a:endParaRPr lang="en-US" sz="1800" dirty="0"/>
                    </a:p>
                  </a:txBody>
                  <a:tcPr marT="45726" marB="45726"/>
                </a:tc>
                <a:tc>
                  <a:txBody>
                    <a:bodyPr/>
                    <a:lstStyle/>
                    <a:p>
                      <a:pPr algn="ctr"/>
                      <a:r>
                        <a:rPr lang="en-US" sz="1800" dirty="0" smtClean="0"/>
                        <a:t>4.3</a:t>
                      </a:r>
                      <a:endParaRPr lang="en-US" sz="1800" dirty="0"/>
                    </a:p>
                  </a:txBody>
                  <a:tcPr marT="45726" marB="45726"/>
                </a:tc>
                <a:tc>
                  <a:txBody>
                    <a:bodyPr/>
                    <a:lstStyle/>
                    <a:p>
                      <a:pPr algn="ctr"/>
                      <a:r>
                        <a:rPr lang="en-US" sz="1800" dirty="0" smtClean="0"/>
                        <a:t>3.8</a:t>
                      </a:r>
                      <a:endParaRPr lang="en-US" sz="1800" dirty="0"/>
                    </a:p>
                  </a:txBody>
                  <a:tcPr marT="45726" marB="45726"/>
                </a:tc>
              </a:tr>
            </a:tbl>
          </a:graphicData>
        </a:graphic>
      </p:graphicFrame>
      <p:sp>
        <p:nvSpPr>
          <p:cNvPr id="4" name="TextBox 3"/>
          <p:cNvSpPr txBox="1"/>
          <p:nvPr/>
        </p:nvSpPr>
        <p:spPr>
          <a:xfrm>
            <a:off x="228600" y="6394450"/>
            <a:ext cx="8737600" cy="369888"/>
          </a:xfrm>
          <a:prstGeom prst="rect">
            <a:avLst/>
          </a:prstGeom>
          <a:noFill/>
        </p:spPr>
        <p:txBody>
          <a:bodyPr>
            <a:spAutoFit/>
          </a:bodyPr>
          <a:lstStyle/>
          <a:p>
            <a:pPr>
              <a:defRPr/>
            </a:pPr>
            <a:r>
              <a:rPr lang="en-US" sz="1800" dirty="0" err="1">
                <a:solidFill>
                  <a:srgbClr val="1F497D"/>
                </a:solidFill>
                <a:latin typeface="+mj-lt"/>
                <a:ea typeface="ＭＳ Ｐゴシック" charset="-128"/>
                <a:cs typeface="ＭＳ Ｐゴシック" charset="-128"/>
              </a:rPr>
              <a:t>Pfeffer</a:t>
            </a:r>
            <a:r>
              <a:rPr lang="en-US" sz="1800" dirty="0">
                <a:solidFill>
                  <a:srgbClr val="1F497D"/>
                </a:solidFill>
                <a:latin typeface="+mj-lt"/>
                <a:ea typeface="ＭＳ Ｐゴシック" charset="-128"/>
                <a:cs typeface="ＭＳ Ｐゴシック" charset="-128"/>
              </a:rPr>
              <a:t>, J. (2000). </a:t>
            </a:r>
            <a:r>
              <a:rPr lang="en-US" sz="1800" i="1" dirty="0">
                <a:solidFill>
                  <a:srgbClr val="1F497D"/>
                </a:solidFill>
                <a:latin typeface="+mj-lt"/>
                <a:ea typeface="ＭＳ Ｐゴシック" charset="-128"/>
                <a:cs typeface="ＭＳ Ｐゴシック" charset="-128"/>
              </a:rPr>
              <a:t>The knowing-doing </a:t>
            </a:r>
            <a:r>
              <a:rPr lang="en-US" sz="1800" i="1" dirty="0">
                <a:solidFill>
                  <a:srgbClr val="1F497D"/>
                </a:solidFill>
                <a:latin typeface="+mj-lt"/>
                <a:ea typeface="ＭＳ Ｐゴシック" charset="-128"/>
                <a:cs typeface="ＭＳ Ｐゴシック" charset="-128"/>
              </a:rPr>
              <a:t>gap</a:t>
            </a:r>
            <a:r>
              <a:rPr lang="en-US" sz="1800" dirty="0">
                <a:solidFill>
                  <a:srgbClr val="1F497D"/>
                </a:solidFill>
                <a:latin typeface="+mj-lt"/>
                <a:ea typeface="ＭＳ Ｐゴシック" charset="-128"/>
                <a:cs typeface="ＭＳ Ｐゴシック" charset="-128"/>
              </a:rPr>
              <a:t>. </a:t>
            </a:r>
            <a:r>
              <a:rPr lang="en-US" sz="1800" dirty="0">
                <a:solidFill>
                  <a:srgbClr val="1F497D"/>
                </a:solidFill>
                <a:latin typeface="+mj-lt"/>
                <a:ea typeface="ＭＳ Ｐゴシック" charset="-128"/>
                <a:cs typeface="ＭＳ Ｐゴシック" charset="-128"/>
              </a:rPr>
              <a:t>Cambridge, MA: Harvard Business School Press.</a:t>
            </a:r>
          </a:p>
        </p:txBody>
      </p:sp>
    </p:spTree>
    <p:extLst>
      <p:ext uri="{BB962C8B-B14F-4D97-AF65-F5344CB8AC3E}">
        <p14:creationId xmlns:p14="http://schemas.microsoft.com/office/powerpoint/2010/main" val="30954615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atin typeface="Calibri" charset="0"/>
                <a:ea typeface="ＭＳ Ｐゴシック" charset="0"/>
                <a:cs typeface="ＭＳ Ｐゴシック" charset="0"/>
              </a:rPr>
              <a:t>Control and impact </a:t>
            </a:r>
          </a:p>
        </p:txBody>
      </p:sp>
      <p:graphicFrame>
        <p:nvGraphicFramePr>
          <p:cNvPr id="6" name="Content Placeholder 5"/>
          <p:cNvGraphicFramePr>
            <a:graphicFrameLocks noGrp="1"/>
          </p:cNvGraphicFramePr>
          <p:nvPr>
            <p:ph idx="1"/>
          </p:nvPr>
        </p:nvGraphicFramePr>
        <p:xfrm>
          <a:off x="457200" y="1471613"/>
          <a:ext cx="8229600" cy="4756150"/>
        </p:xfrm>
        <a:graphic>
          <a:graphicData uri="http://schemas.openxmlformats.org/drawingml/2006/table">
            <a:tbl>
              <a:tblPr firstRow="1" bandRow="1">
                <a:tableStyleId>{5C22544A-7EE6-4342-B048-85BDC9FD1C3A}</a:tableStyleId>
              </a:tblPr>
              <a:tblGrid>
                <a:gridCol w="1059696"/>
                <a:gridCol w="1160156"/>
                <a:gridCol w="3038143"/>
                <a:gridCol w="2971605"/>
              </a:tblGrid>
              <a:tr h="457322">
                <a:tc>
                  <a:txBody>
                    <a:bodyPr/>
                    <a:lstStyle/>
                    <a:p>
                      <a:endParaRPr lang="en-US" sz="2400" dirty="0"/>
                    </a:p>
                  </a:txBody>
                  <a:tcPr marT="45732" marB="45732"/>
                </a:tc>
                <a:tc>
                  <a:txBody>
                    <a:bodyPr/>
                    <a:lstStyle/>
                    <a:p>
                      <a:endParaRPr lang="en-US" sz="2400"/>
                    </a:p>
                  </a:txBody>
                  <a:tcPr marT="45732" marB="45732"/>
                </a:tc>
                <a:tc gridSpan="2">
                  <a:txBody>
                    <a:bodyPr/>
                    <a:lstStyle/>
                    <a:p>
                      <a:pPr algn="ctr"/>
                      <a:r>
                        <a:rPr lang="en-US" sz="2400" dirty="0" smtClean="0"/>
                        <a:t>Control</a:t>
                      </a:r>
                      <a:endParaRPr lang="en-US" sz="2400" dirty="0"/>
                    </a:p>
                  </a:txBody>
                  <a:tcPr marT="45732" marB="45732"/>
                </a:tc>
                <a:tc hMerge="1">
                  <a:txBody>
                    <a:bodyPr/>
                    <a:lstStyle/>
                    <a:p>
                      <a:endParaRPr lang="en-US" dirty="0"/>
                    </a:p>
                  </a:txBody>
                  <a:tcPr/>
                </a:tc>
              </a:tr>
              <a:tr h="457322">
                <a:tc>
                  <a:txBody>
                    <a:bodyPr/>
                    <a:lstStyle/>
                    <a:p>
                      <a:endParaRPr lang="en-US" sz="2400" dirty="0">
                        <a:solidFill>
                          <a:schemeClr val="bg1"/>
                        </a:solidFill>
                      </a:endParaRPr>
                    </a:p>
                  </a:txBody>
                  <a:tcPr marT="45732" marB="45732">
                    <a:solidFill>
                      <a:schemeClr val="accent1"/>
                    </a:solidFill>
                  </a:tcPr>
                </a:tc>
                <a:tc>
                  <a:txBody>
                    <a:bodyPr/>
                    <a:lstStyle/>
                    <a:p>
                      <a:endParaRPr lang="en-US" sz="2400" dirty="0">
                        <a:solidFill>
                          <a:schemeClr val="bg1"/>
                        </a:solidFill>
                      </a:endParaRPr>
                    </a:p>
                  </a:txBody>
                  <a:tcPr marT="45732" marB="45732">
                    <a:solidFill>
                      <a:schemeClr val="accent1"/>
                    </a:solidFill>
                  </a:tcPr>
                </a:tc>
                <a:tc>
                  <a:txBody>
                    <a:bodyPr/>
                    <a:lstStyle/>
                    <a:p>
                      <a:pPr algn="ctr"/>
                      <a:r>
                        <a:rPr lang="en-US" sz="2400" dirty="0" smtClean="0">
                          <a:solidFill>
                            <a:schemeClr val="bg1"/>
                          </a:solidFill>
                        </a:rPr>
                        <a:t>Inside</a:t>
                      </a:r>
                      <a:endParaRPr lang="en-US" sz="2400" dirty="0">
                        <a:solidFill>
                          <a:schemeClr val="bg1"/>
                        </a:solidFill>
                      </a:endParaRPr>
                    </a:p>
                  </a:txBody>
                  <a:tcPr marT="45732" marB="45732">
                    <a:solidFill>
                      <a:schemeClr val="accent1"/>
                    </a:solidFill>
                  </a:tcPr>
                </a:tc>
                <a:tc>
                  <a:txBody>
                    <a:bodyPr/>
                    <a:lstStyle/>
                    <a:p>
                      <a:pPr algn="ctr"/>
                      <a:r>
                        <a:rPr lang="en-US" sz="2400" dirty="0" smtClean="0">
                          <a:solidFill>
                            <a:schemeClr val="bg1"/>
                          </a:solidFill>
                        </a:rPr>
                        <a:t>Outside</a:t>
                      </a:r>
                      <a:endParaRPr lang="en-US" sz="2400" dirty="0">
                        <a:solidFill>
                          <a:schemeClr val="bg1"/>
                        </a:solidFill>
                      </a:endParaRPr>
                    </a:p>
                  </a:txBody>
                  <a:tcPr marT="45732" marB="45732">
                    <a:solidFill>
                      <a:schemeClr val="accent1"/>
                    </a:solidFill>
                  </a:tcPr>
                </a:tc>
              </a:tr>
              <a:tr h="1920753">
                <a:tc rowSpan="2">
                  <a:txBody>
                    <a:bodyPr/>
                    <a:lstStyle/>
                    <a:p>
                      <a:r>
                        <a:rPr lang="en-US" sz="2400" dirty="0" smtClean="0"/>
                        <a:t>Impact</a:t>
                      </a:r>
                      <a:endParaRPr lang="en-US" sz="2400" dirty="0"/>
                    </a:p>
                  </a:txBody>
                  <a:tcPr marT="45732" marB="45732" anchor="ctr"/>
                </a:tc>
                <a:tc>
                  <a:txBody>
                    <a:bodyPr/>
                    <a:lstStyle/>
                    <a:p>
                      <a:endParaRPr lang="en-US" sz="2400" dirty="0" smtClean="0"/>
                    </a:p>
                    <a:p>
                      <a:endParaRPr lang="en-US" sz="2400" dirty="0" smtClean="0"/>
                    </a:p>
                    <a:p>
                      <a:r>
                        <a:rPr lang="en-US" sz="2400" dirty="0" smtClean="0"/>
                        <a:t>Low</a:t>
                      </a:r>
                    </a:p>
                    <a:p>
                      <a:endParaRPr lang="en-US" sz="2400" dirty="0" smtClean="0"/>
                    </a:p>
                    <a:p>
                      <a:endParaRPr lang="en-US" sz="2400" dirty="0"/>
                    </a:p>
                  </a:txBody>
                  <a:tcPr marT="45732" marB="45732"/>
                </a:tc>
                <a:tc>
                  <a:txBody>
                    <a:bodyPr/>
                    <a:lstStyle/>
                    <a:p>
                      <a:endParaRPr lang="en-US" sz="2400" dirty="0" smtClean="0"/>
                    </a:p>
                    <a:p>
                      <a:endParaRPr lang="en-US" sz="2400" dirty="0" smtClean="0"/>
                    </a:p>
                    <a:p>
                      <a:endParaRPr lang="en-US" sz="2400" dirty="0"/>
                    </a:p>
                  </a:txBody>
                  <a:tcPr marT="45732" marB="45732"/>
                </a:tc>
                <a:tc>
                  <a:txBody>
                    <a:bodyPr/>
                    <a:lstStyle/>
                    <a:p>
                      <a:endParaRPr lang="en-US" sz="2400" dirty="0"/>
                    </a:p>
                  </a:txBody>
                  <a:tcPr marT="45732" marB="45732"/>
                </a:tc>
              </a:tr>
              <a:tr h="1920753">
                <a:tc vMerge="1">
                  <a:txBody>
                    <a:bodyPr/>
                    <a:lstStyle/>
                    <a:p>
                      <a:endParaRPr lang="en-US" dirty="0"/>
                    </a:p>
                  </a:txBody>
                  <a:tcPr/>
                </a:tc>
                <a:tc>
                  <a:txBody>
                    <a:bodyPr/>
                    <a:lstStyle/>
                    <a:p>
                      <a:endParaRPr lang="en-US" sz="2400" dirty="0" smtClean="0"/>
                    </a:p>
                    <a:p>
                      <a:endParaRPr lang="en-US" sz="2400" dirty="0" smtClean="0"/>
                    </a:p>
                    <a:p>
                      <a:r>
                        <a:rPr lang="en-US" sz="2400" dirty="0" smtClean="0"/>
                        <a:t>High</a:t>
                      </a:r>
                    </a:p>
                    <a:p>
                      <a:endParaRPr lang="en-US" sz="2400" dirty="0" smtClean="0"/>
                    </a:p>
                    <a:p>
                      <a:endParaRPr lang="en-US" sz="2400" dirty="0"/>
                    </a:p>
                  </a:txBody>
                  <a:tcPr marT="45732" marB="45732"/>
                </a:tc>
                <a:tc>
                  <a:txBody>
                    <a:bodyPr/>
                    <a:lstStyle/>
                    <a:p>
                      <a:endParaRPr lang="en-US" sz="2400" dirty="0"/>
                    </a:p>
                  </a:txBody>
                  <a:tcPr marT="45732" marB="45732"/>
                </a:tc>
                <a:tc>
                  <a:txBody>
                    <a:bodyPr/>
                    <a:lstStyle/>
                    <a:p>
                      <a:endParaRPr lang="en-US" sz="2400" dirty="0"/>
                    </a:p>
                  </a:txBody>
                  <a:tcPr marT="45732" marB="45732"/>
                </a:tc>
              </a:tr>
            </a:tbl>
          </a:graphicData>
        </a:graphic>
      </p:graphicFrame>
    </p:spTree>
    <p:extLst>
      <p:ext uri="{BB962C8B-B14F-4D97-AF65-F5344CB8AC3E}">
        <p14:creationId xmlns:p14="http://schemas.microsoft.com/office/powerpoint/2010/main" val="25947211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74638"/>
            <a:ext cx="9144000" cy="1143000"/>
          </a:xfrm>
        </p:spPr>
        <p:txBody>
          <a:bodyPr/>
          <a:lstStyle/>
          <a:p>
            <a:r>
              <a:rPr lang="en-US">
                <a:latin typeface="Calibri" charset="0"/>
                <a:ea typeface="ＭＳ Ｐゴシック" charset="0"/>
                <a:cs typeface="ＭＳ Ｐゴシック" charset="0"/>
              </a:rPr>
              <a:t>Why people shouldn’t work on their own</a:t>
            </a:r>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lnSpc>
                <a:spcPct val="120000"/>
              </a:lnSpc>
              <a:buFont typeface="Wingdings" charset="2"/>
              <a:buChar char="§"/>
              <a:defRPr/>
            </a:pPr>
            <a:r>
              <a:rPr lang="en-US" dirty="0" smtClean="0"/>
              <a:t>Strangers predict your IQ better than you do (</a:t>
            </a:r>
            <a:r>
              <a:rPr lang="en-US" dirty="0" err="1" smtClean="0"/>
              <a:t>Borkenau</a:t>
            </a:r>
            <a:r>
              <a:rPr lang="en-US" dirty="0" smtClean="0"/>
              <a:t> &amp; </a:t>
            </a:r>
            <a:r>
              <a:rPr lang="en-US" dirty="0" err="1" smtClean="0"/>
              <a:t>Liebler</a:t>
            </a:r>
            <a:r>
              <a:rPr lang="en-US" dirty="0" smtClean="0"/>
              <a:t>, 1993)</a:t>
            </a:r>
          </a:p>
          <a:p>
            <a:pPr>
              <a:lnSpc>
                <a:spcPct val="120000"/>
              </a:lnSpc>
              <a:buFont typeface="Wingdings" charset="2"/>
              <a:buChar char="§"/>
              <a:defRPr/>
            </a:pPr>
            <a:r>
              <a:rPr lang="en-US" dirty="0" smtClean="0"/>
              <a:t>Most of us think we are above average drivers (</a:t>
            </a:r>
            <a:r>
              <a:rPr lang="en-US" dirty="0" err="1" smtClean="0"/>
              <a:t>Svenson</a:t>
            </a:r>
            <a:r>
              <a:rPr lang="en-US" dirty="0" smtClean="0"/>
              <a:t>, 1981)</a:t>
            </a:r>
          </a:p>
          <a:p>
            <a:pPr>
              <a:lnSpc>
                <a:spcPct val="120000"/>
              </a:lnSpc>
              <a:buFont typeface="Wingdings" charset="2"/>
              <a:buChar char="§"/>
              <a:defRPr/>
            </a:pPr>
            <a:r>
              <a:rPr lang="en-US" dirty="0" smtClean="0"/>
              <a:t>Only 2% of high school seniors believe their leadership skills are below average (</a:t>
            </a:r>
            <a:r>
              <a:rPr lang="en-US" dirty="0"/>
              <a:t>College Board, 1976/1977)</a:t>
            </a:r>
            <a:endParaRPr lang="en-US" dirty="0" smtClean="0"/>
          </a:p>
          <a:p>
            <a:pPr>
              <a:lnSpc>
                <a:spcPct val="120000"/>
              </a:lnSpc>
              <a:buFont typeface="Wingdings" charset="2"/>
              <a:buChar char="§"/>
              <a:defRPr/>
            </a:pPr>
            <a:r>
              <a:rPr lang="en-US" dirty="0" smtClean="0"/>
              <a:t>…and 25% of them believe they are in the top 1% in their ability to get along with others (</a:t>
            </a:r>
            <a:r>
              <a:rPr lang="en-US" dirty="0"/>
              <a:t>College Board, 1976/1977)</a:t>
            </a:r>
            <a:endParaRPr lang="en-US" dirty="0" smtClean="0"/>
          </a:p>
          <a:p>
            <a:pPr>
              <a:lnSpc>
                <a:spcPct val="120000"/>
              </a:lnSpc>
              <a:buFont typeface="Wingdings" charset="2"/>
              <a:buChar char="§"/>
              <a:defRPr/>
            </a:pPr>
            <a:r>
              <a:rPr lang="en-US" dirty="0" smtClean="0"/>
              <a:t>94% of college professors report doing above average work (Cross, 1997)</a:t>
            </a:r>
          </a:p>
          <a:p>
            <a:pPr>
              <a:lnSpc>
                <a:spcPct val="120000"/>
              </a:lnSpc>
              <a:buFont typeface="Wingdings" charset="2"/>
              <a:buChar char="§"/>
              <a:defRPr/>
            </a:pPr>
            <a:r>
              <a:rPr lang="en-US" dirty="0" smtClean="0"/>
              <a:t>People think they are at lower risk than their peers for heart attacks, cancer, food poisoning, etc. (Weinstein, 1980)</a:t>
            </a:r>
          </a:p>
          <a:p>
            <a:pPr marL="0" indent="0">
              <a:lnSpc>
                <a:spcPct val="120000"/>
              </a:lnSpc>
              <a:buFont typeface="Wingdings" charset="2"/>
              <a:buNone/>
              <a:defRPr/>
            </a:pPr>
            <a:r>
              <a:rPr lang="en-US" dirty="0" smtClean="0"/>
              <a:t>And, most surprisingly…</a:t>
            </a:r>
          </a:p>
          <a:p>
            <a:pPr>
              <a:lnSpc>
                <a:spcPct val="120000"/>
              </a:lnSpc>
              <a:buFont typeface="Wingdings" charset="2"/>
              <a:buChar char="§"/>
              <a:defRPr/>
            </a:pPr>
            <a:r>
              <a:rPr lang="en-US" dirty="0" smtClean="0"/>
              <a:t>People believe they are better than their peers at providing accurate self assessment (</a:t>
            </a:r>
            <a:r>
              <a:rPr lang="da-DK" dirty="0" err="1"/>
              <a:t>Pronin</a:t>
            </a:r>
            <a:r>
              <a:rPr lang="da-DK" dirty="0"/>
              <a:t>, Lin, &amp; Ross, </a:t>
            </a:r>
            <a:r>
              <a:rPr lang="da-DK" dirty="0" smtClean="0"/>
              <a:t>2002</a:t>
            </a:r>
            <a:r>
              <a:rPr lang="da-DK" dirty="0" smtClean="0"/>
              <a:t>)</a:t>
            </a:r>
            <a:endParaRPr lang="en-US" dirty="0" smtClean="0"/>
          </a:p>
          <a:p>
            <a:pPr>
              <a:lnSpc>
                <a:spcPct val="120000"/>
              </a:lnSpc>
              <a:buFont typeface="Wingdings" charset="2"/>
              <a:buChar char="§"/>
              <a:defRPr/>
            </a:pPr>
            <a:endParaRPr lang="en-US" dirty="0"/>
          </a:p>
        </p:txBody>
      </p:sp>
    </p:spTree>
    <p:extLst>
      <p:ext uri="{BB962C8B-B14F-4D97-AF65-F5344CB8AC3E}">
        <p14:creationId xmlns:p14="http://schemas.microsoft.com/office/powerpoint/2010/main" val="2275095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Professional Learning Community?</a:t>
            </a:r>
            <a:endParaRPr lang="en-US" dirty="0"/>
          </a:p>
        </p:txBody>
      </p:sp>
      <p:sp>
        <p:nvSpPr>
          <p:cNvPr id="3" name="Content Placeholder 2"/>
          <p:cNvSpPr>
            <a:spLocks noGrp="1"/>
          </p:cNvSpPr>
          <p:nvPr>
            <p:ph idx="1"/>
          </p:nvPr>
        </p:nvSpPr>
        <p:spPr/>
        <p:txBody>
          <a:bodyPr/>
          <a:lstStyle/>
          <a:p>
            <a:pPr marL="0" indent="0">
              <a:buNone/>
            </a:pPr>
            <a:r>
              <a:rPr lang="en-GB" dirty="0">
                <a:solidFill>
                  <a:srgbClr val="000000"/>
                </a:solidFill>
                <a:latin typeface="Arial" charset="0"/>
              </a:rPr>
              <a:t> </a:t>
            </a:r>
            <a:r>
              <a:rPr lang="en-GB" dirty="0" smtClean="0">
                <a:solidFill>
                  <a:srgbClr val="000000"/>
                </a:solidFill>
                <a:latin typeface="Arial" charset="0"/>
              </a:rPr>
              <a:t>“…an </a:t>
            </a:r>
            <a:r>
              <a:rPr lang="en-GB" dirty="0">
                <a:solidFill>
                  <a:srgbClr val="000000"/>
                </a:solidFill>
                <a:latin typeface="Arial" charset="0"/>
              </a:rPr>
              <a:t>inclusive group of people, motivated by a shared learning vision, who support and work with each other, finding ways, inside and outside their immediate community, to enquire on their practice and together learn new and better approaches that will enhance all pupils</a:t>
            </a:r>
            <a:r>
              <a:rPr lang="ja-JP" altLang="en-GB" dirty="0">
                <a:solidFill>
                  <a:srgbClr val="000000"/>
                </a:solidFill>
                <a:latin typeface="Arial" charset="0"/>
              </a:rPr>
              <a:t>’</a:t>
            </a:r>
            <a:r>
              <a:rPr lang="en-GB" dirty="0">
                <a:solidFill>
                  <a:srgbClr val="000000"/>
                </a:solidFill>
                <a:latin typeface="Arial" charset="0"/>
              </a:rPr>
              <a:t> learning</a:t>
            </a:r>
            <a:r>
              <a:rPr lang="en-GB" dirty="0" smtClean="0">
                <a:solidFill>
                  <a:srgbClr val="000000"/>
                </a:solidFill>
                <a:latin typeface="Arial" charset="0"/>
              </a:rPr>
              <a:t>.” </a:t>
            </a:r>
            <a:r>
              <a:rPr lang="en-US" dirty="0" smtClean="0"/>
              <a:t>(</a:t>
            </a:r>
            <a:r>
              <a:rPr lang="en-US" dirty="0"/>
              <a:t>Stoll et al., 2006)</a:t>
            </a:r>
            <a:endParaRPr lang="en-US" dirty="0">
              <a:solidFill>
                <a:srgbClr val="000000"/>
              </a:solidFill>
            </a:endParaRPr>
          </a:p>
        </p:txBody>
      </p:sp>
    </p:spTree>
    <p:extLst>
      <p:ext uri="{BB962C8B-B14F-4D97-AF65-F5344CB8AC3E}">
        <p14:creationId xmlns:p14="http://schemas.microsoft.com/office/powerpoint/2010/main" val="2354429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Calibri" charset="0"/>
                <a:ea typeface="ＭＳ Ｐゴシック" charset="0"/>
                <a:cs typeface="ＭＳ Ｐゴシック" charset="0"/>
              </a:rPr>
              <a:t>Professional learning communities</a:t>
            </a:r>
          </a:p>
        </p:txBody>
      </p:sp>
      <p:sp>
        <p:nvSpPr>
          <p:cNvPr id="17410" name="Content Placeholder 2"/>
          <p:cNvSpPr>
            <a:spLocks noGrp="1"/>
          </p:cNvSpPr>
          <p:nvPr>
            <p:ph idx="1"/>
          </p:nvPr>
        </p:nvSpPr>
        <p:spPr/>
        <p:txBody>
          <a:bodyPr/>
          <a:lstStyle/>
          <a:p>
            <a:r>
              <a:rPr lang="en-US">
                <a:latin typeface="Calibri" charset="0"/>
                <a:ea typeface="ＭＳ Ｐゴシック" charset="0"/>
                <a:cs typeface="ＭＳ Ｐゴシック" charset="0"/>
              </a:rPr>
              <a:t>Professional</a:t>
            </a:r>
          </a:p>
          <a:p>
            <a:pPr lvl="1"/>
            <a:r>
              <a:rPr lang="en-US">
                <a:latin typeface="Calibri" charset="0"/>
                <a:ea typeface="ＭＳ Ｐゴシック" charset="0"/>
              </a:rPr>
              <a:t>Decision-making under uncertainty</a:t>
            </a:r>
          </a:p>
          <a:p>
            <a:pPr lvl="1"/>
            <a:r>
              <a:rPr lang="en-US">
                <a:latin typeface="Calibri" charset="0"/>
                <a:ea typeface="ＭＳ Ｐゴシック" charset="0"/>
              </a:rPr>
              <a:t>Accountable to a community of peers</a:t>
            </a:r>
          </a:p>
          <a:p>
            <a:r>
              <a:rPr lang="en-US">
                <a:latin typeface="Calibri" charset="0"/>
                <a:ea typeface="ＭＳ Ｐゴシック" charset="0"/>
                <a:cs typeface="ＭＳ Ｐゴシック" charset="0"/>
              </a:rPr>
              <a:t>Learning</a:t>
            </a:r>
          </a:p>
          <a:p>
            <a:pPr lvl="1"/>
            <a:r>
              <a:rPr lang="en-US">
                <a:latin typeface="Calibri" charset="0"/>
                <a:ea typeface="ＭＳ Ｐゴシック" charset="0"/>
              </a:rPr>
              <a:t>Focused on improvement in student outcomes</a:t>
            </a:r>
          </a:p>
          <a:p>
            <a:r>
              <a:rPr lang="en-US">
                <a:latin typeface="Calibri" charset="0"/>
                <a:ea typeface="ＭＳ Ｐゴシック" charset="0"/>
                <a:cs typeface="ＭＳ Ｐゴシック" charset="0"/>
              </a:rPr>
              <a:t>Communities</a:t>
            </a:r>
          </a:p>
          <a:p>
            <a:pPr lvl="1"/>
            <a:r>
              <a:rPr lang="en-US">
                <a:latin typeface="Calibri" charset="0"/>
                <a:ea typeface="ＭＳ Ｐゴシック" charset="0"/>
              </a:rPr>
              <a:t>Joint enterprise</a:t>
            </a:r>
          </a:p>
          <a:p>
            <a:pPr lvl="1"/>
            <a:r>
              <a:rPr lang="en-US">
                <a:latin typeface="Calibri" charset="0"/>
                <a:ea typeface="ＭＳ Ｐゴシック" charset="0"/>
              </a:rPr>
              <a:t>Mutual engagement</a:t>
            </a:r>
          </a:p>
          <a:p>
            <a:pPr lvl="1"/>
            <a:r>
              <a:rPr lang="en-US">
                <a:latin typeface="Calibri" charset="0"/>
                <a:ea typeface="ＭＳ Ｐゴシック" charset="0"/>
              </a:rPr>
              <a:t>Shared repertoire</a:t>
            </a:r>
          </a:p>
        </p:txBody>
      </p:sp>
    </p:spTree>
    <p:extLst>
      <p:ext uri="{BB962C8B-B14F-4D97-AF65-F5344CB8AC3E}">
        <p14:creationId xmlns:p14="http://schemas.microsoft.com/office/powerpoint/2010/main" val="10207852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Calibri" charset="0"/>
                <a:ea typeface="ＭＳ Ｐゴシック" charset="0"/>
                <a:cs typeface="ＭＳ Ｐゴシック" charset="0"/>
              </a:rPr>
              <a:t>Professions in comparative perspective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2343383"/>
              </p:ext>
            </p:extLst>
          </p:nvPr>
        </p:nvGraphicFramePr>
        <p:xfrm>
          <a:off x="457200" y="1600200"/>
          <a:ext cx="8229600" cy="4663440"/>
        </p:xfrm>
        <a:graphic>
          <a:graphicData uri="http://schemas.openxmlformats.org/drawingml/2006/table">
            <a:tbl>
              <a:tblPr firstRow="1" bandRow="1">
                <a:tableStyleId>{5C22544A-7EE6-4342-B048-85BDC9FD1C3A}</a:tableStyleId>
              </a:tblPr>
              <a:tblGrid>
                <a:gridCol w="3454400"/>
                <a:gridCol w="2252133"/>
                <a:gridCol w="2523067"/>
              </a:tblGrid>
              <a:tr h="370840">
                <a:tc>
                  <a:txBody>
                    <a:bodyPr/>
                    <a:lstStyle/>
                    <a:p>
                      <a:endParaRPr lang="en-US" sz="2200" dirty="0"/>
                    </a:p>
                  </a:txBody>
                  <a:tcPr/>
                </a:tc>
                <a:tc>
                  <a:txBody>
                    <a:bodyPr/>
                    <a:lstStyle/>
                    <a:p>
                      <a:pPr algn="ctr"/>
                      <a:r>
                        <a:rPr lang="en-US" sz="2200" dirty="0" smtClean="0"/>
                        <a:t>Medical education</a:t>
                      </a:r>
                      <a:endParaRPr lang="en-US" sz="2200" dirty="0"/>
                    </a:p>
                  </a:txBody>
                  <a:tcPr/>
                </a:tc>
                <a:tc>
                  <a:txBody>
                    <a:bodyPr/>
                    <a:lstStyle/>
                    <a:p>
                      <a:pPr algn="ctr"/>
                      <a:r>
                        <a:rPr lang="en-US" sz="2200" dirty="0" smtClean="0"/>
                        <a:t>Teacher education</a:t>
                      </a:r>
                      <a:endParaRPr lang="en-US" sz="2200" dirty="0"/>
                    </a:p>
                  </a:txBody>
                  <a:tcPr/>
                </a:tc>
              </a:tr>
              <a:tr h="370840">
                <a:tc>
                  <a:txBody>
                    <a:bodyPr/>
                    <a:lstStyle/>
                    <a:p>
                      <a:r>
                        <a:rPr lang="en-US" sz="2200" dirty="0" smtClean="0">
                          <a:solidFill>
                            <a:schemeClr val="tx1"/>
                          </a:solidFill>
                        </a:rPr>
                        <a:t>People-</a:t>
                      </a:r>
                      <a:r>
                        <a:rPr lang="en-US" sz="2200" dirty="0" err="1" smtClean="0">
                          <a:solidFill>
                            <a:schemeClr val="tx1"/>
                          </a:solidFill>
                        </a:rPr>
                        <a:t>centred</a:t>
                      </a:r>
                      <a:r>
                        <a:rPr lang="en-US" sz="2200" dirty="0" smtClean="0">
                          <a:solidFill>
                            <a:schemeClr val="tx1"/>
                          </a:solidFill>
                        </a:rPr>
                        <a:t> profession?</a:t>
                      </a:r>
                      <a:endParaRPr lang="en-US" sz="22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8000"/>
                          </a:solidFill>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8000"/>
                          </a:solidFill>
                        </a:rPr>
                        <a:t>✔</a:t>
                      </a:r>
                    </a:p>
                  </a:txBody>
                  <a:tcPr/>
                </a:tc>
              </a:tr>
              <a:tr h="370840">
                <a:tc>
                  <a:txBody>
                    <a:bodyPr/>
                    <a:lstStyle/>
                    <a:p>
                      <a:r>
                        <a:rPr lang="en-US" sz="2200" dirty="0" smtClean="0">
                          <a:solidFill>
                            <a:schemeClr val="tx1"/>
                          </a:solidFill>
                        </a:rPr>
                        <a:t>Agreed body of knowledge?</a:t>
                      </a:r>
                      <a:endParaRPr lang="en-US" sz="2200" dirty="0">
                        <a:solidFill>
                          <a:schemeClr val="tx1"/>
                        </a:solidFill>
                      </a:endParaRPr>
                    </a:p>
                  </a:txBody>
                  <a:tcPr/>
                </a:tc>
                <a:tc>
                  <a:txBody>
                    <a:bodyPr/>
                    <a:lstStyle/>
                    <a:p>
                      <a:pPr algn="ctr"/>
                      <a:r>
                        <a:rPr lang="en-US" sz="2200" dirty="0" smtClean="0">
                          <a:solidFill>
                            <a:srgbClr val="008000"/>
                          </a:solidFill>
                        </a:rPr>
                        <a:t>✔</a:t>
                      </a:r>
                      <a:endParaRPr lang="en-US" sz="2200" dirty="0">
                        <a:solidFill>
                          <a:srgbClr val="008000"/>
                        </a:solidFill>
                      </a:endParaRPr>
                    </a:p>
                  </a:txBody>
                  <a:tcPr/>
                </a:tc>
                <a:tc>
                  <a:txBody>
                    <a:bodyPr/>
                    <a:lstStyle/>
                    <a:p>
                      <a:pPr algn="ctr"/>
                      <a:r>
                        <a:rPr lang="en-US" sz="2200" dirty="0" smtClean="0">
                          <a:solidFill>
                            <a:srgbClr val="FF0000"/>
                          </a:solidFill>
                        </a:rPr>
                        <a:t>✘</a:t>
                      </a:r>
                      <a:endParaRPr lang="en-US" sz="2200" dirty="0">
                        <a:solidFill>
                          <a:srgbClr val="FF0000"/>
                        </a:solidFill>
                      </a:endParaRPr>
                    </a:p>
                  </a:txBody>
                  <a:tcPr/>
                </a:tc>
              </a:tr>
              <a:tr h="370840">
                <a:tc>
                  <a:txBody>
                    <a:bodyPr/>
                    <a:lstStyle/>
                    <a:p>
                      <a:r>
                        <a:rPr lang="en-US" sz="2200" dirty="0" smtClean="0">
                          <a:solidFill>
                            <a:schemeClr val="tx1"/>
                          </a:solidFill>
                        </a:rPr>
                        <a:t>Shared language of description?</a:t>
                      </a:r>
                      <a:endParaRPr lang="en-US" sz="22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8000"/>
                          </a:solidFill>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FF0000"/>
                          </a:solidFill>
                        </a:rPr>
                        <a:t>✘</a:t>
                      </a:r>
                    </a:p>
                  </a:txBody>
                  <a:tcPr/>
                </a:tc>
              </a:tr>
              <a:tr h="370840">
                <a:tc>
                  <a:txBody>
                    <a:bodyPr/>
                    <a:lstStyle/>
                    <a:p>
                      <a:r>
                        <a:rPr lang="en-US" sz="2200" dirty="0" smtClean="0">
                          <a:solidFill>
                            <a:schemeClr val="tx1"/>
                          </a:solidFill>
                        </a:rPr>
                        <a:t>Cumulating research?</a:t>
                      </a:r>
                      <a:endParaRPr lang="en-US" sz="22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8000"/>
                          </a:solidFill>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FF0000"/>
                          </a:solidFill>
                        </a:rPr>
                        <a:t>✘</a:t>
                      </a:r>
                    </a:p>
                  </a:txBody>
                  <a:tcPr/>
                </a:tc>
              </a:tr>
              <a:tr h="370840">
                <a:tc>
                  <a:txBody>
                    <a:bodyPr/>
                    <a:lstStyle/>
                    <a:p>
                      <a:r>
                        <a:rPr lang="en-US" sz="2200" dirty="0" smtClean="0">
                          <a:solidFill>
                            <a:schemeClr val="tx1"/>
                          </a:solidFill>
                        </a:rPr>
                        <a:t>Practitioners involved in research</a:t>
                      </a:r>
                      <a:endParaRPr lang="en-US" sz="22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8000"/>
                          </a:solidFill>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FF0000"/>
                          </a:solidFill>
                        </a:rPr>
                        <a:t>✘</a:t>
                      </a:r>
                    </a:p>
                  </a:txBody>
                  <a:tcPr/>
                </a:tc>
              </a:tr>
              <a:tr h="370840">
                <a:tc>
                  <a:txBody>
                    <a:bodyPr/>
                    <a:lstStyle/>
                    <a:p>
                      <a:r>
                        <a:rPr lang="en-US" sz="2200" dirty="0" smtClean="0">
                          <a:solidFill>
                            <a:schemeClr val="tx1"/>
                          </a:solidFill>
                        </a:rPr>
                        <a:t>‘Keeping up with research’ regarded as a professional duty</a:t>
                      </a:r>
                      <a:endParaRPr lang="en-US" sz="22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8000"/>
                          </a:solidFill>
                        </a:rPr>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smtClean="0">
                          <a:solidFill>
                            <a:srgbClr val="FF0000"/>
                          </a:solidFill>
                        </a:rPr>
                        <a:t>✘</a:t>
                      </a:r>
                    </a:p>
                  </a:txBody>
                  <a:tcPr/>
                </a:tc>
              </a:tr>
            </a:tbl>
          </a:graphicData>
        </a:graphic>
      </p:graphicFrame>
    </p:spTree>
    <p:extLst>
      <p:ext uri="{BB962C8B-B14F-4D97-AF65-F5344CB8AC3E}">
        <p14:creationId xmlns:p14="http://schemas.microsoft.com/office/powerpoint/2010/main" val="26189893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685800" y="2286000"/>
            <a:ext cx="7772400" cy="1143000"/>
          </a:xfrm>
        </p:spPr>
        <p:txBody>
          <a:bodyPr/>
          <a:lstStyle/>
          <a:p>
            <a:r>
              <a:rPr lang="en-US">
                <a:latin typeface="Calibri" charset="0"/>
                <a:ea typeface="ＭＳ Ｐゴシック" charset="0"/>
                <a:cs typeface="ＭＳ Ｐゴシック" charset="0"/>
              </a:rPr>
              <a:t>Context matters</a:t>
            </a:r>
          </a:p>
        </p:txBody>
      </p:sp>
      <p:sp>
        <p:nvSpPr>
          <p:cNvPr id="2051" name="Rectangle 3"/>
          <p:cNvSpPr>
            <a:spLocks noGrp="1" noChangeArrowheads="1"/>
          </p:cNvSpPr>
          <p:nvPr>
            <p:ph type="subTitle" idx="1"/>
          </p:nvPr>
        </p:nvSpPr>
        <p:spPr/>
        <p:txBody>
          <a:bodyPr/>
          <a:lstStyle/>
          <a:p>
            <a:pPr>
              <a:buFont typeface="Wingdings" charset="2"/>
              <a:buNone/>
              <a:defRPr/>
            </a:pPr>
            <a:endParaRPr lang="en-US"/>
          </a:p>
        </p:txBody>
      </p:sp>
    </p:spTree>
    <p:extLst>
      <p:ext uri="{BB962C8B-B14F-4D97-AF65-F5344CB8AC3E}">
        <p14:creationId xmlns:p14="http://schemas.microsoft.com/office/powerpoint/2010/main" val="2461962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pic0004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533400"/>
            <a:ext cx="9144000" cy="5708650"/>
          </a:xfrm>
        </p:spPr>
      </p:pic>
    </p:spTree>
    <p:extLst>
      <p:ext uri="{BB962C8B-B14F-4D97-AF65-F5344CB8AC3E}">
        <p14:creationId xmlns:p14="http://schemas.microsoft.com/office/powerpoint/2010/main" val="9073598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mtClean="0"/>
              <a:t>School effectiveness</a:t>
            </a:r>
            <a:endParaRPr lang="en-US"/>
          </a:p>
        </p:txBody>
      </p:sp>
      <p:sp>
        <p:nvSpPr>
          <p:cNvPr id="29699" name="Rectangle 3"/>
          <p:cNvSpPr>
            <a:spLocks noGrp="1" noChangeArrowheads="1"/>
          </p:cNvSpPr>
          <p:nvPr>
            <p:ph idx="1"/>
          </p:nvPr>
        </p:nvSpPr>
        <p:spPr>
          <a:xfrm>
            <a:off x="457199" y="1600200"/>
            <a:ext cx="8500533" cy="5257800"/>
          </a:xfrm>
        </p:spPr>
        <p:txBody>
          <a:bodyPr/>
          <a:lstStyle/>
          <a:p>
            <a:r>
              <a:rPr lang="en-US" sz="3000" dirty="0" smtClean="0"/>
              <a:t>Three generations of school effectiveness research</a:t>
            </a:r>
          </a:p>
          <a:p>
            <a:pPr lvl="1"/>
            <a:r>
              <a:rPr lang="en-US" dirty="0" smtClean="0"/>
              <a:t>Raw results approaches</a:t>
            </a:r>
          </a:p>
          <a:p>
            <a:pPr lvl="2"/>
            <a:r>
              <a:rPr lang="en-US" dirty="0" smtClean="0"/>
              <a:t>Different schools get different results</a:t>
            </a:r>
          </a:p>
          <a:p>
            <a:pPr lvl="2"/>
            <a:r>
              <a:rPr lang="en-US" dirty="0" smtClean="0"/>
              <a:t>Conclusion: Schools make a difference</a:t>
            </a:r>
          </a:p>
          <a:p>
            <a:pPr lvl="1"/>
            <a:r>
              <a:rPr lang="en-US" dirty="0" smtClean="0"/>
              <a:t>Demographic-based approaches</a:t>
            </a:r>
          </a:p>
          <a:p>
            <a:pPr lvl="2"/>
            <a:r>
              <a:rPr lang="en-US" dirty="0" smtClean="0"/>
              <a:t>Demographic factors account for most of the variation</a:t>
            </a:r>
          </a:p>
          <a:p>
            <a:pPr lvl="2"/>
            <a:r>
              <a:rPr lang="en-US" dirty="0" smtClean="0"/>
              <a:t>Conclusion: Schools don’t make a difference</a:t>
            </a:r>
          </a:p>
          <a:p>
            <a:pPr lvl="1"/>
            <a:r>
              <a:rPr lang="en-US" dirty="0" smtClean="0"/>
              <a:t>Value-added approaches</a:t>
            </a:r>
          </a:p>
          <a:p>
            <a:pPr lvl="2"/>
            <a:r>
              <a:rPr lang="en-US" dirty="0" smtClean="0"/>
              <a:t>School-level differences in value-added are relatively small</a:t>
            </a:r>
          </a:p>
          <a:p>
            <a:pPr lvl="2"/>
            <a:r>
              <a:rPr lang="en-US" dirty="0" smtClean="0"/>
              <a:t>Classroom-level differences in value-added are large</a:t>
            </a:r>
          </a:p>
          <a:p>
            <a:pPr lvl="2"/>
            <a:r>
              <a:rPr lang="en-US" dirty="0" smtClean="0"/>
              <a:t>Conclusion: An effective school is a school full of effective classrooms</a:t>
            </a:r>
          </a:p>
        </p:txBody>
      </p:sp>
    </p:spTree>
    <p:extLst>
      <p:ext uri="{BB962C8B-B14F-4D97-AF65-F5344CB8AC3E}">
        <p14:creationId xmlns:p14="http://schemas.microsoft.com/office/powerpoint/2010/main" val="17927199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pic1846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3400" y="4"/>
            <a:ext cx="8153400" cy="6837363"/>
          </a:xfrm>
        </p:spPr>
      </p:pic>
    </p:spTree>
    <p:extLst>
      <p:ext uri="{BB962C8B-B14F-4D97-AF65-F5344CB8AC3E}">
        <p14:creationId xmlns:p14="http://schemas.microsoft.com/office/powerpoint/2010/main" val="41428030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Tight, but loose</a:t>
            </a:r>
          </a:p>
        </p:txBody>
      </p:sp>
      <p:sp>
        <p:nvSpPr>
          <p:cNvPr id="15362" name="Rectangle 3"/>
          <p:cNvSpPr>
            <a:spLocks noGrp="1" noChangeArrowheads="1"/>
          </p:cNvSpPr>
          <p:nvPr>
            <p:ph idx="1"/>
          </p:nvPr>
        </p:nvSpPr>
        <p:spPr>
          <a:xfrm>
            <a:off x="457200" y="1600200"/>
            <a:ext cx="8686800" cy="5257800"/>
          </a:xfrm>
        </p:spPr>
        <p:txBody>
          <a:bodyPr/>
          <a:lstStyle/>
          <a:p>
            <a:r>
              <a:rPr lang="en-US" sz="2400">
                <a:latin typeface="Calibri" charset="0"/>
                <a:ea typeface="ＭＳ Ｐゴシック" charset="0"/>
                <a:cs typeface="ＭＳ Ｐゴシック" charset="0"/>
              </a:rPr>
              <a:t>Two opposing factors in any school reform</a:t>
            </a:r>
          </a:p>
          <a:p>
            <a:pPr lvl="1"/>
            <a:r>
              <a:rPr lang="en-US" sz="2000">
                <a:latin typeface="Calibri" charset="0"/>
                <a:ea typeface="ＭＳ Ｐゴシック" charset="0"/>
              </a:rPr>
              <a:t>Need for flexibility to adapt to local constraints and affordances</a:t>
            </a:r>
          </a:p>
          <a:p>
            <a:pPr lvl="2"/>
            <a:r>
              <a:rPr lang="en-US" sz="1800">
                <a:latin typeface="Calibri" charset="0"/>
                <a:ea typeface="ＭＳ Ｐゴシック" charset="0"/>
              </a:rPr>
              <a:t>Implies there is appropriate flexibility built into the reform</a:t>
            </a:r>
          </a:p>
          <a:p>
            <a:pPr lvl="1"/>
            <a:r>
              <a:rPr lang="en-US" sz="2000">
                <a:latin typeface="Calibri" charset="0"/>
                <a:ea typeface="ＭＳ Ｐゴシック" charset="0"/>
              </a:rPr>
              <a:t>Need to maintain fidelity to the theory of action of the reform, to minimise “lethal mutations”</a:t>
            </a:r>
          </a:p>
          <a:p>
            <a:pPr lvl="2"/>
            <a:r>
              <a:rPr lang="en-US" sz="1800">
                <a:latin typeface="Calibri" charset="0"/>
                <a:ea typeface="ＭＳ Ｐゴシック" charset="0"/>
              </a:rPr>
              <a:t>So you have to have a clearly articulated theory of action</a:t>
            </a:r>
          </a:p>
          <a:p>
            <a:r>
              <a:rPr lang="en-US" sz="2400">
                <a:latin typeface="Calibri" charset="0"/>
                <a:ea typeface="ＭＳ Ｐゴシック" charset="0"/>
                <a:cs typeface="ＭＳ Ｐゴシック" charset="0"/>
              </a:rPr>
              <a:t>Different innovations have different approaches to flexibility</a:t>
            </a:r>
          </a:p>
          <a:p>
            <a:pPr lvl="1"/>
            <a:r>
              <a:rPr lang="en-US" sz="2000">
                <a:latin typeface="Calibri" charset="0"/>
                <a:ea typeface="ＭＳ Ｐゴシック" charset="0"/>
              </a:rPr>
              <a:t>Some reforms are too loose (e.g., ‘Effective schools’ movement)</a:t>
            </a:r>
          </a:p>
          <a:p>
            <a:pPr lvl="1"/>
            <a:r>
              <a:rPr lang="en-US" sz="2000">
                <a:latin typeface="Calibri" charset="0"/>
                <a:ea typeface="ＭＳ Ｐゴシック" charset="0"/>
              </a:rPr>
              <a:t>Others are too tight (e.g., Montessori Schools)</a:t>
            </a:r>
          </a:p>
          <a:p>
            <a:r>
              <a:rPr lang="en-US" sz="2400">
                <a:latin typeface="Calibri" charset="0"/>
                <a:ea typeface="ＭＳ Ｐゴシック" charset="0"/>
                <a:cs typeface="ＭＳ Ｐゴシック" charset="0"/>
              </a:rPr>
              <a:t>The “tight but loose” formulation:</a:t>
            </a:r>
          </a:p>
          <a:p>
            <a:pPr lvl="1"/>
            <a:r>
              <a:rPr lang="en-US" sz="2000">
                <a:latin typeface="Calibri" charset="0"/>
                <a:ea typeface="ＭＳ Ｐゴシック" charset="0"/>
              </a:rPr>
              <a:t>… combines an obsessive adherence to central design principles (the “tight” part) with accommodations to the needs, resources, constraints, and affordances that occur in any school or district (the “loose” part), but only where these do not conflict with the theory of action of the intervention.</a:t>
            </a:r>
            <a:endParaRPr lang="en-US">
              <a:latin typeface="Calibri" charset="0"/>
              <a:ea typeface="ＭＳ Ｐゴシック" charset="0"/>
            </a:endParaRPr>
          </a:p>
        </p:txBody>
      </p:sp>
    </p:spTree>
    <p:extLst>
      <p:ext uri="{BB962C8B-B14F-4D97-AF65-F5344CB8AC3E}">
        <p14:creationId xmlns:p14="http://schemas.microsoft.com/office/powerpoint/2010/main" val="16251236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kumimoji="1" lang="en-GB">
                <a:latin typeface="Helvetica" charset="0"/>
                <a:ea typeface="ＭＳ Ｐゴシック" charset="0"/>
                <a:cs typeface="ＭＳ Ｐゴシック" charset="0"/>
              </a:rPr>
              <a:t>Design and intervention</a:t>
            </a:r>
          </a:p>
        </p:txBody>
      </p:sp>
      <p:sp>
        <p:nvSpPr>
          <p:cNvPr id="16386" name="Text Box 3"/>
          <p:cNvSpPr txBox="1">
            <a:spLocks noChangeArrowheads="1"/>
          </p:cNvSpPr>
          <p:nvPr/>
        </p:nvSpPr>
        <p:spPr bwMode="auto">
          <a:xfrm>
            <a:off x="420690" y="1657350"/>
            <a:ext cx="2853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GB">
                <a:latin typeface="Helvetica" charset="0"/>
              </a:rPr>
              <a:t>Our design process</a:t>
            </a:r>
          </a:p>
        </p:txBody>
      </p:sp>
      <p:sp>
        <p:nvSpPr>
          <p:cNvPr id="16387" name="Text Box 4"/>
          <p:cNvSpPr txBox="1">
            <a:spLocks noChangeArrowheads="1"/>
          </p:cNvSpPr>
          <p:nvPr/>
        </p:nvSpPr>
        <p:spPr bwMode="auto">
          <a:xfrm>
            <a:off x="420689" y="4019553"/>
            <a:ext cx="4837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r>
              <a:rPr lang="en-GB">
                <a:latin typeface="Helvetica" charset="0"/>
              </a:rPr>
              <a:t>Teachers’ implementation process</a:t>
            </a:r>
          </a:p>
        </p:txBody>
      </p:sp>
      <p:sp>
        <p:nvSpPr>
          <p:cNvPr id="16388" name="AutoShape 5"/>
          <p:cNvSpPr>
            <a:spLocks noChangeArrowheads="1"/>
          </p:cNvSpPr>
          <p:nvPr/>
        </p:nvSpPr>
        <p:spPr bwMode="auto">
          <a:xfrm>
            <a:off x="420690" y="2273300"/>
            <a:ext cx="2414587" cy="1066800"/>
          </a:xfrm>
          <a:prstGeom prst="roundRect">
            <a:avLst>
              <a:gd name="adj" fmla="val 16667"/>
            </a:avLst>
          </a:prstGeom>
          <a:solidFill>
            <a:srgbClr val="8EB4E3"/>
          </a:solidFill>
          <a:ln w="9525">
            <a:solidFill>
              <a:schemeClr val="tx1"/>
            </a:solidFill>
            <a:round/>
            <a:headEnd/>
            <a:tailEnd/>
          </a:ln>
        </p:spPr>
        <p:txBody>
          <a:bodyPr wrap="none" anchor="ctr"/>
          <a:lstStyle/>
          <a:p>
            <a:pPr algn="ctr" eaLnBrk="0" hangingPunct="0"/>
            <a:r>
              <a:rPr lang="en-GB" sz="2000">
                <a:latin typeface="Helvetica" charset="0"/>
              </a:rPr>
              <a:t>cognitive/affective</a:t>
            </a:r>
          </a:p>
          <a:p>
            <a:pPr algn="ctr" eaLnBrk="0" hangingPunct="0"/>
            <a:r>
              <a:rPr lang="en-GB" sz="2000">
                <a:latin typeface="Helvetica" charset="0"/>
              </a:rPr>
              <a:t>insights</a:t>
            </a:r>
          </a:p>
        </p:txBody>
      </p:sp>
      <p:sp>
        <p:nvSpPr>
          <p:cNvPr id="16389" name="AutoShape 6"/>
          <p:cNvSpPr>
            <a:spLocks noChangeArrowheads="1"/>
          </p:cNvSpPr>
          <p:nvPr/>
        </p:nvSpPr>
        <p:spPr bwMode="auto">
          <a:xfrm>
            <a:off x="3327402" y="2273300"/>
            <a:ext cx="2462213" cy="1066800"/>
          </a:xfrm>
          <a:prstGeom prst="roundRect">
            <a:avLst>
              <a:gd name="adj" fmla="val 16667"/>
            </a:avLst>
          </a:prstGeom>
          <a:solidFill>
            <a:srgbClr val="8EB4E3"/>
          </a:solidFill>
          <a:ln w="9525">
            <a:solidFill>
              <a:schemeClr val="tx1"/>
            </a:solidFill>
            <a:round/>
            <a:headEnd/>
            <a:tailEnd/>
          </a:ln>
        </p:spPr>
        <p:txBody>
          <a:bodyPr wrap="none" anchor="ctr"/>
          <a:lstStyle/>
          <a:p>
            <a:pPr algn="ctr" eaLnBrk="0" hangingPunct="0"/>
            <a:r>
              <a:rPr lang="en-GB" sz="2000">
                <a:latin typeface="Helvetica" charset="0"/>
              </a:rPr>
              <a:t>synergy/</a:t>
            </a:r>
          </a:p>
          <a:p>
            <a:pPr algn="ctr" eaLnBrk="0" hangingPunct="0"/>
            <a:r>
              <a:rPr lang="en-GB" sz="2000">
                <a:latin typeface="Helvetica" charset="0"/>
              </a:rPr>
              <a:t>comprehensiveness</a:t>
            </a:r>
          </a:p>
        </p:txBody>
      </p:sp>
      <p:sp>
        <p:nvSpPr>
          <p:cNvPr id="16390" name="AutoShape 7"/>
          <p:cNvSpPr>
            <a:spLocks noChangeArrowheads="1"/>
          </p:cNvSpPr>
          <p:nvPr/>
        </p:nvSpPr>
        <p:spPr bwMode="auto">
          <a:xfrm>
            <a:off x="6353177" y="2273300"/>
            <a:ext cx="2460625" cy="1066800"/>
          </a:xfrm>
          <a:prstGeom prst="roundRect">
            <a:avLst>
              <a:gd name="adj" fmla="val 16667"/>
            </a:avLst>
          </a:prstGeom>
          <a:solidFill>
            <a:srgbClr val="8EB4E3"/>
          </a:solidFill>
          <a:ln w="9525">
            <a:solidFill>
              <a:schemeClr val="tx1"/>
            </a:solidFill>
            <a:round/>
            <a:headEnd/>
            <a:tailEnd/>
          </a:ln>
        </p:spPr>
        <p:txBody>
          <a:bodyPr wrap="none" anchor="ctr"/>
          <a:lstStyle/>
          <a:p>
            <a:pPr algn="ctr" eaLnBrk="0" hangingPunct="0"/>
            <a:r>
              <a:rPr lang="en-GB" sz="2000">
                <a:latin typeface="Helvetica" charset="0"/>
              </a:rPr>
              <a:t>set of</a:t>
            </a:r>
            <a:br>
              <a:rPr lang="en-GB" sz="2000">
                <a:latin typeface="Helvetica" charset="0"/>
              </a:rPr>
            </a:br>
            <a:r>
              <a:rPr lang="en-GB" sz="2000">
                <a:latin typeface="Helvetica" charset="0"/>
              </a:rPr>
              <a:t>components</a:t>
            </a:r>
          </a:p>
        </p:txBody>
      </p:sp>
      <p:cxnSp>
        <p:nvCxnSpPr>
          <p:cNvPr id="16391" name="AutoShape 8"/>
          <p:cNvCxnSpPr>
            <a:cxnSpLocks noChangeShapeType="1"/>
            <a:stCxn id="16388" idx="3"/>
            <a:endCxn id="16389" idx="1"/>
          </p:cNvCxnSpPr>
          <p:nvPr/>
        </p:nvCxnSpPr>
        <p:spPr bwMode="auto">
          <a:xfrm>
            <a:off x="2835277" y="2806700"/>
            <a:ext cx="49212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2" name="AutoShape 9"/>
          <p:cNvCxnSpPr>
            <a:cxnSpLocks noChangeShapeType="1"/>
            <a:stCxn id="16389" idx="3"/>
            <a:endCxn id="16390" idx="1"/>
          </p:cNvCxnSpPr>
          <p:nvPr/>
        </p:nvCxnSpPr>
        <p:spPr bwMode="auto">
          <a:xfrm>
            <a:off x="5789613" y="2806700"/>
            <a:ext cx="56356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393" name="AutoShape 10"/>
          <p:cNvSpPr>
            <a:spLocks noChangeArrowheads="1"/>
          </p:cNvSpPr>
          <p:nvPr/>
        </p:nvSpPr>
        <p:spPr bwMode="auto">
          <a:xfrm>
            <a:off x="420690" y="4559300"/>
            <a:ext cx="2414587" cy="1066800"/>
          </a:xfrm>
          <a:prstGeom prst="roundRect">
            <a:avLst>
              <a:gd name="adj" fmla="val 16667"/>
            </a:avLst>
          </a:prstGeom>
          <a:solidFill>
            <a:srgbClr val="8EB4E3"/>
          </a:solidFill>
          <a:ln w="9525">
            <a:solidFill>
              <a:schemeClr val="tx1"/>
            </a:solidFill>
            <a:round/>
            <a:headEnd/>
            <a:tailEnd/>
          </a:ln>
        </p:spPr>
        <p:txBody>
          <a:bodyPr wrap="none" anchor="ctr"/>
          <a:lstStyle/>
          <a:p>
            <a:pPr algn="ctr" eaLnBrk="0" hangingPunct="0"/>
            <a:r>
              <a:rPr lang="en-GB" sz="2000">
                <a:latin typeface="Helvetica" charset="0"/>
              </a:rPr>
              <a:t>set of</a:t>
            </a:r>
          </a:p>
          <a:p>
            <a:pPr algn="ctr" eaLnBrk="0" hangingPunct="0"/>
            <a:r>
              <a:rPr lang="en-GB" sz="2000">
                <a:latin typeface="Helvetica" charset="0"/>
              </a:rPr>
              <a:t>components</a:t>
            </a:r>
          </a:p>
        </p:txBody>
      </p:sp>
      <p:sp>
        <p:nvSpPr>
          <p:cNvPr id="16394" name="AutoShape 11"/>
          <p:cNvSpPr>
            <a:spLocks noChangeArrowheads="1"/>
          </p:cNvSpPr>
          <p:nvPr/>
        </p:nvSpPr>
        <p:spPr bwMode="auto">
          <a:xfrm>
            <a:off x="3327402" y="4559300"/>
            <a:ext cx="2462213" cy="1066800"/>
          </a:xfrm>
          <a:prstGeom prst="roundRect">
            <a:avLst>
              <a:gd name="adj" fmla="val 16667"/>
            </a:avLst>
          </a:prstGeom>
          <a:solidFill>
            <a:srgbClr val="8EB4E3"/>
          </a:solidFill>
          <a:ln w="9525">
            <a:solidFill>
              <a:schemeClr val="tx1"/>
            </a:solidFill>
            <a:round/>
            <a:headEnd/>
            <a:tailEnd/>
          </a:ln>
        </p:spPr>
        <p:txBody>
          <a:bodyPr wrap="none" anchor="ctr"/>
          <a:lstStyle/>
          <a:p>
            <a:pPr algn="ctr" eaLnBrk="0" hangingPunct="0"/>
            <a:r>
              <a:rPr lang="en-GB" sz="2000">
                <a:latin typeface="Helvetica" charset="0"/>
              </a:rPr>
              <a:t>synergy/</a:t>
            </a:r>
          </a:p>
          <a:p>
            <a:pPr algn="ctr" eaLnBrk="0" hangingPunct="0"/>
            <a:r>
              <a:rPr lang="en-GB" sz="2000">
                <a:latin typeface="Helvetica" charset="0"/>
              </a:rPr>
              <a:t>comprehensiveness</a:t>
            </a:r>
          </a:p>
        </p:txBody>
      </p:sp>
      <p:sp>
        <p:nvSpPr>
          <p:cNvPr id="16395" name="AutoShape 12"/>
          <p:cNvSpPr>
            <a:spLocks noChangeArrowheads="1"/>
          </p:cNvSpPr>
          <p:nvPr/>
        </p:nvSpPr>
        <p:spPr bwMode="auto">
          <a:xfrm>
            <a:off x="6353177" y="4559300"/>
            <a:ext cx="2460625" cy="1066800"/>
          </a:xfrm>
          <a:prstGeom prst="roundRect">
            <a:avLst>
              <a:gd name="adj" fmla="val 16667"/>
            </a:avLst>
          </a:prstGeom>
          <a:solidFill>
            <a:srgbClr val="8EB4E3"/>
          </a:solidFill>
          <a:ln w="9525">
            <a:solidFill>
              <a:schemeClr val="tx1"/>
            </a:solidFill>
            <a:round/>
            <a:headEnd/>
            <a:tailEnd/>
          </a:ln>
        </p:spPr>
        <p:txBody>
          <a:bodyPr wrap="none" anchor="ctr"/>
          <a:lstStyle/>
          <a:p>
            <a:pPr algn="ctr" eaLnBrk="0" hangingPunct="0"/>
            <a:r>
              <a:rPr lang="en-GB" sz="2000">
                <a:latin typeface="Helvetica" charset="0"/>
              </a:rPr>
              <a:t>cognitive/affective</a:t>
            </a:r>
          </a:p>
          <a:p>
            <a:pPr algn="ctr" eaLnBrk="0" hangingPunct="0"/>
            <a:r>
              <a:rPr lang="en-GB" sz="2000">
                <a:latin typeface="Helvetica" charset="0"/>
              </a:rPr>
              <a:t>insights</a:t>
            </a:r>
          </a:p>
        </p:txBody>
      </p:sp>
      <p:cxnSp>
        <p:nvCxnSpPr>
          <p:cNvPr id="16396" name="AutoShape 13"/>
          <p:cNvCxnSpPr>
            <a:cxnSpLocks noChangeShapeType="1"/>
            <a:stCxn id="16393" idx="3"/>
            <a:endCxn id="16394" idx="1"/>
          </p:cNvCxnSpPr>
          <p:nvPr/>
        </p:nvCxnSpPr>
        <p:spPr bwMode="auto">
          <a:xfrm>
            <a:off x="2835277" y="5092700"/>
            <a:ext cx="492125"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7" name="AutoShape 14"/>
          <p:cNvCxnSpPr>
            <a:cxnSpLocks noChangeShapeType="1"/>
            <a:stCxn id="16394" idx="3"/>
            <a:endCxn id="16395" idx="1"/>
          </p:cNvCxnSpPr>
          <p:nvPr/>
        </p:nvCxnSpPr>
        <p:spPr bwMode="auto">
          <a:xfrm>
            <a:off x="5789613" y="5092700"/>
            <a:ext cx="56356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73959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306390" y="274638"/>
            <a:ext cx="8524875" cy="1143000"/>
          </a:xfrm>
        </p:spPr>
        <p:txBody>
          <a:bodyPr/>
          <a:lstStyle/>
          <a:p>
            <a:r>
              <a:rPr lang="en-US">
                <a:latin typeface="Calibri" charset="0"/>
                <a:ea typeface="ＭＳ Ｐゴシック" charset="0"/>
                <a:cs typeface="ＭＳ Ｐゴシック" charset="0"/>
              </a:rPr>
              <a:t>The happiness hypothesis (Haidt, 2005)</a:t>
            </a:r>
          </a:p>
        </p:txBody>
      </p:sp>
      <p:graphicFrame>
        <p:nvGraphicFramePr>
          <p:cNvPr id="5" name="Content Placeholder 4"/>
          <p:cNvGraphicFramePr>
            <a:graphicFrameLocks noGrp="1"/>
          </p:cNvGraphicFramePr>
          <p:nvPr>
            <p:ph idx="1"/>
          </p:nvPr>
        </p:nvGraphicFramePr>
        <p:xfrm>
          <a:off x="457200" y="1600200"/>
          <a:ext cx="8229600" cy="4114800"/>
        </p:xfrm>
        <a:graphic>
          <a:graphicData uri="http://schemas.openxmlformats.org/drawingml/2006/table">
            <a:tbl>
              <a:tblPr firstRow="1" bandRow="1">
                <a:tableStyleId>{5C22544A-7EE6-4342-B048-85BDC9FD1C3A}</a:tableStyleId>
              </a:tblPr>
              <a:tblGrid>
                <a:gridCol w="1945921"/>
                <a:gridCol w="2876274"/>
                <a:gridCol w="3407405"/>
              </a:tblGrid>
              <a:tr h="640080">
                <a:tc>
                  <a:txBody>
                    <a:bodyPr/>
                    <a:lstStyle/>
                    <a:p>
                      <a:endParaRPr lang="en-US" sz="1800" dirty="0"/>
                    </a:p>
                  </a:txBody>
                  <a:tcPr/>
                </a:tc>
                <a:tc>
                  <a:txBody>
                    <a:bodyPr/>
                    <a:lstStyle/>
                    <a:p>
                      <a:pPr algn="ctr"/>
                      <a:r>
                        <a:rPr lang="en-US" sz="3600" dirty="0" smtClean="0"/>
                        <a:t>+</a:t>
                      </a:r>
                      <a:endParaRPr lang="en-US" sz="3600" dirty="0"/>
                    </a:p>
                  </a:txBody>
                  <a:tcPr/>
                </a:tc>
                <a:tc>
                  <a:txBody>
                    <a:bodyPr/>
                    <a:lstStyle/>
                    <a:p>
                      <a:pPr algn="ctr"/>
                      <a:r>
                        <a:rPr lang="en-US" sz="3600" dirty="0" smtClean="0"/>
                        <a:t>–</a:t>
                      </a:r>
                      <a:endParaRPr lang="en-US" sz="3600" dirty="0"/>
                    </a:p>
                  </a:txBody>
                  <a:tcPr/>
                </a:tc>
              </a:tr>
              <a:tr h="1737360">
                <a:tc>
                  <a:txBody>
                    <a:bodyPr/>
                    <a:lstStyle/>
                    <a:p>
                      <a:r>
                        <a:rPr lang="en-US" sz="1800" dirty="0" smtClean="0"/>
                        <a:t>The rider</a:t>
                      </a:r>
                      <a:endParaRPr lang="en-US" sz="1800" dirty="0"/>
                    </a:p>
                  </a:txBody>
                  <a:tcPr/>
                </a:tc>
                <a:tc>
                  <a:txBody>
                    <a:bodyPr/>
                    <a:lstStyle/>
                    <a:p>
                      <a:r>
                        <a:rPr lang="en-US" sz="1800" dirty="0" smtClean="0"/>
                        <a:t>Rational</a:t>
                      </a:r>
                    </a:p>
                    <a:p>
                      <a:r>
                        <a:rPr lang="en-US" sz="1800" dirty="0" smtClean="0"/>
                        <a:t>Good at complex</a:t>
                      </a:r>
                      <a:r>
                        <a:rPr lang="en-US" sz="1800" baseline="0" dirty="0" smtClean="0"/>
                        <a:t> </a:t>
                      </a:r>
                      <a:r>
                        <a:rPr lang="en-US" sz="1800" dirty="0" smtClean="0"/>
                        <a:t>analysis</a:t>
                      </a:r>
                    </a:p>
                    <a:p>
                      <a:r>
                        <a:rPr lang="en-US" sz="1800" dirty="0" smtClean="0"/>
                        <a:t>Focused on the long-term</a:t>
                      </a:r>
                    </a:p>
                    <a:p>
                      <a:r>
                        <a:rPr lang="en-US" sz="1800" dirty="0" smtClean="0"/>
                        <a:t>Thinks</a:t>
                      </a:r>
                      <a:r>
                        <a:rPr lang="en-US" sz="1800" baseline="0" dirty="0" smtClean="0"/>
                        <a:t> about the future</a:t>
                      </a:r>
                      <a:endParaRPr lang="en-US" sz="1800" dirty="0" smtClean="0"/>
                    </a:p>
                    <a:p>
                      <a:endParaRPr lang="en-US" sz="1800" dirty="0" smtClean="0"/>
                    </a:p>
                    <a:p>
                      <a:endParaRPr lang="en-US" sz="1800" dirty="0" smtClean="0"/>
                    </a:p>
                  </a:txBody>
                  <a:tcPr/>
                </a:tc>
                <a:tc>
                  <a:txBody>
                    <a:bodyPr/>
                    <a:lstStyle/>
                    <a:p>
                      <a:r>
                        <a:rPr lang="en-US" sz="1800" dirty="0" smtClean="0"/>
                        <a:t>Weak</a:t>
                      </a:r>
                    </a:p>
                    <a:p>
                      <a:r>
                        <a:rPr lang="en-US" sz="1800" dirty="0" smtClean="0"/>
                        <a:t>Easily distracted</a:t>
                      </a:r>
                    </a:p>
                    <a:p>
                      <a:r>
                        <a:rPr lang="en-US" sz="1800" dirty="0" smtClean="0"/>
                        <a:t>Gets</a:t>
                      </a:r>
                      <a:r>
                        <a:rPr lang="en-US" sz="1800" baseline="0" dirty="0" smtClean="0"/>
                        <a:t> bogged down in detail</a:t>
                      </a:r>
                      <a:endParaRPr lang="en-US" sz="1800" dirty="0" smtClean="0"/>
                    </a:p>
                    <a:p>
                      <a:r>
                        <a:rPr lang="en-US" sz="1800" dirty="0" smtClean="0"/>
                        <a:t>Tires quickly</a:t>
                      </a:r>
                      <a:endParaRPr lang="en-US" sz="1800" dirty="0"/>
                    </a:p>
                  </a:txBody>
                  <a:tcPr/>
                </a:tc>
              </a:tr>
              <a:tr h="1737360">
                <a:tc>
                  <a:txBody>
                    <a:bodyPr/>
                    <a:lstStyle/>
                    <a:p>
                      <a:r>
                        <a:rPr lang="en-US" sz="1800" dirty="0" smtClean="0"/>
                        <a:t>The elephant</a:t>
                      </a:r>
                      <a:endParaRPr lang="en-US" sz="1800" dirty="0"/>
                    </a:p>
                  </a:txBody>
                  <a:tcPr/>
                </a:tc>
                <a:tc>
                  <a:txBody>
                    <a:bodyPr/>
                    <a:lstStyle/>
                    <a:p>
                      <a:r>
                        <a:rPr lang="en-US" sz="1800" dirty="0" smtClean="0"/>
                        <a:t>Instinctive</a:t>
                      </a:r>
                    </a:p>
                    <a:p>
                      <a:r>
                        <a:rPr lang="en-US" sz="1800" dirty="0" smtClean="0"/>
                        <a:t>Compassionate</a:t>
                      </a:r>
                    </a:p>
                    <a:p>
                      <a:r>
                        <a:rPr lang="en-US" sz="1800" dirty="0" smtClean="0"/>
                        <a:t>Sympathetic</a:t>
                      </a:r>
                    </a:p>
                    <a:p>
                      <a:r>
                        <a:rPr lang="en-US" sz="1800" dirty="0" smtClean="0"/>
                        <a:t>Loyal</a:t>
                      </a:r>
                    </a:p>
                    <a:p>
                      <a:r>
                        <a:rPr lang="en-US" sz="1800" dirty="0" smtClean="0"/>
                        <a:t>Protective</a:t>
                      </a:r>
                    </a:p>
                    <a:p>
                      <a:r>
                        <a:rPr lang="en-US" sz="1800" dirty="0" smtClean="0"/>
                        <a:t>Powerful</a:t>
                      </a:r>
                    </a:p>
                  </a:txBody>
                  <a:tcPr/>
                </a:tc>
                <a:tc>
                  <a:txBody>
                    <a:bodyPr/>
                    <a:lstStyle/>
                    <a:p>
                      <a:r>
                        <a:rPr lang="en-US" sz="1800" dirty="0" smtClean="0"/>
                        <a:t>Emotional</a:t>
                      </a:r>
                    </a:p>
                    <a:p>
                      <a:r>
                        <a:rPr lang="en-US" sz="1800" dirty="0" smtClean="0"/>
                        <a:t>Skittish</a:t>
                      </a:r>
                    </a:p>
                    <a:p>
                      <a:r>
                        <a:rPr lang="en-US" sz="1800" dirty="0" smtClean="0"/>
                        <a:t>Focused</a:t>
                      </a:r>
                      <a:r>
                        <a:rPr lang="en-US" sz="1800" baseline="0" dirty="0" smtClean="0"/>
                        <a:t> on the short-term</a:t>
                      </a:r>
                    </a:p>
                    <a:p>
                      <a:r>
                        <a:rPr lang="en-US" sz="1800" baseline="0" dirty="0" smtClean="0"/>
                        <a:t>Thinks about the present</a:t>
                      </a:r>
                      <a:endParaRPr lang="en-US" sz="1800" dirty="0"/>
                    </a:p>
                  </a:txBody>
                  <a:tcPr/>
                </a:tc>
              </a:tr>
            </a:tbl>
          </a:graphicData>
        </a:graphic>
      </p:graphicFrame>
    </p:spTree>
    <p:extLst>
      <p:ext uri="{BB962C8B-B14F-4D97-AF65-F5344CB8AC3E}">
        <p14:creationId xmlns:p14="http://schemas.microsoft.com/office/powerpoint/2010/main" val="171122644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203200" y="274638"/>
            <a:ext cx="8686800" cy="1143000"/>
          </a:xfrm>
        </p:spPr>
        <p:txBody>
          <a:bodyPr/>
          <a:lstStyle/>
          <a:p>
            <a:r>
              <a:rPr lang="en-US">
                <a:latin typeface="Calibri" charset="0"/>
                <a:ea typeface="ＭＳ Ｐゴシック" charset="0"/>
                <a:cs typeface="ＭＳ Ｐゴシック" charset="0"/>
              </a:rPr>
              <a:t>Strategies for change (Heath &amp; Heath, 2010)</a:t>
            </a:r>
          </a:p>
        </p:txBody>
      </p:sp>
      <p:sp>
        <p:nvSpPr>
          <p:cNvPr id="7170" name="Content Placeholder 2"/>
          <p:cNvSpPr>
            <a:spLocks noGrp="1"/>
          </p:cNvSpPr>
          <p:nvPr>
            <p:ph idx="1"/>
          </p:nvPr>
        </p:nvSpPr>
        <p:spPr>
          <a:xfrm>
            <a:off x="457200" y="1600200"/>
            <a:ext cx="8229600" cy="5257800"/>
          </a:xfrm>
        </p:spPr>
        <p:txBody>
          <a:bodyPr/>
          <a:lstStyle/>
          <a:p>
            <a:pPr>
              <a:spcBef>
                <a:spcPts val="400"/>
              </a:spcBef>
            </a:pPr>
            <a:r>
              <a:rPr lang="en-US">
                <a:latin typeface="Calibri" charset="0"/>
                <a:ea typeface="ＭＳ Ｐゴシック" charset="0"/>
                <a:cs typeface="ＭＳ Ｐゴシック" charset="0"/>
              </a:rPr>
              <a:t>Direct the rider</a:t>
            </a:r>
          </a:p>
          <a:p>
            <a:pPr lvl="1">
              <a:spcBef>
                <a:spcPts val="400"/>
              </a:spcBef>
            </a:pPr>
            <a:r>
              <a:rPr lang="en-US">
                <a:latin typeface="Calibri" charset="0"/>
                <a:ea typeface="ＭＳ Ｐゴシック" charset="0"/>
              </a:rPr>
              <a:t>Follow the bright spots</a:t>
            </a:r>
          </a:p>
          <a:p>
            <a:pPr lvl="1">
              <a:spcBef>
                <a:spcPts val="400"/>
              </a:spcBef>
            </a:pPr>
            <a:r>
              <a:rPr lang="en-US">
                <a:latin typeface="Calibri" charset="0"/>
                <a:ea typeface="ＭＳ Ｐゴシック" charset="0"/>
              </a:rPr>
              <a:t>Script the critical moves</a:t>
            </a:r>
          </a:p>
          <a:p>
            <a:pPr lvl="1">
              <a:spcBef>
                <a:spcPts val="400"/>
              </a:spcBef>
            </a:pPr>
            <a:r>
              <a:rPr lang="en-US">
                <a:latin typeface="Calibri" charset="0"/>
                <a:ea typeface="ＭＳ Ｐゴシック" charset="0"/>
              </a:rPr>
              <a:t>Point to the destination</a:t>
            </a:r>
          </a:p>
          <a:p>
            <a:pPr>
              <a:spcBef>
                <a:spcPts val="400"/>
              </a:spcBef>
            </a:pPr>
            <a:r>
              <a:rPr lang="en-US">
                <a:latin typeface="Calibri" charset="0"/>
                <a:ea typeface="ＭＳ Ｐゴシック" charset="0"/>
                <a:cs typeface="ＭＳ Ｐゴシック" charset="0"/>
              </a:rPr>
              <a:t>Motivate the elephant</a:t>
            </a:r>
          </a:p>
          <a:p>
            <a:pPr lvl="1">
              <a:spcBef>
                <a:spcPts val="400"/>
              </a:spcBef>
            </a:pPr>
            <a:r>
              <a:rPr lang="en-US">
                <a:latin typeface="Calibri" charset="0"/>
                <a:ea typeface="ＭＳ Ｐゴシック" charset="0"/>
              </a:rPr>
              <a:t>Find the feeling</a:t>
            </a:r>
          </a:p>
          <a:p>
            <a:pPr lvl="1">
              <a:spcBef>
                <a:spcPts val="400"/>
              </a:spcBef>
            </a:pPr>
            <a:r>
              <a:rPr lang="en-US">
                <a:latin typeface="Calibri" charset="0"/>
                <a:ea typeface="ＭＳ Ｐゴシック" charset="0"/>
              </a:rPr>
              <a:t>Shrink the change</a:t>
            </a:r>
          </a:p>
          <a:p>
            <a:pPr lvl="1">
              <a:spcBef>
                <a:spcPts val="400"/>
              </a:spcBef>
            </a:pPr>
            <a:r>
              <a:rPr lang="en-US">
                <a:latin typeface="Calibri" charset="0"/>
                <a:ea typeface="ＭＳ Ｐゴシック" charset="0"/>
              </a:rPr>
              <a:t>Grow your people</a:t>
            </a:r>
          </a:p>
          <a:p>
            <a:pPr>
              <a:spcBef>
                <a:spcPts val="400"/>
              </a:spcBef>
            </a:pPr>
            <a:r>
              <a:rPr lang="en-US">
                <a:latin typeface="Calibri" charset="0"/>
                <a:ea typeface="ＭＳ Ｐゴシック" charset="0"/>
                <a:cs typeface="ＭＳ Ｐゴシック" charset="0"/>
              </a:rPr>
              <a:t>Shape the path</a:t>
            </a:r>
          </a:p>
          <a:p>
            <a:pPr lvl="1">
              <a:spcBef>
                <a:spcPts val="400"/>
              </a:spcBef>
            </a:pPr>
            <a:r>
              <a:rPr lang="en-US">
                <a:latin typeface="Calibri" charset="0"/>
                <a:ea typeface="ＭＳ Ｐゴシック" charset="0"/>
              </a:rPr>
              <a:t>Tweak the environment</a:t>
            </a:r>
          </a:p>
          <a:p>
            <a:pPr lvl="1">
              <a:spcBef>
                <a:spcPts val="400"/>
              </a:spcBef>
            </a:pPr>
            <a:r>
              <a:rPr lang="en-US">
                <a:latin typeface="Calibri" charset="0"/>
                <a:ea typeface="ＭＳ Ｐゴシック" charset="0"/>
              </a:rPr>
              <a:t>Build habits</a:t>
            </a:r>
          </a:p>
          <a:p>
            <a:pPr lvl="1">
              <a:spcBef>
                <a:spcPts val="400"/>
              </a:spcBef>
            </a:pPr>
            <a:r>
              <a:rPr lang="en-US">
                <a:latin typeface="Calibri" charset="0"/>
                <a:ea typeface="ＭＳ Ｐゴシック" charset="0"/>
              </a:rPr>
              <a:t>Rally the herd</a:t>
            </a:r>
          </a:p>
        </p:txBody>
      </p:sp>
    </p:spTree>
    <p:extLst>
      <p:ext uri="{BB962C8B-B14F-4D97-AF65-F5344CB8AC3E}">
        <p14:creationId xmlns:p14="http://schemas.microsoft.com/office/powerpoint/2010/main" val="3321993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r>
              <a:rPr lang="en-US">
                <a:latin typeface="Calibri" charset="0"/>
                <a:ea typeface="ＭＳ Ｐゴシック" charset="0"/>
                <a:cs typeface="ＭＳ Ｐゴシック" charset="0"/>
              </a:rPr>
              <a:t>TLC case study 1: Edmonton County School</a:t>
            </a:r>
          </a:p>
        </p:txBody>
      </p:sp>
      <p:pic>
        <p:nvPicPr>
          <p:cNvPr id="9" name="TLCs @ ECS.m4v" descr="/Home /Consulting/ Miscellaneous talks/2011/2011-05/21 HBE workshop/Videos/Presentation 6/TLCs @ ECS.m4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t="1115" b="1115"/>
          <a:stretch>
            <a:fillRect/>
          </a:stretch>
        </p:blipFill>
        <p:spPr>
          <a:noFill/>
        </p:spPr>
      </p:pic>
    </p:spTree>
    <p:extLst>
      <p:ext uri="{BB962C8B-B14F-4D97-AF65-F5344CB8AC3E}">
        <p14:creationId xmlns:p14="http://schemas.microsoft.com/office/powerpoint/2010/main" val="85971385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0" y="274638"/>
            <a:ext cx="9144000" cy="1143000"/>
          </a:xfrm>
        </p:spPr>
        <p:txBody>
          <a:bodyPr/>
          <a:lstStyle/>
          <a:p>
            <a:r>
              <a:rPr lang="en-US">
                <a:latin typeface="Calibri" charset="0"/>
                <a:ea typeface="ＭＳ Ｐゴシック" charset="0"/>
                <a:cs typeface="ＭＳ Ｐゴシック" charset="0"/>
              </a:rPr>
              <a:t>TLC case study 2: St. Wilfrid’s RC High School</a:t>
            </a:r>
          </a:p>
        </p:txBody>
      </p:sp>
      <p:pic>
        <p:nvPicPr>
          <p:cNvPr id="10" name="TLCs @ SWRCHS.m4v" descr="/Home /Consulting/ Miscellaneous talks/2011/2011-05/21 HBE workshop/Videos/Presentation 6/TLCs @ SWRCHS.m4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t="1115" b="1115"/>
          <a:stretch>
            <a:fillRect/>
          </a:stretch>
        </p:blipFill>
        <p:spPr>
          <a:noFill/>
        </p:spPr>
      </p:pic>
    </p:spTree>
    <p:extLst>
      <p:ext uri="{BB962C8B-B14F-4D97-AF65-F5344CB8AC3E}">
        <p14:creationId xmlns:p14="http://schemas.microsoft.com/office/powerpoint/2010/main" val="269708286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Teacher Quotes</a:t>
            </a:r>
          </a:p>
        </p:txBody>
      </p:sp>
      <p:sp>
        <p:nvSpPr>
          <p:cNvPr id="47106" name="Rectangle 3"/>
          <p:cNvSpPr>
            <a:spLocks noGrp="1" noChangeArrowheads="1"/>
          </p:cNvSpPr>
          <p:nvPr>
            <p:ph type="body" idx="1"/>
          </p:nvPr>
        </p:nvSpPr>
        <p:spPr/>
        <p:txBody>
          <a:bodyPr/>
          <a:lstStyle/>
          <a:p>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I have been the most impressed with how much more involved my students have been in their own learning…their confidence in their efforts has been wonderful.</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 </a:t>
            </a:r>
          </a:p>
          <a:p>
            <a:r>
              <a:rPr lang="en-US" sz="2400">
                <a:latin typeface="Calibri" charset="0"/>
                <a:ea typeface="ＭＳ Ｐゴシック" charset="0"/>
                <a:cs typeface="ＭＳ Ｐゴシック" charset="0"/>
              </a:rPr>
              <a:t>Here [school based TLC] we had techniques sort of embedded in this group where, you know, we are talking about problems. And our group really actually talked about problems, and we were all GUYS, and older guys too. We actually talked and that doesn</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t happen. That doesn</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t happen, so I enjoyed the group a lot and thought it was very useful.</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 </a:t>
            </a:r>
          </a:p>
          <a:p>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This work, has really changed what I do – more than most things. When you stop grading papers with numbers, that</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s a big deal!</a:t>
            </a:r>
            <a:r>
              <a:rPr lang="ja-JP" altLang="en-US" sz="2400">
                <a:latin typeface="Calibri" charset="0"/>
                <a:ea typeface="ＭＳ Ｐゴシック" charset="0"/>
                <a:cs typeface="ＭＳ Ｐゴシック" charset="0"/>
              </a:rPr>
              <a:t>”</a:t>
            </a:r>
            <a:r>
              <a:rPr lang="en-US" altLang="ja-JP" sz="2400">
                <a:latin typeface="Calibri" charset="0"/>
                <a:ea typeface="ＭＳ Ｐゴシック" charset="0"/>
                <a:cs typeface="ＭＳ Ｐゴシック" charset="0"/>
              </a:rPr>
              <a:t> </a:t>
            </a:r>
            <a:endParaRPr lang="en-US" sz="2400">
              <a:latin typeface="Calibri" charset="0"/>
              <a:ea typeface="ＭＳ Ｐゴシック" charset="0"/>
              <a:cs typeface="ＭＳ Ｐゴシック" charset="0"/>
            </a:endParaRPr>
          </a:p>
        </p:txBody>
      </p:sp>
      <p:sp>
        <p:nvSpPr>
          <p:cNvPr id="47107" name="Slide Number Placeholder 3"/>
          <p:cNvSpPr>
            <a:spLocks noGrp="1"/>
          </p:cNvSpPr>
          <p:nvPr>
            <p:ph type="sldNum" sz="quarter" idx="12"/>
          </p:nvPr>
        </p:nvSpPr>
        <p:spPr bwMode="auto">
          <a:xfrm>
            <a:off x="457200" y="635635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lgn="l" eaLnBrk="1" hangingPunct="1"/>
            <a:fld id="{8A6AA5BB-B2E5-6747-B3FF-EB8BF7CCB5E5}" type="slidenum">
              <a:rPr lang="en-US" sz="1200">
                <a:solidFill>
                  <a:srgbClr val="898989"/>
                </a:solidFill>
              </a:rPr>
              <a:pPr algn="l" eaLnBrk="1" hangingPunct="1"/>
              <a:t>37</a:t>
            </a:fld>
            <a:endParaRPr lang="en-US" sz="1200">
              <a:solidFill>
                <a:srgbClr val="898989"/>
              </a:solidFill>
            </a:endParaRPr>
          </a:p>
        </p:txBody>
      </p:sp>
    </p:spTree>
    <p:extLst>
      <p:ext uri="{BB962C8B-B14F-4D97-AF65-F5344CB8AC3E}">
        <p14:creationId xmlns:p14="http://schemas.microsoft.com/office/powerpoint/2010/main" val="8333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p:txBody>
          <a:bodyPr/>
          <a:lstStyle/>
          <a:p>
            <a:r>
              <a:rPr lang="en-US">
                <a:latin typeface="Calibri" charset="0"/>
                <a:ea typeface="ＭＳ Ｐゴシック" charset="0"/>
                <a:cs typeface="ＭＳ Ｐゴシック" charset="0"/>
              </a:rPr>
              <a:t>Impact: on teachers</a:t>
            </a:r>
          </a:p>
        </p:txBody>
      </p:sp>
      <p:pic>
        <p:nvPicPr>
          <p:cNvPr id="11" name="Impact of AfL.m4v" descr="/Home /Consulting/ Miscellaneous talks/2011/2011-05/21 HBE workshop/Videos/Presentation 6/Impact of AfL.m4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t="1115" b="1115"/>
          <a:stretch>
            <a:fillRect/>
          </a:stretch>
        </p:blipFill>
        <p:spPr>
          <a:xfrm>
            <a:off x="549275" y="1600204"/>
            <a:ext cx="8045450" cy="4525963"/>
          </a:xfrm>
          <a:noFill/>
        </p:spPr>
      </p:pic>
    </p:spTree>
    <p:extLst>
      <p:ext uri="{BB962C8B-B14F-4D97-AF65-F5344CB8AC3E}">
        <p14:creationId xmlns:p14="http://schemas.microsoft.com/office/powerpoint/2010/main" val="255418902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title"/>
          </p:nvPr>
        </p:nvSpPr>
        <p:spPr/>
        <p:txBody>
          <a:bodyPr/>
          <a:lstStyle/>
          <a:p>
            <a:r>
              <a:rPr lang="en-US">
                <a:latin typeface="Calibri" charset="0"/>
                <a:ea typeface="ＭＳ Ｐゴシック" charset="0"/>
                <a:cs typeface="ＭＳ Ｐゴシック" charset="0"/>
              </a:rPr>
              <a:t>Impact: on students</a:t>
            </a:r>
          </a:p>
        </p:txBody>
      </p:sp>
      <p:pic>
        <p:nvPicPr>
          <p:cNvPr id="12" name="Impact v2.m4v" descr="/Home /Consulting/ Miscellaneous talks/2011/2011-05/21 HBE workshop/Videos/Presentation 6/Impact v2.m4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t="1115" b="1115"/>
          <a:stretch>
            <a:fillRect/>
          </a:stretch>
        </p:blipFill>
        <p:spPr>
          <a:xfrm>
            <a:off x="549275" y="1600204"/>
            <a:ext cx="8045450" cy="4525963"/>
          </a:xfrm>
          <a:noFill/>
        </p:spPr>
      </p:pic>
    </p:spTree>
    <p:extLst>
      <p:ext uri="{BB962C8B-B14F-4D97-AF65-F5344CB8AC3E}">
        <p14:creationId xmlns:p14="http://schemas.microsoft.com/office/powerpoint/2010/main" val="265795841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vol="80000">
                <p:cTn id="7" fill="hold" display="0">
                  <p:stCondLst>
                    <p:cond delay="indefinite"/>
                  </p:stCondLst>
                </p:cTn>
                <p:tgtEl>
                  <p:spTgt spid="1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Object 2"/>
          <p:cNvGraphicFramePr>
            <a:graphicFrameLocks noChangeAspect="1"/>
          </p:cNvGraphicFramePr>
          <p:nvPr/>
        </p:nvGraphicFramePr>
        <p:xfrm>
          <a:off x="0" y="879475"/>
          <a:ext cx="9144000" cy="4910138"/>
        </p:xfrm>
        <a:graphic>
          <a:graphicData uri="http://schemas.openxmlformats.org/presentationml/2006/ole">
            <mc:AlternateContent xmlns:mc="http://schemas.openxmlformats.org/markup-compatibility/2006">
              <mc:Choice xmlns:v="urn:schemas-microsoft-com:vml" Requires="v">
                <p:oleObj spid="_x0000_s1034" name="Chart" r:id="rId4" imgW="36563300" imgH="19634200" progId="Excel.Chart.8">
                  <p:embed/>
                </p:oleObj>
              </mc:Choice>
              <mc:Fallback>
                <p:oleObj name="Chart" r:id="rId4" imgW="36563300" imgH="196342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9475"/>
                        <a:ext cx="9144000" cy="491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458" name="Text Box 7"/>
          <p:cNvSpPr txBox="1">
            <a:spLocks noChangeArrowheads="1"/>
          </p:cNvSpPr>
          <p:nvPr/>
        </p:nvSpPr>
        <p:spPr bwMode="auto">
          <a:xfrm>
            <a:off x="830263" y="1354138"/>
            <a:ext cx="270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sz="2400">
                <a:solidFill>
                  <a:schemeClr val="tx1"/>
                </a:solidFill>
                <a:latin typeface="Geneva" charset="0"/>
                <a:ea typeface="ＭＳ Ｐゴシック" charset="0"/>
                <a:cs typeface="ＭＳ Ｐゴシック" charset="0"/>
              </a:defRPr>
            </a:lvl1pPr>
            <a:lvl2pPr marL="742950" indent="-285750" defTabSz="762000" eaLnBrk="0" hangingPunct="0">
              <a:defRPr sz="2400">
                <a:solidFill>
                  <a:schemeClr val="tx1"/>
                </a:solidFill>
                <a:latin typeface="Geneva" charset="0"/>
                <a:ea typeface="ＭＳ Ｐゴシック" charset="0"/>
              </a:defRPr>
            </a:lvl2pPr>
            <a:lvl3pPr marL="1143000" indent="-228600" defTabSz="762000" eaLnBrk="0" hangingPunct="0">
              <a:defRPr sz="2400">
                <a:solidFill>
                  <a:schemeClr val="tx1"/>
                </a:solidFill>
                <a:latin typeface="Geneva" charset="0"/>
                <a:ea typeface="ＭＳ Ｐゴシック" charset="0"/>
              </a:defRPr>
            </a:lvl3pPr>
            <a:lvl4pPr marL="1600200" indent="-228600" defTabSz="762000" eaLnBrk="0" hangingPunct="0">
              <a:defRPr sz="2400">
                <a:solidFill>
                  <a:schemeClr val="tx1"/>
                </a:solidFill>
                <a:latin typeface="Geneva" charset="0"/>
                <a:ea typeface="ＭＳ Ｐゴシック" charset="0"/>
              </a:defRPr>
            </a:lvl4pPr>
            <a:lvl5pPr marL="2057400" indent="-228600" defTabSz="762000" eaLnBrk="0" hangingPunct="0">
              <a:defRPr sz="2400">
                <a:solidFill>
                  <a:schemeClr val="tx1"/>
                </a:solidFill>
                <a:latin typeface="Geneva"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spcBef>
                <a:spcPct val="50000"/>
              </a:spcBef>
            </a:pPr>
            <a:r>
              <a:rPr lang="en-US"/>
              <a:t>Within schools</a:t>
            </a:r>
          </a:p>
        </p:txBody>
      </p:sp>
      <p:sp>
        <p:nvSpPr>
          <p:cNvPr id="19459" name="Text Box 8"/>
          <p:cNvSpPr txBox="1">
            <a:spLocks noChangeArrowheads="1"/>
          </p:cNvSpPr>
          <p:nvPr/>
        </p:nvSpPr>
        <p:spPr bwMode="auto">
          <a:xfrm>
            <a:off x="6165850" y="4148138"/>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sz="2400">
                <a:solidFill>
                  <a:schemeClr val="tx1"/>
                </a:solidFill>
                <a:latin typeface="Geneva" charset="0"/>
                <a:ea typeface="ＭＳ Ｐゴシック" charset="0"/>
                <a:cs typeface="ＭＳ Ｐゴシック" charset="0"/>
              </a:defRPr>
            </a:lvl1pPr>
            <a:lvl2pPr marL="742950" indent="-285750" defTabSz="762000" eaLnBrk="0" hangingPunct="0">
              <a:defRPr sz="2400">
                <a:solidFill>
                  <a:schemeClr val="tx1"/>
                </a:solidFill>
                <a:latin typeface="Geneva" charset="0"/>
                <a:ea typeface="ＭＳ Ｐゴシック" charset="0"/>
              </a:defRPr>
            </a:lvl2pPr>
            <a:lvl3pPr marL="1143000" indent="-228600" defTabSz="762000" eaLnBrk="0" hangingPunct="0">
              <a:defRPr sz="2400">
                <a:solidFill>
                  <a:schemeClr val="tx1"/>
                </a:solidFill>
                <a:latin typeface="Geneva" charset="0"/>
                <a:ea typeface="ＭＳ Ｐゴシック" charset="0"/>
              </a:defRPr>
            </a:lvl3pPr>
            <a:lvl4pPr marL="1600200" indent="-228600" defTabSz="762000" eaLnBrk="0" hangingPunct="0">
              <a:defRPr sz="2400">
                <a:solidFill>
                  <a:schemeClr val="tx1"/>
                </a:solidFill>
                <a:latin typeface="Geneva" charset="0"/>
                <a:ea typeface="ＭＳ Ｐゴシック" charset="0"/>
              </a:defRPr>
            </a:lvl4pPr>
            <a:lvl5pPr marL="2057400" indent="-228600" defTabSz="762000" eaLnBrk="0" hangingPunct="0">
              <a:defRPr sz="2400">
                <a:solidFill>
                  <a:schemeClr val="tx1"/>
                </a:solidFill>
                <a:latin typeface="Geneva"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spcBef>
                <a:spcPct val="50000"/>
              </a:spcBef>
            </a:pPr>
            <a:r>
              <a:rPr lang="en-US"/>
              <a:t>Between schools</a:t>
            </a:r>
          </a:p>
        </p:txBody>
      </p:sp>
      <p:sp>
        <p:nvSpPr>
          <p:cNvPr id="19460" name="Text Box 9"/>
          <p:cNvSpPr txBox="1">
            <a:spLocks noChangeArrowheads="1"/>
          </p:cNvSpPr>
          <p:nvPr/>
        </p:nvSpPr>
        <p:spPr bwMode="auto">
          <a:xfrm>
            <a:off x="4775200" y="6180138"/>
            <a:ext cx="414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sz="2400">
                <a:solidFill>
                  <a:schemeClr val="tx1"/>
                </a:solidFill>
                <a:latin typeface="Geneva" charset="0"/>
                <a:ea typeface="ＭＳ Ｐゴシック" charset="0"/>
                <a:cs typeface="ＭＳ Ｐゴシック" charset="0"/>
              </a:defRPr>
            </a:lvl1pPr>
            <a:lvl2pPr marL="742950" indent="-285750" defTabSz="762000" eaLnBrk="0" hangingPunct="0">
              <a:defRPr sz="2400">
                <a:solidFill>
                  <a:schemeClr val="tx1"/>
                </a:solidFill>
                <a:latin typeface="Geneva" charset="0"/>
                <a:ea typeface="ＭＳ Ｐゴシック" charset="0"/>
              </a:defRPr>
            </a:lvl2pPr>
            <a:lvl3pPr marL="1143000" indent="-228600" defTabSz="762000" eaLnBrk="0" hangingPunct="0">
              <a:defRPr sz="2400">
                <a:solidFill>
                  <a:schemeClr val="tx1"/>
                </a:solidFill>
                <a:latin typeface="Geneva" charset="0"/>
                <a:ea typeface="ＭＳ Ｐゴシック" charset="0"/>
              </a:defRPr>
            </a:lvl3pPr>
            <a:lvl4pPr marL="1600200" indent="-228600" defTabSz="762000" eaLnBrk="0" hangingPunct="0">
              <a:defRPr sz="2400">
                <a:solidFill>
                  <a:schemeClr val="tx1"/>
                </a:solidFill>
                <a:latin typeface="Geneva" charset="0"/>
                <a:ea typeface="ＭＳ Ｐゴシック" charset="0"/>
              </a:defRPr>
            </a:lvl4pPr>
            <a:lvl5pPr marL="2057400" indent="-228600" defTabSz="762000" eaLnBrk="0" hangingPunct="0">
              <a:defRPr sz="2400">
                <a:solidFill>
                  <a:schemeClr val="tx1"/>
                </a:solidFill>
                <a:latin typeface="Geneva"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Geneva" charset="0"/>
                <a:ea typeface="ＭＳ Ｐゴシック" charset="0"/>
              </a:defRPr>
            </a:lvl9pPr>
          </a:lstStyle>
          <a:p>
            <a:pPr algn="r" eaLnBrk="1" hangingPunct="1">
              <a:spcBef>
                <a:spcPct val="50000"/>
              </a:spcBef>
            </a:pPr>
            <a:r>
              <a:rPr lang="en-US" sz="1800">
                <a:solidFill>
                  <a:srgbClr val="9E2487"/>
                </a:solidFill>
              </a:rPr>
              <a:t>OECD PISA data from McGaw, 2008</a:t>
            </a:r>
            <a:endParaRPr lang="en-US"/>
          </a:p>
        </p:txBody>
      </p:sp>
      <p:grpSp>
        <p:nvGrpSpPr>
          <p:cNvPr id="2" name="Group 6"/>
          <p:cNvGrpSpPr>
            <a:grpSpLocks/>
          </p:cNvGrpSpPr>
          <p:nvPr/>
        </p:nvGrpSpPr>
        <p:grpSpPr bwMode="auto">
          <a:xfrm>
            <a:off x="528638" y="3251200"/>
            <a:ext cx="8407400" cy="561975"/>
            <a:chOff x="333" y="2048"/>
            <a:chExt cx="5296" cy="354"/>
          </a:xfrm>
        </p:grpSpPr>
        <p:sp>
          <p:nvSpPr>
            <p:cNvPr id="19464" name="Rectangle 7"/>
            <p:cNvSpPr>
              <a:spLocks noChangeArrowheads="1"/>
            </p:cNvSpPr>
            <p:nvPr/>
          </p:nvSpPr>
          <p:spPr bwMode="auto">
            <a:xfrm>
              <a:off x="333" y="2048"/>
              <a:ext cx="127" cy="264"/>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65" name="Rectangle 8"/>
            <p:cNvSpPr>
              <a:spLocks noChangeArrowheads="1"/>
            </p:cNvSpPr>
            <p:nvPr/>
          </p:nvSpPr>
          <p:spPr bwMode="auto">
            <a:xfrm>
              <a:off x="523" y="2051"/>
              <a:ext cx="128" cy="176"/>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66" name="Rectangle 9"/>
            <p:cNvSpPr>
              <a:spLocks noChangeArrowheads="1"/>
            </p:cNvSpPr>
            <p:nvPr/>
          </p:nvSpPr>
          <p:spPr bwMode="auto">
            <a:xfrm>
              <a:off x="712" y="2054"/>
              <a:ext cx="131" cy="272"/>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67" name="Rectangle 10"/>
            <p:cNvSpPr>
              <a:spLocks noChangeArrowheads="1"/>
            </p:cNvSpPr>
            <p:nvPr/>
          </p:nvSpPr>
          <p:spPr bwMode="auto">
            <a:xfrm>
              <a:off x="901" y="2057"/>
              <a:ext cx="131" cy="19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68" name="Rectangle 11"/>
            <p:cNvSpPr>
              <a:spLocks noChangeArrowheads="1"/>
            </p:cNvSpPr>
            <p:nvPr/>
          </p:nvSpPr>
          <p:spPr bwMode="auto">
            <a:xfrm>
              <a:off x="1090" y="2049"/>
              <a:ext cx="137" cy="353"/>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69" name="Rectangle 12"/>
            <p:cNvSpPr>
              <a:spLocks noChangeArrowheads="1"/>
            </p:cNvSpPr>
            <p:nvPr/>
          </p:nvSpPr>
          <p:spPr bwMode="auto">
            <a:xfrm>
              <a:off x="1292" y="2051"/>
              <a:ext cx="128" cy="199"/>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70" name="Rectangle 13"/>
            <p:cNvSpPr>
              <a:spLocks noChangeArrowheads="1"/>
            </p:cNvSpPr>
            <p:nvPr/>
          </p:nvSpPr>
          <p:spPr bwMode="auto">
            <a:xfrm>
              <a:off x="1485" y="2055"/>
              <a:ext cx="126" cy="265"/>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71" name="Rectangle 14"/>
            <p:cNvSpPr>
              <a:spLocks noChangeArrowheads="1"/>
            </p:cNvSpPr>
            <p:nvPr/>
          </p:nvSpPr>
          <p:spPr bwMode="auto">
            <a:xfrm>
              <a:off x="1676" y="2054"/>
              <a:ext cx="126" cy="185"/>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72" name="Rectangle 15"/>
            <p:cNvSpPr>
              <a:spLocks noChangeArrowheads="1"/>
            </p:cNvSpPr>
            <p:nvPr/>
          </p:nvSpPr>
          <p:spPr bwMode="auto">
            <a:xfrm>
              <a:off x="1868" y="2048"/>
              <a:ext cx="126" cy="183"/>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73" name="Rectangle 16"/>
            <p:cNvSpPr>
              <a:spLocks noChangeArrowheads="1"/>
            </p:cNvSpPr>
            <p:nvPr/>
          </p:nvSpPr>
          <p:spPr bwMode="auto">
            <a:xfrm>
              <a:off x="2055" y="2051"/>
              <a:ext cx="126" cy="18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74" name="Rectangle 17"/>
            <p:cNvSpPr>
              <a:spLocks noChangeArrowheads="1"/>
            </p:cNvSpPr>
            <p:nvPr/>
          </p:nvSpPr>
          <p:spPr bwMode="auto">
            <a:xfrm>
              <a:off x="2245" y="2056"/>
              <a:ext cx="137" cy="12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75" name="Rectangle 18"/>
            <p:cNvSpPr>
              <a:spLocks noChangeArrowheads="1"/>
            </p:cNvSpPr>
            <p:nvPr/>
          </p:nvSpPr>
          <p:spPr bwMode="auto">
            <a:xfrm>
              <a:off x="2446" y="2054"/>
              <a:ext cx="126" cy="179"/>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76" name="Rectangle 19"/>
            <p:cNvSpPr>
              <a:spLocks noChangeArrowheads="1"/>
            </p:cNvSpPr>
            <p:nvPr/>
          </p:nvSpPr>
          <p:spPr bwMode="auto">
            <a:xfrm>
              <a:off x="2631" y="2056"/>
              <a:ext cx="126" cy="223"/>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77" name="Rectangle 20"/>
            <p:cNvSpPr>
              <a:spLocks noChangeArrowheads="1"/>
            </p:cNvSpPr>
            <p:nvPr/>
          </p:nvSpPr>
          <p:spPr bwMode="auto">
            <a:xfrm>
              <a:off x="2823" y="2054"/>
              <a:ext cx="128" cy="39"/>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78" name="Rectangle 21"/>
            <p:cNvSpPr>
              <a:spLocks noChangeArrowheads="1"/>
            </p:cNvSpPr>
            <p:nvPr/>
          </p:nvSpPr>
          <p:spPr bwMode="auto">
            <a:xfrm>
              <a:off x="3019" y="2052"/>
              <a:ext cx="124" cy="175"/>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79" name="Rectangle 22"/>
            <p:cNvSpPr>
              <a:spLocks noChangeArrowheads="1"/>
            </p:cNvSpPr>
            <p:nvPr/>
          </p:nvSpPr>
          <p:spPr bwMode="auto">
            <a:xfrm>
              <a:off x="3209" y="2054"/>
              <a:ext cx="124" cy="16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80" name="Rectangle 23"/>
            <p:cNvSpPr>
              <a:spLocks noChangeArrowheads="1"/>
            </p:cNvSpPr>
            <p:nvPr/>
          </p:nvSpPr>
          <p:spPr bwMode="auto">
            <a:xfrm>
              <a:off x="3399" y="2056"/>
              <a:ext cx="124" cy="104"/>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81" name="Rectangle 24"/>
            <p:cNvSpPr>
              <a:spLocks noChangeArrowheads="1"/>
            </p:cNvSpPr>
            <p:nvPr/>
          </p:nvSpPr>
          <p:spPr bwMode="auto">
            <a:xfrm>
              <a:off x="3589" y="2056"/>
              <a:ext cx="124" cy="8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82" name="Rectangle 25"/>
            <p:cNvSpPr>
              <a:spLocks noChangeArrowheads="1"/>
            </p:cNvSpPr>
            <p:nvPr/>
          </p:nvSpPr>
          <p:spPr bwMode="auto">
            <a:xfrm>
              <a:off x="3779" y="2056"/>
              <a:ext cx="130" cy="5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83" name="Rectangle 26"/>
            <p:cNvSpPr>
              <a:spLocks noChangeArrowheads="1"/>
            </p:cNvSpPr>
            <p:nvPr/>
          </p:nvSpPr>
          <p:spPr bwMode="auto">
            <a:xfrm>
              <a:off x="3969" y="2056"/>
              <a:ext cx="130" cy="104"/>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84" name="Rectangle 27"/>
            <p:cNvSpPr>
              <a:spLocks noChangeArrowheads="1"/>
            </p:cNvSpPr>
            <p:nvPr/>
          </p:nvSpPr>
          <p:spPr bwMode="auto">
            <a:xfrm>
              <a:off x="4159" y="2056"/>
              <a:ext cx="130" cy="104"/>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85" name="Rectangle 28"/>
            <p:cNvSpPr>
              <a:spLocks noChangeArrowheads="1"/>
            </p:cNvSpPr>
            <p:nvPr/>
          </p:nvSpPr>
          <p:spPr bwMode="auto">
            <a:xfrm>
              <a:off x="4349" y="2056"/>
              <a:ext cx="130" cy="27"/>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86" name="Rectangle 29"/>
            <p:cNvSpPr>
              <a:spLocks noChangeArrowheads="1"/>
            </p:cNvSpPr>
            <p:nvPr/>
          </p:nvSpPr>
          <p:spPr bwMode="auto">
            <a:xfrm>
              <a:off x="4545" y="2060"/>
              <a:ext cx="130" cy="41"/>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87" name="Rectangle 30"/>
            <p:cNvSpPr>
              <a:spLocks noChangeArrowheads="1"/>
            </p:cNvSpPr>
            <p:nvPr/>
          </p:nvSpPr>
          <p:spPr bwMode="auto">
            <a:xfrm>
              <a:off x="4741" y="2054"/>
              <a:ext cx="130" cy="51"/>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88" name="Rectangle 31"/>
            <p:cNvSpPr>
              <a:spLocks noChangeArrowheads="1"/>
            </p:cNvSpPr>
            <p:nvPr/>
          </p:nvSpPr>
          <p:spPr bwMode="auto">
            <a:xfrm>
              <a:off x="4937" y="2056"/>
              <a:ext cx="130" cy="61"/>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89" name="Rectangle 32"/>
            <p:cNvSpPr>
              <a:spLocks noChangeArrowheads="1"/>
            </p:cNvSpPr>
            <p:nvPr/>
          </p:nvSpPr>
          <p:spPr bwMode="auto">
            <a:xfrm>
              <a:off x="5127" y="2058"/>
              <a:ext cx="120" cy="61"/>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90" name="Rectangle 33"/>
            <p:cNvSpPr>
              <a:spLocks noChangeArrowheads="1"/>
            </p:cNvSpPr>
            <p:nvPr/>
          </p:nvSpPr>
          <p:spPr bwMode="auto">
            <a:xfrm>
              <a:off x="5317" y="2060"/>
              <a:ext cx="120" cy="27"/>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19491" name="Rectangle 34"/>
            <p:cNvSpPr>
              <a:spLocks noChangeArrowheads="1"/>
            </p:cNvSpPr>
            <p:nvPr/>
          </p:nvSpPr>
          <p:spPr bwMode="auto">
            <a:xfrm>
              <a:off x="5509" y="2058"/>
              <a:ext cx="120" cy="27"/>
            </a:xfrm>
            <a:prstGeom prst="rect">
              <a:avLst/>
            </a:prstGeom>
            <a:solidFill>
              <a:srgbClr val="FF0000"/>
            </a:solidFill>
            <a:ln w="12700">
              <a:solidFill>
                <a:schemeClr val="tx1"/>
              </a:solidFill>
              <a:miter lim="800000"/>
              <a:headEnd/>
              <a:tailEnd/>
            </a:ln>
          </p:spPr>
          <p:txBody>
            <a:bodyPr wrap="none" anchor="ctr"/>
            <a:lstStyle/>
            <a:p>
              <a:endParaRPr lang="en-US"/>
            </a:p>
          </p:txBody>
        </p:sp>
      </p:grpSp>
      <p:sp>
        <p:nvSpPr>
          <p:cNvPr id="19462" name="Text Box 35"/>
          <p:cNvSpPr txBox="1">
            <a:spLocks noChangeArrowheads="1"/>
          </p:cNvSpPr>
          <p:nvPr/>
        </p:nvSpPr>
        <p:spPr bwMode="auto">
          <a:xfrm>
            <a:off x="6036734" y="243946"/>
            <a:ext cx="1287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sz="2400">
                <a:solidFill>
                  <a:schemeClr val="tx1"/>
                </a:solidFill>
                <a:latin typeface="Geneva" charset="0"/>
                <a:ea typeface="ＭＳ Ｐゴシック" charset="0"/>
                <a:cs typeface="ＭＳ Ｐゴシック" charset="0"/>
              </a:defRPr>
            </a:lvl1pPr>
            <a:lvl2pPr marL="742950" indent="-285750" defTabSz="762000" eaLnBrk="0" hangingPunct="0">
              <a:defRPr sz="2400">
                <a:solidFill>
                  <a:schemeClr val="tx1"/>
                </a:solidFill>
                <a:latin typeface="Geneva" charset="0"/>
                <a:ea typeface="ＭＳ Ｐゴシック" charset="0"/>
              </a:defRPr>
            </a:lvl2pPr>
            <a:lvl3pPr marL="1143000" indent="-228600" defTabSz="762000" eaLnBrk="0" hangingPunct="0">
              <a:defRPr sz="2400">
                <a:solidFill>
                  <a:schemeClr val="tx1"/>
                </a:solidFill>
                <a:latin typeface="Geneva" charset="0"/>
                <a:ea typeface="ＭＳ Ｐゴシック" charset="0"/>
              </a:defRPr>
            </a:lvl3pPr>
            <a:lvl4pPr marL="1600200" indent="-228600" defTabSz="762000" eaLnBrk="0" hangingPunct="0">
              <a:defRPr sz="2400">
                <a:solidFill>
                  <a:schemeClr val="tx1"/>
                </a:solidFill>
                <a:latin typeface="Geneva" charset="0"/>
                <a:ea typeface="ＭＳ Ｐゴシック" charset="0"/>
              </a:defRPr>
            </a:lvl4pPr>
            <a:lvl5pPr marL="2057400" indent="-228600" defTabSz="762000" eaLnBrk="0" hangingPunct="0">
              <a:defRPr sz="2400">
                <a:solidFill>
                  <a:schemeClr val="tx1"/>
                </a:solidFill>
                <a:latin typeface="Geneva"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Geneva" charset="0"/>
                <a:ea typeface="ＭＳ Ｐゴシック" charset="0"/>
              </a:defRPr>
            </a:lvl9pPr>
          </a:lstStyle>
          <a:p>
            <a:pPr algn="ctr" eaLnBrk="1" hangingPunct="1">
              <a:spcBef>
                <a:spcPct val="50000"/>
              </a:spcBef>
            </a:pPr>
            <a:r>
              <a:rPr lang="en-US" sz="1800" dirty="0" smtClean="0"/>
              <a:t>Canada</a:t>
            </a:r>
            <a:endParaRPr lang="en-US" dirty="0"/>
          </a:p>
        </p:txBody>
      </p:sp>
      <p:sp>
        <p:nvSpPr>
          <p:cNvPr id="19463" name="Line 36"/>
          <p:cNvSpPr>
            <a:spLocks noChangeShapeType="1"/>
          </p:cNvSpPr>
          <p:nvPr/>
        </p:nvSpPr>
        <p:spPr bwMode="auto">
          <a:xfrm>
            <a:off x="6731000" y="641350"/>
            <a:ext cx="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87834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Calibri" charset="0"/>
                <a:ea typeface="ＭＳ Ｐゴシック" charset="0"/>
                <a:cs typeface="ＭＳ Ｐゴシック" charset="0"/>
              </a:rPr>
              <a:t>Impact at Edmonton County School</a:t>
            </a:r>
          </a:p>
        </p:txBody>
      </p:sp>
      <p:pic>
        <p:nvPicPr>
          <p:cNvPr id="50178" name="Picture 10" descr="Screen shot 2010-09-10 at 08.05.4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0352" y="3200400"/>
            <a:ext cx="23241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2" y="1417638"/>
            <a:ext cx="59372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4429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a:latin typeface="Calibri" charset="0"/>
                <a:ea typeface="ＭＳ Ｐゴシック" charset="0"/>
                <a:cs typeface="ＭＳ Ｐゴシック" charset="0"/>
              </a:rPr>
              <a:t>Teacher Quotes</a:t>
            </a:r>
          </a:p>
        </p:txBody>
      </p:sp>
      <p:sp>
        <p:nvSpPr>
          <p:cNvPr id="51202" name="Rectangle 3"/>
          <p:cNvSpPr>
            <a:spLocks noGrp="1" noChangeArrowheads="1"/>
          </p:cNvSpPr>
          <p:nvPr>
            <p:ph type="body" idx="1"/>
          </p:nvPr>
        </p:nvSpPr>
        <p:spPr/>
        <p:txBody>
          <a:bodyPr/>
          <a:lstStyle/>
          <a:p>
            <a:r>
              <a:rPr lang="ja-JP" alt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We </a:t>
            </a:r>
            <a:r>
              <a:rPr lang="en-US" altLang="ja-JP" sz="2400" dirty="0" smtClean="0">
                <a:latin typeface="Calibri" charset="0"/>
                <a:ea typeface="ＭＳ Ｐゴシック" charset="0"/>
                <a:cs typeface="ＭＳ Ｐゴシック" charset="0"/>
              </a:rPr>
              <a:t>don’t </a:t>
            </a:r>
            <a:r>
              <a:rPr lang="en-US" altLang="ja-JP" sz="2400" dirty="0">
                <a:latin typeface="Calibri" charset="0"/>
                <a:ea typeface="ＭＳ Ｐゴシック" charset="0"/>
                <a:cs typeface="ＭＳ Ｐゴシック" charset="0"/>
              </a:rPr>
              <a:t>have to have </a:t>
            </a:r>
            <a:r>
              <a:rPr lang="ja-JP" alt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cookie </a:t>
            </a:r>
            <a:r>
              <a:rPr lang="en-US" altLang="ja-JP" sz="2400" dirty="0" smtClean="0">
                <a:latin typeface="Calibri" charset="0"/>
                <a:ea typeface="ＭＳ Ｐゴシック" charset="0"/>
                <a:cs typeface="ＭＳ Ｐゴシック" charset="0"/>
              </a:rPr>
              <a:t>cutter’ </a:t>
            </a:r>
            <a:r>
              <a:rPr lang="en-US" altLang="ja-JP" sz="2400" dirty="0">
                <a:latin typeface="Calibri" charset="0"/>
                <a:ea typeface="ＭＳ Ｐゴシック" charset="0"/>
                <a:cs typeface="ＭＳ Ｐゴシック" charset="0"/>
              </a:rPr>
              <a:t>classrooms, where we</a:t>
            </a:r>
            <a:r>
              <a:rPr lang="ja-JP" alt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re all on the same page. </a:t>
            </a:r>
            <a:r>
              <a:rPr lang="en-US" altLang="ja-JP" sz="2400" dirty="0" smtClean="0">
                <a:latin typeface="Calibri" charset="0"/>
                <a:ea typeface="ＭＳ Ｐゴシック" charset="0"/>
                <a:cs typeface="ＭＳ Ｐゴシック" charset="0"/>
              </a:rPr>
              <a:t>There’s </a:t>
            </a:r>
            <a:r>
              <a:rPr lang="en-US" altLang="ja-JP" sz="2400" dirty="0">
                <a:latin typeface="Calibri" charset="0"/>
                <a:ea typeface="ＭＳ Ｐゴシック" charset="0"/>
                <a:cs typeface="ＭＳ Ｐゴシック" charset="0"/>
              </a:rPr>
              <a:t>an atmosphere here that supports innovation. We can individualize…</a:t>
            </a:r>
            <a:r>
              <a:rPr lang="en-US" altLang="ja-JP" sz="2400" dirty="0" smtClean="0">
                <a:latin typeface="Calibri" charset="0"/>
                <a:ea typeface="ＭＳ Ｐゴシック" charset="0"/>
                <a:cs typeface="ＭＳ Ｐゴシック" charset="0"/>
              </a:rPr>
              <a:t>we’re </a:t>
            </a:r>
            <a:r>
              <a:rPr lang="en-US" altLang="ja-JP" sz="2400" dirty="0">
                <a:latin typeface="Calibri" charset="0"/>
                <a:ea typeface="ＭＳ Ｐゴシック" charset="0"/>
                <a:cs typeface="ＭＳ Ｐゴシック" charset="0"/>
              </a:rPr>
              <a:t>encouraged to try new things and </a:t>
            </a:r>
            <a:r>
              <a:rPr lang="en-US" altLang="ja-JP" sz="2400" dirty="0" smtClean="0">
                <a:latin typeface="Calibri" charset="0"/>
                <a:ea typeface="ＭＳ Ｐゴシック" charset="0"/>
                <a:cs typeface="ＭＳ Ｐゴシック" charset="0"/>
              </a:rPr>
              <a:t>we’re </a:t>
            </a:r>
            <a:r>
              <a:rPr lang="en-US" altLang="ja-JP" sz="2400" dirty="0">
                <a:latin typeface="Calibri" charset="0"/>
                <a:ea typeface="ＭＳ Ｐゴシック" charset="0"/>
                <a:cs typeface="ＭＳ Ｐゴシック" charset="0"/>
              </a:rPr>
              <a:t>given time to share with our colleagues.</a:t>
            </a:r>
            <a:r>
              <a:rPr lang="ja-JP" altLang="en-US" sz="2400" dirty="0">
                <a:latin typeface="Calibri" charset="0"/>
                <a:ea typeface="ＭＳ Ｐゴシック" charset="0"/>
                <a:cs typeface="ＭＳ Ｐゴシック" charset="0"/>
              </a:rPr>
              <a:t>”</a:t>
            </a:r>
            <a:endParaRPr lang="en-US" sz="2400" dirty="0">
              <a:latin typeface="Calibri" charset="0"/>
              <a:ea typeface="ＭＳ Ｐゴシック" charset="0"/>
              <a:cs typeface="ＭＳ Ｐゴシック" charset="0"/>
            </a:endParaRPr>
          </a:p>
        </p:txBody>
      </p:sp>
      <p:sp>
        <p:nvSpPr>
          <p:cNvPr id="51203" name="Slide Number Placeholder 3"/>
          <p:cNvSpPr>
            <a:spLocks noGrp="1"/>
          </p:cNvSpPr>
          <p:nvPr>
            <p:ph type="sldNum" sz="quarter" idx="12"/>
          </p:nvPr>
        </p:nvSpPr>
        <p:spPr bwMode="auto">
          <a:xfrm>
            <a:off x="457200" y="635635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lgn="l" eaLnBrk="1" hangingPunct="1"/>
            <a:fld id="{0378D67C-F41C-A548-97EC-E2B48BADF397}" type="slidenum">
              <a:rPr lang="en-US" sz="1200">
                <a:solidFill>
                  <a:srgbClr val="898989"/>
                </a:solidFill>
              </a:rPr>
              <a:pPr algn="l" eaLnBrk="1" hangingPunct="1"/>
              <a:t>41</a:t>
            </a:fld>
            <a:endParaRPr lang="en-US" sz="1200">
              <a:solidFill>
                <a:srgbClr val="898989"/>
              </a:solidFill>
            </a:endParaRPr>
          </a:p>
        </p:txBody>
      </p:sp>
    </p:spTree>
    <p:extLst>
      <p:ext uri="{BB962C8B-B14F-4D97-AF65-F5344CB8AC3E}">
        <p14:creationId xmlns:p14="http://schemas.microsoft.com/office/powerpoint/2010/main" val="2378156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Calibri" charset="0"/>
                <a:ea typeface="ＭＳ Ｐゴシック" charset="0"/>
                <a:cs typeface="ＭＳ Ｐゴシック" charset="0"/>
              </a:rPr>
              <a:t>Membership of PLCs</a:t>
            </a:r>
          </a:p>
        </p:txBody>
      </p:sp>
      <p:graphicFrame>
        <p:nvGraphicFramePr>
          <p:cNvPr id="4" name="Content Placeholder 3"/>
          <p:cNvGraphicFramePr>
            <a:graphicFrameLocks noGrp="1"/>
          </p:cNvGraphicFramePr>
          <p:nvPr>
            <p:ph idx="1"/>
          </p:nvPr>
        </p:nvGraphicFramePr>
        <p:xfrm>
          <a:off x="457200" y="1600200"/>
          <a:ext cx="8229600" cy="3627438"/>
        </p:xfrm>
        <a:graphic>
          <a:graphicData uri="http://schemas.openxmlformats.org/drawingml/2006/table">
            <a:tbl>
              <a:tblPr firstRow="1" bandRow="1">
                <a:tableStyleId>{5C22544A-7EE6-4342-B048-85BDC9FD1C3A}</a:tableStyleId>
              </a:tblPr>
              <a:tblGrid>
                <a:gridCol w="1396998"/>
                <a:gridCol w="3145591"/>
                <a:gridCol w="3687011"/>
              </a:tblGrid>
              <a:tr h="396275">
                <a:tc>
                  <a:txBody>
                    <a:bodyPr/>
                    <a:lstStyle/>
                    <a:p>
                      <a:endParaRPr lang="en-US" sz="2000" dirty="0"/>
                    </a:p>
                  </a:txBody>
                  <a:tcPr marT="45724" marB="45724"/>
                </a:tc>
                <a:tc>
                  <a:txBody>
                    <a:bodyPr/>
                    <a:lstStyle/>
                    <a:p>
                      <a:r>
                        <a:rPr lang="en-US" sz="2000" dirty="0" smtClean="0"/>
                        <a:t>Benefits</a:t>
                      </a:r>
                      <a:endParaRPr lang="en-US" sz="2000" dirty="0"/>
                    </a:p>
                  </a:txBody>
                  <a:tcPr marT="45724" marB="45724"/>
                </a:tc>
                <a:tc>
                  <a:txBody>
                    <a:bodyPr/>
                    <a:lstStyle/>
                    <a:p>
                      <a:r>
                        <a:rPr lang="en-US" sz="2000" dirty="0" smtClean="0"/>
                        <a:t>Risks</a:t>
                      </a:r>
                      <a:endParaRPr lang="en-US" sz="2000" dirty="0"/>
                    </a:p>
                  </a:txBody>
                  <a:tcPr marT="45724" marB="45724"/>
                </a:tc>
              </a:tr>
              <a:tr h="1310755">
                <a:tc>
                  <a:txBody>
                    <a:bodyPr/>
                    <a:lstStyle/>
                    <a:p>
                      <a:r>
                        <a:rPr lang="en-US" sz="2000" dirty="0" smtClean="0"/>
                        <a:t>Volunteers</a:t>
                      </a:r>
                    </a:p>
                  </a:txBody>
                  <a:tcPr marT="45724" marB="45724"/>
                </a:tc>
                <a:tc>
                  <a:txBody>
                    <a:bodyPr/>
                    <a:lstStyle/>
                    <a:p>
                      <a:r>
                        <a:rPr lang="en-US" sz="2000" dirty="0" smtClean="0"/>
                        <a:t>Culture</a:t>
                      </a:r>
                      <a:r>
                        <a:rPr lang="en-US" sz="2000" baseline="0" dirty="0" smtClean="0"/>
                        <a:t> d</a:t>
                      </a:r>
                      <a:r>
                        <a:rPr lang="en-US" sz="2000" dirty="0" smtClean="0"/>
                        <a:t>eepens</a:t>
                      </a:r>
                      <a:r>
                        <a:rPr lang="en-US" sz="2000" baseline="0" dirty="0" smtClean="0"/>
                        <a:t> quickly</a:t>
                      </a:r>
                    </a:p>
                    <a:p>
                      <a:endParaRPr lang="en-US" sz="2000" dirty="0" smtClean="0"/>
                    </a:p>
                    <a:p>
                      <a:r>
                        <a:rPr lang="en-US" sz="2000" dirty="0" smtClean="0"/>
                        <a:t>Appealing</a:t>
                      </a:r>
                      <a:r>
                        <a:rPr lang="en-US" sz="2000" baseline="0" dirty="0" smtClean="0"/>
                        <a:t> to ‘keen’ teachers</a:t>
                      </a:r>
                    </a:p>
                    <a:p>
                      <a:endParaRPr lang="en-US" sz="2000" dirty="0"/>
                    </a:p>
                  </a:txBody>
                  <a:tcPr marT="45724" marB="45724"/>
                </a:tc>
                <a:tc>
                  <a:txBody>
                    <a:bodyPr/>
                    <a:lstStyle/>
                    <a:p>
                      <a:r>
                        <a:rPr lang="en-US" sz="2000" dirty="0" smtClean="0"/>
                        <a:t>Non-volunteers left behind</a:t>
                      </a:r>
                      <a:endParaRPr lang="en-US" sz="2000" dirty="0"/>
                    </a:p>
                  </a:txBody>
                  <a:tcPr marT="45724" marB="45724"/>
                </a:tc>
              </a:tr>
              <a:tr h="1920408">
                <a:tc>
                  <a:txBody>
                    <a:bodyPr/>
                    <a:lstStyle/>
                    <a:p>
                      <a:r>
                        <a:rPr lang="en-US" sz="2000" dirty="0" smtClean="0"/>
                        <a:t>Conscripts</a:t>
                      </a:r>
                      <a:endParaRPr lang="en-US" sz="2000" dirty="0"/>
                    </a:p>
                  </a:txBody>
                  <a:tcPr marT="45724" marB="45724"/>
                </a:tc>
                <a:tc>
                  <a:txBody>
                    <a:bodyPr/>
                    <a:lstStyle/>
                    <a:p>
                      <a:r>
                        <a:rPr lang="en-US" sz="2000" dirty="0" smtClean="0"/>
                        <a:t>Oppositional</a:t>
                      </a:r>
                      <a:r>
                        <a:rPr lang="en-US" sz="2000" baseline="0" dirty="0" smtClean="0"/>
                        <a:t> sub-culture less likely</a:t>
                      </a:r>
                    </a:p>
                    <a:p>
                      <a:endParaRPr lang="en-US" sz="2000" baseline="0" dirty="0" smtClean="0"/>
                    </a:p>
                    <a:p>
                      <a:r>
                        <a:rPr lang="en-US" sz="2000" baseline="0" dirty="0" smtClean="0"/>
                        <a:t>Differences in approach can be used to deepen conversations</a:t>
                      </a:r>
                      <a:endParaRPr lang="en-US" sz="2000" dirty="0"/>
                    </a:p>
                  </a:txBody>
                  <a:tcPr marT="45724" marB="45724"/>
                </a:tc>
                <a:tc>
                  <a:txBody>
                    <a:bodyPr/>
                    <a:lstStyle/>
                    <a:p>
                      <a:r>
                        <a:rPr lang="en-US" sz="2000" dirty="0" smtClean="0"/>
                        <a:t>‘Project mentality’ disconnected from practice</a:t>
                      </a:r>
                    </a:p>
                    <a:p>
                      <a:endParaRPr lang="en-US" sz="2000" dirty="0" smtClean="0"/>
                    </a:p>
                    <a:p>
                      <a:r>
                        <a:rPr lang="en-US" sz="2000" dirty="0" smtClean="0"/>
                        <a:t>Tokenistic</a:t>
                      </a:r>
                      <a:r>
                        <a:rPr lang="en-US" sz="2000" baseline="0" dirty="0" smtClean="0"/>
                        <a:t> adoption</a:t>
                      </a:r>
                      <a:endParaRPr lang="en-US" sz="2000" dirty="0"/>
                    </a:p>
                  </a:txBody>
                  <a:tcPr marT="45724" marB="45724"/>
                </a:tc>
              </a:tr>
            </a:tbl>
          </a:graphicData>
        </a:graphic>
      </p:graphicFrame>
    </p:spTree>
    <p:extLst>
      <p:ext uri="{BB962C8B-B14F-4D97-AF65-F5344CB8AC3E}">
        <p14:creationId xmlns:p14="http://schemas.microsoft.com/office/powerpoint/2010/main" val="2502351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noChangeArrowheads="1"/>
          </p:cNvSpPr>
          <p:nvPr>
            <p:ph type="title"/>
          </p:nvPr>
        </p:nvSpPr>
        <p:spPr>
          <a:xfrm>
            <a:off x="457200" y="274638"/>
            <a:ext cx="8377238" cy="1143000"/>
          </a:xfrm>
        </p:spPr>
        <p:txBody>
          <a:bodyPr/>
          <a:lstStyle/>
          <a:p>
            <a:r>
              <a:rPr lang="en-US">
                <a:latin typeface="Calibri" charset="0"/>
                <a:ea typeface="ＭＳ Ｐゴシック" charset="0"/>
                <a:cs typeface="ＭＳ Ｐゴシック" charset="0"/>
              </a:rPr>
              <a:t>When is change sustainable?</a:t>
            </a:r>
          </a:p>
        </p:txBody>
      </p:sp>
      <p:sp>
        <p:nvSpPr>
          <p:cNvPr id="47106" name="Rectangle 5"/>
          <p:cNvSpPr>
            <a:spLocks noGrp="1" noChangeArrowheads="1"/>
          </p:cNvSpPr>
          <p:nvPr>
            <p:ph type="body" idx="1"/>
          </p:nvPr>
        </p:nvSpPr>
        <p:spPr/>
        <p:txBody>
          <a:bodyPr/>
          <a:lstStyle/>
          <a:p>
            <a:r>
              <a:rPr lang="en-US">
                <a:latin typeface="Calibri" charset="0"/>
                <a:ea typeface="ＭＳ Ｐゴシック" charset="0"/>
                <a:cs typeface="ＭＳ Ｐゴシック" charset="0"/>
              </a:rPr>
              <a:t>Understanding what it means to scale (Coburn, 2003)</a:t>
            </a:r>
          </a:p>
          <a:p>
            <a:pPr lvl="1"/>
            <a:r>
              <a:rPr lang="en-US">
                <a:latin typeface="Calibri" charset="0"/>
                <a:ea typeface="ＭＳ Ｐゴシック" charset="0"/>
              </a:rPr>
              <a:t>Depth</a:t>
            </a:r>
          </a:p>
          <a:p>
            <a:pPr lvl="1"/>
            <a:r>
              <a:rPr lang="en-US">
                <a:latin typeface="Calibri" charset="0"/>
                <a:ea typeface="ＭＳ Ｐゴシック" charset="0"/>
              </a:rPr>
              <a:t>Sustainability</a:t>
            </a:r>
          </a:p>
          <a:p>
            <a:pPr lvl="1"/>
            <a:r>
              <a:rPr lang="en-US">
                <a:latin typeface="Calibri" charset="0"/>
                <a:ea typeface="ＭＳ Ｐゴシック" charset="0"/>
              </a:rPr>
              <a:t>Spread</a:t>
            </a:r>
          </a:p>
          <a:p>
            <a:pPr lvl="1"/>
            <a:r>
              <a:rPr lang="en-US">
                <a:latin typeface="Calibri" charset="0"/>
                <a:ea typeface="ＭＳ Ｐゴシック" charset="0"/>
              </a:rPr>
              <a:t>Shift in reform ownership</a:t>
            </a:r>
          </a:p>
          <a:p>
            <a:r>
              <a:rPr lang="en-US">
                <a:latin typeface="Calibri" charset="0"/>
                <a:ea typeface="ＭＳ Ｐゴシック" charset="0"/>
                <a:cs typeface="ＭＳ Ｐゴシック" charset="0"/>
              </a:rPr>
              <a:t>Consideration of the diversity of contexts of application</a:t>
            </a:r>
          </a:p>
          <a:p>
            <a:r>
              <a:rPr lang="en-US">
                <a:latin typeface="Calibri" charset="0"/>
                <a:ea typeface="ＭＳ Ｐゴシック" charset="0"/>
                <a:cs typeface="ＭＳ Ｐゴシック" charset="0"/>
              </a:rPr>
              <a:t>Clarity about components, and the theory of action</a:t>
            </a:r>
          </a:p>
          <a:p>
            <a:endParaRPr lang="en-US">
              <a:latin typeface="Calibri" charset="0"/>
              <a:ea typeface="ＭＳ Ｐゴシック" charset="0"/>
              <a:cs typeface="ＭＳ Ｐゴシック" charset="0"/>
            </a:endParaRPr>
          </a:p>
          <a:p>
            <a:pPr lvl="1"/>
            <a:endParaRPr lang="en-US">
              <a:latin typeface="Calibri" charset="0"/>
              <a:ea typeface="ＭＳ Ｐゴシック" charset="0"/>
            </a:endParaRPr>
          </a:p>
        </p:txBody>
      </p:sp>
    </p:spTree>
    <p:extLst>
      <p:ext uri="{BB962C8B-B14F-4D97-AF65-F5344CB8AC3E}">
        <p14:creationId xmlns:p14="http://schemas.microsoft.com/office/powerpoint/2010/main" val="1548064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Calibri" charset="0"/>
                <a:ea typeface="ＭＳ Ｐゴシック" charset="0"/>
                <a:cs typeface="ＭＳ Ｐゴシック" charset="0"/>
              </a:rPr>
              <a:t>Key stakeholders’ reactions</a:t>
            </a:r>
          </a:p>
        </p:txBody>
      </p:sp>
      <p:sp>
        <p:nvSpPr>
          <p:cNvPr id="48130" name="Content Placeholder 2"/>
          <p:cNvSpPr>
            <a:spLocks noGrp="1"/>
          </p:cNvSpPr>
          <p:nvPr>
            <p:ph idx="1"/>
          </p:nvPr>
        </p:nvSpPr>
        <p:spPr/>
        <p:txBody>
          <a:bodyPr/>
          <a:lstStyle/>
          <a:p>
            <a:r>
              <a:rPr lang="en-US">
                <a:latin typeface="Calibri" charset="0"/>
                <a:ea typeface="ＭＳ Ｐゴシック" charset="0"/>
                <a:cs typeface="ＭＳ Ｐゴシック" charset="0"/>
              </a:rPr>
              <a:t>Departmental sub-cultures</a:t>
            </a:r>
          </a:p>
          <a:p>
            <a:r>
              <a:rPr lang="en-US">
                <a:latin typeface="Calibri" charset="0"/>
                <a:ea typeface="ＭＳ Ｐゴシック" charset="0"/>
                <a:cs typeface="ＭＳ Ｐゴシック" charset="0"/>
              </a:rPr>
              <a:t>Unions</a:t>
            </a:r>
          </a:p>
          <a:p>
            <a:r>
              <a:rPr lang="en-US">
                <a:latin typeface="Calibri" charset="0"/>
                <a:ea typeface="ＭＳ Ｐゴシック" charset="0"/>
                <a:cs typeface="ＭＳ Ｐゴシック" charset="0"/>
              </a:rPr>
              <a:t>Professional associations</a:t>
            </a:r>
          </a:p>
          <a:p>
            <a:r>
              <a:rPr lang="en-US">
                <a:latin typeface="Calibri" charset="0"/>
                <a:ea typeface="ＭＳ Ｐゴシック" charset="0"/>
                <a:cs typeface="ＭＳ Ｐゴシック" charset="0"/>
              </a:rPr>
              <a:t>Teaching assistants</a:t>
            </a:r>
          </a:p>
          <a:p>
            <a:r>
              <a:rPr lang="en-US">
                <a:latin typeface="Calibri" charset="0"/>
                <a:ea typeface="ＭＳ Ｐゴシック" charset="0"/>
                <a:cs typeface="ＭＳ Ｐゴシック" charset="0"/>
              </a:rPr>
              <a:t>Ofsted</a:t>
            </a:r>
          </a:p>
          <a:p>
            <a:r>
              <a:rPr lang="en-US">
                <a:latin typeface="Calibri" charset="0"/>
                <a:ea typeface="ＭＳ Ｐゴシック" charset="0"/>
                <a:cs typeface="ＭＳ Ｐゴシック" charset="0"/>
              </a:rPr>
              <a:t>Parents</a:t>
            </a:r>
          </a:p>
          <a:p>
            <a:r>
              <a:rPr lang="en-US">
                <a:latin typeface="Calibri" charset="0"/>
                <a:ea typeface="ＭＳ Ｐゴシック" charset="0"/>
                <a:cs typeface="ＭＳ Ｐゴシック" charset="0"/>
              </a:rPr>
              <a:t>Governors</a:t>
            </a:r>
          </a:p>
          <a:p>
            <a:r>
              <a:rPr lang="en-US">
                <a:latin typeface="Calibri" charset="0"/>
                <a:ea typeface="ＭＳ Ｐゴシック" charset="0"/>
                <a:cs typeface="ＭＳ Ｐゴシック" charset="0"/>
              </a:rPr>
              <a:t>Community leaders</a:t>
            </a:r>
          </a:p>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94940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Calibri" charset="0"/>
                <a:ea typeface="ＭＳ Ｐゴシック" charset="0"/>
                <a:cs typeface="ＭＳ Ｐゴシック" charset="0"/>
              </a:rPr>
              <a:t>Cost profile of innovations</a:t>
            </a:r>
          </a:p>
        </p:txBody>
      </p:sp>
      <p:grpSp>
        <p:nvGrpSpPr>
          <p:cNvPr id="49154" name="Group 11"/>
          <p:cNvGrpSpPr>
            <a:grpSpLocks/>
          </p:cNvGrpSpPr>
          <p:nvPr/>
        </p:nvGrpSpPr>
        <p:grpSpPr bwMode="auto">
          <a:xfrm>
            <a:off x="508002" y="1331917"/>
            <a:ext cx="3324225" cy="2084387"/>
            <a:chOff x="-372524" y="1417638"/>
            <a:chExt cx="3324003" cy="2084588"/>
          </a:xfrm>
        </p:grpSpPr>
        <p:cxnSp>
          <p:nvCxnSpPr>
            <p:cNvPr id="5" name="Straight Connector 4"/>
            <p:cNvCxnSpPr/>
            <p:nvPr/>
          </p:nvCxnSpPr>
          <p:spPr>
            <a:xfrm>
              <a:off x="870406" y="1417638"/>
              <a:ext cx="0" cy="1616231"/>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870406" y="3033869"/>
              <a:ext cx="2081073"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72524" y="2000306"/>
              <a:ext cx="1242930" cy="830343"/>
            </a:xfrm>
            <a:prstGeom prst="rect">
              <a:avLst/>
            </a:prstGeom>
            <a:noFill/>
          </p:spPr>
          <p:txBody>
            <a:bodyPr>
              <a:spAutoFit/>
            </a:bodyPr>
            <a:lstStyle/>
            <a:p>
              <a:pPr algn="r">
                <a:defRPr/>
              </a:pPr>
              <a:r>
                <a:rPr lang="en-US" dirty="0">
                  <a:latin typeface="+mj-lt"/>
                  <a:ea typeface="ＭＳ Ｐゴシック" charset="-128"/>
                  <a:cs typeface="ＭＳ Ｐゴシック" charset="-128"/>
                </a:rPr>
                <a:t>Annual Cost</a:t>
              </a:r>
              <a:endParaRPr lang="en-US" dirty="0">
                <a:latin typeface="+mj-lt"/>
                <a:ea typeface="ＭＳ Ｐゴシック" charset="-128"/>
                <a:cs typeface="ＭＳ Ｐゴシック" charset="-128"/>
              </a:endParaRPr>
            </a:p>
          </p:txBody>
        </p:sp>
        <p:sp>
          <p:nvSpPr>
            <p:cNvPr id="11" name="TextBox 10"/>
            <p:cNvSpPr txBox="1"/>
            <p:nvPr/>
          </p:nvSpPr>
          <p:spPr>
            <a:xfrm>
              <a:off x="1492664" y="3040219"/>
              <a:ext cx="1119112" cy="462007"/>
            </a:xfrm>
            <a:prstGeom prst="rect">
              <a:avLst/>
            </a:prstGeom>
            <a:noFill/>
          </p:spPr>
          <p:txBody>
            <a:bodyPr>
              <a:spAutoFit/>
            </a:bodyPr>
            <a:lstStyle/>
            <a:p>
              <a:pPr>
                <a:defRPr/>
              </a:pPr>
              <a:r>
                <a:rPr lang="en-US" dirty="0">
                  <a:latin typeface="+mj-lt"/>
                  <a:ea typeface="ＭＳ Ｐゴシック" charset="-128"/>
                  <a:cs typeface="ＭＳ Ｐゴシック" charset="-128"/>
                </a:rPr>
                <a:t>Time</a:t>
              </a:r>
              <a:endParaRPr lang="en-US" dirty="0">
                <a:latin typeface="+mj-lt"/>
                <a:ea typeface="ＭＳ Ｐゴシック" charset="-128"/>
                <a:cs typeface="ＭＳ Ｐゴシック" charset="-128"/>
              </a:endParaRPr>
            </a:p>
          </p:txBody>
        </p:sp>
      </p:grpSp>
      <p:grpSp>
        <p:nvGrpSpPr>
          <p:cNvPr id="49155" name="Group 12"/>
          <p:cNvGrpSpPr>
            <a:grpSpLocks/>
          </p:cNvGrpSpPr>
          <p:nvPr/>
        </p:nvGrpSpPr>
        <p:grpSpPr bwMode="auto">
          <a:xfrm>
            <a:off x="4064002" y="1381125"/>
            <a:ext cx="3378200" cy="2084388"/>
            <a:chOff x="-427432" y="1417638"/>
            <a:chExt cx="3378911" cy="2084588"/>
          </a:xfrm>
        </p:grpSpPr>
        <p:cxnSp>
          <p:nvCxnSpPr>
            <p:cNvPr id="14" name="Straight Connector 13"/>
            <p:cNvCxnSpPr/>
            <p:nvPr/>
          </p:nvCxnSpPr>
          <p:spPr>
            <a:xfrm>
              <a:off x="869829" y="1417638"/>
              <a:ext cx="0" cy="161623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869829" y="3033868"/>
              <a:ext cx="2081650"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27432" y="2011420"/>
              <a:ext cx="1297261" cy="830343"/>
            </a:xfrm>
            <a:prstGeom prst="rect">
              <a:avLst/>
            </a:prstGeom>
            <a:noFill/>
          </p:spPr>
          <p:txBody>
            <a:bodyPr>
              <a:spAutoFit/>
            </a:bodyPr>
            <a:lstStyle/>
            <a:p>
              <a:pPr algn="r">
                <a:defRPr/>
              </a:pPr>
              <a:r>
                <a:rPr lang="en-US" dirty="0">
                  <a:latin typeface="+mj-lt"/>
                  <a:ea typeface="ＭＳ Ｐゴシック" charset="-128"/>
                  <a:cs typeface="ＭＳ Ｐゴシック" charset="-128"/>
                </a:rPr>
                <a:t>Annual</a:t>
              </a:r>
            </a:p>
            <a:p>
              <a:pPr algn="r">
                <a:defRPr/>
              </a:pPr>
              <a:r>
                <a:rPr lang="en-US" dirty="0">
                  <a:latin typeface="+mj-lt"/>
                  <a:ea typeface="ＭＳ Ｐゴシック" charset="-128"/>
                  <a:cs typeface="ＭＳ Ｐゴシック" charset="-128"/>
                </a:rPr>
                <a:t>Cost</a:t>
              </a:r>
              <a:endParaRPr lang="en-US" dirty="0">
                <a:latin typeface="+mj-lt"/>
                <a:ea typeface="ＭＳ Ｐゴシック" charset="-128"/>
                <a:cs typeface="ＭＳ Ｐゴシック" charset="-128"/>
              </a:endParaRPr>
            </a:p>
          </p:txBody>
        </p:sp>
        <p:sp>
          <p:nvSpPr>
            <p:cNvPr id="17" name="TextBox 16"/>
            <p:cNvSpPr txBox="1"/>
            <p:nvPr/>
          </p:nvSpPr>
          <p:spPr>
            <a:xfrm>
              <a:off x="1493847" y="3040219"/>
              <a:ext cx="1000335" cy="462007"/>
            </a:xfrm>
            <a:prstGeom prst="rect">
              <a:avLst/>
            </a:prstGeom>
            <a:noFill/>
          </p:spPr>
          <p:txBody>
            <a:bodyPr>
              <a:spAutoFit/>
            </a:bodyPr>
            <a:lstStyle/>
            <a:p>
              <a:pPr>
                <a:defRPr/>
              </a:pPr>
              <a:r>
                <a:rPr lang="en-US" dirty="0">
                  <a:latin typeface="+mj-lt"/>
                  <a:ea typeface="ＭＳ Ｐゴシック" charset="-128"/>
                  <a:cs typeface="ＭＳ Ｐゴシック" charset="-128"/>
                </a:rPr>
                <a:t>Time</a:t>
              </a:r>
              <a:endParaRPr lang="en-US" dirty="0">
                <a:latin typeface="+mj-lt"/>
                <a:ea typeface="ＭＳ Ｐゴシック" charset="-128"/>
                <a:cs typeface="ＭＳ Ｐゴシック" charset="-128"/>
              </a:endParaRPr>
            </a:p>
          </p:txBody>
        </p:sp>
      </p:grpSp>
      <p:grpSp>
        <p:nvGrpSpPr>
          <p:cNvPr id="49156" name="Group 17"/>
          <p:cNvGrpSpPr>
            <a:grpSpLocks/>
          </p:cNvGrpSpPr>
          <p:nvPr/>
        </p:nvGrpSpPr>
        <p:grpSpPr bwMode="auto">
          <a:xfrm>
            <a:off x="546102" y="3673475"/>
            <a:ext cx="3286125" cy="2084388"/>
            <a:chOff x="-334424" y="1417638"/>
            <a:chExt cx="3285903" cy="2084588"/>
          </a:xfrm>
        </p:grpSpPr>
        <p:cxnSp>
          <p:nvCxnSpPr>
            <p:cNvPr id="19" name="Straight Connector 18"/>
            <p:cNvCxnSpPr/>
            <p:nvPr/>
          </p:nvCxnSpPr>
          <p:spPr>
            <a:xfrm>
              <a:off x="870408" y="1417638"/>
              <a:ext cx="0" cy="161623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870408" y="3033868"/>
              <a:ext cx="2081071"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34424" y="2011420"/>
              <a:ext cx="1204832" cy="830343"/>
            </a:xfrm>
            <a:prstGeom prst="rect">
              <a:avLst/>
            </a:prstGeom>
            <a:noFill/>
          </p:spPr>
          <p:txBody>
            <a:bodyPr>
              <a:spAutoFit/>
            </a:bodyPr>
            <a:lstStyle/>
            <a:p>
              <a:pPr algn="r">
                <a:defRPr/>
              </a:pPr>
              <a:r>
                <a:rPr lang="en-US" dirty="0">
                  <a:latin typeface="+mj-lt"/>
                  <a:ea typeface="ＭＳ Ｐゴシック" charset="-128"/>
                  <a:cs typeface="ＭＳ Ｐゴシック" charset="-128"/>
                </a:rPr>
                <a:t>Annual Cost</a:t>
              </a:r>
              <a:endParaRPr lang="en-US" dirty="0">
                <a:latin typeface="+mj-lt"/>
                <a:ea typeface="ＭＳ Ｐゴシック" charset="-128"/>
                <a:cs typeface="ＭＳ Ｐゴシック" charset="-128"/>
              </a:endParaRPr>
            </a:p>
          </p:txBody>
        </p:sp>
        <p:sp>
          <p:nvSpPr>
            <p:cNvPr id="22" name="TextBox 21"/>
            <p:cNvSpPr txBox="1"/>
            <p:nvPr/>
          </p:nvSpPr>
          <p:spPr>
            <a:xfrm>
              <a:off x="1492666" y="3040219"/>
              <a:ext cx="1042917" cy="462007"/>
            </a:xfrm>
            <a:prstGeom prst="rect">
              <a:avLst/>
            </a:prstGeom>
            <a:noFill/>
          </p:spPr>
          <p:txBody>
            <a:bodyPr>
              <a:spAutoFit/>
            </a:bodyPr>
            <a:lstStyle/>
            <a:p>
              <a:pPr>
                <a:defRPr/>
              </a:pPr>
              <a:r>
                <a:rPr lang="en-US" dirty="0">
                  <a:latin typeface="+mj-lt"/>
                  <a:ea typeface="ＭＳ Ｐゴシック" charset="-128"/>
                  <a:cs typeface="ＭＳ Ｐゴシック" charset="-128"/>
                </a:rPr>
                <a:t>Time</a:t>
              </a:r>
              <a:endParaRPr lang="en-US" dirty="0">
                <a:latin typeface="+mj-lt"/>
                <a:ea typeface="ＭＳ Ｐゴシック" charset="-128"/>
                <a:cs typeface="ＭＳ Ｐゴシック" charset="-128"/>
              </a:endParaRPr>
            </a:p>
          </p:txBody>
        </p:sp>
      </p:grpSp>
      <p:grpSp>
        <p:nvGrpSpPr>
          <p:cNvPr id="49157" name="Group 22"/>
          <p:cNvGrpSpPr>
            <a:grpSpLocks/>
          </p:cNvGrpSpPr>
          <p:nvPr/>
        </p:nvGrpSpPr>
        <p:grpSpPr bwMode="auto">
          <a:xfrm>
            <a:off x="4152900" y="3638554"/>
            <a:ext cx="3284538" cy="2085975"/>
            <a:chOff x="-332652" y="1417638"/>
            <a:chExt cx="3284131" cy="2084588"/>
          </a:xfrm>
        </p:grpSpPr>
        <p:cxnSp>
          <p:nvCxnSpPr>
            <p:cNvPr id="24" name="Straight Connector 23"/>
            <p:cNvCxnSpPr/>
            <p:nvPr/>
          </p:nvCxnSpPr>
          <p:spPr>
            <a:xfrm>
              <a:off x="870524" y="1417638"/>
              <a:ext cx="0" cy="1616587"/>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870524" y="3034225"/>
              <a:ext cx="2080955"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32652" y="2010968"/>
              <a:ext cx="1203176" cy="831297"/>
            </a:xfrm>
            <a:prstGeom prst="rect">
              <a:avLst/>
            </a:prstGeom>
            <a:noFill/>
          </p:spPr>
          <p:txBody>
            <a:bodyPr>
              <a:spAutoFit/>
            </a:bodyPr>
            <a:lstStyle/>
            <a:p>
              <a:pPr algn="r">
                <a:defRPr/>
              </a:pPr>
              <a:r>
                <a:rPr lang="en-US" dirty="0">
                  <a:latin typeface="+mj-lt"/>
                  <a:ea typeface="ＭＳ Ｐゴシック" charset="-128"/>
                  <a:cs typeface="ＭＳ Ｐゴシック" charset="-128"/>
                </a:rPr>
                <a:t>Annual Cost</a:t>
              </a:r>
              <a:endParaRPr lang="en-US" dirty="0">
                <a:latin typeface="+mj-lt"/>
                <a:ea typeface="ＭＳ Ｐゴシック" charset="-128"/>
                <a:cs typeface="ＭＳ Ｐゴシック" charset="-128"/>
              </a:endParaRPr>
            </a:p>
          </p:txBody>
        </p:sp>
        <p:sp>
          <p:nvSpPr>
            <p:cNvPr id="27" name="TextBox 26"/>
            <p:cNvSpPr txBox="1"/>
            <p:nvPr/>
          </p:nvSpPr>
          <p:spPr>
            <a:xfrm>
              <a:off x="1492747" y="3040571"/>
              <a:ext cx="980953" cy="461655"/>
            </a:xfrm>
            <a:prstGeom prst="rect">
              <a:avLst/>
            </a:prstGeom>
            <a:noFill/>
          </p:spPr>
          <p:txBody>
            <a:bodyPr>
              <a:spAutoFit/>
            </a:bodyPr>
            <a:lstStyle/>
            <a:p>
              <a:pPr>
                <a:defRPr/>
              </a:pPr>
              <a:r>
                <a:rPr lang="en-US" dirty="0">
                  <a:latin typeface="+mj-lt"/>
                  <a:ea typeface="ＭＳ Ｐゴシック" charset="-128"/>
                  <a:cs typeface="ＭＳ Ｐゴシック" charset="-128"/>
                </a:rPr>
                <a:t>Time</a:t>
              </a:r>
              <a:endParaRPr lang="en-US" dirty="0">
                <a:latin typeface="+mj-lt"/>
                <a:ea typeface="ＭＳ Ｐゴシック" charset="-128"/>
                <a:cs typeface="ＭＳ Ｐゴシック" charset="-128"/>
              </a:endParaRPr>
            </a:p>
          </p:txBody>
        </p:sp>
      </p:grpSp>
      <p:sp>
        <p:nvSpPr>
          <p:cNvPr id="28" name="Freeform 27"/>
          <p:cNvSpPr/>
          <p:nvPr/>
        </p:nvSpPr>
        <p:spPr>
          <a:xfrm>
            <a:off x="1801813" y="1912942"/>
            <a:ext cx="1935162" cy="827087"/>
          </a:xfrm>
          <a:custGeom>
            <a:avLst/>
            <a:gdLst>
              <a:gd name="connsiteX0" fmla="*/ 0 w 1935239"/>
              <a:gd name="connsiteY0" fmla="*/ 0 h 756105"/>
              <a:gd name="connsiteX1" fmla="*/ 641048 w 1935239"/>
              <a:gd name="connsiteY1" fmla="*/ 665238 h 756105"/>
              <a:gd name="connsiteX2" fmla="*/ 1935239 w 1935239"/>
              <a:gd name="connsiteY2" fmla="*/ 749905 h 756105"/>
            </a:gdLst>
            <a:ahLst/>
            <a:cxnLst>
              <a:cxn ang="0">
                <a:pos x="connsiteX0" y="connsiteY0"/>
              </a:cxn>
              <a:cxn ang="0">
                <a:pos x="connsiteX1" y="connsiteY1"/>
              </a:cxn>
              <a:cxn ang="0">
                <a:pos x="connsiteX2" y="connsiteY2"/>
              </a:cxn>
            </a:cxnLst>
            <a:rect l="l" t="t" r="r" b="b"/>
            <a:pathLst>
              <a:path w="1935239" h="756105">
                <a:moveTo>
                  <a:pt x="0" y="0"/>
                </a:moveTo>
                <a:cubicBezTo>
                  <a:pt x="159254" y="270127"/>
                  <a:pt x="318508" y="540254"/>
                  <a:pt x="641048" y="665238"/>
                </a:cubicBezTo>
                <a:cubicBezTo>
                  <a:pt x="963588" y="790222"/>
                  <a:pt x="1935239" y="749905"/>
                  <a:pt x="1935239" y="749905"/>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mj-lt"/>
            </a:endParaRPr>
          </a:p>
        </p:txBody>
      </p:sp>
      <p:cxnSp>
        <p:nvCxnSpPr>
          <p:cNvPr id="30" name="Straight Connector 29"/>
          <p:cNvCxnSpPr/>
          <p:nvPr/>
        </p:nvCxnSpPr>
        <p:spPr>
          <a:xfrm flipV="1">
            <a:off x="5360988" y="2443163"/>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360988" y="2443163"/>
            <a:ext cx="2076450" cy="0"/>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1751013" y="4572000"/>
            <a:ext cx="2081212" cy="3063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5321302" y="4173542"/>
            <a:ext cx="2116138" cy="923925"/>
          </a:xfrm>
          <a:custGeom>
            <a:avLst/>
            <a:gdLst>
              <a:gd name="connsiteX0" fmla="*/ 0 w 2721428"/>
              <a:gd name="connsiteY0" fmla="*/ 883029 h 924374"/>
              <a:gd name="connsiteX1" fmla="*/ 314476 w 2721428"/>
              <a:gd name="connsiteY1" fmla="*/ 822552 h 924374"/>
              <a:gd name="connsiteX2" fmla="*/ 701524 w 2721428"/>
              <a:gd name="connsiteY2" fmla="*/ 76 h 924374"/>
              <a:gd name="connsiteX3" fmla="*/ 1463524 w 2721428"/>
              <a:gd name="connsiteY3" fmla="*/ 774171 h 924374"/>
              <a:gd name="connsiteX4" fmla="*/ 2721428 w 2721428"/>
              <a:gd name="connsiteY4" fmla="*/ 895124 h 924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428" h="924374">
                <a:moveTo>
                  <a:pt x="0" y="883029"/>
                </a:moveTo>
                <a:cubicBezTo>
                  <a:pt x="98777" y="926370"/>
                  <a:pt x="197555" y="969711"/>
                  <a:pt x="314476" y="822552"/>
                </a:cubicBezTo>
                <a:cubicBezTo>
                  <a:pt x="431397" y="675393"/>
                  <a:pt x="510016" y="8139"/>
                  <a:pt x="701524" y="76"/>
                </a:cubicBezTo>
                <a:cubicBezTo>
                  <a:pt x="893032" y="-7987"/>
                  <a:pt x="1126873" y="624996"/>
                  <a:pt x="1463524" y="774171"/>
                </a:cubicBezTo>
                <a:cubicBezTo>
                  <a:pt x="1800175" y="923346"/>
                  <a:pt x="2501698" y="899156"/>
                  <a:pt x="2721428" y="895124"/>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mj-lt"/>
            </a:endParaRPr>
          </a:p>
        </p:txBody>
      </p:sp>
      <p:sp>
        <p:nvSpPr>
          <p:cNvPr id="40" name="TextBox 39"/>
          <p:cNvSpPr txBox="1"/>
          <p:nvPr/>
        </p:nvSpPr>
        <p:spPr>
          <a:xfrm>
            <a:off x="2082800" y="1417638"/>
            <a:ext cx="1749425" cy="461962"/>
          </a:xfrm>
          <a:prstGeom prst="rect">
            <a:avLst/>
          </a:prstGeom>
          <a:noFill/>
        </p:spPr>
        <p:txBody>
          <a:bodyPr>
            <a:spAutoFit/>
          </a:bodyPr>
          <a:lstStyle/>
          <a:p>
            <a:pPr algn="r">
              <a:defRPr/>
            </a:pPr>
            <a:r>
              <a:rPr lang="en-US" dirty="0">
                <a:latin typeface="+mj-lt"/>
                <a:ea typeface="ＭＳ Ｐゴシック" charset="-128"/>
                <a:cs typeface="ＭＳ Ｐゴシック" charset="-128"/>
              </a:rPr>
              <a:t>“Big bang”</a:t>
            </a:r>
            <a:endParaRPr lang="en-US" dirty="0">
              <a:latin typeface="+mj-lt"/>
              <a:ea typeface="ＭＳ Ｐゴシック" charset="-128"/>
              <a:cs typeface="ＭＳ Ｐゴシック" charset="-128"/>
            </a:endParaRPr>
          </a:p>
        </p:txBody>
      </p:sp>
      <p:sp>
        <p:nvSpPr>
          <p:cNvPr id="41" name="TextBox 40"/>
          <p:cNvSpPr txBox="1"/>
          <p:nvPr/>
        </p:nvSpPr>
        <p:spPr>
          <a:xfrm>
            <a:off x="5245100" y="1417638"/>
            <a:ext cx="2451100" cy="461962"/>
          </a:xfrm>
          <a:prstGeom prst="rect">
            <a:avLst/>
          </a:prstGeom>
          <a:noFill/>
        </p:spPr>
        <p:txBody>
          <a:bodyPr>
            <a:spAutoFit/>
          </a:bodyPr>
          <a:lstStyle/>
          <a:p>
            <a:pPr algn="r">
              <a:defRPr/>
            </a:pPr>
            <a:r>
              <a:rPr lang="en-US" dirty="0">
                <a:latin typeface="+mj-lt"/>
                <a:ea typeface="ＭＳ Ｐゴシック" charset="-128"/>
                <a:cs typeface="ＭＳ Ｐゴシック" charset="-128"/>
              </a:rPr>
              <a:t>“Steady-state”</a:t>
            </a:r>
            <a:endParaRPr lang="en-US" dirty="0">
              <a:latin typeface="+mj-lt"/>
              <a:ea typeface="ＭＳ Ｐゴシック" charset="-128"/>
              <a:cs typeface="ＭＳ Ｐゴシック" charset="-128"/>
            </a:endParaRPr>
          </a:p>
        </p:txBody>
      </p:sp>
      <p:sp>
        <p:nvSpPr>
          <p:cNvPr id="42" name="TextBox 41"/>
          <p:cNvSpPr txBox="1"/>
          <p:nvPr/>
        </p:nvSpPr>
        <p:spPr>
          <a:xfrm>
            <a:off x="1854202" y="3786188"/>
            <a:ext cx="1882775" cy="461962"/>
          </a:xfrm>
          <a:prstGeom prst="rect">
            <a:avLst/>
          </a:prstGeom>
          <a:noFill/>
        </p:spPr>
        <p:txBody>
          <a:bodyPr>
            <a:spAutoFit/>
          </a:bodyPr>
          <a:lstStyle/>
          <a:p>
            <a:pPr algn="r">
              <a:defRPr/>
            </a:pPr>
            <a:r>
              <a:rPr lang="en-US" dirty="0">
                <a:latin typeface="+mj-lt"/>
                <a:ea typeface="ＭＳ Ｐゴシック" charset="-128"/>
                <a:cs typeface="ＭＳ Ｐゴシック" charset="-128"/>
              </a:rPr>
              <a:t>“Inflationary”</a:t>
            </a:r>
            <a:endParaRPr lang="en-US" dirty="0">
              <a:latin typeface="+mj-lt"/>
              <a:ea typeface="ＭＳ Ｐゴシック" charset="-128"/>
              <a:cs typeface="ＭＳ Ｐゴシック" charset="-128"/>
            </a:endParaRPr>
          </a:p>
        </p:txBody>
      </p:sp>
      <p:sp>
        <p:nvSpPr>
          <p:cNvPr id="43" name="TextBox 42"/>
          <p:cNvSpPr txBox="1"/>
          <p:nvPr/>
        </p:nvSpPr>
        <p:spPr>
          <a:xfrm>
            <a:off x="5422900" y="3638552"/>
            <a:ext cx="2908300" cy="461963"/>
          </a:xfrm>
          <a:prstGeom prst="rect">
            <a:avLst/>
          </a:prstGeom>
          <a:noFill/>
        </p:spPr>
        <p:txBody>
          <a:bodyPr>
            <a:spAutoFit/>
          </a:bodyPr>
          <a:lstStyle/>
          <a:p>
            <a:pPr algn="r">
              <a:defRPr/>
            </a:pPr>
            <a:r>
              <a:rPr lang="en-US" dirty="0">
                <a:latin typeface="+mj-lt"/>
                <a:ea typeface="ＭＳ Ｐゴシック" charset="-128"/>
                <a:cs typeface="ＭＳ Ｐゴシック" charset="-128"/>
              </a:rPr>
              <a:t>“Focused expansion”</a:t>
            </a:r>
            <a:endParaRPr lang="en-US" dirty="0">
              <a:latin typeface="+mj-lt"/>
              <a:ea typeface="ＭＳ Ｐゴシック" charset="-128"/>
              <a:cs typeface="ＭＳ Ｐゴシック" charset="-128"/>
            </a:endParaRPr>
          </a:p>
        </p:txBody>
      </p:sp>
    </p:spTree>
    <p:extLst>
      <p:ext uri="{BB962C8B-B14F-4D97-AF65-F5344CB8AC3E}">
        <p14:creationId xmlns:p14="http://schemas.microsoft.com/office/powerpoint/2010/main" val="3464942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Calibri" charset="0"/>
                <a:ea typeface="ＭＳ Ｐゴシック" charset="0"/>
                <a:cs typeface="ＭＳ Ｐゴシック" charset="0"/>
              </a:rPr>
              <a:t>Managing disappointments</a:t>
            </a:r>
          </a:p>
        </p:txBody>
      </p:sp>
      <p:sp>
        <p:nvSpPr>
          <p:cNvPr id="50178" name="Content Placeholder 2"/>
          <p:cNvSpPr>
            <a:spLocks noGrp="1"/>
          </p:cNvSpPr>
          <p:nvPr>
            <p:ph idx="1"/>
          </p:nvPr>
        </p:nvSpPr>
        <p:spPr/>
        <p:txBody>
          <a:bodyPr/>
          <a:lstStyle/>
          <a:p>
            <a:r>
              <a:rPr lang="en-US">
                <a:latin typeface="Calibri" charset="0"/>
                <a:ea typeface="ＭＳ Ｐゴシック" charset="0"/>
                <a:cs typeface="ＭＳ Ｐゴシック" charset="0"/>
              </a:rPr>
              <a:t>Failure: opportunity for learning or blame</a:t>
            </a:r>
          </a:p>
          <a:p>
            <a:r>
              <a:rPr lang="en-US">
                <a:latin typeface="Calibri" charset="0"/>
                <a:ea typeface="ＭＳ Ｐゴシック" charset="0"/>
                <a:cs typeface="ＭＳ Ｐゴシック" charset="0"/>
              </a:rPr>
              <a:t>Falling down: failing or learning?</a:t>
            </a:r>
          </a:p>
          <a:p>
            <a:r>
              <a:rPr lang="en-US">
                <a:latin typeface="Calibri" charset="0"/>
                <a:ea typeface="ＭＳ Ｐゴシック" charset="0"/>
                <a:cs typeface="ＭＳ Ｐゴシック" charset="0"/>
              </a:rPr>
              <a:t>High-reliability organizations embrace failure</a:t>
            </a:r>
          </a:p>
          <a:p>
            <a:r>
              <a:rPr lang="en-US">
                <a:latin typeface="Calibri" charset="0"/>
                <a:ea typeface="ＭＳ Ｐゴシック" charset="0"/>
                <a:cs typeface="ＭＳ Ｐゴシック" charset="0"/>
              </a:rPr>
              <a:t>$1m dollar club</a:t>
            </a:r>
          </a:p>
          <a:p>
            <a:r>
              <a:rPr lang="en-US">
                <a:latin typeface="Calibri" charset="0"/>
                <a:ea typeface="ＭＳ Ｐゴシック" charset="0"/>
                <a:cs typeface="ＭＳ Ｐゴシック" charset="0"/>
              </a:rPr>
              <a:t> “A complaint is a gift”</a:t>
            </a:r>
          </a:p>
          <a:p>
            <a:r>
              <a:rPr lang="en-US">
                <a:latin typeface="Calibri" charset="0"/>
                <a:ea typeface="ＭＳ Ｐゴシック" charset="0"/>
                <a:cs typeface="ＭＳ Ｐゴシック" charset="0"/>
              </a:rPr>
              <a:t>Group-work is hard for teachers, … and for teachers of teachers…</a:t>
            </a:r>
          </a:p>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12136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a:ea typeface="ＭＳ Ｐゴシック" charset="-128"/>
              </a:rPr>
              <a:t>A case study in risk</a:t>
            </a:r>
          </a:p>
        </p:txBody>
      </p:sp>
      <p:sp>
        <p:nvSpPr>
          <p:cNvPr id="192515" name="Rectangle 3"/>
          <p:cNvSpPr>
            <a:spLocks noGrp="1" noChangeArrowheads="1"/>
          </p:cNvSpPr>
          <p:nvPr>
            <p:ph idx="1"/>
          </p:nvPr>
        </p:nvSpPr>
        <p:spPr/>
        <p:txBody>
          <a:bodyPr>
            <a:normAutofit fontScale="92500" lnSpcReduction="10000"/>
          </a:bodyPr>
          <a:lstStyle/>
          <a:p>
            <a:pPr eaLnBrk="1" hangingPunct="1">
              <a:lnSpc>
                <a:spcPct val="110000"/>
              </a:lnSpc>
            </a:pPr>
            <a:r>
              <a:rPr lang="en-US" sz="2500" dirty="0">
                <a:ea typeface="ＭＳ Ｐゴシック" charset="-128"/>
              </a:rPr>
              <a:t>Transposition of the great arteries (TGA)</a:t>
            </a:r>
          </a:p>
          <a:p>
            <a:pPr lvl="1" eaLnBrk="1" hangingPunct="1">
              <a:lnSpc>
                <a:spcPct val="110000"/>
              </a:lnSpc>
            </a:pPr>
            <a:r>
              <a:rPr lang="en-US" sz="2200" dirty="0"/>
              <a:t>A rare, but extremely serious, congenital condition in newborn babies (~25 per 100,000 live births) in which</a:t>
            </a:r>
          </a:p>
          <a:p>
            <a:pPr lvl="2" eaLnBrk="1" hangingPunct="1">
              <a:lnSpc>
                <a:spcPct val="110000"/>
              </a:lnSpc>
            </a:pPr>
            <a:r>
              <a:rPr lang="en-US" sz="1900" dirty="0">
                <a:ea typeface="ＭＳ Ｐゴシック" charset="-128"/>
              </a:rPr>
              <a:t>the aorta emerges from the right ventricle and so receives oxygen-poor blood, which is carried back to the body without receiving more oxygen</a:t>
            </a:r>
          </a:p>
          <a:p>
            <a:pPr lvl="2" eaLnBrk="1" hangingPunct="1">
              <a:lnSpc>
                <a:spcPct val="110000"/>
              </a:lnSpc>
            </a:pPr>
            <a:r>
              <a:rPr lang="en-US" sz="1900" dirty="0">
                <a:ea typeface="ＭＳ Ｐゴシック" charset="-128"/>
              </a:rPr>
              <a:t>the pulmonary artery emerges from the left ventricle and so receives the oxygen-rich blood, which is carried back to the lungs</a:t>
            </a:r>
          </a:p>
          <a:p>
            <a:pPr lvl="1" eaLnBrk="1" hangingPunct="1">
              <a:lnSpc>
                <a:spcPct val="110000"/>
              </a:lnSpc>
            </a:pPr>
            <a:r>
              <a:rPr lang="en-US" sz="2200" dirty="0"/>
              <a:t>Traditional treatment: the ‘</a:t>
            </a:r>
            <a:r>
              <a:rPr lang="en-US" sz="2200" dirty="0" err="1"/>
              <a:t>Senning</a:t>
            </a:r>
            <a:r>
              <a:rPr lang="en-US" sz="2200" dirty="0"/>
              <a:t>’ procedure which involves:</a:t>
            </a:r>
          </a:p>
          <a:p>
            <a:pPr lvl="2" eaLnBrk="1" hangingPunct="1">
              <a:lnSpc>
                <a:spcPct val="110000"/>
              </a:lnSpc>
            </a:pPr>
            <a:r>
              <a:rPr lang="en-US" sz="1900" dirty="0">
                <a:ea typeface="ＭＳ Ｐゴシック" charset="-128"/>
              </a:rPr>
              <a:t>the creation of a ‘tunnel’ between the ventricles, and</a:t>
            </a:r>
          </a:p>
          <a:p>
            <a:pPr lvl="2" eaLnBrk="1" hangingPunct="1">
              <a:lnSpc>
                <a:spcPct val="110000"/>
              </a:lnSpc>
            </a:pPr>
            <a:r>
              <a:rPr lang="en-US" sz="1900" dirty="0">
                <a:ea typeface="ＭＳ Ｐゴシック" charset="-128"/>
              </a:rPr>
              <a:t>the insertion of a ‘baffle’ to divert oxygen-rich blood from the left ventricle (where it shouldn’t be) to the right ventricle (where it should)</a:t>
            </a:r>
          </a:p>
          <a:p>
            <a:pPr lvl="1" eaLnBrk="1" hangingPunct="1">
              <a:lnSpc>
                <a:spcPct val="110000"/>
              </a:lnSpc>
            </a:pPr>
            <a:r>
              <a:rPr lang="en-US" sz="2200" dirty="0"/>
              <a:t>Prognosis</a:t>
            </a:r>
          </a:p>
          <a:p>
            <a:pPr lvl="2" eaLnBrk="1" hangingPunct="1">
              <a:lnSpc>
                <a:spcPct val="110000"/>
              </a:lnSpc>
            </a:pPr>
            <a:r>
              <a:rPr lang="en-US" sz="1900" dirty="0">
                <a:ea typeface="ＭＳ Ｐゴシック" charset="-128"/>
              </a:rPr>
              <a:t>Early death rate (first 30 days): 12%</a:t>
            </a:r>
          </a:p>
          <a:p>
            <a:pPr lvl="2" eaLnBrk="1" hangingPunct="1">
              <a:lnSpc>
                <a:spcPct val="110000"/>
              </a:lnSpc>
            </a:pPr>
            <a:r>
              <a:rPr lang="en-US" sz="1900" dirty="0">
                <a:ea typeface="ＭＳ Ｐゴシック" charset="-128"/>
              </a:rPr>
              <a:t>Life expectancy: 46.6 years</a:t>
            </a:r>
          </a:p>
        </p:txBody>
      </p:sp>
    </p:spTree>
    <p:extLst>
      <p:ext uri="{BB962C8B-B14F-4D97-AF65-F5344CB8AC3E}">
        <p14:creationId xmlns:p14="http://schemas.microsoft.com/office/powerpoint/2010/main" val="425604098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Picture 4"/>
          <p:cNvPicPr>
            <a:picLocks noChangeAspect="1" noChangeArrowheads="1"/>
          </p:cNvPicPr>
          <p:nvPr/>
        </p:nvPicPr>
        <p:blipFill>
          <a:blip r:embed="rId3"/>
          <a:srcRect/>
          <a:stretch>
            <a:fillRect/>
          </a:stretch>
        </p:blipFill>
        <p:spPr bwMode="auto">
          <a:xfrm>
            <a:off x="1016000" y="2254250"/>
            <a:ext cx="7224713" cy="3684588"/>
          </a:xfrm>
          <a:prstGeom prst="rect">
            <a:avLst/>
          </a:prstGeom>
          <a:noFill/>
          <a:ln w="9525">
            <a:noFill/>
            <a:miter lim="800000"/>
            <a:headEnd/>
            <a:tailEnd/>
          </a:ln>
        </p:spPr>
      </p:pic>
      <p:sp>
        <p:nvSpPr>
          <p:cNvPr id="194563" name="Text Box 3"/>
          <p:cNvSpPr txBox="1">
            <a:spLocks noChangeArrowheads="1"/>
          </p:cNvSpPr>
          <p:nvPr/>
        </p:nvSpPr>
        <p:spPr bwMode="auto">
          <a:xfrm>
            <a:off x="2057400" y="1905000"/>
            <a:ext cx="1371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latin typeface="Arial" charset="0"/>
              </a:rPr>
              <a:t>Senning</a:t>
            </a:r>
          </a:p>
        </p:txBody>
      </p:sp>
      <p:sp>
        <p:nvSpPr>
          <p:cNvPr id="194564" name="Text Box 4"/>
          <p:cNvSpPr txBox="1">
            <a:spLocks noChangeArrowheads="1"/>
          </p:cNvSpPr>
          <p:nvPr/>
        </p:nvSpPr>
        <p:spPr bwMode="auto">
          <a:xfrm>
            <a:off x="3892550" y="1920875"/>
            <a:ext cx="2133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latin typeface="Arial" charset="0"/>
              </a:rPr>
              <a:t>Transitional</a:t>
            </a:r>
          </a:p>
        </p:txBody>
      </p:sp>
      <p:sp>
        <p:nvSpPr>
          <p:cNvPr id="194565" name="Text Box 5"/>
          <p:cNvSpPr txBox="1">
            <a:spLocks noChangeArrowheads="1"/>
          </p:cNvSpPr>
          <p:nvPr/>
        </p:nvSpPr>
        <p:spPr bwMode="auto">
          <a:xfrm>
            <a:off x="6383338" y="1905000"/>
            <a:ext cx="12192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latin typeface="Arial" charset="0"/>
              </a:rPr>
              <a:t>Switch</a:t>
            </a:r>
          </a:p>
        </p:txBody>
      </p:sp>
      <p:sp>
        <p:nvSpPr>
          <p:cNvPr id="194566" name="Text Box 6"/>
          <p:cNvSpPr txBox="1">
            <a:spLocks noChangeArrowheads="1"/>
          </p:cNvSpPr>
          <p:nvPr/>
        </p:nvSpPr>
        <p:spPr bwMode="auto">
          <a:xfrm>
            <a:off x="0" y="5851525"/>
            <a:ext cx="2946400" cy="1006475"/>
          </a:xfrm>
          <a:prstGeom prst="rect">
            <a:avLst/>
          </a:prstGeom>
          <a:noFill/>
          <a:ln w="9525">
            <a:noFill/>
            <a:miter lim="800000"/>
            <a:headEnd/>
            <a:tailEnd/>
          </a:ln>
        </p:spPr>
        <p:txBody>
          <a:bodyPr>
            <a:prstTxWarp prst="textNoShape">
              <a:avLst/>
            </a:prstTxWarp>
            <a:spAutoFit/>
          </a:bodyPr>
          <a:lstStyle/>
          <a:p>
            <a:pPr eaLnBrk="0" hangingPunct="0"/>
            <a:r>
              <a:rPr lang="en-US" sz="2000">
                <a:latin typeface="Arial" charset="0"/>
              </a:rPr>
              <a:t>Early death rate</a:t>
            </a:r>
          </a:p>
          <a:p>
            <a:pPr eaLnBrk="0" hangingPunct="0"/>
            <a:r>
              <a:rPr lang="en-US" sz="2000">
                <a:latin typeface="Arial" charset="0"/>
              </a:rPr>
              <a:t>Senning	12%</a:t>
            </a:r>
          </a:p>
          <a:p>
            <a:pPr eaLnBrk="0" hangingPunct="0"/>
            <a:r>
              <a:rPr lang="en-US" sz="2000">
                <a:latin typeface="Arial" charset="0"/>
              </a:rPr>
              <a:t>Transitional	25%</a:t>
            </a:r>
            <a:endParaRPr lang="en-US">
              <a:latin typeface="Arial" charset="0"/>
            </a:endParaRPr>
          </a:p>
        </p:txBody>
      </p:sp>
      <p:sp>
        <p:nvSpPr>
          <p:cNvPr id="194567" name="Line 7"/>
          <p:cNvSpPr>
            <a:spLocks noChangeShapeType="1"/>
          </p:cNvSpPr>
          <p:nvPr/>
        </p:nvSpPr>
        <p:spPr bwMode="auto">
          <a:xfrm flipV="1">
            <a:off x="1958975" y="3975099"/>
            <a:ext cx="4048125" cy="12668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94568" name="Text Box 8"/>
          <p:cNvSpPr txBox="1">
            <a:spLocks noChangeArrowheads="1"/>
          </p:cNvSpPr>
          <p:nvPr/>
        </p:nvSpPr>
        <p:spPr bwMode="auto">
          <a:xfrm>
            <a:off x="4217988" y="6461125"/>
            <a:ext cx="4926012" cy="3968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Bull, et al (2000). </a:t>
            </a:r>
            <a:r>
              <a:rPr lang="en-US" sz="1800" i="1"/>
              <a:t>BMJ, </a:t>
            </a:r>
            <a:r>
              <a:rPr lang="en-US" sz="1800" b="1"/>
              <a:t>320</a:t>
            </a:r>
            <a:r>
              <a:rPr lang="en-US" sz="1800"/>
              <a:t>, 1168-1173</a:t>
            </a:r>
            <a:r>
              <a:rPr lang="en-US" sz="2000"/>
              <a:t>.</a:t>
            </a:r>
            <a:endParaRPr lang="en-US"/>
          </a:p>
        </p:txBody>
      </p:sp>
      <p:sp>
        <p:nvSpPr>
          <p:cNvPr id="194569" name="Rectangle 9"/>
          <p:cNvSpPr>
            <a:spLocks noGrp="1" noChangeArrowheads="1"/>
          </p:cNvSpPr>
          <p:nvPr>
            <p:ph type="title"/>
          </p:nvPr>
        </p:nvSpPr>
        <p:spPr/>
        <p:txBody>
          <a:bodyPr/>
          <a:lstStyle/>
          <a:p>
            <a:pPr eaLnBrk="1" hangingPunct="1"/>
            <a:r>
              <a:rPr lang="en-US">
                <a:ea typeface="ＭＳ Ｐゴシック" charset="-128"/>
              </a:rPr>
              <a:t>The introduction of the ‘switch’ procedure</a:t>
            </a:r>
          </a:p>
        </p:txBody>
      </p:sp>
    </p:spTree>
    <p:extLst>
      <p:ext uri="{BB962C8B-B14F-4D97-AF65-F5344CB8AC3E}">
        <p14:creationId xmlns:p14="http://schemas.microsoft.com/office/powerpoint/2010/main" val="67653109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Picture 5"/>
          <p:cNvPicPr>
            <a:picLocks noChangeAspect="1" noChangeArrowheads="1"/>
          </p:cNvPicPr>
          <p:nvPr/>
        </p:nvPicPr>
        <p:blipFill>
          <a:blip r:embed="rId3"/>
          <a:srcRect/>
          <a:stretch>
            <a:fillRect/>
          </a:stretch>
        </p:blipFill>
        <p:spPr bwMode="auto">
          <a:xfrm>
            <a:off x="-41275" y="2197100"/>
            <a:ext cx="9185275" cy="3792538"/>
          </a:xfrm>
          <a:prstGeom prst="rect">
            <a:avLst/>
          </a:prstGeom>
          <a:noFill/>
          <a:ln w="9525">
            <a:noFill/>
            <a:miter lim="800000"/>
            <a:headEnd/>
            <a:tailEnd/>
          </a:ln>
        </p:spPr>
      </p:pic>
      <p:sp>
        <p:nvSpPr>
          <p:cNvPr id="195587" name="Text Box 3"/>
          <p:cNvSpPr txBox="1">
            <a:spLocks noChangeArrowheads="1"/>
          </p:cNvSpPr>
          <p:nvPr/>
        </p:nvSpPr>
        <p:spPr bwMode="auto">
          <a:xfrm>
            <a:off x="6311900" y="1357313"/>
            <a:ext cx="2590800" cy="915987"/>
          </a:xfrm>
          <a:prstGeom prst="rect">
            <a:avLst/>
          </a:prstGeom>
          <a:noFill/>
          <a:ln w="9525">
            <a:noFill/>
            <a:miter lim="800000"/>
            <a:headEnd/>
            <a:tailEnd/>
          </a:ln>
        </p:spPr>
        <p:txBody>
          <a:bodyPr>
            <a:prstTxWarp prst="textNoShape">
              <a:avLst/>
            </a:prstTxWarp>
            <a:spAutoFit/>
          </a:bodyPr>
          <a:lstStyle/>
          <a:p>
            <a:pPr eaLnBrk="0" hangingPunct="0">
              <a:tabLst>
                <a:tab pos="1150938" algn="l"/>
              </a:tabLst>
            </a:pPr>
            <a:r>
              <a:rPr lang="en-US" sz="1800">
                <a:latin typeface="Arial" charset="0"/>
              </a:rPr>
              <a:t>Life expectancy:</a:t>
            </a:r>
          </a:p>
          <a:p>
            <a:pPr eaLnBrk="0" hangingPunct="0">
              <a:tabLst>
                <a:tab pos="1150938" algn="l"/>
              </a:tabLst>
            </a:pPr>
            <a:r>
              <a:rPr lang="en-US" sz="1800">
                <a:latin typeface="Arial" charset="0"/>
              </a:rPr>
              <a:t>Senning: 	46.6 years</a:t>
            </a:r>
          </a:p>
          <a:p>
            <a:pPr eaLnBrk="0" hangingPunct="0">
              <a:tabLst>
                <a:tab pos="1150938" algn="l"/>
              </a:tabLst>
            </a:pPr>
            <a:r>
              <a:rPr lang="en-US" sz="1800">
                <a:latin typeface="Arial" charset="0"/>
              </a:rPr>
              <a:t>Switch:	62.6 years</a:t>
            </a:r>
            <a:endParaRPr lang="en-US">
              <a:latin typeface="Arial" charset="0"/>
            </a:endParaRPr>
          </a:p>
        </p:txBody>
      </p:sp>
      <p:sp>
        <p:nvSpPr>
          <p:cNvPr id="196612" name="Rectangle 4"/>
          <p:cNvSpPr>
            <a:spLocks noGrp="1" noChangeArrowheads="1"/>
          </p:cNvSpPr>
          <p:nvPr>
            <p:ph type="title"/>
          </p:nvPr>
        </p:nvSpPr>
        <p:spPr/>
        <p:txBody>
          <a:bodyPr/>
          <a:lstStyle/>
          <a:p>
            <a:pPr eaLnBrk="1" hangingPunct="1"/>
            <a:r>
              <a:rPr lang="en-US">
                <a:ea typeface="ＭＳ Ｐゴシック" charset="-128"/>
              </a:rPr>
              <a:t>Impact on life expectancy</a:t>
            </a:r>
          </a:p>
        </p:txBody>
      </p:sp>
    </p:spTree>
    <p:extLst>
      <p:ext uri="{BB962C8B-B14F-4D97-AF65-F5344CB8AC3E}">
        <p14:creationId xmlns:p14="http://schemas.microsoft.com/office/powerpoint/2010/main" val="3489036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23554" name="Rectangle 5"/>
          <p:cNvSpPr>
            <a:spLocks noGrp="1" noChangeArrowheads="1"/>
          </p:cNvSpPr>
          <p:nvPr>
            <p:ph type="title"/>
          </p:nvPr>
        </p:nvSpPr>
        <p:spPr>
          <a:xfrm>
            <a:off x="0" y="274638"/>
            <a:ext cx="9144000" cy="1143000"/>
          </a:xfrm>
        </p:spPr>
        <p:txBody>
          <a:bodyPr/>
          <a:lstStyle/>
          <a:p>
            <a:r>
              <a:rPr lang="en-US" sz="3600" dirty="0" smtClean="0"/>
              <a:t>We need to focus on classrooms, not schools</a:t>
            </a:r>
            <a:endParaRPr lang="en-US" sz="3600" dirty="0"/>
          </a:p>
        </p:txBody>
      </p:sp>
      <p:sp>
        <p:nvSpPr>
          <p:cNvPr id="35844" name="Rectangle 6"/>
          <p:cNvSpPr>
            <a:spLocks noGrp="1" noChangeArrowheads="1"/>
          </p:cNvSpPr>
          <p:nvPr>
            <p:ph idx="1"/>
          </p:nvPr>
        </p:nvSpPr>
        <p:spPr>
          <a:xfrm>
            <a:off x="457200" y="1600200"/>
            <a:ext cx="8229600" cy="5257800"/>
          </a:xfrm>
        </p:spPr>
        <p:txBody>
          <a:bodyPr/>
          <a:lstStyle/>
          <a:p>
            <a:r>
              <a:rPr lang="en-US" dirty="0" smtClean="0"/>
              <a:t>In Canada, variability at the classroom level is at least 4 times that at school level</a:t>
            </a:r>
          </a:p>
          <a:p>
            <a:pPr lvl="1"/>
            <a:r>
              <a:rPr lang="en-US" dirty="0" smtClean="0"/>
              <a:t>As long as you go to school, it doesn’t matter very much which school you go to</a:t>
            </a:r>
          </a:p>
          <a:p>
            <a:pPr lvl="1"/>
            <a:r>
              <a:rPr lang="en-US" dirty="0" smtClean="0"/>
              <a:t>But it matters very much which classrooms you are in…</a:t>
            </a:r>
          </a:p>
          <a:p>
            <a:endParaRPr lang="en-US" dirty="0" smtClean="0"/>
          </a:p>
          <a:p>
            <a:r>
              <a:rPr lang="en-US" dirty="0" smtClean="0"/>
              <a:t>It’s not class size</a:t>
            </a:r>
          </a:p>
          <a:p>
            <a:r>
              <a:rPr lang="en-US" dirty="0" smtClean="0"/>
              <a:t>It’s not the between-class grouping strategy</a:t>
            </a:r>
          </a:p>
          <a:p>
            <a:r>
              <a:rPr lang="en-US" dirty="0" smtClean="0"/>
              <a:t>It’s not the within-class grouping strategy</a:t>
            </a:r>
          </a:p>
        </p:txBody>
      </p:sp>
    </p:spTree>
    <p:extLst>
      <p:ext uri="{BB962C8B-B14F-4D97-AF65-F5344CB8AC3E}">
        <p14:creationId xmlns:p14="http://schemas.microsoft.com/office/powerpoint/2010/main" val="215265612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Calibri" charset="0"/>
                <a:ea typeface="ＭＳ Ｐゴシック" charset="0"/>
                <a:cs typeface="ＭＳ Ｐゴシック" charset="0"/>
              </a:rPr>
              <a:t>Force-field analysis (Lewin, 1954)</a:t>
            </a:r>
          </a:p>
        </p:txBody>
      </p:sp>
      <p:sp>
        <p:nvSpPr>
          <p:cNvPr id="43010" name="Rectangle 3"/>
          <p:cNvSpPr>
            <a:spLocks noGrp="1" noChangeArrowheads="1"/>
          </p:cNvSpPr>
          <p:nvPr>
            <p:ph sz="half" idx="1"/>
          </p:nvPr>
        </p:nvSpPr>
        <p:spPr/>
        <p:txBody>
          <a:bodyPr/>
          <a:lstStyle/>
          <a:p>
            <a:pPr eaLnBrk="1" hangingPunct="1"/>
            <a:r>
              <a:rPr lang="en-US" sz="1700" dirty="0">
                <a:latin typeface="Calibri" charset="0"/>
                <a:ea typeface="ＭＳ Ｐゴシック" charset="0"/>
                <a:cs typeface="ＭＳ Ｐゴシック" charset="0"/>
              </a:rPr>
              <a:t>What are the forces that will support or drive the adoption </a:t>
            </a:r>
            <a:r>
              <a:rPr lang="en-US" sz="1700" dirty="0" smtClean="0">
                <a:latin typeface="Calibri" charset="0"/>
                <a:ea typeface="ＭＳ Ｐゴシック" charset="0"/>
                <a:cs typeface="ＭＳ Ｐゴシック" charset="0"/>
              </a:rPr>
              <a:t>of teacher learning communities </a:t>
            </a:r>
            <a:r>
              <a:rPr lang="en-US" sz="1700" dirty="0">
                <a:latin typeface="Calibri" charset="0"/>
                <a:ea typeface="ＭＳ Ｐゴシック" charset="0"/>
                <a:cs typeface="ＭＳ Ｐゴシック" charset="0"/>
              </a:rPr>
              <a:t>in your school</a:t>
            </a:r>
            <a:r>
              <a:rPr lang="en-US" sz="1700" dirty="0" smtClean="0">
                <a:latin typeface="Calibri" charset="0"/>
                <a:ea typeface="ＭＳ Ｐゴシック" charset="0"/>
                <a:cs typeface="ＭＳ Ｐゴシック" charset="0"/>
              </a:rPr>
              <a:t>/district/province?</a:t>
            </a:r>
            <a:endParaRPr lang="en-US" sz="1700" dirty="0">
              <a:latin typeface="Calibri" charset="0"/>
              <a:ea typeface="ＭＳ Ｐゴシック" charset="0"/>
              <a:cs typeface="ＭＳ Ｐゴシック" charset="0"/>
            </a:endParaRPr>
          </a:p>
        </p:txBody>
      </p:sp>
      <p:sp>
        <p:nvSpPr>
          <p:cNvPr id="43011" name="Rectangle 4"/>
          <p:cNvSpPr>
            <a:spLocks noGrp="1" noChangeArrowheads="1"/>
          </p:cNvSpPr>
          <p:nvPr>
            <p:ph sz="half" idx="2"/>
          </p:nvPr>
        </p:nvSpPr>
        <p:spPr/>
        <p:txBody>
          <a:bodyPr/>
          <a:lstStyle/>
          <a:p>
            <a:pPr eaLnBrk="1" hangingPunct="1"/>
            <a:r>
              <a:rPr lang="en-US" sz="1700" dirty="0">
                <a:latin typeface="Calibri" charset="0"/>
                <a:ea typeface="ＭＳ Ｐゴシック" charset="0"/>
                <a:cs typeface="ＭＳ Ｐゴシック" charset="0"/>
              </a:rPr>
              <a:t>What are the forces that will constrain or prevent the adoption </a:t>
            </a:r>
            <a:r>
              <a:rPr lang="en-US" sz="1700" dirty="0" smtClean="0">
                <a:latin typeface="Calibri" charset="0"/>
                <a:ea typeface="ＭＳ Ｐゴシック" charset="0"/>
                <a:cs typeface="ＭＳ Ｐゴシック" charset="0"/>
              </a:rPr>
              <a:t>of teacher learning communities </a:t>
            </a:r>
            <a:r>
              <a:rPr lang="en-US" sz="1700" dirty="0">
                <a:latin typeface="Calibri" charset="0"/>
                <a:ea typeface="ＭＳ Ｐゴシック" charset="0"/>
                <a:cs typeface="ＭＳ Ｐゴシック" charset="0"/>
              </a:rPr>
              <a:t>in your school</a:t>
            </a:r>
            <a:r>
              <a:rPr lang="en-US" sz="1700" dirty="0" smtClean="0">
                <a:latin typeface="Calibri" charset="0"/>
                <a:ea typeface="ＭＳ Ｐゴシック" charset="0"/>
                <a:cs typeface="ＭＳ Ｐゴシック" charset="0"/>
              </a:rPr>
              <a:t>/district/province?</a:t>
            </a:r>
            <a:endParaRPr lang="en-US" sz="1700" dirty="0">
              <a:latin typeface="Calibri" charset="0"/>
              <a:ea typeface="ＭＳ Ｐゴシック" charset="0"/>
              <a:cs typeface="ＭＳ Ｐゴシック" charset="0"/>
            </a:endParaRPr>
          </a:p>
        </p:txBody>
      </p:sp>
      <p:sp>
        <p:nvSpPr>
          <p:cNvPr id="43012" name="Line 5"/>
          <p:cNvSpPr>
            <a:spLocks noChangeShapeType="1"/>
          </p:cNvSpPr>
          <p:nvPr/>
        </p:nvSpPr>
        <p:spPr bwMode="auto">
          <a:xfrm>
            <a:off x="422275" y="3675063"/>
            <a:ext cx="81454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3" name="Line 6"/>
          <p:cNvSpPr>
            <a:spLocks noChangeShapeType="1"/>
          </p:cNvSpPr>
          <p:nvPr/>
        </p:nvSpPr>
        <p:spPr bwMode="auto">
          <a:xfrm>
            <a:off x="4572000" y="2557463"/>
            <a:ext cx="0" cy="43005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4" name="Text Box 7"/>
          <p:cNvSpPr txBox="1">
            <a:spLocks noChangeArrowheads="1"/>
          </p:cNvSpPr>
          <p:nvPr/>
        </p:nvSpPr>
        <p:spPr bwMode="auto">
          <a:xfrm>
            <a:off x="1811338" y="2863850"/>
            <a:ext cx="1066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sz="2400">
                <a:solidFill>
                  <a:schemeClr val="tx1"/>
                </a:solidFill>
                <a:latin typeface="Geneva" charset="0"/>
                <a:ea typeface="ＭＳ Ｐゴシック" charset="0"/>
                <a:cs typeface="ＭＳ Ｐゴシック" charset="0"/>
              </a:defRPr>
            </a:lvl1pPr>
            <a:lvl2pPr marL="742950" indent="-285750" defTabSz="762000" eaLnBrk="0" hangingPunct="0">
              <a:defRPr sz="2400">
                <a:solidFill>
                  <a:schemeClr val="tx1"/>
                </a:solidFill>
                <a:latin typeface="Geneva" charset="0"/>
                <a:ea typeface="ＭＳ Ｐゴシック" charset="0"/>
              </a:defRPr>
            </a:lvl2pPr>
            <a:lvl3pPr marL="1143000" indent="-228600" defTabSz="762000" eaLnBrk="0" hangingPunct="0">
              <a:defRPr sz="2400">
                <a:solidFill>
                  <a:schemeClr val="tx1"/>
                </a:solidFill>
                <a:latin typeface="Geneva" charset="0"/>
                <a:ea typeface="ＭＳ Ｐゴシック" charset="0"/>
              </a:defRPr>
            </a:lvl3pPr>
            <a:lvl4pPr marL="1600200" indent="-228600" defTabSz="762000" eaLnBrk="0" hangingPunct="0">
              <a:defRPr sz="2400">
                <a:solidFill>
                  <a:schemeClr val="tx1"/>
                </a:solidFill>
                <a:latin typeface="Geneva" charset="0"/>
                <a:ea typeface="ＭＳ Ｐゴシック" charset="0"/>
              </a:defRPr>
            </a:lvl4pPr>
            <a:lvl5pPr marL="2057400" indent="-228600" defTabSz="762000" eaLnBrk="0" hangingPunct="0">
              <a:defRPr sz="2400">
                <a:solidFill>
                  <a:schemeClr val="tx1"/>
                </a:solidFill>
                <a:latin typeface="Geneva"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spcBef>
                <a:spcPct val="50000"/>
              </a:spcBef>
            </a:pPr>
            <a:r>
              <a:rPr lang="en-US" sz="4800">
                <a:solidFill>
                  <a:schemeClr val="tx2"/>
                </a:solidFill>
              </a:rPr>
              <a:t>+</a:t>
            </a:r>
            <a:endParaRPr lang="en-US">
              <a:solidFill>
                <a:schemeClr val="tx2"/>
              </a:solidFill>
            </a:endParaRPr>
          </a:p>
        </p:txBody>
      </p:sp>
      <p:sp>
        <p:nvSpPr>
          <p:cNvPr id="43015" name="Rectangle 8"/>
          <p:cNvSpPr>
            <a:spLocks noChangeArrowheads="1"/>
          </p:cNvSpPr>
          <p:nvPr/>
        </p:nvSpPr>
        <p:spPr bwMode="auto">
          <a:xfrm>
            <a:off x="6154738" y="3027363"/>
            <a:ext cx="6556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defTabSz="762000"/>
            <a:r>
              <a:rPr lang="en-US" sz="3600">
                <a:solidFill>
                  <a:schemeClr val="tx2"/>
                </a:solidFill>
              </a:rPr>
              <a:t>—</a:t>
            </a:r>
          </a:p>
        </p:txBody>
      </p:sp>
    </p:spTree>
    <p:extLst>
      <p:ext uri="{BB962C8B-B14F-4D97-AF65-F5344CB8AC3E}">
        <p14:creationId xmlns:p14="http://schemas.microsoft.com/office/powerpoint/2010/main" val="78596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26626" name="Rectangle 7"/>
          <p:cNvSpPr>
            <a:spLocks noGrp="1" noChangeArrowheads="1"/>
          </p:cNvSpPr>
          <p:nvPr>
            <p:ph type="title"/>
          </p:nvPr>
        </p:nvSpPr>
        <p:spPr/>
        <p:txBody>
          <a:bodyPr/>
          <a:lstStyle/>
          <a:p>
            <a:r>
              <a:rPr lang="en-US" smtClean="0"/>
              <a:t>…and most of all, on teachers</a:t>
            </a:r>
            <a:endParaRPr lang="en-US" dirty="0"/>
          </a:p>
        </p:txBody>
      </p:sp>
      <p:sp>
        <p:nvSpPr>
          <p:cNvPr id="38916" name="Rectangle 8"/>
          <p:cNvSpPr>
            <a:spLocks noGrp="1" noChangeArrowheads="1"/>
          </p:cNvSpPr>
          <p:nvPr>
            <p:ph idx="1"/>
          </p:nvPr>
        </p:nvSpPr>
        <p:spPr>
          <a:xfrm>
            <a:off x="423333" y="1312334"/>
            <a:ext cx="8229600" cy="5545666"/>
          </a:xfrm>
        </p:spPr>
        <p:txBody>
          <a:bodyPr/>
          <a:lstStyle/>
          <a:p>
            <a:r>
              <a:rPr lang="en-US" dirty="0" smtClean="0"/>
              <a:t>Take a group of 50 teachers</a:t>
            </a:r>
          </a:p>
          <a:p>
            <a:pPr lvl="1"/>
            <a:r>
              <a:rPr lang="en-US" dirty="0" smtClean="0"/>
              <a:t>Students taught by the most effective teacher in that group of 50 teachers learn in six months what those taught by the average teacher learn in a year</a:t>
            </a:r>
          </a:p>
          <a:p>
            <a:pPr lvl="1"/>
            <a:r>
              <a:rPr lang="en-US" dirty="0" smtClean="0"/>
              <a:t>Students taught by the least effective teacher in that group of 50 teachers will take two years to achieve the same learning (</a:t>
            </a:r>
            <a:r>
              <a:rPr lang="en-US" dirty="0" err="1" smtClean="0"/>
              <a:t>Hanushek</a:t>
            </a:r>
            <a:r>
              <a:rPr lang="en-US" dirty="0" smtClean="0"/>
              <a:t>, 2006)</a:t>
            </a:r>
          </a:p>
          <a:p>
            <a:r>
              <a:rPr lang="en-US" dirty="0" smtClean="0"/>
              <a:t>And furthermore:</a:t>
            </a:r>
          </a:p>
          <a:p>
            <a:pPr lvl="1"/>
            <a:r>
              <a:rPr lang="en-US" dirty="0" smtClean="0"/>
              <a:t>In the classrooms of the most effective teachers, students from disadvantaged backgrounds learn at the same rate as those from advantaged backgrounds (</a:t>
            </a:r>
            <a:r>
              <a:rPr lang="en-US" dirty="0" err="1" smtClean="0"/>
              <a:t>Hamre</a:t>
            </a:r>
            <a:r>
              <a:rPr lang="en-US" dirty="0" smtClean="0"/>
              <a:t> &amp; </a:t>
            </a:r>
            <a:r>
              <a:rPr lang="en-US" dirty="0" err="1" smtClean="0"/>
              <a:t>Pianta</a:t>
            </a:r>
            <a:r>
              <a:rPr lang="en-US" dirty="0" smtClean="0"/>
              <a:t>, 2005)</a:t>
            </a:r>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3281550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40963" name="Rectangle 5"/>
          <p:cNvSpPr>
            <a:spLocks noGrp="1" noChangeArrowheads="1"/>
          </p:cNvSpPr>
          <p:nvPr>
            <p:ph type="title"/>
          </p:nvPr>
        </p:nvSpPr>
        <p:spPr/>
        <p:txBody>
          <a:bodyPr/>
          <a:lstStyle/>
          <a:p>
            <a:r>
              <a:rPr lang="en-US" smtClean="0"/>
              <a:t>Improving teacher quality takes time…</a:t>
            </a:r>
          </a:p>
        </p:txBody>
      </p:sp>
      <p:sp>
        <p:nvSpPr>
          <p:cNvPr id="46084" name="Rectangle 6"/>
          <p:cNvSpPr>
            <a:spLocks noGrp="1" noChangeArrowheads="1"/>
          </p:cNvSpPr>
          <p:nvPr>
            <p:ph idx="1"/>
          </p:nvPr>
        </p:nvSpPr>
        <p:spPr/>
        <p:txBody>
          <a:bodyPr/>
          <a:lstStyle/>
          <a:p>
            <a:r>
              <a:rPr lang="en-US" dirty="0" smtClean="0"/>
              <a:t>A classic labor force issue with 2 (non-exclusive) solutions</a:t>
            </a:r>
          </a:p>
          <a:p>
            <a:pPr lvl="1"/>
            <a:r>
              <a:rPr lang="en-US" dirty="0" smtClean="0"/>
              <a:t>Replace existing teachers with better ones</a:t>
            </a:r>
          </a:p>
          <a:p>
            <a:pPr lvl="1"/>
            <a:r>
              <a:rPr lang="en-US" dirty="0" smtClean="0"/>
              <a:t>Help existing teachers become even more effective</a:t>
            </a:r>
          </a:p>
          <a:p>
            <a:r>
              <a:rPr lang="en-US" dirty="0" smtClean="0"/>
              <a:t>Replace existing teachers with better ones?</a:t>
            </a:r>
          </a:p>
          <a:p>
            <a:pPr lvl="1"/>
            <a:r>
              <a:rPr lang="en-US" dirty="0" smtClean="0"/>
              <a:t>Increasing the quality of entrants to exclude the lowest performing 30% of teachers would in 30 years, increase average teacher quality by 0.5 standard deviations.</a:t>
            </a:r>
          </a:p>
          <a:p>
            <a:pPr lvl="1"/>
            <a:r>
              <a:rPr lang="en-US" dirty="0" smtClean="0"/>
              <a:t>Cumulatively, one extra student passing a test per class every three years…</a:t>
            </a:r>
          </a:p>
          <a:p>
            <a:endParaRPr lang="en-US" dirty="0" smtClean="0"/>
          </a:p>
        </p:txBody>
      </p:sp>
    </p:spTree>
    <p:extLst>
      <p:ext uri="{BB962C8B-B14F-4D97-AF65-F5344CB8AC3E}">
        <p14:creationId xmlns:p14="http://schemas.microsoft.com/office/powerpoint/2010/main" val="17955900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smtClean="0"/>
              <a:t>…so we have to help the teachers we have improve…</a:t>
            </a:r>
          </a:p>
        </p:txBody>
      </p:sp>
      <p:sp>
        <p:nvSpPr>
          <p:cNvPr id="43011" name="Rectangle 5"/>
          <p:cNvSpPr>
            <a:spLocks noGrp="1" noChangeArrowheads="1"/>
          </p:cNvSpPr>
          <p:nvPr>
            <p:ph idx="1"/>
          </p:nvPr>
        </p:nvSpPr>
        <p:spPr/>
        <p:txBody>
          <a:bodyPr/>
          <a:lstStyle/>
          <a:p>
            <a:r>
              <a:rPr lang="en-US" smtClean="0"/>
              <a:t>Improve the effectiveness of existing teachers</a:t>
            </a:r>
          </a:p>
          <a:p>
            <a:pPr lvl="1"/>
            <a:r>
              <a:rPr lang="en-US" smtClean="0"/>
              <a:t>The “love the one you’re with” strategy</a:t>
            </a:r>
          </a:p>
          <a:p>
            <a:pPr lvl="1"/>
            <a:r>
              <a:rPr lang="en-US" smtClean="0"/>
              <a:t>It can be done</a:t>
            </a:r>
          </a:p>
          <a:p>
            <a:pPr lvl="2"/>
            <a:r>
              <a:rPr lang="en-US" smtClean="0"/>
              <a:t>Provided we focus rigorously on the things that matter</a:t>
            </a:r>
          </a:p>
          <a:p>
            <a:pPr lvl="2"/>
            <a:r>
              <a:rPr lang="en-US" smtClean="0"/>
              <a:t>Even when they’re hard to do</a:t>
            </a:r>
          </a:p>
          <a:p>
            <a:endParaRPr lang="en-US" smtClean="0"/>
          </a:p>
        </p:txBody>
      </p:sp>
    </p:spTree>
    <p:extLst>
      <p:ext uri="{BB962C8B-B14F-4D97-AF65-F5344CB8AC3E}">
        <p14:creationId xmlns:p14="http://schemas.microsoft.com/office/powerpoint/2010/main" val="17720795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rtlCol="0">
            <a:normAutofit/>
          </a:bodyPr>
          <a:lstStyle/>
          <a:p>
            <a:pPr fontAlgn="auto">
              <a:spcAft>
                <a:spcPts val="0"/>
              </a:spcAft>
              <a:defRPr/>
            </a:pPr>
            <a:r>
              <a:rPr lang="en-US" smtClean="0">
                <a:latin typeface="Arial" charset="0"/>
              </a:rPr>
              <a:t>Teachers </a:t>
            </a:r>
            <a:r>
              <a:rPr lang="en-US" i="1" smtClean="0">
                <a:latin typeface="Arial" charset="0"/>
              </a:rPr>
              <a:t>do </a:t>
            </a:r>
            <a:r>
              <a:rPr lang="en-US" smtClean="0">
                <a:latin typeface="Arial" charset="0"/>
              </a:rPr>
              <a:t>improve, but slowly…</a:t>
            </a:r>
          </a:p>
        </p:txBody>
      </p:sp>
      <p:sp>
        <p:nvSpPr>
          <p:cNvPr id="31746" name="Text Box 4"/>
          <p:cNvSpPr txBox="1">
            <a:spLocks noChangeArrowheads="1"/>
          </p:cNvSpPr>
          <p:nvPr/>
        </p:nvSpPr>
        <p:spPr bwMode="auto">
          <a:xfrm>
            <a:off x="2014538" y="6216650"/>
            <a:ext cx="5553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eaLnBrk="0" hangingPunct="0">
              <a:defRPr sz="2400">
                <a:solidFill>
                  <a:schemeClr val="tx1"/>
                </a:solidFill>
                <a:latin typeface="Geneva" charset="0"/>
                <a:ea typeface="ＭＳ Ｐゴシック" charset="0"/>
                <a:cs typeface="ＭＳ Ｐゴシック" charset="0"/>
              </a:defRPr>
            </a:lvl1pPr>
            <a:lvl2pPr marL="742950" indent="-285750" defTabSz="762000" eaLnBrk="0" hangingPunct="0">
              <a:defRPr sz="2400">
                <a:solidFill>
                  <a:schemeClr val="tx1"/>
                </a:solidFill>
                <a:latin typeface="Geneva" charset="0"/>
                <a:ea typeface="ＭＳ Ｐゴシック" charset="0"/>
              </a:defRPr>
            </a:lvl2pPr>
            <a:lvl3pPr marL="1143000" indent="-228600" defTabSz="762000" eaLnBrk="0" hangingPunct="0">
              <a:defRPr sz="2400">
                <a:solidFill>
                  <a:schemeClr val="tx1"/>
                </a:solidFill>
                <a:latin typeface="Geneva" charset="0"/>
                <a:ea typeface="ＭＳ Ｐゴシック" charset="0"/>
              </a:defRPr>
            </a:lvl3pPr>
            <a:lvl4pPr marL="1600200" indent="-228600" defTabSz="762000" eaLnBrk="0" hangingPunct="0">
              <a:defRPr sz="2400">
                <a:solidFill>
                  <a:schemeClr val="tx1"/>
                </a:solidFill>
                <a:latin typeface="Geneva" charset="0"/>
                <a:ea typeface="ＭＳ Ｐゴシック" charset="0"/>
              </a:defRPr>
            </a:lvl4pPr>
            <a:lvl5pPr marL="2057400" indent="-228600" defTabSz="762000" eaLnBrk="0" hangingPunct="0">
              <a:defRPr sz="2400">
                <a:solidFill>
                  <a:schemeClr val="tx1"/>
                </a:solidFill>
                <a:latin typeface="Geneva"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Geneva"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Geneva"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Geneva"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spcBef>
                <a:spcPct val="50000"/>
              </a:spcBef>
            </a:pPr>
            <a:r>
              <a:rPr lang="en-US" sz="1800">
                <a:solidFill>
                  <a:srgbClr val="9E2487"/>
                </a:solidFill>
                <a:latin typeface="Arial" charset="0"/>
              </a:rPr>
              <a:t>Leigh, A. (2007). Estimating teacher effectiveness</a:t>
            </a:r>
            <a:br>
              <a:rPr lang="en-US" sz="1800">
                <a:solidFill>
                  <a:srgbClr val="9E2487"/>
                </a:solidFill>
                <a:latin typeface="Arial" charset="0"/>
              </a:rPr>
            </a:br>
            <a:r>
              <a:rPr lang="en-US" sz="1800">
                <a:solidFill>
                  <a:srgbClr val="9E2487"/>
                </a:solidFill>
                <a:latin typeface="Arial" charset="0"/>
              </a:rPr>
              <a:t>from two-year changes in student test scores.</a:t>
            </a:r>
            <a:endParaRPr lang="en-US" b="1">
              <a:latin typeface="Arial" charset="0"/>
            </a:endParaRPr>
          </a:p>
        </p:txBody>
      </p:sp>
      <p:graphicFrame>
        <p:nvGraphicFramePr>
          <p:cNvPr id="31747" name="Object 2"/>
          <p:cNvGraphicFramePr>
            <a:graphicFrameLocks noChangeAspect="1"/>
          </p:cNvGraphicFramePr>
          <p:nvPr/>
        </p:nvGraphicFramePr>
        <p:xfrm>
          <a:off x="1395413" y="2479675"/>
          <a:ext cx="6383337" cy="3773488"/>
        </p:xfrm>
        <a:graphic>
          <a:graphicData uri="http://schemas.openxmlformats.org/presentationml/2006/ole">
            <mc:AlternateContent xmlns:mc="http://schemas.openxmlformats.org/markup-compatibility/2006">
              <mc:Choice xmlns:v="urn:schemas-microsoft-com:vml" Requires="v">
                <p:oleObj spid="_x0000_s32778" name="Worksheet" r:id="rId3" imgW="30264100" imgH="17881600" progId="Excel.Sheet.8">
                  <p:embed/>
                </p:oleObj>
              </mc:Choice>
              <mc:Fallback>
                <p:oleObj name="Worksheet" r:id="rId3" imgW="30264100" imgH="178816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13" y="2479675"/>
                        <a:ext cx="6383337" cy="377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5341453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31878</TotalTime>
  <Words>2652</Words>
  <Application>Microsoft Macintosh PowerPoint</Application>
  <PresentationFormat>On-screen Show (4:3)</PresentationFormat>
  <Paragraphs>483</Paragraphs>
  <Slides>50</Slides>
  <Notes>20</Notes>
  <HiddenSlides>0</HiddenSlides>
  <MMClips>5</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Microsoft Excel Chart</vt:lpstr>
      <vt:lpstr>Microsoft Excel 97 - 2004 Worksheet</vt:lpstr>
      <vt:lpstr>Stopping people doing good things: the essence of effective leadership</vt:lpstr>
      <vt:lpstr>Improving schools: where’s the solution?</vt:lpstr>
      <vt:lpstr>School effectiveness</vt:lpstr>
      <vt:lpstr>PowerPoint Presentation</vt:lpstr>
      <vt:lpstr>We need to focus on classrooms, not schools</vt:lpstr>
      <vt:lpstr>…and most of all, on teachers</vt:lpstr>
      <vt:lpstr>Improving teacher quality takes time…</vt:lpstr>
      <vt:lpstr>…so we have to help the teachers we have improve…</vt:lpstr>
      <vt:lpstr>Teachers do improve, but slowly…</vt:lpstr>
      <vt:lpstr>People like neuroscience</vt:lpstr>
      <vt:lpstr>Sample explanations </vt:lpstr>
      <vt:lpstr>Seductive allure</vt:lpstr>
      <vt:lpstr>Brains recognizing words</vt:lpstr>
      <vt:lpstr>PowerPoint Presentation</vt:lpstr>
      <vt:lpstr>PowerPoint Presentation</vt:lpstr>
      <vt:lpstr>A case study in one district</vt:lpstr>
      <vt:lpstr>Progress of TLCs in Cannington</vt:lpstr>
      <vt:lpstr>Pareto analysis</vt:lpstr>
      <vt:lpstr>Cake or death?</vt:lpstr>
      <vt:lpstr>Cost/effect comparisons</vt:lpstr>
      <vt:lpstr>Teacher learning</vt:lpstr>
      <vt:lpstr>The knowing-doing gap</vt:lpstr>
      <vt:lpstr>Control and impact </vt:lpstr>
      <vt:lpstr>Why people shouldn’t work on their own</vt:lpstr>
      <vt:lpstr>What is a Professional Learning Community?</vt:lpstr>
      <vt:lpstr>Professional learning communities</vt:lpstr>
      <vt:lpstr>Professions in comparative perspective</vt:lpstr>
      <vt:lpstr>Context matters</vt:lpstr>
      <vt:lpstr>PowerPoint Presentation</vt:lpstr>
      <vt:lpstr>PowerPoint Presentation</vt:lpstr>
      <vt:lpstr>Tight, but loose</vt:lpstr>
      <vt:lpstr>Design and intervention</vt:lpstr>
      <vt:lpstr>The happiness hypothesis (Haidt, 2005)</vt:lpstr>
      <vt:lpstr>Strategies for change (Heath &amp; Heath, 2010)</vt:lpstr>
      <vt:lpstr>TLC case study 1: Edmonton County School</vt:lpstr>
      <vt:lpstr>TLC case study 2: St. Wilfrid’s RC High School</vt:lpstr>
      <vt:lpstr>Teacher Quotes</vt:lpstr>
      <vt:lpstr>Impact: on teachers</vt:lpstr>
      <vt:lpstr>Impact: on students</vt:lpstr>
      <vt:lpstr>Impact at Edmonton County School</vt:lpstr>
      <vt:lpstr>Teacher Quotes</vt:lpstr>
      <vt:lpstr>Membership of PLCs</vt:lpstr>
      <vt:lpstr>When is change sustainable?</vt:lpstr>
      <vt:lpstr>Key stakeholders’ reactions</vt:lpstr>
      <vt:lpstr>Cost profile of innovations</vt:lpstr>
      <vt:lpstr>Managing disappointments</vt:lpstr>
      <vt:lpstr>A case study in risk</vt:lpstr>
      <vt:lpstr>The introduction of the ‘switch’ procedure</vt:lpstr>
      <vt:lpstr>Impact on life expectancy</vt:lpstr>
      <vt:lpstr>Force-field analysis (Lewin, 1954)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black box: Raising standards through classroom assessment</dc:title>
  <dc:creator>Dylan Wiliam</dc:creator>
  <cp:lastModifiedBy>Dylan Wiliam</cp:lastModifiedBy>
  <cp:revision>211</cp:revision>
  <cp:lastPrinted>2007-02-01T19:02:41Z</cp:lastPrinted>
  <dcterms:created xsi:type="dcterms:W3CDTF">2010-07-29T23:31:26Z</dcterms:created>
  <dcterms:modified xsi:type="dcterms:W3CDTF">2011-10-14T13:28:49Z</dcterms:modified>
</cp:coreProperties>
</file>