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6" r:id="rId1"/>
  </p:sldMasterIdLst>
  <p:notesMasterIdLst>
    <p:notesMasterId r:id="rId49"/>
  </p:notesMasterIdLst>
  <p:handoutMasterIdLst>
    <p:handoutMasterId r:id="rId50"/>
  </p:handoutMasterIdLst>
  <p:sldIdLst>
    <p:sldId id="256" r:id="rId2"/>
    <p:sldId id="741" r:id="rId3"/>
    <p:sldId id="742" r:id="rId4"/>
    <p:sldId id="743" r:id="rId5"/>
    <p:sldId id="744" r:id="rId6"/>
    <p:sldId id="745" r:id="rId7"/>
    <p:sldId id="746" r:id="rId8"/>
    <p:sldId id="747" r:id="rId9"/>
    <p:sldId id="719" r:id="rId10"/>
    <p:sldId id="748" r:id="rId11"/>
    <p:sldId id="753" r:id="rId12"/>
    <p:sldId id="678" r:id="rId13"/>
    <p:sldId id="679" r:id="rId14"/>
    <p:sldId id="680" r:id="rId15"/>
    <p:sldId id="681" r:id="rId16"/>
    <p:sldId id="682" r:id="rId17"/>
    <p:sldId id="683" r:id="rId18"/>
    <p:sldId id="684" r:id="rId19"/>
    <p:sldId id="710" r:id="rId20"/>
    <p:sldId id="716" r:id="rId21"/>
    <p:sldId id="685" r:id="rId22"/>
    <p:sldId id="675" r:id="rId23"/>
    <p:sldId id="752" r:id="rId24"/>
    <p:sldId id="660" r:id="rId25"/>
    <p:sldId id="598" r:id="rId26"/>
    <p:sldId id="602" r:id="rId27"/>
    <p:sldId id="609" r:id="rId28"/>
    <p:sldId id="666" r:id="rId29"/>
    <p:sldId id="667" r:id="rId30"/>
    <p:sldId id="691" r:id="rId31"/>
    <p:sldId id="692" r:id="rId32"/>
    <p:sldId id="693" r:id="rId33"/>
    <p:sldId id="668" r:id="rId34"/>
    <p:sldId id="697" r:id="rId35"/>
    <p:sldId id="706" r:id="rId36"/>
    <p:sldId id="699" r:id="rId37"/>
    <p:sldId id="698" r:id="rId38"/>
    <p:sldId id="700" r:id="rId39"/>
    <p:sldId id="702" r:id="rId40"/>
    <p:sldId id="701" r:id="rId41"/>
    <p:sldId id="703" r:id="rId42"/>
    <p:sldId id="669" r:id="rId43"/>
    <p:sldId id="670" r:id="rId44"/>
    <p:sldId id="707" r:id="rId45"/>
    <p:sldId id="708" r:id="rId46"/>
    <p:sldId id="671" r:id="rId47"/>
    <p:sldId id="672" r:id="rId48"/>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FA"/>
    <a:srgbClr val="E8F0F9"/>
    <a:srgbClr val="8C357B"/>
    <a:srgbClr val="9E2487"/>
    <a:srgbClr val="A68AAC"/>
    <a:srgbClr val="EDEDED"/>
    <a:srgbClr val="5C5C5C"/>
    <a:srgbClr val="517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68" y="-96"/>
      </p:cViewPr>
      <p:guideLst>
        <p:guide orient="horz" pos="2160"/>
        <p:guide pos="289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http://www.dylanwiliam.net" TargetMode="External"/><Relationship Id="rId3" Type="http://schemas.openxmlformats.org/officeDocument/2006/relationships/hyperlink" Target="mailto:dylanwiliam@mac.com"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35000" y="6343650"/>
            <a:ext cx="7861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tabLst>
                <a:tab pos="1879600" algn="l"/>
                <a:tab pos="4572000" algn="l"/>
                <a:tab pos="6553200" algn="l"/>
              </a:tabLst>
            </a:pPr>
            <a:r>
              <a:rPr lang="en-GB" sz="1000">
                <a:latin typeface="Times New Roman" charset="0"/>
              </a:rPr>
              <a:t>© 2011 Dylan Wiliam	 </a:t>
            </a:r>
            <a:r>
              <a:rPr lang="en-GB" sz="1000">
                <a:latin typeface="Times New Roman" charset="0"/>
                <a:hlinkClick r:id="rId2"/>
              </a:rPr>
              <a:t>www.dylanwiliam.net</a:t>
            </a:r>
            <a:r>
              <a:rPr lang="en-GB" sz="1000">
                <a:latin typeface="Times New Roman" charset="0"/>
              </a:rPr>
              <a:t>	</a:t>
            </a:r>
            <a:r>
              <a:rPr lang="en-GB" sz="1000">
                <a:latin typeface="Times New Roman" charset="0"/>
                <a:hlinkClick r:id="rId3"/>
              </a:rPr>
              <a:t>dylanwiliam@mac.com</a:t>
            </a:r>
            <a:r>
              <a:rPr lang="en-GB" sz="1000">
                <a:latin typeface="Times New Roman" charset="0"/>
              </a:rPr>
              <a:t>	+44(0)20 8144 0055</a:t>
            </a:r>
          </a:p>
        </p:txBody>
      </p:sp>
      <p:sp>
        <p:nvSpPr>
          <p:cNvPr id="77827" name="Rectangle 3"/>
          <p:cNvSpPr>
            <a:spLocks noChangeArrowheads="1"/>
          </p:cNvSpPr>
          <p:nvPr/>
        </p:nvSpPr>
        <p:spPr bwMode="auto">
          <a:xfrm>
            <a:off x="1060450" y="377825"/>
            <a:ext cx="80375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7828" name="Rectangle 4"/>
          <p:cNvSpPr>
            <a:spLocks noChangeArrowheads="1"/>
          </p:cNvSpPr>
          <p:nvPr/>
        </p:nvSpPr>
        <p:spPr bwMode="auto">
          <a:xfrm>
            <a:off x="4656138" y="6581775"/>
            <a:ext cx="708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fld id="{43D6D2D0-4808-5A4D-96B6-2BDD7FACFB0B}" type="slidenum">
              <a:rPr lang="en-GB" sz="1000">
                <a:latin typeface="Times New Roman" charset="0"/>
              </a:rPr>
              <a:pPr defTabSz="950913" eaLnBrk="0" hangingPunct="0"/>
              <a:t>‹#›</a:t>
            </a:fld>
            <a:endParaRPr lang="en-GB" sz="1000">
              <a:latin typeface="Times New Roman" charset="0"/>
            </a:endParaRPr>
          </a:p>
        </p:txBody>
      </p:sp>
    </p:spTree>
    <p:extLst>
      <p:ext uri="{BB962C8B-B14F-4D97-AF65-F5344CB8AC3E}">
        <p14:creationId xmlns:p14="http://schemas.microsoft.com/office/powerpoint/2010/main" val="1422168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6513" y="3257550"/>
            <a:ext cx="7181850" cy="3086100"/>
          </a:xfrm>
          <a:prstGeom prst="rect">
            <a:avLst/>
          </a:prstGeom>
          <a:noFill/>
          <a:ln w="12700">
            <a:noFill/>
            <a:miter lim="800000"/>
            <a:headEnd/>
            <a:tailEnd/>
          </a:ln>
          <a:effectLst/>
        </p:spPr>
        <p:txBody>
          <a:bodyPr vert="horz" wrap="square" lIns="93663" tIns="46038" rIns="93663"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6323" name="Rectangle 3"/>
          <p:cNvSpPr>
            <a:spLocks noGrp="1" noRot="1" noChangeAspect="1" noChangeArrowheads="1" noTextEdit="1"/>
          </p:cNvSpPr>
          <p:nvPr>
            <p:ph type="sldImg" idx="2"/>
          </p:nvPr>
        </p:nvSpPr>
        <p:spPr bwMode="auto">
          <a:xfrm>
            <a:off x="2968625" y="598488"/>
            <a:ext cx="3206750" cy="2405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3420646"/>
      </p:ext>
    </p:extLst>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ＭＳ Ｐゴシック" charset="-128"/>
      </a:defRPr>
    </a:lvl1pPr>
    <a:lvl2pPr marL="476250" algn="l" defTabSz="950913"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50913" algn="l" defTabSz="950913"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427163" algn="l" defTabSz="950913"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901825" algn="l" defTabSz="950913"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2968625" y="598488"/>
            <a:ext cx="3206750" cy="2405062"/>
          </a:xfrm>
          <a:ln cap="flat"/>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solidFill>
                  <a:srgbClr val="000000"/>
                </a:solidFill>
                <a:latin typeface="Arial" charset="0"/>
                <a:ea typeface="ＭＳ Ｐゴシック" charset="0"/>
                <a:cs typeface="ＭＳ Ｐゴシック"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p:cNvSpPr>
          <p:nvPr>
            <p:ph type="sldImg"/>
          </p:nvPr>
        </p:nvSpPr>
        <p:spPr>
          <a:xfrm>
            <a:off x="2859088" y="514350"/>
            <a:ext cx="3429000" cy="2571750"/>
          </a:xfrm>
          <a:solidFill>
            <a:srgbClr val="FFFFFF"/>
          </a:solidFill>
          <a:ln/>
        </p:spPr>
      </p:sp>
      <p:sp>
        <p:nvSpPr>
          <p:cNvPr id="70658"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716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727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737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74754"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75778"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7680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6041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614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62466"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63490"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6656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67586"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6861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696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B08F74-EA3A-1642-8B7E-166883D7F81F}" type="datetime1">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2C331-439E-2047-8699-3E7395B44C70}" type="slidenum">
              <a:rPr lang="en-US"/>
              <a:pPr>
                <a:defRPr/>
              </a:pPr>
              <a:t>‹#›</a:t>
            </a:fld>
            <a:endParaRPr lang="en-US"/>
          </a:p>
        </p:txBody>
      </p:sp>
    </p:spTree>
    <p:extLst>
      <p:ext uri="{BB962C8B-B14F-4D97-AF65-F5344CB8AC3E}">
        <p14:creationId xmlns:p14="http://schemas.microsoft.com/office/powerpoint/2010/main" val="421203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07BC86-05D4-FC4C-8802-381B0F0BFD4E}" type="datetime1">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0B095-B36F-BE4B-B1C6-6A96B95A7899}" type="slidenum">
              <a:rPr lang="en-GB"/>
              <a:pPr>
                <a:defRPr/>
              </a:pPr>
              <a:t>‹#›</a:t>
            </a:fld>
            <a:endParaRPr lang="en-GB"/>
          </a:p>
        </p:txBody>
      </p:sp>
    </p:spTree>
    <p:extLst>
      <p:ext uri="{BB962C8B-B14F-4D97-AF65-F5344CB8AC3E}">
        <p14:creationId xmlns:p14="http://schemas.microsoft.com/office/powerpoint/2010/main" val="41382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A38CFE-6789-3744-B805-DC6B7C8C02FE}" type="datetime1">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5F09F2-0571-924D-86AB-6420B9A5B9DA}" type="slidenum">
              <a:rPr lang="en-GB"/>
              <a:pPr>
                <a:defRPr/>
              </a:pPr>
              <a:t>‹#›</a:t>
            </a:fld>
            <a:endParaRPr lang="en-GB"/>
          </a:p>
        </p:txBody>
      </p:sp>
    </p:spTree>
    <p:extLst>
      <p:ext uri="{BB962C8B-B14F-4D97-AF65-F5344CB8AC3E}">
        <p14:creationId xmlns:p14="http://schemas.microsoft.com/office/powerpoint/2010/main" val="84804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9724FF-CBA0-6A4E-9FA5-8A37BBBEEE84}" type="datetime1">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6EE2DC-0144-CE42-8CBD-6849D147889D}" type="slidenum">
              <a:rPr lang="en-GB"/>
              <a:pPr>
                <a:defRPr/>
              </a:pPr>
              <a:t>‹#›</a:t>
            </a:fld>
            <a:endParaRPr lang="en-GB"/>
          </a:p>
        </p:txBody>
      </p:sp>
    </p:spTree>
    <p:extLst>
      <p:ext uri="{BB962C8B-B14F-4D97-AF65-F5344CB8AC3E}">
        <p14:creationId xmlns:p14="http://schemas.microsoft.com/office/powerpoint/2010/main" val="87792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66AAA-7C6C-AC43-B9EE-87CD2D5474C3}" type="datetime1">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D8581-45B9-8448-9E27-5CA44E02594D}" type="slidenum">
              <a:rPr lang="en-GB"/>
              <a:pPr>
                <a:defRPr/>
              </a:pPr>
              <a:t>‹#›</a:t>
            </a:fld>
            <a:endParaRPr lang="en-GB"/>
          </a:p>
        </p:txBody>
      </p:sp>
    </p:spTree>
    <p:extLst>
      <p:ext uri="{BB962C8B-B14F-4D97-AF65-F5344CB8AC3E}">
        <p14:creationId xmlns:p14="http://schemas.microsoft.com/office/powerpoint/2010/main" val="235906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F36499-28E4-9743-917D-B7090D61328D}" type="datetime1">
              <a:rPr lang="en-US"/>
              <a:pPr>
                <a:defRPr/>
              </a:pPr>
              <a:t>14/10/2011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38791E-551C-1846-BDAA-67FF0D62B7B2}" type="slidenum">
              <a:rPr lang="en-GB"/>
              <a:pPr>
                <a:defRPr/>
              </a:pPr>
              <a:t>‹#›</a:t>
            </a:fld>
            <a:endParaRPr lang="en-GB"/>
          </a:p>
        </p:txBody>
      </p:sp>
    </p:spTree>
    <p:extLst>
      <p:ext uri="{BB962C8B-B14F-4D97-AF65-F5344CB8AC3E}">
        <p14:creationId xmlns:p14="http://schemas.microsoft.com/office/powerpoint/2010/main" val="92950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1A5517-F942-EA47-ACB4-048DD34A009C}" type="datetime1">
              <a:rPr lang="en-US"/>
              <a:pPr>
                <a:defRPr/>
              </a:pPr>
              <a:t>14/10/2011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2467F8-D841-6E47-8F67-42B68A1C770D}" type="slidenum">
              <a:rPr lang="en-GB"/>
              <a:pPr>
                <a:defRPr/>
              </a:pPr>
              <a:t>‹#›</a:t>
            </a:fld>
            <a:endParaRPr lang="en-GB"/>
          </a:p>
        </p:txBody>
      </p:sp>
    </p:spTree>
    <p:extLst>
      <p:ext uri="{BB962C8B-B14F-4D97-AF65-F5344CB8AC3E}">
        <p14:creationId xmlns:p14="http://schemas.microsoft.com/office/powerpoint/2010/main" val="81110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FF539A-A8C9-5A48-B2A4-3BF035FE4584}" type="datetime1">
              <a:rPr lang="en-US"/>
              <a:pPr>
                <a:defRPr/>
              </a:pPr>
              <a:t>14/10/2011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8E2465-F2EF-3340-9F8F-6398A6D6702F}" type="slidenum">
              <a:rPr lang="en-GB"/>
              <a:pPr>
                <a:defRPr/>
              </a:pPr>
              <a:t>‹#›</a:t>
            </a:fld>
            <a:endParaRPr lang="en-GB"/>
          </a:p>
        </p:txBody>
      </p:sp>
    </p:spTree>
    <p:extLst>
      <p:ext uri="{BB962C8B-B14F-4D97-AF65-F5344CB8AC3E}">
        <p14:creationId xmlns:p14="http://schemas.microsoft.com/office/powerpoint/2010/main" val="342654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A56376-1EA4-C145-BE94-B660E9C1455B}" type="datetime1">
              <a:rPr lang="en-US"/>
              <a:pPr>
                <a:defRPr/>
              </a:pPr>
              <a:t>14/10/2011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FBA9C4-3481-D14E-A214-E76C28C3076E}" type="slidenum">
              <a:rPr lang="en-GB"/>
              <a:pPr>
                <a:defRPr/>
              </a:pPr>
              <a:t>‹#›</a:t>
            </a:fld>
            <a:endParaRPr lang="en-GB"/>
          </a:p>
        </p:txBody>
      </p:sp>
    </p:spTree>
    <p:extLst>
      <p:ext uri="{BB962C8B-B14F-4D97-AF65-F5344CB8AC3E}">
        <p14:creationId xmlns:p14="http://schemas.microsoft.com/office/powerpoint/2010/main" val="3352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0A81E4-28EB-E644-8EC3-FA8D3D681735}" type="datetime1">
              <a:rPr lang="en-US"/>
              <a:pPr>
                <a:defRPr/>
              </a:pPr>
              <a:t>14/10/2011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08F199-2A8C-884E-900F-689B4839C9F6}" type="slidenum">
              <a:rPr lang="en-GB"/>
              <a:pPr>
                <a:defRPr/>
              </a:pPr>
              <a:t>‹#›</a:t>
            </a:fld>
            <a:endParaRPr lang="en-GB"/>
          </a:p>
        </p:txBody>
      </p:sp>
    </p:spTree>
    <p:extLst>
      <p:ext uri="{BB962C8B-B14F-4D97-AF65-F5344CB8AC3E}">
        <p14:creationId xmlns:p14="http://schemas.microsoft.com/office/powerpoint/2010/main" val="146478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30DAA0-568D-C044-B018-1571EB0D39E8}" type="datetime1">
              <a:rPr lang="en-US"/>
              <a:pPr>
                <a:defRPr/>
              </a:pPr>
              <a:t>14/10/2011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C1A833-C756-6D4E-85B9-A1D4AD3BA62E}" type="slidenum">
              <a:rPr lang="en-GB"/>
              <a:pPr>
                <a:defRPr/>
              </a:pPr>
              <a:t>‹#›</a:t>
            </a:fld>
            <a:endParaRPr lang="en-GB"/>
          </a:p>
        </p:txBody>
      </p:sp>
    </p:spTree>
    <p:extLst>
      <p:ext uri="{BB962C8B-B14F-4D97-AF65-F5344CB8AC3E}">
        <p14:creationId xmlns:p14="http://schemas.microsoft.com/office/powerpoint/2010/main" val="1446258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fld id="{5F20803F-A5A3-8643-8B26-D662BCCC9BAD}" type="datetime1">
              <a:rPr lang="en-US"/>
              <a:pPr>
                <a:defRPr/>
              </a:pPr>
              <a:t>14/10/2011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Geneva" pitchFamily="-108" charset="0"/>
                <a:ea typeface="ＭＳ Ｐゴシック" pitchFamily="-108"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cs typeface="ＭＳ Ｐゴシック" charset="-128"/>
              </a:defRPr>
            </a:lvl1pPr>
          </a:lstStyle>
          <a:p>
            <a:pPr>
              <a:defRPr/>
            </a:pPr>
            <a:fld id="{55804561-6226-E943-9EE8-AF92F3E3F04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457200" rtl="0" eaLnBrk="0" fontAlgn="base" hangingPunct="0">
        <a:spcBef>
          <a:spcPct val="0"/>
        </a:spcBef>
        <a:spcAft>
          <a:spcPct val="0"/>
        </a:spcAft>
        <a:defRPr sz="3600" kern="1200">
          <a:solidFill>
            <a:schemeClr val="tx1"/>
          </a:solidFill>
          <a:latin typeface="+mj-lt"/>
          <a:ea typeface="ＭＳ Ｐゴシック" pitchFamily="-108" charset="-128"/>
          <a:cs typeface="ＭＳ Ｐゴシック" charset="-128"/>
        </a:defRPr>
      </a:lvl1pPr>
      <a:lvl2pPr algn="ctr" defTabSz="457200" rtl="0" eaLnBrk="0" fontAlgn="base" hangingPunct="0">
        <a:spcBef>
          <a:spcPct val="0"/>
        </a:spcBef>
        <a:spcAft>
          <a:spcPct val="0"/>
        </a:spcAft>
        <a:defRPr sz="3600">
          <a:solidFill>
            <a:schemeClr val="tx1"/>
          </a:solidFill>
          <a:latin typeface="Calibri" pitchFamily="-108" charset="0"/>
          <a:ea typeface="ＭＳ Ｐゴシック" pitchFamily="-108" charset="-128"/>
          <a:cs typeface="ＭＳ Ｐゴシック" charset="-128"/>
        </a:defRPr>
      </a:lvl2pPr>
      <a:lvl3pPr algn="ctr" defTabSz="457200" rtl="0" eaLnBrk="0" fontAlgn="base" hangingPunct="0">
        <a:spcBef>
          <a:spcPct val="0"/>
        </a:spcBef>
        <a:spcAft>
          <a:spcPct val="0"/>
        </a:spcAft>
        <a:defRPr sz="3600">
          <a:solidFill>
            <a:schemeClr val="tx1"/>
          </a:solidFill>
          <a:latin typeface="Calibri" pitchFamily="-108" charset="0"/>
          <a:ea typeface="ＭＳ Ｐゴシック" pitchFamily="-108" charset="-128"/>
          <a:cs typeface="ＭＳ Ｐゴシック" charset="-128"/>
        </a:defRPr>
      </a:lvl3pPr>
      <a:lvl4pPr algn="ctr" defTabSz="457200" rtl="0" eaLnBrk="0" fontAlgn="base" hangingPunct="0">
        <a:spcBef>
          <a:spcPct val="0"/>
        </a:spcBef>
        <a:spcAft>
          <a:spcPct val="0"/>
        </a:spcAft>
        <a:defRPr sz="3600">
          <a:solidFill>
            <a:schemeClr val="tx1"/>
          </a:solidFill>
          <a:latin typeface="Calibri" pitchFamily="-108" charset="0"/>
          <a:ea typeface="ＭＳ Ｐゴシック" pitchFamily="-108" charset="-128"/>
          <a:cs typeface="ＭＳ Ｐゴシック" charset="-128"/>
        </a:defRPr>
      </a:lvl4pPr>
      <a:lvl5pPr algn="ctr" defTabSz="457200" rtl="0" eaLnBrk="0" fontAlgn="base" hangingPunct="0">
        <a:spcBef>
          <a:spcPct val="0"/>
        </a:spcBef>
        <a:spcAft>
          <a:spcPct val="0"/>
        </a:spcAft>
        <a:defRPr sz="3600">
          <a:solidFill>
            <a:schemeClr val="tx1"/>
          </a:solidFill>
          <a:latin typeface="Calibri" pitchFamily="-108" charset="0"/>
          <a:ea typeface="ＭＳ Ｐゴシック" pitchFamily="-108"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defRPr>
      </a:lvl9pPr>
    </p:titleStyle>
    <p:bodyStyle>
      <a:lvl1pPr marL="276225" indent="-276225" algn="l" defTabSz="457200" rtl="0" eaLnBrk="0" fontAlgn="base" hangingPunct="0">
        <a:spcBef>
          <a:spcPct val="20000"/>
        </a:spcBef>
        <a:spcAft>
          <a:spcPct val="0"/>
        </a:spcAft>
        <a:buClr>
          <a:schemeClr val="tx2"/>
        </a:buClr>
        <a:buFont typeface="Wingdings" charset="0"/>
        <a:buChar char="§"/>
        <a:defRPr sz="2800" kern="1200">
          <a:solidFill>
            <a:schemeClr val="tx1"/>
          </a:solidFill>
          <a:latin typeface="+mn-lt"/>
          <a:ea typeface="ＭＳ Ｐゴシック" pitchFamily="-108" charset="-128"/>
          <a:cs typeface="ＭＳ Ｐゴシック" charset="-128"/>
        </a:defRPr>
      </a:lvl1pPr>
      <a:lvl2pPr marL="541338" indent="-269875" algn="l" defTabSz="439738" rtl="0" eaLnBrk="0" fontAlgn="base" hangingPunct="0">
        <a:spcBef>
          <a:spcPct val="20000"/>
        </a:spcBef>
        <a:spcAft>
          <a:spcPct val="0"/>
        </a:spcAft>
        <a:buClr>
          <a:schemeClr val="tx2"/>
        </a:buClr>
        <a:buFont typeface="Arial" charset="0"/>
        <a:buChar char="•"/>
        <a:defRPr sz="2400" kern="1200">
          <a:solidFill>
            <a:schemeClr val="tx1"/>
          </a:solidFill>
          <a:latin typeface="+mn-lt"/>
          <a:ea typeface="ＭＳ Ｐゴシック" pitchFamily="-108" charset="-128"/>
          <a:cs typeface="+mn-cs"/>
        </a:defRPr>
      </a:lvl2pPr>
      <a:lvl3pPr marL="896938" indent="-355600" algn="l" defTabSz="604838" rtl="0" eaLnBrk="0" fontAlgn="base" hangingPunct="0">
        <a:spcBef>
          <a:spcPct val="20000"/>
        </a:spcBef>
        <a:spcAft>
          <a:spcPct val="0"/>
        </a:spcAft>
        <a:buClr>
          <a:schemeClr val="tx2"/>
        </a:buClr>
        <a:buFont typeface="Courier New" charset="0"/>
        <a:buChar char="o"/>
        <a:defRPr sz="2000" kern="1200">
          <a:solidFill>
            <a:schemeClr val="tx1"/>
          </a:solidFill>
          <a:latin typeface="+mn-lt"/>
          <a:ea typeface="ＭＳ Ｐゴシック" pitchFamily="-108" charset="-128"/>
          <a:cs typeface="+mn-cs"/>
        </a:defRPr>
      </a:lvl3pPr>
      <a:lvl4pPr marL="1252538" indent="-338138" algn="l" defTabSz="665163" rtl="0" eaLnBrk="0" fontAlgn="base" hangingPunct="0">
        <a:spcBef>
          <a:spcPct val="20000"/>
        </a:spcBef>
        <a:spcAft>
          <a:spcPct val="0"/>
        </a:spcAft>
        <a:buClr>
          <a:schemeClr val="tx2"/>
        </a:buClr>
        <a:buFont typeface="Wingdings" charset="0"/>
        <a:buChar char="§"/>
        <a:defRPr kern="1200">
          <a:solidFill>
            <a:schemeClr val="tx1"/>
          </a:solidFill>
          <a:latin typeface="+mn-lt"/>
          <a:ea typeface="ＭＳ Ｐゴシック" pitchFamily="-108" charset="-128"/>
          <a:cs typeface="+mn-cs"/>
        </a:defRPr>
      </a:lvl4pPr>
      <a:lvl5pPr marL="1608138" indent="-322263" algn="l" defTabSz="617538" rtl="0" eaLnBrk="0" fontAlgn="base" hangingPunct="0">
        <a:spcBef>
          <a:spcPct val="20000"/>
        </a:spcBef>
        <a:spcAft>
          <a:spcPct val="0"/>
        </a:spcAft>
        <a:buClr>
          <a:schemeClr val="tx2"/>
        </a:buClr>
        <a:buFont typeface="Courier New" charset="0"/>
        <a:buChar char="o"/>
        <a:defRPr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2.png"/><Relationship Id="rId1" Type="http://schemas.microsoft.com/office/2007/relationships/media" Target="file://localhost/Home%20/Consulting/%20Miscellaneous%20talks/2011/2011-05/21%20HBE%20workshop/Videos/Presentation%206/Knowing-doing%20gap%20v2.m4v" TargetMode="External"/><Relationship Id="rId2" Type="http://schemas.openxmlformats.org/officeDocument/2006/relationships/video" Target="file://localhost/Home%20/Consulting/%20Miscellaneous%20talks/2011/2011-05/21%20HBE%20workshop/Videos/Presentation%206/Knowing-doing%20gap%20v2.m4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file://localhost/Not%20me%20work/V/VisCog%20productions/Surprising%20studies%20of%20visual%20awareness/26%20Basketball%20-%20lift%20lobby.m4v" TargetMode="External"/><Relationship Id="rId2" Type="http://schemas.openxmlformats.org/officeDocument/2006/relationships/video" Target="file://localhost/Not%20me%20work/V/VisCog%20productions/Surprising%20studies%20of%20visual%20awareness/26%20Basketball%20-%20lift%20lobby.m4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6"/>
          <p:cNvSpPr>
            <a:spLocks noGrp="1" noChangeArrowheads="1"/>
          </p:cNvSpPr>
          <p:nvPr>
            <p:ph type="ctrTitle"/>
          </p:nvPr>
        </p:nvSpPr>
        <p:spPr>
          <a:xfrm>
            <a:off x="495302" y="1538292"/>
            <a:ext cx="8255000" cy="1470025"/>
          </a:xfrm>
        </p:spPr>
        <p:txBody>
          <a:bodyPr/>
          <a:lstStyle/>
          <a:p>
            <a:r>
              <a:rPr lang="en-GB" sz="4000" dirty="0" smtClean="0">
                <a:latin typeface="Calibri" charset="0"/>
                <a:ea typeface="ＭＳ Ｐゴシック" charset="0"/>
                <a:cs typeface="ＭＳ Ｐゴシック" charset="0"/>
              </a:rPr>
              <a:t>Embedding formative assessment </a:t>
            </a:r>
            <a:r>
              <a:rPr lang="en-GB" sz="4000" dirty="0">
                <a:latin typeface="Calibri" charset="0"/>
                <a:ea typeface="ＭＳ Ｐゴシック" charset="0"/>
                <a:cs typeface="ＭＳ Ｐゴシック" charset="0"/>
              </a:rPr>
              <a:t>with teacher learning communities</a:t>
            </a:r>
          </a:p>
        </p:txBody>
      </p:sp>
      <p:sp>
        <p:nvSpPr>
          <p:cNvPr id="4098" name="Rectangle 7"/>
          <p:cNvSpPr>
            <a:spLocks noGrp="1" noChangeArrowheads="1"/>
          </p:cNvSpPr>
          <p:nvPr>
            <p:ph type="subTitle" idx="1"/>
          </p:nvPr>
        </p:nvSpPr>
        <p:spPr>
          <a:xfrm>
            <a:off x="1206502" y="3416300"/>
            <a:ext cx="6883400" cy="2641600"/>
          </a:xfrm>
        </p:spPr>
        <p:txBody>
          <a:bodyPr/>
          <a:lstStyle/>
          <a:p>
            <a:pPr eaLnBrk="1" hangingPunct="1">
              <a:lnSpc>
                <a:spcPct val="80000"/>
              </a:lnSpc>
            </a:pPr>
            <a:r>
              <a:rPr lang="en-GB" sz="2200" dirty="0">
                <a:solidFill>
                  <a:srgbClr val="898989"/>
                </a:solidFill>
                <a:latin typeface="Calibri" charset="0"/>
                <a:ea typeface="ＭＳ Ｐゴシック" charset="0"/>
                <a:cs typeface="ＭＳ Ｐゴシック" charset="0"/>
              </a:rPr>
              <a:t>Dylan Wiliam</a:t>
            </a:r>
          </a:p>
          <a:p>
            <a:pPr eaLnBrk="1" hangingPunct="1">
              <a:lnSpc>
                <a:spcPct val="80000"/>
              </a:lnSpc>
            </a:pPr>
            <a:endParaRPr lang="en-GB" sz="2200" dirty="0">
              <a:solidFill>
                <a:srgbClr val="898989"/>
              </a:solidFill>
              <a:latin typeface="Calibri" charset="0"/>
              <a:ea typeface="ＭＳ Ｐゴシック" charset="0"/>
              <a:cs typeface="ＭＳ Ｐゴシック" charset="0"/>
            </a:endParaRPr>
          </a:p>
          <a:p>
            <a:pPr eaLnBrk="1" hangingPunct="1">
              <a:lnSpc>
                <a:spcPct val="80000"/>
              </a:lnSpc>
            </a:pPr>
            <a:r>
              <a:rPr lang="en-GB" sz="2200" dirty="0" smtClean="0">
                <a:solidFill>
                  <a:srgbClr val="898989"/>
                </a:solidFill>
                <a:latin typeface="Calibri" charset="0"/>
                <a:ea typeface="ＭＳ Ｐゴシック" charset="0"/>
                <a:cs typeface="ＭＳ Ｐゴシック" charset="0"/>
              </a:rPr>
              <a:t>Alberta </a:t>
            </a:r>
            <a:r>
              <a:rPr lang="en-GB" sz="2200" smtClean="0">
                <a:solidFill>
                  <a:srgbClr val="898989"/>
                </a:solidFill>
                <a:latin typeface="Calibri" charset="0"/>
                <a:ea typeface="ＭＳ Ｐゴシック" charset="0"/>
                <a:cs typeface="ＭＳ Ｐゴシック" charset="0"/>
              </a:rPr>
              <a:t>Assessment </a:t>
            </a:r>
            <a:r>
              <a:rPr lang="en-GB" sz="2200" smtClean="0">
                <a:solidFill>
                  <a:srgbClr val="898989"/>
                </a:solidFill>
                <a:latin typeface="Calibri" charset="0"/>
                <a:ea typeface="ＭＳ Ｐゴシック" charset="0"/>
                <a:cs typeface="ＭＳ Ｐゴシック" charset="0"/>
              </a:rPr>
              <a:t>Fall Conference</a:t>
            </a:r>
            <a:endParaRPr lang="en-GB" sz="2200" dirty="0">
              <a:solidFill>
                <a:srgbClr val="898989"/>
              </a:solidFill>
              <a:latin typeface="Calibri" charset="0"/>
              <a:ea typeface="ＭＳ Ｐゴシック" charset="0"/>
              <a:cs typeface="ＭＳ Ｐゴシック" charset="0"/>
            </a:endParaRPr>
          </a:p>
          <a:p>
            <a:pPr eaLnBrk="1" hangingPunct="1">
              <a:lnSpc>
                <a:spcPct val="80000"/>
              </a:lnSpc>
            </a:pPr>
            <a:endParaRPr lang="en-GB" sz="2200" dirty="0">
              <a:solidFill>
                <a:srgbClr val="898989"/>
              </a:solidFill>
              <a:latin typeface="Calibri" charset="0"/>
              <a:ea typeface="ＭＳ Ｐゴシック" charset="0"/>
              <a:cs typeface="ＭＳ Ｐゴシック" charset="0"/>
            </a:endParaRPr>
          </a:p>
          <a:p>
            <a:pPr eaLnBrk="1" hangingPunct="1">
              <a:lnSpc>
                <a:spcPct val="80000"/>
              </a:lnSpc>
            </a:pPr>
            <a:r>
              <a:rPr lang="en-GB" sz="2200" dirty="0" smtClean="0">
                <a:solidFill>
                  <a:srgbClr val="898989"/>
                </a:solidFill>
                <a:latin typeface="Calibri" charset="0"/>
                <a:ea typeface="ＭＳ Ｐゴシック" charset="0"/>
                <a:cs typeface="ＭＳ Ｐゴシック" charset="0"/>
              </a:rPr>
              <a:t>Edmonton, AB: October </a:t>
            </a:r>
            <a:r>
              <a:rPr lang="en-GB" sz="2200" dirty="0">
                <a:solidFill>
                  <a:srgbClr val="898989"/>
                </a:solidFill>
                <a:latin typeface="Calibri" charset="0"/>
                <a:ea typeface="ＭＳ Ｐゴシック" charset="0"/>
                <a:cs typeface="ＭＳ Ｐゴシック" charset="0"/>
              </a:rPr>
              <a:t>2011</a:t>
            </a:r>
          </a:p>
          <a:p>
            <a:pPr eaLnBrk="1" hangingPunct="1">
              <a:lnSpc>
                <a:spcPct val="80000"/>
              </a:lnSpc>
            </a:pPr>
            <a:endParaRPr lang="en-GB" sz="2200" dirty="0">
              <a:solidFill>
                <a:srgbClr val="898989"/>
              </a:solidFill>
              <a:latin typeface="Calibri" charset="0"/>
              <a:ea typeface="ＭＳ Ｐゴシック" charset="0"/>
              <a:cs typeface="ＭＳ Ｐゴシック" charset="0"/>
            </a:endParaRPr>
          </a:p>
          <a:p>
            <a:pPr eaLnBrk="1" hangingPunct="1">
              <a:lnSpc>
                <a:spcPct val="80000"/>
              </a:lnSpc>
            </a:pPr>
            <a:r>
              <a:rPr lang="en-GB" sz="2200" dirty="0">
                <a:solidFill>
                  <a:srgbClr val="898989"/>
                </a:solidFill>
                <a:latin typeface="Calibri" charset="0"/>
                <a:ea typeface="ＭＳ Ｐゴシック" charset="0"/>
                <a:cs typeface="ＭＳ Ｐゴシック" charset="0"/>
              </a:rPr>
              <a:t>www.dylanwiliam.net</a:t>
            </a:r>
          </a:p>
          <a:p>
            <a:pPr eaLnBrk="1" hangingPunct="1">
              <a:lnSpc>
                <a:spcPct val="80000"/>
              </a:lnSpc>
            </a:pPr>
            <a:endParaRPr lang="en-GB" sz="2200" dirty="0">
              <a:solidFill>
                <a:srgbClr val="898989"/>
              </a:solidFill>
              <a:latin typeface="Calibri"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changes could we make?</a:t>
            </a:r>
            <a:endParaRPr lang="en-US" dirty="0"/>
          </a:p>
        </p:txBody>
      </p:sp>
      <p:sp>
        <p:nvSpPr>
          <p:cNvPr id="3" name="Content Placeholder 2"/>
          <p:cNvSpPr>
            <a:spLocks noGrp="1"/>
          </p:cNvSpPr>
          <p:nvPr>
            <p:ph idx="1"/>
          </p:nvPr>
        </p:nvSpPr>
        <p:spPr/>
        <p:txBody>
          <a:bodyPr/>
          <a:lstStyle/>
          <a:p>
            <a:r>
              <a:rPr lang="en-US" dirty="0" smtClean="0"/>
              <a:t>Changes in structure</a:t>
            </a:r>
          </a:p>
          <a:p>
            <a:r>
              <a:rPr lang="en-US" dirty="0" smtClean="0"/>
              <a:t>Changes in management</a:t>
            </a:r>
          </a:p>
          <a:p>
            <a:r>
              <a:rPr lang="en-US" dirty="0" smtClean="0"/>
              <a:t>Changes in teachers’ subject knowledge</a:t>
            </a:r>
          </a:p>
          <a:p>
            <a:r>
              <a:rPr lang="en-US" dirty="0" smtClean="0"/>
              <a:t>Changes in teachers’ classroom practice</a:t>
            </a:r>
            <a:endParaRPr lang="en-US" dirty="0"/>
          </a:p>
        </p:txBody>
      </p:sp>
    </p:spTree>
    <p:extLst>
      <p:ext uri="{BB962C8B-B14F-4D97-AF65-F5344CB8AC3E}">
        <p14:creationId xmlns:p14="http://schemas.microsoft.com/office/powerpoint/2010/main" val="303973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transfer?</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4951430"/>
              </p:ext>
            </p:extLst>
          </p:nvPr>
        </p:nvGraphicFramePr>
        <p:xfrm>
          <a:off x="745067" y="1306213"/>
          <a:ext cx="7679263" cy="5246986"/>
        </p:xfrm>
        <a:graphic>
          <a:graphicData uri="http://schemas.openxmlformats.org/presentationml/2006/ole">
            <mc:AlternateContent xmlns:mc="http://schemas.openxmlformats.org/markup-compatibility/2006">
              <mc:Choice xmlns:v="urn:schemas-microsoft-com:vml" Requires="v">
                <p:oleObj spid="_x0000_s126983" name="Document" r:id="rId4" imgW="6375400" imgH="4356100" progId="Word.Document.8">
                  <p:embed/>
                </p:oleObj>
              </mc:Choice>
              <mc:Fallback>
                <p:oleObj name="Document" r:id="rId4" imgW="6375400" imgH="43561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67" y="1306213"/>
                        <a:ext cx="7679263" cy="524698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063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A model for teacher learning</a:t>
            </a:r>
          </a:p>
        </p:txBody>
      </p:sp>
      <p:sp>
        <p:nvSpPr>
          <p:cNvPr id="8194" name="Rectangle 3"/>
          <p:cNvSpPr>
            <a:spLocks noGrp="1" noChangeArrowheads="1"/>
          </p:cNvSpPr>
          <p:nvPr>
            <p:ph idx="1"/>
          </p:nvPr>
        </p:nvSpPr>
        <p:spPr/>
        <p:txBody>
          <a:bodyPr/>
          <a:lstStyle/>
          <a:p>
            <a:r>
              <a:rPr lang="en-US">
                <a:latin typeface="Calibri" charset="0"/>
                <a:ea typeface="ＭＳ Ｐゴシック" charset="0"/>
                <a:cs typeface="ＭＳ Ｐゴシック" charset="0"/>
              </a:rPr>
              <a:t>Content, then process</a:t>
            </a:r>
          </a:p>
          <a:p>
            <a:pPr lvl="1"/>
            <a:r>
              <a:rPr lang="en-US">
                <a:latin typeface="Calibri" charset="0"/>
                <a:ea typeface="ＭＳ Ｐゴシック" charset="0"/>
              </a:rPr>
              <a:t>Content (what we want teachers to change)</a:t>
            </a:r>
          </a:p>
          <a:p>
            <a:pPr lvl="2"/>
            <a:r>
              <a:rPr lang="en-US">
                <a:latin typeface="Calibri" charset="0"/>
                <a:ea typeface="ＭＳ Ｐゴシック" charset="0"/>
              </a:rPr>
              <a:t>Evidence</a:t>
            </a:r>
          </a:p>
          <a:p>
            <a:pPr lvl="2"/>
            <a:r>
              <a:rPr lang="en-US">
                <a:latin typeface="Calibri" charset="0"/>
                <a:ea typeface="ＭＳ Ｐゴシック" charset="0"/>
              </a:rPr>
              <a:t>Ideas (strategies and techniques)</a:t>
            </a:r>
          </a:p>
          <a:p>
            <a:pPr lvl="1"/>
            <a:r>
              <a:rPr lang="en-US">
                <a:latin typeface="Calibri" charset="0"/>
                <a:ea typeface="ＭＳ Ｐゴシック" charset="0"/>
              </a:rPr>
              <a:t>Process (how to go about change)</a:t>
            </a:r>
          </a:p>
          <a:p>
            <a:pPr lvl="2"/>
            <a:r>
              <a:rPr lang="en-US">
                <a:latin typeface="Calibri" charset="0"/>
                <a:ea typeface="ＭＳ Ｐゴシック" charset="0"/>
              </a:rPr>
              <a:t>Choice</a:t>
            </a:r>
          </a:p>
          <a:p>
            <a:pPr lvl="2"/>
            <a:r>
              <a:rPr lang="en-US">
                <a:latin typeface="Calibri" charset="0"/>
                <a:ea typeface="ＭＳ Ｐゴシック" charset="0"/>
              </a:rPr>
              <a:t>Flexibility</a:t>
            </a:r>
          </a:p>
          <a:p>
            <a:pPr lvl="2"/>
            <a:r>
              <a:rPr lang="en-US">
                <a:latin typeface="Calibri" charset="0"/>
                <a:ea typeface="ＭＳ Ｐゴシック" charset="0"/>
              </a:rPr>
              <a:t>Small steps</a:t>
            </a:r>
          </a:p>
          <a:p>
            <a:pPr lvl="2"/>
            <a:r>
              <a:rPr lang="en-US">
                <a:latin typeface="Calibri" charset="0"/>
                <a:ea typeface="ＭＳ Ｐゴシック" charset="0"/>
              </a:rPr>
              <a:t>Accountability</a:t>
            </a:r>
          </a:p>
          <a:p>
            <a:pPr lvl="2"/>
            <a:r>
              <a:rPr lang="en-US">
                <a:latin typeface="Calibri" charset="0"/>
                <a:ea typeface="ＭＳ Ｐゴシック" charset="0"/>
              </a:rPr>
              <a:t>Support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Choice</a:t>
            </a:r>
          </a:p>
        </p:txBody>
      </p:sp>
      <p:sp>
        <p:nvSpPr>
          <p:cNvPr id="9218" name="Rectangle 3"/>
          <p:cNvSpPr>
            <a:spLocks noGrp="1" noChangeArrowheads="1"/>
          </p:cNvSpPr>
          <p:nvPr>
            <p:ph idx="1"/>
          </p:nvPr>
        </p:nvSpPr>
        <p:spPr/>
        <p:txBody>
          <a:bodyPr/>
          <a:lstStyle/>
          <a:p>
            <a:r>
              <a:rPr lang="en-US" sz="2400" dirty="0" err="1">
                <a:latin typeface="Calibri" charset="0"/>
                <a:ea typeface="ＭＳ Ｐゴシック" charset="0"/>
                <a:cs typeface="ＭＳ Ｐゴシック" charset="0"/>
              </a:rPr>
              <a:t>Belbin</a:t>
            </a:r>
            <a:r>
              <a:rPr lang="en-US" sz="2400" dirty="0">
                <a:latin typeface="Calibri" charset="0"/>
                <a:ea typeface="ＭＳ Ｐゴシック" charset="0"/>
                <a:cs typeface="ＭＳ Ｐゴシック" charset="0"/>
              </a:rPr>
              <a:t> inventory (Management teams: why they succeed or fail)</a:t>
            </a:r>
          </a:p>
          <a:p>
            <a:pPr lvl="1"/>
            <a:r>
              <a:rPr lang="en-US" sz="2000" dirty="0">
                <a:latin typeface="Calibri" charset="0"/>
                <a:ea typeface="ＭＳ Ｐゴシック" charset="0"/>
              </a:rPr>
              <a:t>Eight team roles (defined as “A tendency to behave, contribute and interrelate with others in a particular way.”)</a:t>
            </a:r>
          </a:p>
          <a:p>
            <a:pPr lvl="2"/>
            <a:r>
              <a:rPr lang="en-US" sz="1800" dirty="0">
                <a:latin typeface="Calibri" charset="0"/>
                <a:ea typeface="ＭＳ Ｐゴシック" charset="0"/>
              </a:rPr>
              <a:t>Company worker; Innovator; Shaper; Chairperson; Resource investigator; Monitor/evaluator; Completer/finisher; Team worker</a:t>
            </a:r>
          </a:p>
          <a:p>
            <a:pPr lvl="1"/>
            <a:r>
              <a:rPr lang="en-US" sz="2000" dirty="0">
                <a:latin typeface="Calibri" charset="0"/>
                <a:ea typeface="ＭＳ Ｐゴシック" charset="0"/>
              </a:rPr>
              <a:t>Key ideas</a:t>
            </a:r>
          </a:p>
          <a:p>
            <a:pPr lvl="2"/>
            <a:r>
              <a:rPr lang="en-US" sz="1800" dirty="0">
                <a:latin typeface="Calibri" charset="0"/>
                <a:ea typeface="ＭＳ Ｐゴシック" charset="0"/>
              </a:rPr>
              <a:t>Each role has strengths and allowable weaknesses</a:t>
            </a:r>
          </a:p>
          <a:p>
            <a:pPr lvl="2"/>
            <a:r>
              <a:rPr lang="en-US" sz="1800" dirty="0">
                <a:latin typeface="Calibri" charset="0"/>
                <a:ea typeface="ＭＳ Ｐゴシック" charset="0"/>
              </a:rPr>
              <a:t>People rarely sustain “out of role” behavior, especially under stress</a:t>
            </a:r>
          </a:p>
          <a:p>
            <a:r>
              <a:rPr lang="en-US" sz="2400" dirty="0">
                <a:latin typeface="Calibri" charset="0"/>
                <a:ea typeface="ＭＳ Ｐゴシック" charset="0"/>
                <a:cs typeface="ＭＳ Ｐゴシック" charset="0"/>
              </a:rPr>
              <a:t>Each teacher’s personal approach to teaching is similar</a:t>
            </a:r>
          </a:p>
          <a:p>
            <a:pPr lvl="1"/>
            <a:r>
              <a:rPr lang="en-US" sz="2000" dirty="0">
                <a:latin typeface="Calibri" charset="0"/>
                <a:ea typeface="ＭＳ Ｐゴシック" charset="0"/>
              </a:rPr>
              <a:t>Some teachers’ weaknesses require immediate attention</a:t>
            </a:r>
          </a:p>
          <a:p>
            <a:pPr lvl="1"/>
            <a:r>
              <a:rPr lang="en-US" sz="2000" dirty="0">
                <a:latin typeface="Calibri" charset="0"/>
                <a:ea typeface="ＭＳ Ｐゴシック" charset="0"/>
              </a:rPr>
              <a:t>For most, however, students benefit more by developing teachers’ strengths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Flexibility</a:t>
            </a:r>
          </a:p>
        </p:txBody>
      </p:sp>
      <p:sp>
        <p:nvSpPr>
          <p:cNvPr id="10242" name="Rectangle 3"/>
          <p:cNvSpPr>
            <a:spLocks noGrp="1" noChangeArrowheads="1"/>
          </p:cNvSpPr>
          <p:nvPr>
            <p:ph idx="1"/>
          </p:nvPr>
        </p:nvSpPr>
        <p:spPr>
          <a:xfrm>
            <a:off x="203200" y="1377950"/>
            <a:ext cx="8686800" cy="5480050"/>
          </a:xfrm>
        </p:spPr>
        <p:txBody>
          <a:bodyPr/>
          <a:lstStyle/>
          <a:p>
            <a:r>
              <a:rPr lang="en-US" sz="2400">
                <a:latin typeface="Calibri" charset="0"/>
                <a:ea typeface="ＭＳ Ｐゴシック" charset="0"/>
                <a:cs typeface="ＭＳ Ｐゴシック" charset="0"/>
              </a:rPr>
              <a:t>Two opposing factors in any school reform</a:t>
            </a:r>
          </a:p>
          <a:p>
            <a:pPr lvl="1"/>
            <a:r>
              <a:rPr lang="en-US" sz="2000">
                <a:latin typeface="Calibri" charset="0"/>
                <a:ea typeface="ＭＳ Ｐゴシック" charset="0"/>
              </a:rPr>
              <a:t>Need for flexibility to adapt to local circumstances</a:t>
            </a:r>
          </a:p>
          <a:p>
            <a:pPr lvl="2"/>
            <a:r>
              <a:rPr lang="en-US" sz="1800">
                <a:latin typeface="Calibri" charset="0"/>
                <a:ea typeface="ＭＳ Ｐゴシック" charset="0"/>
              </a:rPr>
              <a:t>Implies there is appropriate flexibility built into the reform</a:t>
            </a:r>
          </a:p>
          <a:p>
            <a:pPr lvl="1"/>
            <a:r>
              <a:rPr lang="en-US" sz="2000">
                <a:latin typeface="Calibri" charset="0"/>
                <a:ea typeface="ＭＳ Ｐゴシック" charset="0"/>
              </a:rPr>
              <a:t>Need to maintain fidelity to the theory of action</a:t>
            </a:r>
          </a:p>
          <a:p>
            <a:pPr lvl="2"/>
            <a:r>
              <a:rPr lang="en-US" sz="1800">
                <a:latin typeface="Calibri" charset="0"/>
                <a:ea typeface="ＭＳ Ｐゴシック" charset="0"/>
              </a:rPr>
              <a:t>So you have to have a clearly articulated theory of action</a:t>
            </a:r>
          </a:p>
          <a:p>
            <a:r>
              <a:rPr lang="en-US" sz="2400">
                <a:latin typeface="Calibri" charset="0"/>
                <a:ea typeface="ＭＳ Ｐゴシック" charset="0"/>
                <a:cs typeface="ＭＳ Ｐゴシック" charset="0"/>
              </a:rPr>
              <a:t>Different reforms have different approaches to flexibility</a:t>
            </a:r>
          </a:p>
          <a:p>
            <a:pPr lvl="1"/>
            <a:r>
              <a:rPr lang="en-US" sz="2000">
                <a:latin typeface="Calibri" charset="0"/>
                <a:ea typeface="ＭＳ Ｐゴシック" charset="0"/>
              </a:rPr>
              <a:t>Some are too loose (e.g., ‘Effective schools’ movement)</a:t>
            </a:r>
          </a:p>
          <a:p>
            <a:pPr lvl="1"/>
            <a:r>
              <a:rPr lang="en-US" sz="2000">
                <a:latin typeface="Calibri" charset="0"/>
                <a:ea typeface="ＭＳ Ｐゴシック" charset="0"/>
              </a:rPr>
              <a:t>Others are too tight (e.g., Montessori Schools)</a:t>
            </a:r>
          </a:p>
          <a:p>
            <a:r>
              <a:rPr lang="en-US" sz="2400">
                <a:latin typeface="Calibri" charset="0"/>
                <a:ea typeface="ＭＳ Ｐゴシック" charset="0"/>
                <a:cs typeface="ＭＳ Ｐゴシック" charset="0"/>
              </a:rPr>
              <a:t>The “tight but loose” formulation:</a:t>
            </a:r>
          </a:p>
          <a:p>
            <a:pPr lvl="1"/>
            <a:r>
              <a:rPr lang="en-US" sz="2000">
                <a:latin typeface="Calibri" charset="0"/>
                <a:ea typeface="ＭＳ Ｐゴシック" charset="0"/>
              </a:rPr>
              <a:t>… combines an obsessive adherence to central design principles (the “tight” part) with accommodations to the needs, resources, constraints, and affordances that occur in any school or district (the “loose” part), but only where these do not conflict with the theory of action of the intervention.</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GB">
                <a:latin typeface="Calibri" charset="0"/>
                <a:ea typeface="ＭＳ Ｐゴシック" charset="0"/>
                <a:cs typeface="ＭＳ Ｐゴシック" charset="0"/>
              </a:rPr>
              <a:t>Strategies and techniques</a:t>
            </a:r>
          </a:p>
        </p:txBody>
      </p:sp>
      <p:sp>
        <p:nvSpPr>
          <p:cNvPr id="11266" name="Rectangle 3"/>
          <p:cNvSpPr>
            <a:spLocks noGrp="1" noChangeArrowheads="1"/>
          </p:cNvSpPr>
          <p:nvPr>
            <p:ph idx="1"/>
          </p:nvPr>
        </p:nvSpPr>
        <p:spPr/>
        <p:txBody>
          <a:bodyPr/>
          <a:lstStyle/>
          <a:p>
            <a:r>
              <a:rPr lang="en-GB">
                <a:latin typeface="Calibri" charset="0"/>
                <a:ea typeface="ＭＳ Ｐゴシック" charset="0"/>
                <a:cs typeface="ＭＳ Ｐゴシック" charset="0"/>
              </a:rPr>
              <a:t>Distinction between strategies and techniques</a:t>
            </a:r>
          </a:p>
          <a:p>
            <a:pPr lvl="1"/>
            <a:r>
              <a:rPr lang="en-GB">
                <a:latin typeface="Calibri" charset="0"/>
                <a:ea typeface="ＭＳ Ｐゴシック" charset="0"/>
              </a:rPr>
              <a:t>Strategies define the territory of formative assessment (no brainers)</a:t>
            </a:r>
          </a:p>
          <a:p>
            <a:pPr lvl="1"/>
            <a:r>
              <a:rPr lang="en-GB">
                <a:latin typeface="Calibri" charset="0"/>
                <a:ea typeface="ＭＳ Ｐゴシック" charset="0"/>
              </a:rPr>
              <a:t>Teachers are responsible for choice of techniques</a:t>
            </a:r>
          </a:p>
          <a:p>
            <a:pPr lvl="2"/>
            <a:r>
              <a:rPr lang="en-GB">
                <a:latin typeface="Calibri" charset="0"/>
                <a:ea typeface="ＭＳ Ｐゴシック" charset="0"/>
              </a:rPr>
              <a:t>Allows for customization/caters for local context</a:t>
            </a:r>
          </a:p>
          <a:p>
            <a:pPr lvl="2"/>
            <a:r>
              <a:rPr lang="en-GB">
                <a:latin typeface="Calibri" charset="0"/>
                <a:ea typeface="ＭＳ Ｐゴシック" charset="0"/>
              </a:rPr>
              <a:t>Creates ownership</a:t>
            </a:r>
          </a:p>
          <a:p>
            <a:pPr lvl="2"/>
            <a:r>
              <a:rPr lang="en-GB">
                <a:latin typeface="Calibri" charset="0"/>
                <a:ea typeface="ＭＳ Ｐゴシック" charset="0"/>
              </a:rPr>
              <a:t>Shares responsibility</a:t>
            </a:r>
          </a:p>
          <a:p>
            <a:r>
              <a:rPr lang="en-GB">
                <a:latin typeface="Calibri" charset="0"/>
                <a:ea typeface="ＭＳ Ｐゴシック" charset="0"/>
                <a:cs typeface="ＭＳ Ｐゴシック" charset="0"/>
              </a:rPr>
              <a:t>Key requirements of techniques</a:t>
            </a:r>
          </a:p>
          <a:p>
            <a:pPr lvl="1"/>
            <a:r>
              <a:rPr lang="en-GB">
                <a:latin typeface="Calibri" charset="0"/>
                <a:ea typeface="ＭＳ Ｐゴシック" charset="0"/>
              </a:rPr>
              <a:t>embodiment of deep cognitive/affective principles </a:t>
            </a:r>
          </a:p>
          <a:p>
            <a:pPr lvl="1"/>
            <a:r>
              <a:rPr lang="en-GB">
                <a:latin typeface="Calibri" charset="0"/>
                <a:ea typeface="ＭＳ Ｐゴシック" charset="0"/>
              </a:rPr>
              <a:t>relevance</a:t>
            </a:r>
          </a:p>
          <a:p>
            <a:pPr lvl="1"/>
            <a:r>
              <a:rPr lang="en-GB">
                <a:latin typeface="Calibri" charset="0"/>
                <a:ea typeface="ＭＳ Ｐゴシック" charset="0"/>
              </a:rPr>
              <a:t>feasibility</a:t>
            </a:r>
          </a:p>
          <a:p>
            <a:pPr lvl="1"/>
            <a:r>
              <a:rPr lang="en-GB">
                <a:latin typeface="Calibri" charset="0"/>
                <a:ea typeface="ＭＳ Ｐゴシック" charset="0"/>
              </a:rPr>
              <a:t>acceptability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Small steps</a:t>
            </a:r>
          </a:p>
        </p:txBody>
      </p:sp>
      <p:sp>
        <p:nvSpPr>
          <p:cNvPr id="17410" name="Rectangle 3"/>
          <p:cNvSpPr>
            <a:spLocks noGrp="1" noChangeArrowheads="1"/>
          </p:cNvSpPr>
          <p:nvPr>
            <p:ph idx="1"/>
          </p:nvPr>
        </p:nvSpPr>
        <p:spPr>
          <a:xfrm>
            <a:off x="269877" y="1330329"/>
            <a:ext cx="8572500" cy="5527675"/>
          </a:xfrm>
        </p:spPr>
        <p:txBody>
          <a:bodyPr/>
          <a:lstStyle/>
          <a:p>
            <a:pPr>
              <a:spcBef>
                <a:spcPts val="200"/>
              </a:spcBef>
            </a:pPr>
            <a:r>
              <a:rPr lang="en-US">
                <a:latin typeface="Calibri" charset="0"/>
                <a:ea typeface="ＭＳ Ｐゴシック" charset="0"/>
                <a:cs typeface="ＭＳ Ｐゴシック" charset="0"/>
              </a:rPr>
              <a:t>According to Berliner (1994), experts</a:t>
            </a:r>
          </a:p>
          <a:p>
            <a:pPr lvl="1">
              <a:spcBef>
                <a:spcPts val="200"/>
              </a:spcBef>
            </a:pPr>
            <a:r>
              <a:rPr lang="en-US" sz="2200">
                <a:latin typeface="Calibri" charset="0"/>
                <a:ea typeface="ＭＳ Ｐゴシック" charset="0"/>
              </a:rPr>
              <a:t>excel mainly in their own domain.</a:t>
            </a:r>
          </a:p>
          <a:p>
            <a:pPr lvl="1">
              <a:spcBef>
                <a:spcPts val="200"/>
              </a:spcBef>
            </a:pPr>
            <a:r>
              <a:rPr lang="en-US" sz="2200">
                <a:latin typeface="Calibri" charset="0"/>
                <a:ea typeface="ＭＳ Ｐゴシック" charset="0"/>
              </a:rPr>
              <a:t>often develop automaticity for the repetitive operations that are needed to accomplish their goals.</a:t>
            </a:r>
          </a:p>
          <a:p>
            <a:pPr lvl="1">
              <a:spcBef>
                <a:spcPts val="200"/>
              </a:spcBef>
            </a:pPr>
            <a:r>
              <a:rPr lang="en-US" sz="2200">
                <a:latin typeface="Calibri" charset="0"/>
                <a:ea typeface="ＭＳ Ｐゴシック" charset="0"/>
              </a:rPr>
              <a:t>are more sensitive to the task demands and social situation when solving problems.</a:t>
            </a:r>
          </a:p>
          <a:p>
            <a:pPr lvl="1">
              <a:spcBef>
                <a:spcPts val="200"/>
              </a:spcBef>
            </a:pPr>
            <a:r>
              <a:rPr lang="en-US" sz="2200">
                <a:latin typeface="Calibri" charset="0"/>
                <a:ea typeface="ＭＳ Ｐゴシック" charset="0"/>
              </a:rPr>
              <a:t>are more opportunistic and flexible in their teaching than novices.</a:t>
            </a:r>
          </a:p>
          <a:p>
            <a:pPr lvl="1">
              <a:spcBef>
                <a:spcPts val="200"/>
              </a:spcBef>
            </a:pPr>
            <a:r>
              <a:rPr lang="en-US" sz="2200">
                <a:latin typeface="Calibri" charset="0"/>
                <a:ea typeface="ＭＳ Ｐゴシック" charset="0"/>
              </a:rPr>
              <a:t>represent problems in qualitatively different ways than novices.</a:t>
            </a:r>
          </a:p>
          <a:p>
            <a:pPr lvl="1">
              <a:spcBef>
                <a:spcPts val="200"/>
              </a:spcBef>
            </a:pPr>
            <a:r>
              <a:rPr lang="en-US" sz="2200">
                <a:latin typeface="Calibri" charset="0"/>
                <a:ea typeface="ＭＳ Ｐゴシック" charset="0"/>
              </a:rPr>
              <a:t>have fast and accurate pattern recognition capabilities.  Novices cannot always make sense of what they experience.</a:t>
            </a:r>
          </a:p>
          <a:p>
            <a:pPr lvl="1">
              <a:spcBef>
                <a:spcPts val="200"/>
              </a:spcBef>
            </a:pPr>
            <a:r>
              <a:rPr lang="en-US" sz="2200">
                <a:latin typeface="Calibri" charset="0"/>
                <a:ea typeface="ＭＳ Ｐゴシック" charset="0"/>
              </a:rPr>
              <a:t>perceive meaningful patterns in the domain in which they are experienced.</a:t>
            </a:r>
          </a:p>
          <a:p>
            <a:pPr lvl="1">
              <a:spcBef>
                <a:spcPts val="200"/>
              </a:spcBef>
            </a:pPr>
            <a:r>
              <a:rPr lang="en-US" sz="2200">
                <a:latin typeface="Calibri" charset="0"/>
                <a:ea typeface="ＭＳ Ｐゴシック" charset="0"/>
              </a:rPr>
              <a:t>begin to solve problems slower but bring richer and more personal sources of information to bear on the problem that they are trying to solve.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04800" y="12954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en-US" sz="2600">
              <a:solidFill>
                <a:srgbClr val="9E2487"/>
              </a:solidFill>
              <a:latin typeface="Arial" charset="0"/>
            </a:endParaRPr>
          </a:p>
        </p:txBody>
      </p:sp>
      <p:sp>
        <p:nvSpPr>
          <p:cNvPr id="18434" name="Rectangle 3"/>
          <p:cNvSpPr>
            <a:spLocks noGrp="1" noChangeArrowheads="1"/>
          </p:cNvSpPr>
          <p:nvPr>
            <p:ph type="title"/>
          </p:nvPr>
        </p:nvSpPr>
        <p:spPr/>
        <p:txBody>
          <a:bodyPr/>
          <a:lstStyle/>
          <a:p>
            <a:r>
              <a:rPr lang="en-GB">
                <a:latin typeface="Calibri" charset="0"/>
                <a:ea typeface="ＭＳ Ｐゴシック" charset="0"/>
                <a:cs typeface="ＭＳ Ｐゴシック" charset="0"/>
              </a:rPr>
              <a:t>Example: CPR (Klein &amp; Klein, 1981)</a:t>
            </a:r>
            <a:endParaRPr lang="en-US">
              <a:latin typeface="Calibri" charset="0"/>
              <a:ea typeface="ＭＳ Ｐゴシック" charset="0"/>
              <a:cs typeface="ＭＳ Ｐゴシック" charset="0"/>
            </a:endParaRPr>
          </a:p>
        </p:txBody>
      </p:sp>
      <p:sp>
        <p:nvSpPr>
          <p:cNvPr id="833540" name="Rectangle 4"/>
          <p:cNvSpPr>
            <a:spLocks noGrp="1" noChangeArrowheads="1"/>
          </p:cNvSpPr>
          <p:nvPr>
            <p:ph idx="1"/>
          </p:nvPr>
        </p:nvSpPr>
        <p:spPr/>
        <p:txBody>
          <a:bodyPr/>
          <a:lstStyle/>
          <a:p>
            <a:r>
              <a:rPr lang="en-US">
                <a:latin typeface="Calibri" charset="0"/>
                <a:ea typeface="ＭＳ Ｐゴシック" charset="0"/>
                <a:cs typeface="ＭＳ Ｐゴシック" charset="0"/>
              </a:rPr>
              <a:t>Six video extracts of a person delivering cardio-pulmonary resuscitation (CPR)</a:t>
            </a:r>
          </a:p>
          <a:p>
            <a:pPr lvl="1"/>
            <a:r>
              <a:rPr lang="en-US">
                <a:latin typeface="Calibri" charset="0"/>
                <a:ea typeface="ＭＳ Ｐゴシック" charset="0"/>
              </a:rPr>
              <a:t>5 of the video extracts are students</a:t>
            </a:r>
          </a:p>
          <a:p>
            <a:pPr lvl="1"/>
            <a:r>
              <a:rPr lang="en-US">
                <a:latin typeface="Calibri" charset="0"/>
                <a:ea typeface="ＭＳ Ｐゴシック" charset="0"/>
              </a:rPr>
              <a:t>1 of the video extracts is an expert</a:t>
            </a:r>
          </a:p>
          <a:p>
            <a:r>
              <a:rPr lang="en-US">
                <a:latin typeface="Calibri" charset="0"/>
                <a:ea typeface="ＭＳ Ｐゴシック" charset="0"/>
                <a:cs typeface="ＭＳ Ｐゴシック" charset="0"/>
              </a:rPr>
              <a:t>Videos shown to three groups: students, experts, instructors</a:t>
            </a:r>
          </a:p>
          <a:p>
            <a:r>
              <a:rPr lang="en-US">
                <a:latin typeface="Calibri" charset="0"/>
                <a:ea typeface="ＭＳ Ｐゴシック" charset="0"/>
                <a:cs typeface="ＭＳ Ｐゴシック" charset="0"/>
              </a:rPr>
              <a:t>Success rate in identifying the expert:</a:t>
            </a:r>
          </a:p>
          <a:p>
            <a:pPr lvl="1"/>
            <a:r>
              <a:rPr lang="en-US">
                <a:latin typeface="Calibri" charset="0"/>
                <a:ea typeface="ＭＳ Ｐゴシック" charset="0"/>
              </a:rPr>
              <a:t>Experts:		90%</a:t>
            </a:r>
          </a:p>
          <a:p>
            <a:pPr lvl="1"/>
            <a:r>
              <a:rPr lang="en-US">
                <a:latin typeface="Calibri" charset="0"/>
                <a:ea typeface="ＭＳ Ｐゴシック" charset="0"/>
              </a:rPr>
              <a:t>Students:		50%</a:t>
            </a:r>
          </a:p>
          <a:p>
            <a:pPr lvl="1"/>
            <a:r>
              <a:rPr lang="en-US">
                <a:latin typeface="Calibri" charset="0"/>
                <a:ea typeface="ＭＳ Ｐゴシック" charset="0"/>
              </a:rPr>
              <a:t>Instructors:	30%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35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35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35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35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354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354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3354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335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0"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Looking at the wrong knowledge…</a:t>
            </a:r>
          </a:p>
        </p:txBody>
      </p:sp>
      <p:sp>
        <p:nvSpPr>
          <p:cNvPr id="19458" name="Rectangle 3"/>
          <p:cNvSpPr>
            <a:spLocks noGrp="1" noChangeArrowheads="1"/>
          </p:cNvSpPr>
          <p:nvPr>
            <p:ph idx="1"/>
          </p:nvPr>
        </p:nvSpPr>
        <p:spPr>
          <a:xfrm>
            <a:off x="457200" y="1409700"/>
            <a:ext cx="8229600" cy="5448300"/>
          </a:xfrm>
        </p:spPr>
        <p:txBody>
          <a:bodyPr/>
          <a:lstStyle/>
          <a:p>
            <a:r>
              <a:rPr lang="en-US" sz="2400">
                <a:latin typeface="Calibri" charset="0"/>
                <a:ea typeface="ＭＳ Ｐゴシック" charset="0"/>
                <a:cs typeface="ＭＳ Ｐゴシック" charset="0"/>
              </a:rPr>
              <a:t>The most powerful teacher knowledge is not explicit</a:t>
            </a:r>
          </a:p>
          <a:p>
            <a:pPr lvl="1"/>
            <a:r>
              <a:rPr lang="en-US" sz="2000">
                <a:latin typeface="Calibri" charset="0"/>
                <a:ea typeface="ＭＳ Ｐゴシック" charset="0"/>
              </a:rPr>
              <a:t>That’s why telling teachers what to do doesn’t work</a:t>
            </a:r>
          </a:p>
          <a:p>
            <a:pPr lvl="1"/>
            <a:r>
              <a:rPr lang="en-US" sz="2000">
                <a:latin typeface="Calibri" charset="0"/>
                <a:ea typeface="ＭＳ Ｐゴシック" charset="0"/>
              </a:rPr>
              <a:t>What we know is more than we can say</a:t>
            </a:r>
          </a:p>
          <a:p>
            <a:pPr lvl="1"/>
            <a:r>
              <a:rPr lang="en-US" sz="2000">
                <a:latin typeface="Calibri" charset="0"/>
                <a:ea typeface="ＭＳ Ｐゴシック" charset="0"/>
              </a:rPr>
              <a:t>And that is why most professional development has been relatively ineffective</a:t>
            </a:r>
          </a:p>
          <a:p>
            <a:r>
              <a:rPr lang="en-US" sz="2400">
                <a:latin typeface="Calibri" charset="0"/>
                <a:ea typeface="ＭＳ Ｐゴシック" charset="0"/>
                <a:cs typeface="ＭＳ Ｐゴシック" charset="0"/>
              </a:rPr>
              <a:t>Improving practice involves changing habits, not adding knowledge</a:t>
            </a:r>
          </a:p>
          <a:p>
            <a:pPr lvl="1"/>
            <a:r>
              <a:rPr lang="en-US" sz="2000">
                <a:latin typeface="Calibri" charset="0"/>
                <a:ea typeface="ＭＳ Ｐゴシック" charset="0"/>
              </a:rPr>
              <a:t>That’s why it’s hard</a:t>
            </a:r>
          </a:p>
          <a:p>
            <a:pPr lvl="2"/>
            <a:r>
              <a:rPr lang="en-US" sz="1800">
                <a:latin typeface="Calibri" charset="0"/>
                <a:ea typeface="ＭＳ Ｐゴシック" charset="0"/>
              </a:rPr>
              <a:t>And the hardest bit is not getting new ideas into people’s heads</a:t>
            </a:r>
          </a:p>
          <a:p>
            <a:pPr lvl="2"/>
            <a:r>
              <a:rPr lang="en-US" sz="1800">
                <a:latin typeface="Calibri" charset="0"/>
                <a:ea typeface="ＭＳ Ｐゴシック" charset="0"/>
              </a:rPr>
              <a:t>It’s getting the old ones out</a:t>
            </a:r>
          </a:p>
          <a:p>
            <a:pPr lvl="1"/>
            <a:r>
              <a:rPr lang="en-US" sz="2000">
                <a:latin typeface="Calibri" charset="0"/>
                <a:ea typeface="ＭＳ Ｐゴシック" charset="0"/>
              </a:rPr>
              <a:t>That’s why it takes time</a:t>
            </a:r>
          </a:p>
          <a:p>
            <a:r>
              <a:rPr lang="en-US" sz="2400">
                <a:latin typeface="Calibri" charset="0"/>
                <a:ea typeface="ＭＳ Ｐゴシック" charset="0"/>
                <a:cs typeface="ＭＳ Ｐゴシック" charset="0"/>
              </a:rPr>
              <a:t>But it doesn’t happen naturally</a:t>
            </a:r>
          </a:p>
          <a:p>
            <a:pPr lvl="1"/>
            <a:r>
              <a:rPr lang="en-US" sz="2000">
                <a:latin typeface="Calibri" charset="0"/>
                <a:ea typeface="ＭＳ Ｐゴシック" charset="0"/>
              </a:rPr>
              <a:t>If it did, the most experienced teachers would be the most productive, and that’s not true (Hanushek, 2005)</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Calibri" charset="0"/>
                <a:ea typeface="ＭＳ Ｐゴシック" charset="0"/>
                <a:cs typeface="ＭＳ Ｐゴシック" charset="0"/>
              </a:rPr>
              <a:t>Changing, not sharing, practice</a:t>
            </a:r>
          </a:p>
        </p:txBody>
      </p:sp>
      <p:sp>
        <p:nvSpPr>
          <p:cNvPr id="20482" name="Content Placeholder 2"/>
          <p:cNvSpPr>
            <a:spLocks noGrp="1"/>
          </p:cNvSpPr>
          <p:nvPr>
            <p:ph idx="1"/>
          </p:nvPr>
        </p:nvSpPr>
        <p:spPr/>
        <p:txBody>
          <a:bodyPr/>
          <a:lstStyle/>
          <a:p>
            <a:r>
              <a:rPr lang="en-US">
                <a:latin typeface="Calibri" charset="0"/>
                <a:ea typeface="ＭＳ Ｐゴシック" charset="0"/>
                <a:cs typeface="ＭＳ Ｐゴシック" charset="0"/>
              </a:rPr>
              <a:t>The knowing-doing gap</a:t>
            </a:r>
          </a:p>
          <a:p>
            <a:r>
              <a:rPr lang="en-US">
                <a:latin typeface="Calibri" charset="0"/>
                <a:ea typeface="ＭＳ Ｐゴシック" charset="0"/>
                <a:cs typeface="ＭＳ Ｐゴシック" charset="0"/>
              </a:rPr>
              <a:t>Teachers don’t need new ideas</a:t>
            </a:r>
          </a:p>
          <a:p>
            <a:r>
              <a:rPr lang="en-US">
                <a:latin typeface="Calibri" charset="0"/>
                <a:ea typeface="ＭＳ Ｐゴシック" charset="0"/>
                <a:cs typeface="ＭＳ Ｐゴシック" charset="0"/>
              </a:rPr>
              <a:t>Teachers need support in implementing the ideas they already have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lstStyle/>
          <a:p>
            <a:pPr marL="0" indent="0">
              <a:buNone/>
            </a:pPr>
            <a:r>
              <a:rPr lang="en-US" dirty="0" smtClean="0"/>
              <a:t>“Teachers </a:t>
            </a:r>
            <a:r>
              <a:rPr lang="en-US" dirty="0"/>
              <a:t>will not take up attractive sounding ideas, albeit based on extensive research, if these are presented as general principles which leave entirely to them the task of translating them into everyday practice – their lives are too busy and too fragile for this to be possible for all but an outstanding few. What they need is a variety of living examples of implementation, by teachers with whom they can identify and from whom they can both derive conviction and confidence that they can do better, and see concrete examples of what doing better means in practice</a:t>
            </a:r>
            <a:r>
              <a:rPr lang="en-US" dirty="0" smtClean="0"/>
              <a:t>.” (Black &amp; Wiliam, 1998)</a:t>
            </a:r>
            <a:endParaRPr lang="en-US" dirty="0"/>
          </a:p>
        </p:txBody>
      </p:sp>
    </p:spTree>
    <p:extLst>
      <p:ext uri="{BB962C8B-B14F-4D97-AF65-F5344CB8AC3E}">
        <p14:creationId xmlns:p14="http://schemas.microsoft.com/office/powerpoint/2010/main" val="33975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Calibri" charset="0"/>
                <a:ea typeface="ＭＳ Ｐゴシック" charset="0"/>
                <a:cs typeface="ＭＳ Ｐゴシック" charset="0"/>
              </a:rPr>
              <a:t>Changing, not sharing, practice</a:t>
            </a:r>
          </a:p>
        </p:txBody>
      </p:sp>
      <p:pic>
        <p:nvPicPr>
          <p:cNvPr id="7" name="Knowing-doing gap v2.m4v" descr="/Home /Consulting/ Miscellaneous talks/2011/2011-05/21 HBE workshop/Videos/Presentation 6/Knowing-doing gap v2.m4v">
            <a:hlinkClick r:id="" action="ppaction://media"/>
          </p:cNvPr>
          <p:cNvPicPr>
            <a:picLocks noGrp="1" noChangeAspect="1"/>
          </p:cNvPicPr>
          <p:nvPr>
            <p:ph sz="half" idx="2"/>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660400" y="1658938"/>
            <a:ext cx="7924800" cy="4457700"/>
          </a:xfrm>
          <a:noFill/>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6"/>
          <p:cNvSpPr>
            <a:spLocks noGrp="1"/>
          </p:cNvSpPr>
          <p:nvPr>
            <p:ph type="title"/>
          </p:nvPr>
        </p:nvSpPr>
        <p:spPr/>
        <p:txBody>
          <a:bodyPr/>
          <a:lstStyle/>
          <a:p>
            <a:pPr eaLnBrk="1" hangingPunct="1"/>
            <a:endParaRPr lang="en-US">
              <a:latin typeface="Calibri" charset="0"/>
              <a:ea typeface="ＭＳ Ｐゴシック" charset="0"/>
              <a:cs typeface="ＭＳ Ｐゴシック" charset="0"/>
            </a:endParaRPr>
          </a:p>
        </p:txBody>
      </p:sp>
      <p:sp>
        <p:nvSpPr>
          <p:cNvPr id="22530" name="Rectangle 3"/>
          <p:cNvSpPr>
            <a:spLocks noGrp="1" noChangeArrowheads="1"/>
          </p:cNvSpPr>
          <p:nvPr>
            <p:ph idx="1"/>
          </p:nvPr>
        </p:nvSpPr>
        <p:spPr>
          <a:xfrm>
            <a:off x="457200" y="1600204"/>
            <a:ext cx="8686800" cy="4525963"/>
          </a:xfrm>
        </p:spPr>
        <p:txBody>
          <a:bodyPr/>
          <a:lstStyle/>
          <a:p>
            <a:pPr marL="0" indent="0" eaLnBrk="1" hangingPunct="1">
              <a:buFont typeface="Wingdings" charset="0"/>
              <a:buNone/>
            </a:pPr>
            <a:r>
              <a:rPr lang="en-US" sz="2400">
                <a:latin typeface="Calibri" charset="0"/>
                <a:ea typeface="ＭＳ Ｐゴシック" charset="0"/>
                <a:cs typeface="ＭＳ Ｐゴシック" charset="0"/>
              </a:rPr>
              <a:t>We need to create time and space for teachers to reflect on their practice in a structured way, and to learn from mistakes</a:t>
            </a:r>
            <a:br>
              <a:rPr lang="en-US" sz="2400">
                <a:latin typeface="Calibri" charset="0"/>
                <a:ea typeface="ＭＳ Ｐゴシック" charset="0"/>
                <a:cs typeface="ＭＳ Ｐゴシック" charset="0"/>
              </a:rPr>
            </a:br>
            <a:r>
              <a:rPr lang="en-US" sz="2400">
                <a:latin typeface="Calibri" charset="0"/>
                <a:ea typeface="ＭＳ Ｐゴシック" charset="0"/>
                <a:cs typeface="ＭＳ Ｐゴシック" charset="0"/>
              </a:rPr>
              <a:t>(Bransford, Brown &amp; Cocking, 1999)</a:t>
            </a:r>
          </a:p>
          <a:p>
            <a:pPr marL="0" indent="0" eaLnBrk="1" hangingPunct="1"/>
            <a:endParaRPr lang="en-US">
              <a:latin typeface="Calibri" charset="0"/>
              <a:ea typeface="ＭＳ Ｐゴシック" charset="0"/>
              <a:cs typeface="ＭＳ Ｐゴシック" charset="0"/>
            </a:endParaRPr>
          </a:p>
          <a:p>
            <a:pPr marL="0" indent="0" eaLnBrk="1" hangingPunct="1"/>
            <a:endParaRPr lang="en-US">
              <a:latin typeface="Calibri" charset="0"/>
              <a:ea typeface="ＭＳ Ｐゴシック" charset="0"/>
              <a:cs typeface="ＭＳ Ｐゴシック" charset="0"/>
            </a:endParaRPr>
          </a:p>
          <a:p>
            <a:pPr marL="0" indent="0" eaLnBrk="1" hangingPunct="1"/>
            <a:endParaRPr lang="en-US">
              <a:latin typeface="Calibri" charset="0"/>
              <a:ea typeface="ＭＳ Ｐゴシック" charset="0"/>
              <a:cs typeface="ＭＳ Ｐゴシック" charset="0"/>
            </a:endParaRPr>
          </a:p>
        </p:txBody>
      </p:sp>
      <p:sp>
        <p:nvSpPr>
          <p:cNvPr id="1057796" name="Rectangle 4"/>
          <p:cNvSpPr>
            <a:spLocks noChangeArrowheads="1"/>
          </p:cNvSpPr>
          <p:nvPr/>
        </p:nvSpPr>
        <p:spPr bwMode="auto">
          <a:xfrm>
            <a:off x="479427" y="3514725"/>
            <a:ext cx="8353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20000"/>
              </a:spcBef>
              <a:tabLst>
                <a:tab pos="3335338" algn="r"/>
              </a:tabLst>
            </a:pPr>
            <a:r>
              <a:rPr lang="en-US">
                <a:latin typeface="Calibri" charset="0"/>
                <a:ea typeface="ヒラギノ角ゴ ProN W3" charset="0"/>
                <a:cs typeface="ヒラギノ角ゴ ProN W3" charset="0"/>
              </a:rPr>
              <a:t>“Always make new mistakes”</a:t>
            </a:r>
            <a:br>
              <a:rPr lang="en-US">
                <a:latin typeface="Calibri" charset="0"/>
                <a:ea typeface="ヒラギノ角ゴ ProN W3" charset="0"/>
                <a:cs typeface="ヒラギノ角ゴ ProN W3" charset="0"/>
              </a:rPr>
            </a:br>
            <a:r>
              <a:rPr lang="en-US">
                <a:latin typeface="Calibri" charset="0"/>
                <a:ea typeface="ヒラギノ角ゴ ProN W3" charset="0"/>
                <a:cs typeface="ヒラギノ角ゴ ProN W3" charset="0"/>
              </a:rPr>
              <a:t>(Esther Dyson)</a:t>
            </a:r>
          </a:p>
        </p:txBody>
      </p:sp>
      <p:sp>
        <p:nvSpPr>
          <p:cNvPr id="1057797" name="Rectangle 5"/>
          <p:cNvSpPr>
            <a:spLocks noChangeArrowheads="1"/>
          </p:cNvSpPr>
          <p:nvPr/>
        </p:nvSpPr>
        <p:spPr bwMode="auto">
          <a:xfrm>
            <a:off x="495300" y="4841875"/>
            <a:ext cx="8353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20000"/>
              </a:spcBef>
              <a:tabLst>
                <a:tab pos="3335338" algn="r"/>
                <a:tab pos="8008938" algn="r"/>
              </a:tabLst>
            </a:pPr>
            <a:r>
              <a:rPr lang="en-US">
                <a:latin typeface="Calibri" charset="0"/>
              </a:rPr>
              <a:t>“Ever tried. Ever failed. No matter. Try again. Fail again. Fail better.”</a:t>
            </a:r>
          </a:p>
          <a:p>
            <a:pPr>
              <a:spcBef>
                <a:spcPct val="20000"/>
              </a:spcBef>
              <a:tabLst>
                <a:tab pos="3335338" algn="r"/>
                <a:tab pos="8008938" algn="r"/>
              </a:tabLst>
            </a:pPr>
            <a:r>
              <a:rPr lang="en-US">
                <a:latin typeface="Calibri" charset="0"/>
              </a:rPr>
              <a:t>(</a:t>
            </a:r>
            <a:r>
              <a:rPr lang="en-US">
                <a:latin typeface="Calibri" charset="0"/>
                <a:ea typeface="ヒラギノ角ゴ ProN W3" charset="0"/>
                <a:cs typeface="ヒラギノ角ゴ ProN W3" charset="0"/>
              </a:rPr>
              <a:t>Samuel Beckett, </a:t>
            </a:r>
            <a:r>
              <a:rPr lang="en-US" i="1">
                <a:latin typeface="Calibri" charset="0"/>
                <a:ea typeface="ヒラギノ角ゴ ProN W3" charset="0"/>
                <a:cs typeface="ヒラギノ角ゴ ProN W3" charset="0"/>
              </a:rPr>
              <a:t>Worstward Ho</a:t>
            </a:r>
            <a:r>
              <a:rPr lang="en-US">
                <a:latin typeface="Calibri" charset="0"/>
                <a:ea typeface="ヒラギノ角ゴ ProN W3" charset="0"/>
                <a:cs typeface="ヒラギノ角ゴ ProN W3" charset="0"/>
              </a:rPr>
              <a:t>)</a:t>
            </a:r>
            <a:endParaRPr lang="en-US" i="1">
              <a:latin typeface="Calibri" charset="0"/>
              <a:ea typeface="ヒラギノ角ゴ ProN W3" charset="0"/>
              <a:cs typeface="ヒラギノ角ゴ ProN W3"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6" grpId="0" build="p"/>
      <p:bldP spid="10577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n-US" sz="3500">
                <a:latin typeface="Calibri" charset="0"/>
                <a:ea typeface="ＭＳ Ｐゴシック" charset="0"/>
                <a:cs typeface="ＭＳ Ｐゴシック" charset="0"/>
              </a:rPr>
              <a:t>Sensory capacity (Nørretranders, 1998)</a:t>
            </a:r>
            <a:endParaRPr lang="en-US" sz="2600">
              <a:latin typeface="Calibri" charset="0"/>
              <a:ea typeface="ＭＳ Ｐゴシック" charset="0"/>
              <a:cs typeface="ＭＳ Ｐゴシック" charset="0"/>
            </a:endParaRPr>
          </a:p>
        </p:txBody>
      </p:sp>
      <p:sp>
        <p:nvSpPr>
          <p:cNvPr id="23554" name="Rectangle 3"/>
          <p:cNvSpPr>
            <a:spLocks noChangeArrowheads="1"/>
          </p:cNvSpPr>
          <p:nvPr/>
        </p:nvSpPr>
        <p:spPr bwMode="auto">
          <a:xfrm>
            <a:off x="304800" y="14478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en-US" sz="2600">
              <a:solidFill>
                <a:srgbClr val="9E2487"/>
              </a:solidFill>
              <a:latin typeface="Arial" charset="0"/>
            </a:endParaRPr>
          </a:p>
        </p:txBody>
      </p:sp>
      <p:graphicFrame>
        <p:nvGraphicFramePr>
          <p:cNvPr id="6" name="Content Placeholder 6"/>
          <p:cNvGraphicFramePr>
            <a:graphicFrameLocks/>
          </p:cNvGraphicFramePr>
          <p:nvPr/>
        </p:nvGraphicFramePr>
        <p:xfrm>
          <a:off x="398465" y="2027242"/>
          <a:ext cx="8353425" cy="3394077"/>
        </p:xfrm>
        <a:graphic>
          <a:graphicData uri="http://schemas.openxmlformats.org/drawingml/2006/table">
            <a:tbl>
              <a:tblPr/>
              <a:tblGrid>
                <a:gridCol w="2784475"/>
                <a:gridCol w="2784475"/>
                <a:gridCol w="2784475"/>
              </a:tblGrid>
              <a:tr h="7508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Sensory system</a:t>
                      </a:r>
                      <a:endParaRPr kumimoji="0" lang="en-US" sz="1800" b="1" i="0" u="none" strike="noStrike" cap="none" normalizeH="0" baseline="0" dirty="0">
                        <a:ln>
                          <a:noFill/>
                        </a:ln>
                        <a:solidFill>
                          <a:srgbClr val="FFFFFF"/>
                        </a:solidFill>
                        <a:effectLst/>
                        <a:latin typeface="Arial" charset="0"/>
                      </a:endParaRPr>
                    </a:p>
                  </a:txBody>
                  <a:tcPr marL="92176" marR="921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Total bandwidth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(in bits/second)</a:t>
                      </a:r>
                      <a:endParaRPr kumimoji="0" lang="en-US" sz="1800" b="1" i="0" u="none" strike="noStrike" cap="none" normalizeH="0" baseline="0" dirty="0">
                        <a:ln>
                          <a:noFill/>
                        </a:ln>
                        <a:solidFill>
                          <a:srgbClr val="FFFFFF"/>
                        </a:solidFill>
                        <a:effectLst/>
                        <a:latin typeface="Arial" charset="0"/>
                      </a:endParaRPr>
                    </a:p>
                  </a:txBody>
                  <a:tcPr marL="92176" marR="921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Conscious bandwidth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FF"/>
                          </a:solidFill>
                          <a:effectLst/>
                          <a:latin typeface="Arial" charset="0"/>
                        </a:rPr>
                        <a:t>(in bits/second)</a:t>
                      </a:r>
                      <a:endParaRPr kumimoji="0" lang="en-US" sz="1800" b="1" i="0" u="none" strike="noStrike" cap="none" normalizeH="0" baseline="0" dirty="0">
                        <a:ln>
                          <a:noFill/>
                        </a:ln>
                        <a:solidFill>
                          <a:srgbClr val="FFFFFF"/>
                        </a:solidFill>
                        <a:effectLst/>
                        <a:latin typeface="Arial" charset="0"/>
                      </a:endParaRPr>
                    </a:p>
                  </a:txBody>
                  <a:tcPr marL="92176" marR="921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Eyes</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10,000,000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40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Ears</a:t>
                      </a:r>
                      <a:endParaRPr kumimoji="0" lang="en-US" sz="1800" b="0" i="0" u="none" strike="noStrike" cap="none" normalizeH="0" baseline="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100,000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30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Skin</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1,000,000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5</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Taste</a:t>
                      </a:r>
                      <a:endParaRPr kumimoji="0" lang="en-US" sz="1800" b="0" i="0" u="none" strike="noStrike" cap="none" normalizeH="0" baseline="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1,000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Smell</a:t>
                      </a:r>
                      <a:endParaRPr kumimoji="0" lang="en-US" sz="1800" b="0" i="0" u="none" strike="noStrike" cap="none" normalizeH="0" baseline="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100,000</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a:t>
                      </a:r>
                      <a:endParaRPr kumimoji="0" lang="en-US" sz="1800" b="0" i="0" u="none" strike="noStrike" cap="none" normalizeH="0" baseline="0" dirty="0">
                        <a:ln>
                          <a:noFill/>
                        </a:ln>
                        <a:solidFill>
                          <a:schemeClr val="tx1"/>
                        </a:solidFill>
                        <a:effectLst/>
                        <a:latin typeface="Arial" charset="0"/>
                      </a:endParaRPr>
                    </a:p>
                  </a:txBody>
                  <a:tcPr marL="92176" marR="921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26 Basketball - lift lobby.m4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589088" y="1600200"/>
            <a:ext cx="5965825" cy="4525963"/>
          </a:xfrm>
        </p:spPr>
      </p:pic>
    </p:spTree>
    <p:extLst>
      <p:ext uri="{BB962C8B-B14F-4D97-AF65-F5344CB8AC3E}">
        <p14:creationId xmlns:p14="http://schemas.microsoft.com/office/powerpoint/2010/main" val="127153092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4" y="295279"/>
            <a:ext cx="8353425" cy="644525"/>
          </a:xfrm>
        </p:spPr>
        <p:txBody>
          <a:bodyPr/>
          <a:lstStyle/>
          <a:p>
            <a:r>
              <a:rPr lang="en-US" dirty="0">
                <a:latin typeface="Calibri" charset="0"/>
                <a:ea typeface="ＭＳ Ｐゴシック" charset="0"/>
                <a:cs typeface="ＭＳ Ｐゴシック" charset="0"/>
              </a:rPr>
              <a:t>Hand hygiene in hospitals (</a:t>
            </a:r>
            <a:r>
              <a:rPr lang="en-US" dirty="0" err="1">
                <a:latin typeface="Calibri" charset="0"/>
                <a:ea typeface="ＭＳ Ｐゴシック" charset="0"/>
                <a:cs typeface="ＭＳ Ｐゴシック" charset="0"/>
              </a:rPr>
              <a:t>Pittet</a:t>
            </a:r>
            <a:r>
              <a:rPr lang="en-US" dirty="0">
                <a:latin typeface="Calibri" charset="0"/>
                <a:ea typeface="ＭＳ Ｐゴシック" charset="0"/>
                <a:cs typeface="ＭＳ Ｐゴシック" charset="0"/>
              </a:rPr>
              <a:t>, 2001)</a:t>
            </a:r>
          </a:p>
        </p:txBody>
      </p:sp>
      <p:graphicFrame>
        <p:nvGraphicFramePr>
          <p:cNvPr id="4" name="Content Placeholder 3"/>
          <p:cNvGraphicFramePr>
            <a:graphicFrameLocks noGrp="1"/>
          </p:cNvGraphicFramePr>
          <p:nvPr>
            <p:ph idx="1"/>
          </p:nvPr>
        </p:nvGraphicFramePr>
        <p:xfrm>
          <a:off x="398465" y="1135063"/>
          <a:ext cx="8353425" cy="5562600"/>
        </p:xfrm>
        <a:graphic>
          <a:graphicData uri="http://schemas.openxmlformats.org/drawingml/2006/table">
            <a:tbl>
              <a:tblPr firstRow="1" bandRow="1">
                <a:tableStyleId>{5C22544A-7EE6-4342-B048-85BDC9FD1C3A}</a:tableStyleId>
              </a:tblPr>
              <a:tblGrid>
                <a:gridCol w="3919008"/>
                <a:gridCol w="1981200"/>
                <a:gridCol w="2453217"/>
              </a:tblGrid>
              <a:tr h="370840">
                <a:tc>
                  <a:txBody>
                    <a:bodyPr/>
                    <a:lstStyle/>
                    <a:p>
                      <a:r>
                        <a:rPr lang="en-US" dirty="0" smtClean="0"/>
                        <a:t>Study</a:t>
                      </a:r>
                      <a:endParaRPr lang="en-US" dirty="0"/>
                    </a:p>
                  </a:txBody>
                  <a:tcPr/>
                </a:tc>
                <a:tc>
                  <a:txBody>
                    <a:bodyPr/>
                    <a:lstStyle/>
                    <a:p>
                      <a:r>
                        <a:rPr lang="en-US" dirty="0" smtClean="0"/>
                        <a:t>Focus</a:t>
                      </a:r>
                      <a:endParaRPr lang="en-US" dirty="0"/>
                    </a:p>
                  </a:txBody>
                  <a:tcPr/>
                </a:tc>
                <a:tc>
                  <a:txBody>
                    <a:bodyPr/>
                    <a:lstStyle/>
                    <a:p>
                      <a:r>
                        <a:rPr lang="en-US" dirty="0" smtClean="0"/>
                        <a:t>Compliance rate</a:t>
                      </a:r>
                      <a:endParaRPr lang="en-US" dirty="0"/>
                    </a:p>
                  </a:txBody>
                  <a:tcPr/>
                </a:tc>
              </a:tr>
              <a:tr h="370840">
                <a:tc>
                  <a:txBody>
                    <a:bodyPr/>
                    <a:lstStyle/>
                    <a:p>
                      <a:r>
                        <a:rPr lang="en-US" dirty="0" smtClean="0"/>
                        <a:t>Preston, Larson</a:t>
                      </a:r>
                      <a:r>
                        <a:rPr lang="en-US" baseline="0" dirty="0" smtClean="0"/>
                        <a:t> &amp; </a:t>
                      </a:r>
                      <a:r>
                        <a:rPr lang="en-US" baseline="0" dirty="0" err="1" smtClean="0"/>
                        <a:t>Stamm</a:t>
                      </a:r>
                      <a:r>
                        <a:rPr lang="en-US" baseline="0" dirty="0" smtClean="0"/>
                        <a:t> (1981)</a:t>
                      </a:r>
                      <a:endParaRPr lang="en-US" dirty="0"/>
                    </a:p>
                  </a:txBody>
                  <a:tcPr/>
                </a:tc>
                <a:tc>
                  <a:txBody>
                    <a:bodyPr/>
                    <a:lstStyle/>
                    <a:p>
                      <a:r>
                        <a:rPr lang="en-US" dirty="0" smtClean="0"/>
                        <a:t>Open ward</a:t>
                      </a:r>
                      <a:endParaRPr lang="en-US" dirty="0"/>
                    </a:p>
                  </a:txBody>
                  <a:tcPr/>
                </a:tc>
                <a:tc>
                  <a:txBody>
                    <a:bodyPr/>
                    <a:lstStyle/>
                    <a:p>
                      <a:r>
                        <a:rPr lang="en-US" dirty="0" smtClean="0"/>
                        <a:t>16%</a:t>
                      </a:r>
                    </a:p>
                  </a:txBody>
                  <a:tcPr/>
                </a:tc>
              </a:tr>
              <a:tr h="370840">
                <a:tc>
                  <a:txBody>
                    <a:bodyPr/>
                    <a:lstStyle/>
                    <a:p>
                      <a:endParaRPr lang="en-US" dirty="0"/>
                    </a:p>
                  </a:txBody>
                  <a:tcPr/>
                </a:tc>
                <a:tc>
                  <a:txBody>
                    <a:bodyPr/>
                    <a:lstStyle/>
                    <a:p>
                      <a:r>
                        <a:rPr lang="en-US" dirty="0" smtClean="0"/>
                        <a:t>ICU</a:t>
                      </a:r>
                      <a:endParaRPr lang="en-US" dirty="0"/>
                    </a:p>
                  </a:txBody>
                  <a:tcPr/>
                </a:tc>
                <a:tc>
                  <a:txBody>
                    <a:bodyPr/>
                    <a:lstStyle/>
                    <a:p>
                      <a:r>
                        <a:rPr lang="en-US" dirty="0" smtClean="0"/>
                        <a:t>30%</a:t>
                      </a:r>
                      <a:endParaRPr lang="en-US" dirty="0"/>
                    </a:p>
                  </a:txBody>
                  <a:tcPr/>
                </a:tc>
              </a:tr>
              <a:tr h="370840">
                <a:tc>
                  <a:txBody>
                    <a:bodyPr/>
                    <a:lstStyle/>
                    <a:p>
                      <a:r>
                        <a:rPr lang="en-US" dirty="0" smtClean="0"/>
                        <a:t>Albert &amp; </a:t>
                      </a:r>
                      <a:r>
                        <a:rPr lang="en-US" dirty="0" err="1" smtClean="0"/>
                        <a:t>Condie</a:t>
                      </a:r>
                      <a:r>
                        <a:rPr lang="en-US" dirty="0" smtClean="0"/>
                        <a:t> (1981)</a:t>
                      </a:r>
                      <a:endParaRPr lang="en-US" dirty="0"/>
                    </a:p>
                  </a:txBody>
                  <a:tcPr/>
                </a:tc>
                <a:tc>
                  <a:txBody>
                    <a:bodyPr/>
                    <a:lstStyle/>
                    <a:p>
                      <a:r>
                        <a:rPr lang="en-US" dirty="0" smtClean="0"/>
                        <a:t>ICU</a:t>
                      </a:r>
                      <a:endParaRPr lang="en-US" dirty="0"/>
                    </a:p>
                  </a:txBody>
                  <a:tcPr/>
                </a:tc>
                <a:tc>
                  <a:txBody>
                    <a:bodyPr/>
                    <a:lstStyle/>
                    <a:p>
                      <a:r>
                        <a:rPr lang="en-US" dirty="0" smtClean="0"/>
                        <a:t>28% to 41%</a:t>
                      </a:r>
                      <a:endParaRPr lang="en-US" dirty="0"/>
                    </a:p>
                  </a:txBody>
                  <a:tcPr/>
                </a:tc>
              </a:tr>
              <a:tr h="370840">
                <a:tc>
                  <a:txBody>
                    <a:bodyPr/>
                    <a:lstStyle/>
                    <a:p>
                      <a:r>
                        <a:rPr lang="en-US" dirty="0" smtClean="0"/>
                        <a:t>Larson (1983)</a:t>
                      </a:r>
                      <a:endParaRPr lang="en-US" dirty="0"/>
                    </a:p>
                  </a:txBody>
                  <a:tcPr/>
                </a:tc>
                <a:tc>
                  <a:txBody>
                    <a:bodyPr/>
                    <a:lstStyle/>
                    <a:p>
                      <a:r>
                        <a:rPr lang="en-US" dirty="0" smtClean="0"/>
                        <a:t>All wards</a:t>
                      </a:r>
                      <a:endParaRPr lang="en-US" dirty="0"/>
                    </a:p>
                  </a:txBody>
                  <a:tcPr/>
                </a:tc>
                <a:tc>
                  <a:txBody>
                    <a:bodyPr/>
                    <a:lstStyle/>
                    <a:p>
                      <a:r>
                        <a:rPr lang="en-US" dirty="0" smtClean="0"/>
                        <a:t>45%</a:t>
                      </a:r>
                      <a:endParaRPr lang="en-US" dirty="0"/>
                    </a:p>
                  </a:txBody>
                  <a:tcPr/>
                </a:tc>
              </a:tr>
              <a:tr h="370840">
                <a:tc>
                  <a:txBody>
                    <a:bodyPr/>
                    <a:lstStyle/>
                    <a:p>
                      <a:r>
                        <a:rPr lang="en-US" dirty="0" err="1" smtClean="0"/>
                        <a:t>Donowitz</a:t>
                      </a:r>
                      <a:r>
                        <a:rPr lang="en-US" dirty="0" smtClean="0"/>
                        <a:t> (1987)</a:t>
                      </a:r>
                      <a:endParaRPr lang="en-US" dirty="0"/>
                    </a:p>
                  </a:txBody>
                  <a:tcPr/>
                </a:tc>
                <a:tc>
                  <a:txBody>
                    <a:bodyPr/>
                    <a:lstStyle/>
                    <a:p>
                      <a:r>
                        <a:rPr lang="en-US" dirty="0" smtClean="0"/>
                        <a:t>Pediatric ICU</a:t>
                      </a:r>
                      <a:endParaRPr lang="en-US" dirty="0"/>
                    </a:p>
                  </a:txBody>
                  <a:tcPr/>
                </a:tc>
                <a:tc>
                  <a:txBody>
                    <a:bodyPr/>
                    <a:lstStyle/>
                    <a:p>
                      <a:r>
                        <a:rPr lang="en-US" dirty="0" smtClean="0"/>
                        <a:t>30%</a:t>
                      </a:r>
                      <a:endParaRPr lang="en-US" dirty="0"/>
                    </a:p>
                  </a:txBody>
                  <a:tcPr/>
                </a:tc>
              </a:tr>
              <a:tr h="370840">
                <a:tc>
                  <a:txBody>
                    <a:bodyPr/>
                    <a:lstStyle/>
                    <a:p>
                      <a:r>
                        <a:rPr lang="en-US" dirty="0" smtClean="0"/>
                        <a:t>Graham (1990)</a:t>
                      </a:r>
                      <a:endParaRPr lang="en-US" dirty="0"/>
                    </a:p>
                  </a:txBody>
                  <a:tcPr/>
                </a:tc>
                <a:tc>
                  <a:txBody>
                    <a:bodyPr/>
                    <a:lstStyle/>
                    <a:p>
                      <a:r>
                        <a:rPr lang="en-US" dirty="0" smtClean="0"/>
                        <a:t>ICU</a:t>
                      </a:r>
                      <a:endParaRPr lang="en-US" dirty="0"/>
                    </a:p>
                  </a:txBody>
                  <a:tcPr/>
                </a:tc>
                <a:tc>
                  <a:txBody>
                    <a:bodyPr/>
                    <a:lstStyle/>
                    <a:p>
                      <a:r>
                        <a:rPr lang="en-US" dirty="0" smtClean="0"/>
                        <a:t>32%</a:t>
                      </a:r>
                      <a:endParaRPr lang="en-US" dirty="0"/>
                    </a:p>
                  </a:txBody>
                  <a:tcPr/>
                </a:tc>
              </a:tr>
              <a:tr h="370840">
                <a:tc>
                  <a:txBody>
                    <a:bodyPr/>
                    <a:lstStyle/>
                    <a:p>
                      <a:r>
                        <a:rPr lang="en-US" dirty="0" err="1" smtClean="0"/>
                        <a:t>Dubbert</a:t>
                      </a:r>
                      <a:r>
                        <a:rPr lang="en-US" dirty="0" smtClean="0"/>
                        <a:t> (1990)</a:t>
                      </a:r>
                      <a:endParaRPr lang="en-US" dirty="0"/>
                    </a:p>
                  </a:txBody>
                  <a:tcPr/>
                </a:tc>
                <a:tc>
                  <a:txBody>
                    <a:bodyPr/>
                    <a:lstStyle/>
                    <a:p>
                      <a:r>
                        <a:rPr lang="en-US" dirty="0" smtClean="0"/>
                        <a:t>ICU</a:t>
                      </a:r>
                      <a:endParaRPr lang="en-US" dirty="0"/>
                    </a:p>
                  </a:txBody>
                  <a:tcPr/>
                </a:tc>
                <a:tc>
                  <a:txBody>
                    <a:bodyPr/>
                    <a:lstStyle/>
                    <a:p>
                      <a:r>
                        <a:rPr lang="en-US" dirty="0" smtClean="0"/>
                        <a:t>81%</a:t>
                      </a:r>
                      <a:endParaRPr lang="en-US" dirty="0"/>
                    </a:p>
                  </a:txBody>
                  <a:tcPr/>
                </a:tc>
              </a:tr>
              <a:tr h="370840">
                <a:tc>
                  <a:txBody>
                    <a:bodyPr/>
                    <a:lstStyle/>
                    <a:p>
                      <a:r>
                        <a:rPr lang="en-US" dirty="0" err="1" smtClean="0"/>
                        <a:t>Pettinger</a:t>
                      </a:r>
                      <a:r>
                        <a:rPr lang="en-US" dirty="0" smtClean="0"/>
                        <a:t> &amp; </a:t>
                      </a:r>
                      <a:r>
                        <a:rPr lang="en-US" dirty="0" err="1" smtClean="0"/>
                        <a:t>Nettleman</a:t>
                      </a:r>
                      <a:r>
                        <a:rPr lang="en-US" dirty="0" smtClean="0"/>
                        <a:t> (1991)</a:t>
                      </a:r>
                      <a:endParaRPr lang="en-US" dirty="0"/>
                    </a:p>
                  </a:txBody>
                  <a:tcPr/>
                </a:tc>
                <a:tc>
                  <a:txBody>
                    <a:bodyPr/>
                    <a:lstStyle/>
                    <a:p>
                      <a:r>
                        <a:rPr lang="en-US" dirty="0" smtClean="0"/>
                        <a:t>Surgical ICU</a:t>
                      </a:r>
                      <a:endParaRPr lang="en-US" dirty="0"/>
                    </a:p>
                  </a:txBody>
                  <a:tcPr/>
                </a:tc>
                <a:tc>
                  <a:txBody>
                    <a:bodyPr/>
                    <a:lstStyle/>
                    <a:p>
                      <a:r>
                        <a:rPr lang="en-US" dirty="0" smtClean="0"/>
                        <a:t>51%</a:t>
                      </a:r>
                      <a:endParaRPr lang="en-US" dirty="0"/>
                    </a:p>
                  </a:txBody>
                  <a:tcPr/>
                </a:tc>
              </a:tr>
              <a:tr h="370840">
                <a:tc>
                  <a:txBody>
                    <a:bodyPr/>
                    <a:lstStyle/>
                    <a:p>
                      <a:r>
                        <a:rPr lang="en-US" dirty="0" smtClean="0"/>
                        <a:t>Larson et al. (1992)</a:t>
                      </a:r>
                      <a:endParaRPr lang="en-US" dirty="0"/>
                    </a:p>
                  </a:txBody>
                  <a:tcPr/>
                </a:tc>
                <a:tc>
                  <a:txBody>
                    <a:bodyPr/>
                    <a:lstStyle/>
                    <a:p>
                      <a:r>
                        <a:rPr lang="en-US" dirty="0" smtClean="0"/>
                        <a:t>Neonatal</a:t>
                      </a:r>
                      <a:r>
                        <a:rPr lang="en-US" baseline="0" dirty="0" smtClean="0"/>
                        <a:t> </a:t>
                      </a:r>
                      <a:r>
                        <a:rPr lang="en-US" dirty="0" smtClean="0"/>
                        <a:t>ICU</a:t>
                      </a:r>
                      <a:endParaRPr lang="en-US" dirty="0"/>
                    </a:p>
                  </a:txBody>
                  <a:tcPr/>
                </a:tc>
                <a:tc>
                  <a:txBody>
                    <a:bodyPr/>
                    <a:lstStyle/>
                    <a:p>
                      <a:r>
                        <a:rPr lang="en-US" dirty="0" smtClean="0"/>
                        <a:t>29%</a:t>
                      </a:r>
                      <a:endParaRPr lang="en-US" dirty="0"/>
                    </a:p>
                  </a:txBody>
                  <a:tcPr/>
                </a:tc>
              </a:tr>
              <a:tr h="370840">
                <a:tc>
                  <a:txBody>
                    <a:bodyPr/>
                    <a:lstStyle/>
                    <a:p>
                      <a:r>
                        <a:rPr lang="en-US" dirty="0" err="1" smtClean="0"/>
                        <a:t>Doebbeling</a:t>
                      </a:r>
                      <a:r>
                        <a:rPr lang="en-US" dirty="0" smtClean="0"/>
                        <a:t> et al. (1992)</a:t>
                      </a:r>
                      <a:endParaRPr lang="en-US" dirty="0"/>
                    </a:p>
                  </a:txBody>
                  <a:tcPr/>
                </a:tc>
                <a:tc>
                  <a:txBody>
                    <a:bodyPr/>
                    <a:lstStyle/>
                    <a:p>
                      <a:r>
                        <a:rPr lang="en-US" smtClean="0"/>
                        <a:t>ICU</a:t>
                      </a:r>
                      <a:endParaRPr lang="en-US" dirty="0"/>
                    </a:p>
                  </a:txBody>
                  <a:tcPr/>
                </a:tc>
                <a:tc>
                  <a:txBody>
                    <a:bodyPr/>
                    <a:lstStyle/>
                    <a:p>
                      <a:r>
                        <a:rPr lang="en-US" dirty="0" smtClean="0"/>
                        <a:t>40%</a:t>
                      </a:r>
                      <a:endParaRPr lang="en-US" dirty="0"/>
                    </a:p>
                  </a:txBody>
                  <a:tcPr/>
                </a:tc>
              </a:tr>
              <a:tr h="370840">
                <a:tc>
                  <a:txBody>
                    <a:bodyPr/>
                    <a:lstStyle/>
                    <a:p>
                      <a:r>
                        <a:rPr lang="en-US" dirty="0" err="1" smtClean="0"/>
                        <a:t>Zimakoff</a:t>
                      </a:r>
                      <a:r>
                        <a:rPr lang="en-US" dirty="0" smtClean="0"/>
                        <a:t> et al. (1992)</a:t>
                      </a:r>
                      <a:endParaRPr lang="en-US" dirty="0"/>
                    </a:p>
                  </a:txBody>
                  <a:tcPr/>
                </a:tc>
                <a:tc>
                  <a:txBody>
                    <a:bodyPr/>
                    <a:lstStyle/>
                    <a:p>
                      <a:r>
                        <a:rPr lang="en-US" dirty="0" smtClean="0"/>
                        <a:t>ICU</a:t>
                      </a:r>
                      <a:endParaRPr lang="en-US" dirty="0"/>
                    </a:p>
                  </a:txBody>
                  <a:tcPr/>
                </a:tc>
                <a:tc>
                  <a:txBody>
                    <a:bodyPr/>
                    <a:lstStyle/>
                    <a:p>
                      <a:r>
                        <a:rPr lang="en-US" dirty="0" smtClean="0"/>
                        <a:t>40%</a:t>
                      </a:r>
                      <a:endParaRPr lang="en-US" dirty="0"/>
                    </a:p>
                  </a:txBody>
                  <a:tcPr/>
                </a:tc>
              </a:tr>
              <a:tr h="370840">
                <a:tc>
                  <a:txBody>
                    <a:bodyPr/>
                    <a:lstStyle/>
                    <a:p>
                      <a:r>
                        <a:rPr lang="en-US" dirty="0" err="1" smtClean="0"/>
                        <a:t>Meengs</a:t>
                      </a:r>
                      <a:r>
                        <a:rPr lang="en-US" dirty="0" smtClean="0"/>
                        <a:t> et al. (1994)</a:t>
                      </a:r>
                      <a:endParaRPr lang="en-US" dirty="0"/>
                    </a:p>
                  </a:txBody>
                  <a:tcPr/>
                </a:tc>
                <a:tc>
                  <a:txBody>
                    <a:bodyPr/>
                    <a:lstStyle/>
                    <a:p>
                      <a:r>
                        <a:rPr lang="en-US" dirty="0" smtClean="0"/>
                        <a:t>ER (Casualty)</a:t>
                      </a:r>
                      <a:endParaRPr lang="en-US" dirty="0"/>
                    </a:p>
                  </a:txBody>
                  <a:tcPr/>
                </a:tc>
                <a:tc>
                  <a:txBody>
                    <a:bodyPr/>
                    <a:lstStyle/>
                    <a:p>
                      <a:r>
                        <a:rPr lang="en-US" dirty="0" smtClean="0"/>
                        <a:t>32%</a:t>
                      </a:r>
                      <a:endParaRPr lang="en-US" dirty="0"/>
                    </a:p>
                  </a:txBody>
                  <a:tcPr/>
                </a:tc>
              </a:tr>
              <a:tr h="370840">
                <a:tc>
                  <a:txBody>
                    <a:bodyPr/>
                    <a:lstStyle/>
                    <a:p>
                      <a:r>
                        <a:rPr lang="en-US" dirty="0" err="1" smtClean="0"/>
                        <a:t>Pittet</a:t>
                      </a:r>
                      <a:r>
                        <a:rPr lang="en-US" dirty="0" smtClean="0"/>
                        <a:t>, </a:t>
                      </a:r>
                      <a:r>
                        <a:rPr lang="en-US" dirty="0" err="1" smtClean="0"/>
                        <a:t>Mourouga</a:t>
                      </a:r>
                      <a:r>
                        <a:rPr lang="en-US" dirty="0" smtClean="0"/>
                        <a:t> &amp; </a:t>
                      </a:r>
                      <a:r>
                        <a:rPr lang="en-US" dirty="0" err="1" smtClean="0"/>
                        <a:t>Perneger</a:t>
                      </a:r>
                      <a:r>
                        <a:rPr lang="en-US" dirty="0" smtClean="0"/>
                        <a:t>  (1999)</a:t>
                      </a:r>
                      <a:endParaRPr lang="en-US" dirty="0"/>
                    </a:p>
                  </a:txBody>
                  <a:tcPr/>
                </a:tc>
                <a:tc>
                  <a:txBody>
                    <a:bodyPr/>
                    <a:lstStyle/>
                    <a:p>
                      <a:r>
                        <a:rPr lang="en-US" dirty="0" smtClean="0"/>
                        <a:t>All wards</a:t>
                      </a:r>
                      <a:endParaRPr lang="en-US" dirty="0"/>
                    </a:p>
                  </a:txBody>
                  <a:tcPr/>
                </a:tc>
                <a:tc>
                  <a:txBody>
                    <a:bodyPr/>
                    <a:lstStyle/>
                    <a:p>
                      <a:r>
                        <a:rPr lang="en-US" dirty="0" smtClean="0"/>
                        <a:t>48%</a:t>
                      </a:r>
                      <a:endParaRPr lang="en-US" dirty="0"/>
                    </a:p>
                  </a:txBody>
                  <a:tcPr/>
                </a:tc>
              </a:tr>
              <a:tr h="370840">
                <a:tc>
                  <a:txBody>
                    <a:bodyPr/>
                    <a:lstStyle/>
                    <a:p>
                      <a:endParaRPr lang="en-US" dirty="0"/>
                    </a:p>
                  </a:txBody>
                  <a:tcPr/>
                </a:tc>
                <a:tc>
                  <a:txBody>
                    <a:bodyPr/>
                    <a:lstStyle/>
                    <a:p>
                      <a:r>
                        <a:rPr lang="en-US" dirty="0" smtClean="0"/>
                        <a:t>ICU</a:t>
                      </a:r>
                      <a:endParaRPr lang="en-US" dirty="0"/>
                    </a:p>
                  </a:txBody>
                  <a:tcPr/>
                </a:tc>
                <a:tc>
                  <a:txBody>
                    <a:bodyPr/>
                    <a:lstStyle/>
                    <a:p>
                      <a:r>
                        <a:rPr lang="en-US" dirty="0" smtClean="0"/>
                        <a:t>36%</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Supportive accountability</a:t>
            </a:r>
          </a:p>
        </p:txBody>
      </p:sp>
      <p:sp>
        <p:nvSpPr>
          <p:cNvPr id="25602" name="Rectangle 3"/>
          <p:cNvSpPr>
            <a:spLocks noGrp="1" noChangeArrowheads="1"/>
          </p:cNvSpPr>
          <p:nvPr>
            <p:ph idx="1"/>
          </p:nvPr>
        </p:nvSpPr>
        <p:spPr>
          <a:xfrm>
            <a:off x="457200" y="1600200"/>
            <a:ext cx="8229600" cy="5257800"/>
          </a:xfrm>
        </p:spPr>
        <p:txBody>
          <a:bodyPr/>
          <a:lstStyle/>
          <a:p>
            <a:pPr eaLnBrk="1" hangingPunct="1">
              <a:lnSpc>
                <a:spcPct val="90000"/>
              </a:lnSpc>
            </a:pPr>
            <a:r>
              <a:rPr lang="en-US" sz="2700">
                <a:latin typeface="Calibri" charset="0"/>
                <a:ea typeface="ＭＳ Ｐゴシック" charset="0"/>
                <a:cs typeface="ＭＳ Ｐゴシック" charset="0"/>
              </a:rPr>
              <a:t>What is needed from teachers</a:t>
            </a:r>
          </a:p>
          <a:p>
            <a:pPr lvl="1" eaLnBrk="1" hangingPunct="1">
              <a:lnSpc>
                <a:spcPct val="90000"/>
              </a:lnSpc>
            </a:pPr>
            <a:r>
              <a:rPr lang="en-US">
                <a:latin typeface="Calibri" charset="0"/>
                <a:ea typeface="ＭＳ Ｐゴシック" charset="0"/>
              </a:rPr>
              <a:t>A commitment to:</a:t>
            </a:r>
          </a:p>
          <a:p>
            <a:pPr lvl="2" eaLnBrk="1" hangingPunct="1">
              <a:lnSpc>
                <a:spcPct val="90000"/>
              </a:lnSpc>
            </a:pPr>
            <a:r>
              <a:rPr lang="en-US">
                <a:latin typeface="Calibri" charset="0"/>
                <a:ea typeface="ＭＳ Ｐゴシック" charset="0"/>
              </a:rPr>
              <a:t>the continuous improvement of practice</a:t>
            </a:r>
          </a:p>
          <a:p>
            <a:pPr lvl="2" eaLnBrk="1" hangingPunct="1">
              <a:lnSpc>
                <a:spcPct val="90000"/>
              </a:lnSpc>
            </a:pPr>
            <a:r>
              <a:rPr lang="en-US">
                <a:latin typeface="Calibri" charset="0"/>
                <a:ea typeface="ＭＳ Ｐゴシック" charset="0"/>
              </a:rPr>
              <a:t>focus on those things that make a difference to student outcomes</a:t>
            </a:r>
          </a:p>
          <a:p>
            <a:pPr eaLnBrk="1" hangingPunct="1">
              <a:lnSpc>
                <a:spcPct val="90000"/>
              </a:lnSpc>
            </a:pPr>
            <a:endParaRPr lang="en-US" sz="2700">
              <a:latin typeface="Calibri" charset="0"/>
              <a:ea typeface="ＭＳ Ｐゴシック" charset="0"/>
              <a:cs typeface="ＭＳ Ｐゴシック" charset="0"/>
            </a:endParaRPr>
          </a:p>
          <a:p>
            <a:pPr eaLnBrk="1" hangingPunct="1">
              <a:lnSpc>
                <a:spcPct val="90000"/>
              </a:lnSpc>
            </a:pPr>
            <a:r>
              <a:rPr lang="en-US" sz="2700">
                <a:latin typeface="Calibri" charset="0"/>
                <a:ea typeface="ＭＳ Ｐゴシック" charset="0"/>
                <a:cs typeface="ＭＳ Ｐゴシック" charset="0"/>
              </a:rPr>
              <a:t>What is needed from leaders</a:t>
            </a:r>
          </a:p>
          <a:p>
            <a:pPr lvl="1" eaLnBrk="1" hangingPunct="1">
              <a:lnSpc>
                <a:spcPct val="90000"/>
              </a:lnSpc>
            </a:pPr>
            <a:r>
              <a:rPr lang="en-US">
                <a:latin typeface="Calibri" charset="0"/>
                <a:ea typeface="ＭＳ Ｐゴシック" charset="0"/>
              </a:rPr>
              <a:t>A commitment to:</a:t>
            </a:r>
          </a:p>
          <a:p>
            <a:pPr lvl="2" eaLnBrk="1" hangingPunct="1">
              <a:lnSpc>
                <a:spcPct val="90000"/>
              </a:lnSpc>
            </a:pPr>
            <a:r>
              <a:rPr lang="en-US">
                <a:latin typeface="Calibri" charset="0"/>
                <a:ea typeface="ＭＳ Ｐゴシック" charset="0"/>
              </a:rPr>
              <a:t>creating expectations for the continuous improvement of practice</a:t>
            </a:r>
          </a:p>
          <a:p>
            <a:pPr lvl="2" eaLnBrk="1" hangingPunct="1">
              <a:lnSpc>
                <a:spcPct val="90000"/>
              </a:lnSpc>
            </a:pPr>
            <a:r>
              <a:rPr lang="en-US">
                <a:latin typeface="Calibri" charset="0"/>
                <a:ea typeface="ＭＳ Ｐゴシック" charset="0"/>
              </a:rPr>
              <a:t>ensuring that the the focus stays on those things that make a difference to student outcomes</a:t>
            </a:r>
          </a:p>
          <a:p>
            <a:pPr lvl="2" eaLnBrk="1" hangingPunct="1">
              <a:lnSpc>
                <a:spcPct val="90000"/>
              </a:lnSpc>
            </a:pPr>
            <a:r>
              <a:rPr lang="en-US">
                <a:latin typeface="Calibri" charset="0"/>
                <a:ea typeface="ＭＳ Ｐゴシック" charset="0"/>
              </a:rPr>
              <a:t>providing the time, space, dispensation and support for innovation</a:t>
            </a:r>
          </a:p>
          <a:p>
            <a:pPr lvl="2" eaLnBrk="1" hangingPunct="1">
              <a:lnSpc>
                <a:spcPct val="90000"/>
              </a:lnSpc>
            </a:pPr>
            <a:r>
              <a:rPr lang="en-US">
                <a:latin typeface="Calibri" charset="0"/>
                <a:ea typeface="ＭＳ Ｐゴシック" charset="0"/>
              </a:rPr>
              <a:t>supporting risk-taking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Making a commitment…</a:t>
            </a:r>
          </a:p>
        </p:txBody>
      </p:sp>
      <p:sp>
        <p:nvSpPr>
          <p:cNvPr id="26626" name="Rectangle 3"/>
          <p:cNvSpPr>
            <a:spLocks noGrp="1" noChangeArrowheads="1"/>
          </p:cNvSpPr>
          <p:nvPr>
            <p:ph idx="1"/>
          </p:nvPr>
        </p:nvSpPr>
        <p:spPr/>
        <p:txBody>
          <a:bodyPr/>
          <a:lstStyle/>
          <a:p>
            <a:pPr eaLnBrk="1" hangingPunct="1">
              <a:lnSpc>
                <a:spcPct val="80000"/>
              </a:lnSpc>
            </a:pPr>
            <a:r>
              <a:rPr lang="en-US" sz="2500">
                <a:latin typeface="Calibri" charset="0"/>
                <a:ea typeface="ＭＳ Ｐゴシック" charset="0"/>
                <a:cs typeface="ＭＳ Ｐゴシック" charset="0"/>
              </a:rPr>
              <a:t>Action planning</a:t>
            </a:r>
          </a:p>
          <a:p>
            <a:pPr lvl="1" eaLnBrk="1" hangingPunct="1">
              <a:lnSpc>
                <a:spcPct val="80000"/>
              </a:lnSpc>
            </a:pPr>
            <a:r>
              <a:rPr lang="en-US" sz="2200">
                <a:latin typeface="Calibri" charset="0"/>
                <a:ea typeface="ＭＳ Ｐゴシック" charset="0"/>
              </a:rPr>
              <a:t>Forces teachers to make their ideas concrete and creates a record</a:t>
            </a:r>
          </a:p>
          <a:p>
            <a:pPr lvl="1" eaLnBrk="1" hangingPunct="1">
              <a:lnSpc>
                <a:spcPct val="80000"/>
              </a:lnSpc>
            </a:pPr>
            <a:r>
              <a:rPr lang="en-US" sz="2200">
                <a:latin typeface="Calibri" charset="0"/>
                <a:ea typeface="ＭＳ Ｐゴシック" charset="0"/>
              </a:rPr>
              <a:t>Makes the teacher accountable for doing what they promised</a:t>
            </a:r>
          </a:p>
          <a:p>
            <a:pPr lvl="1" eaLnBrk="1" hangingPunct="1">
              <a:lnSpc>
                <a:spcPct val="80000"/>
              </a:lnSpc>
            </a:pPr>
            <a:r>
              <a:rPr lang="en-US" sz="2200">
                <a:latin typeface="Calibri" charset="0"/>
                <a:ea typeface="ＭＳ Ｐゴシック" charset="0"/>
              </a:rPr>
              <a:t>Requires each teacher to focus on a small number of changes</a:t>
            </a:r>
          </a:p>
          <a:p>
            <a:pPr lvl="1" eaLnBrk="1" hangingPunct="1">
              <a:lnSpc>
                <a:spcPct val="80000"/>
              </a:lnSpc>
            </a:pPr>
            <a:r>
              <a:rPr lang="en-US" sz="2200">
                <a:latin typeface="Calibri" charset="0"/>
                <a:ea typeface="ＭＳ Ｐゴシック" charset="0"/>
              </a:rPr>
              <a:t>Requires the teacher to identify what they will give up or reduce</a:t>
            </a:r>
          </a:p>
          <a:p>
            <a:pPr eaLnBrk="1" hangingPunct="1">
              <a:lnSpc>
                <a:spcPct val="80000"/>
              </a:lnSpc>
            </a:pPr>
            <a:r>
              <a:rPr lang="en-US" sz="2500">
                <a:latin typeface="Calibri" charset="0"/>
                <a:ea typeface="ＭＳ Ｐゴシック" charset="0"/>
                <a:cs typeface="ＭＳ Ｐゴシック" charset="0"/>
              </a:rPr>
              <a:t>A good action plan</a:t>
            </a:r>
          </a:p>
          <a:p>
            <a:pPr lvl="1" eaLnBrk="1" hangingPunct="1">
              <a:lnSpc>
                <a:spcPct val="80000"/>
              </a:lnSpc>
            </a:pPr>
            <a:r>
              <a:rPr lang="en-US" sz="2200">
                <a:latin typeface="Calibri" charset="0"/>
                <a:ea typeface="ＭＳ Ｐゴシック" charset="0"/>
              </a:rPr>
              <a:t>Does not try to change everything at once</a:t>
            </a:r>
          </a:p>
          <a:p>
            <a:pPr lvl="1" eaLnBrk="1" hangingPunct="1">
              <a:lnSpc>
                <a:spcPct val="80000"/>
              </a:lnSpc>
            </a:pPr>
            <a:r>
              <a:rPr lang="en-US" sz="2200">
                <a:latin typeface="Calibri" charset="0"/>
                <a:ea typeface="ＭＳ Ｐゴシック" charset="0"/>
              </a:rPr>
              <a:t>Spells out specific changes in teaching practice</a:t>
            </a:r>
          </a:p>
          <a:p>
            <a:pPr lvl="1" eaLnBrk="1" hangingPunct="1">
              <a:lnSpc>
                <a:spcPct val="80000"/>
              </a:lnSpc>
            </a:pPr>
            <a:r>
              <a:rPr lang="en-US" sz="2200">
                <a:latin typeface="Calibri" charset="0"/>
                <a:ea typeface="ＭＳ Ｐゴシック" charset="0"/>
              </a:rPr>
              <a:t>Relates to the five “key strategies” of AfL</a:t>
            </a:r>
          </a:p>
          <a:p>
            <a:pPr lvl="1" eaLnBrk="1" hangingPunct="1">
              <a:lnSpc>
                <a:spcPct val="80000"/>
              </a:lnSpc>
            </a:pPr>
            <a:r>
              <a:rPr lang="en-US" sz="2200">
                <a:latin typeface="Calibri" charset="0"/>
                <a:ea typeface="ＭＳ Ｐゴシック" charset="0"/>
              </a:rPr>
              <a:t>Is achievable within a reasonable period of time</a:t>
            </a:r>
          </a:p>
          <a:p>
            <a:pPr lvl="1" eaLnBrk="1" hangingPunct="1">
              <a:lnSpc>
                <a:spcPct val="80000"/>
              </a:lnSpc>
            </a:pPr>
            <a:r>
              <a:rPr lang="en-US" sz="2200">
                <a:latin typeface="Calibri" charset="0"/>
                <a:ea typeface="ＭＳ Ｐゴシック" charset="0"/>
              </a:rPr>
              <a:t>Identifies something that the teacher will no longer do or will do less of</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…and being held to it</a:t>
            </a:r>
          </a:p>
        </p:txBody>
      </p:sp>
      <p:sp>
        <p:nvSpPr>
          <p:cNvPr id="27650" name="Rectangle 3"/>
          <p:cNvSpPr>
            <a:spLocks noGrp="1" noChangeArrowheads="1"/>
          </p:cNvSpPr>
          <p:nvPr>
            <p:ph idx="1"/>
          </p:nvPr>
        </p:nvSpPr>
        <p:spPr/>
        <p:txBody>
          <a:bodyPr/>
          <a:lstStyle/>
          <a:p>
            <a:pPr marL="0" indent="0" eaLnBrk="1" hangingPunct="1">
              <a:lnSpc>
                <a:spcPct val="80000"/>
              </a:lnSpc>
              <a:buFont typeface="Wingdings" charset="0"/>
              <a:buNone/>
            </a:pPr>
            <a:r>
              <a:rPr lang="en-US" sz="2000">
                <a:latin typeface="Calibri" charset="0"/>
                <a:ea typeface="ＭＳ Ｐゴシック" charset="0"/>
                <a:cs typeface="ＭＳ Ｐゴシック" charset="0"/>
              </a:rPr>
              <a:t>I think specifically what was helpful was the ridiculous NCR [No Carbon Required] forms. I thought that was the dumbest thing, but I’m sitting with my friends and on the NCR form I write down what I am going to do next month.</a:t>
            </a:r>
          </a:p>
          <a:p>
            <a:pPr marL="0" indent="0" eaLnBrk="1" hangingPunct="1">
              <a:lnSpc>
                <a:spcPct val="80000"/>
              </a:lnSpc>
              <a:buFont typeface="Wingdings" charset="0"/>
              <a:buNone/>
            </a:pPr>
            <a:endParaRPr lang="en-US" sz="2000">
              <a:latin typeface="Calibri" charset="0"/>
              <a:ea typeface="ＭＳ Ｐゴシック" charset="0"/>
              <a:cs typeface="ＭＳ Ｐゴシック" charset="0"/>
            </a:endParaRPr>
          </a:p>
          <a:p>
            <a:pPr marL="0" indent="0" eaLnBrk="1" hangingPunct="1">
              <a:lnSpc>
                <a:spcPct val="80000"/>
              </a:lnSpc>
              <a:buFont typeface="Wingdings" charset="0"/>
              <a:buNone/>
            </a:pPr>
            <a:r>
              <a:rPr lang="en-US" sz="2000">
                <a:latin typeface="Calibri" charset="0"/>
                <a:ea typeface="ＭＳ Ｐゴシック" charset="0"/>
                <a:cs typeface="ＭＳ Ｐゴシック" charset="0"/>
              </a:rPr>
              <a:t>Well, it turns out to be a sort of “I’m telling my friends I’m going to do this” and I really actually did it and it was because of that. It was because I wrote it down</a:t>
            </a:r>
          </a:p>
          <a:p>
            <a:pPr marL="0" indent="0" eaLnBrk="1" hangingPunct="1">
              <a:lnSpc>
                <a:spcPct val="80000"/>
              </a:lnSpc>
              <a:buFont typeface="Wingdings" charset="0"/>
              <a:buNone/>
            </a:pPr>
            <a:endParaRPr lang="en-US" sz="2000">
              <a:latin typeface="Calibri" charset="0"/>
              <a:ea typeface="ＭＳ Ｐゴシック" charset="0"/>
              <a:cs typeface="ＭＳ Ｐゴシック" charset="0"/>
            </a:endParaRPr>
          </a:p>
          <a:p>
            <a:pPr marL="0" indent="0" eaLnBrk="1" hangingPunct="1">
              <a:lnSpc>
                <a:spcPct val="80000"/>
              </a:lnSpc>
              <a:buFont typeface="Wingdings" charset="0"/>
              <a:buNone/>
            </a:pPr>
            <a:r>
              <a:rPr lang="en-US" sz="2000">
                <a:latin typeface="Calibri" charset="0"/>
                <a:ea typeface="ＭＳ Ｐゴシック" charset="0"/>
                <a:cs typeface="ＭＳ Ｐゴシック" charset="0"/>
              </a:rPr>
              <a:t>I was surprised at how strong an incentive that was to do actually do something different … that idea of writing down what you are going to do and then because when they come by the next month you better take out that piece of paper and say “Did I do that?” … Just the idea of sitting in a group, working out something, and making a commitment… I was impressed about how that actually made me do stuff. (Tim, Spruce Central High School)</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p:txBody>
          <a:bodyPr/>
          <a:lstStyle/>
          <a:p>
            <a:pPr eaLnBrk="1" hangingPunct="1"/>
            <a:r>
              <a:rPr lang="en-US">
                <a:latin typeface="Calibri" charset="0"/>
                <a:ea typeface="ＭＳ Ｐゴシック" charset="0"/>
                <a:cs typeface="ＭＳ Ｐゴシック" charset="0"/>
              </a:rPr>
              <a:t>Teacher Learning Communities</a:t>
            </a:r>
          </a:p>
        </p:txBody>
      </p:sp>
      <p:sp>
        <p:nvSpPr>
          <p:cNvPr id="28674" name="Rectangle 3"/>
          <p:cNvSpPr>
            <a:spLocks noGrp="1" noChangeArrowheads="1"/>
          </p:cNvSpPr>
          <p:nvPr>
            <p:ph type="subTitle" idx="1"/>
          </p:nvPr>
        </p:nvSpPr>
        <p:spPr/>
        <p:txBody>
          <a:bodyPr/>
          <a:lstStyle/>
          <a:p>
            <a:pPr eaLnBrk="1" hangingPunct="1"/>
            <a:endParaRPr lang="en-US">
              <a:solidFill>
                <a:srgbClr val="898989"/>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Teacher learning communities</a:t>
            </a:r>
          </a:p>
        </p:txBody>
      </p:sp>
      <p:sp>
        <p:nvSpPr>
          <p:cNvPr id="29698" name="Rectangle 3"/>
          <p:cNvSpPr>
            <a:spLocks noGrp="1" noChangeArrowheads="1"/>
          </p:cNvSpPr>
          <p:nvPr>
            <p:ph idx="1"/>
          </p:nvPr>
        </p:nvSpPr>
        <p:spPr/>
        <p:txBody>
          <a:bodyPr/>
          <a:lstStyle/>
          <a:p>
            <a:pPr eaLnBrk="1" hangingPunct="1">
              <a:lnSpc>
                <a:spcPct val="80000"/>
              </a:lnSpc>
            </a:pPr>
            <a:r>
              <a:rPr lang="en-US" sz="2700">
                <a:latin typeface="Calibri" charset="0"/>
                <a:ea typeface="ＭＳ Ｐゴシック" charset="0"/>
                <a:cs typeface="ＭＳ Ｐゴシック" charset="0"/>
              </a:rPr>
              <a:t>Plan that the TLC will run for two years</a:t>
            </a:r>
          </a:p>
          <a:p>
            <a:pPr eaLnBrk="1" hangingPunct="1">
              <a:lnSpc>
                <a:spcPct val="80000"/>
              </a:lnSpc>
            </a:pPr>
            <a:r>
              <a:rPr lang="en-US" sz="2700">
                <a:latin typeface="Calibri" charset="0"/>
                <a:ea typeface="ＭＳ Ｐゴシック" charset="0"/>
                <a:cs typeface="ＭＳ Ｐゴシック" charset="0"/>
              </a:rPr>
              <a:t>Identify 10 to 12 interested colleagues</a:t>
            </a:r>
          </a:p>
          <a:p>
            <a:pPr lvl="1" eaLnBrk="1" hangingPunct="1">
              <a:lnSpc>
                <a:spcPct val="80000"/>
              </a:lnSpc>
            </a:pPr>
            <a:r>
              <a:rPr lang="en-US">
                <a:latin typeface="Calibri" charset="0"/>
                <a:ea typeface="ＭＳ Ｐゴシック" charset="0"/>
              </a:rPr>
              <a:t>Composition</a:t>
            </a:r>
          </a:p>
          <a:p>
            <a:pPr lvl="2" eaLnBrk="1" hangingPunct="1">
              <a:lnSpc>
                <a:spcPct val="80000"/>
              </a:lnSpc>
            </a:pPr>
            <a:r>
              <a:rPr lang="en-US">
                <a:latin typeface="Calibri" charset="0"/>
                <a:ea typeface="ＭＳ Ｐゴシック" charset="0"/>
              </a:rPr>
              <a:t>Similar assignments (e.g. early years, math/sci)</a:t>
            </a:r>
          </a:p>
          <a:p>
            <a:pPr lvl="2" eaLnBrk="1" hangingPunct="1">
              <a:lnSpc>
                <a:spcPct val="80000"/>
              </a:lnSpc>
            </a:pPr>
            <a:r>
              <a:rPr lang="en-US">
                <a:latin typeface="Calibri" charset="0"/>
                <a:ea typeface="ＭＳ Ｐゴシック" charset="0"/>
              </a:rPr>
              <a:t>Mixed-subject/mixed-phase</a:t>
            </a:r>
          </a:p>
          <a:p>
            <a:pPr lvl="2" eaLnBrk="1" hangingPunct="1">
              <a:lnSpc>
                <a:spcPct val="80000"/>
              </a:lnSpc>
            </a:pPr>
            <a:r>
              <a:rPr lang="en-US">
                <a:latin typeface="Calibri" charset="0"/>
                <a:ea typeface="ＭＳ Ｐゴシック" charset="0"/>
              </a:rPr>
              <a:t>Hybrid</a:t>
            </a:r>
          </a:p>
          <a:p>
            <a:pPr eaLnBrk="1" hangingPunct="1">
              <a:lnSpc>
                <a:spcPct val="80000"/>
              </a:lnSpc>
            </a:pPr>
            <a:r>
              <a:rPr lang="en-US" sz="2700">
                <a:latin typeface="Calibri" charset="0"/>
                <a:ea typeface="ＭＳ Ｐゴシック" charset="0"/>
                <a:cs typeface="ＭＳ Ｐゴシック" charset="0"/>
              </a:rPr>
              <a:t>Secure institutional support for:</a:t>
            </a:r>
          </a:p>
          <a:p>
            <a:pPr lvl="1" eaLnBrk="1" hangingPunct="1">
              <a:lnSpc>
                <a:spcPct val="80000"/>
              </a:lnSpc>
            </a:pPr>
            <a:r>
              <a:rPr lang="en-US">
                <a:latin typeface="Calibri" charset="0"/>
                <a:ea typeface="ＭＳ Ｐゴシック" charset="0"/>
              </a:rPr>
              <a:t>Monthly meetings (75 - 120 minutes each, inside or outside school time)</a:t>
            </a:r>
          </a:p>
          <a:p>
            <a:pPr lvl="1" eaLnBrk="1" hangingPunct="1">
              <a:lnSpc>
                <a:spcPct val="80000"/>
              </a:lnSpc>
            </a:pPr>
            <a:r>
              <a:rPr lang="en-US">
                <a:latin typeface="Calibri" charset="0"/>
                <a:ea typeface="ＭＳ Ｐゴシック" charset="0"/>
              </a:rPr>
              <a:t>Time between meetings (2 hrs per month in school time)</a:t>
            </a:r>
          </a:p>
          <a:p>
            <a:pPr lvl="2" eaLnBrk="1" hangingPunct="1">
              <a:lnSpc>
                <a:spcPct val="80000"/>
              </a:lnSpc>
            </a:pPr>
            <a:r>
              <a:rPr lang="en-US">
                <a:latin typeface="Calibri" charset="0"/>
                <a:ea typeface="ＭＳ Ｐゴシック" charset="0"/>
              </a:rPr>
              <a:t>Collaborative planning</a:t>
            </a:r>
          </a:p>
          <a:p>
            <a:pPr lvl="2" eaLnBrk="1" hangingPunct="1">
              <a:lnSpc>
                <a:spcPct val="80000"/>
              </a:lnSpc>
            </a:pPr>
            <a:r>
              <a:rPr lang="en-US">
                <a:latin typeface="Calibri" charset="0"/>
                <a:ea typeface="ＭＳ Ｐゴシック" charset="0"/>
              </a:rPr>
              <a:t>Peer observation</a:t>
            </a:r>
          </a:p>
          <a:p>
            <a:pPr lvl="1" eaLnBrk="1" hangingPunct="1">
              <a:lnSpc>
                <a:spcPct val="80000"/>
              </a:lnSpc>
            </a:pPr>
            <a:r>
              <a:rPr lang="en-US">
                <a:latin typeface="Calibri" charset="0"/>
                <a:ea typeface="ＭＳ Ｐゴシック" charset="0"/>
              </a:rPr>
              <a:t>Any necessary waivers from school policies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flat is the world?</a:t>
            </a:r>
            <a:endParaRPr lang="en-US" dirty="0"/>
          </a:p>
        </p:txBody>
      </p:sp>
      <p:sp>
        <p:nvSpPr>
          <p:cNvPr id="5" name="Content Placeholder 4"/>
          <p:cNvSpPr>
            <a:spLocks noGrp="1"/>
          </p:cNvSpPr>
          <p:nvPr>
            <p:ph idx="1"/>
          </p:nvPr>
        </p:nvSpPr>
        <p:spPr/>
        <p:txBody>
          <a:bodyPr/>
          <a:lstStyle/>
          <a:p>
            <a:pPr marL="0" indent="0">
              <a:buNone/>
            </a:pPr>
            <a:r>
              <a:rPr lang="en-US" dirty="0" smtClean="0"/>
              <a:t>Percentage crossing national boundaries</a:t>
            </a:r>
          </a:p>
          <a:p>
            <a:pPr marL="971550" lvl="1" indent="-514350">
              <a:buFont typeface="+mj-lt"/>
              <a:buAutoNum type="alphaUcPeriod"/>
              <a:tabLst>
                <a:tab pos="5646738" algn="r"/>
              </a:tabLst>
            </a:pPr>
            <a:r>
              <a:rPr lang="en-US" dirty="0" smtClean="0"/>
              <a:t>Physical mail:	</a:t>
            </a:r>
          </a:p>
          <a:p>
            <a:pPr marL="971550" lvl="1" indent="-514350">
              <a:buFont typeface="+mj-lt"/>
              <a:buAutoNum type="alphaUcPeriod"/>
              <a:tabLst>
                <a:tab pos="5646738" algn="r"/>
              </a:tabLst>
            </a:pPr>
            <a:r>
              <a:rPr lang="en-US" dirty="0" smtClean="0"/>
              <a:t>Telephone minutes:	</a:t>
            </a:r>
          </a:p>
          <a:p>
            <a:pPr marL="971550" lvl="1" indent="-514350">
              <a:buFont typeface="+mj-lt"/>
              <a:buAutoNum type="alphaUcPeriod"/>
              <a:tabLst>
                <a:tab pos="5646738" algn="r"/>
              </a:tabLst>
            </a:pPr>
            <a:r>
              <a:rPr lang="en-US" dirty="0" smtClean="0"/>
              <a:t>Internet traffic:	</a:t>
            </a:r>
          </a:p>
          <a:p>
            <a:pPr marL="971550" lvl="1" indent="-514350">
              <a:buFont typeface="+mj-lt"/>
              <a:buAutoNum type="alphaUcPeriod"/>
              <a:tabLst>
                <a:tab pos="5646738" algn="r"/>
              </a:tabLst>
            </a:pPr>
            <a:r>
              <a:rPr lang="en-US" dirty="0" smtClean="0"/>
              <a:t>First generation immigrants:	</a:t>
            </a:r>
          </a:p>
          <a:p>
            <a:pPr marL="971550" lvl="1" indent="-514350">
              <a:buFont typeface="+mj-lt"/>
              <a:buAutoNum type="alphaUcPeriod"/>
              <a:tabLst>
                <a:tab pos="5646738" algn="r"/>
              </a:tabLst>
            </a:pPr>
            <a:r>
              <a:rPr lang="en-US" dirty="0" smtClean="0"/>
              <a:t>University students:	</a:t>
            </a:r>
          </a:p>
          <a:p>
            <a:pPr marL="971550" lvl="1" indent="-514350">
              <a:buFont typeface="+mj-lt"/>
              <a:buAutoNum type="alphaUcPeriod"/>
              <a:tabLst>
                <a:tab pos="5646738" algn="r"/>
              </a:tabLst>
            </a:pPr>
            <a:r>
              <a:rPr lang="en-US" dirty="0" smtClean="0"/>
              <a:t>People, ever in their lives:	</a:t>
            </a:r>
          </a:p>
          <a:p>
            <a:pPr marL="971550" lvl="1" indent="-514350">
              <a:buFont typeface="+mj-lt"/>
              <a:buAutoNum type="alphaUcPeriod"/>
              <a:tabLst>
                <a:tab pos="5646738" algn="r"/>
              </a:tabLst>
            </a:pPr>
            <a:r>
              <a:rPr lang="en-US" dirty="0" smtClean="0"/>
              <a:t>Goods and services:	</a:t>
            </a:r>
            <a:endParaRPr lang="en-US" dirty="0"/>
          </a:p>
        </p:txBody>
      </p:sp>
    </p:spTree>
    <p:extLst>
      <p:ext uri="{BB962C8B-B14F-4D97-AF65-F5344CB8AC3E}">
        <p14:creationId xmlns:p14="http://schemas.microsoft.com/office/powerpoint/2010/main" val="34524773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Signature pedagogies</a:t>
            </a:r>
          </a:p>
        </p:txBody>
      </p:sp>
      <p:sp>
        <p:nvSpPr>
          <p:cNvPr id="30722" name="Rectangle 3"/>
          <p:cNvSpPr>
            <a:spLocks noGrp="1" noChangeArrowheads="1"/>
          </p:cNvSpPr>
          <p:nvPr>
            <p:ph idx="1"/>
          </p:nvPr>
        </p:nvSpPr>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In Law</a:t>
            </a:r>
          </a:p>
        </p:txBody>
      </p:sp>
      <p:pic>
        <p:nvPicPr>
          <p:cNvPr id="31746" name="Picture 3" descr="paper-chase-7588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6567"/>
            <a:ext cx="91440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In Medicine</a:t>
            </a:r>
          </a:p>
        </p:txBody>
      </p:sp>
      <p:pic>
        <p:nvPicPr>
          <p:cNvPr id="32770" name="Picture 3" descr="photo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4"/>
            <a:ext cx="60198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A ‘signature pedagogy’ for teacher learning</a:t>
            </a:r>
          </a:p>
        </p:txBody>
      </p:sp>
      <p:sp>
        <p:nvSpPr>
          <p:cNvPr id="33794" name="Rectangle 3"/>
          <p:cNvSpPr>
            <a:spLocks noGrp="1" noChangeArrowheads="1"/>
          </p:cNvSpPr>
          <p:nvPr>
            <p:ph idx="1"/>
          </p:nvPr>
        </p:nvSpPr>
        <p:spPr/>
        <p:txBody>
          <a:bodyPr/>
          <a:lstStyle/>
          <a:p>
            <a:r>
              <a:rPr lang="en-US">
                <a:latin typeface="Calibri" charset="0"/>
                <a:ea typeface="ＭＳ Ｐゴシック" charset="0"/>
                <a:cs typeface="ＭＳ Ｐゴシック" charset="0"/>
              </a:rPr>
              <a:t>Every monthly TLC meeting should follows the same structure and sequence of activities</a:t>
            </a:r>
          </a:p>
          <a:p>
            <a:pPr lvl="1"/>
            <a:r>
              <a:rPr lang="en-US">
                <a:latin typeface="Calibri" charset="0"/>
                <a:ea typeface="ＭＳ Ｐゴシック" charset="0"/>
              </a:rPr>
              <a:t>Activity 1: Introduction (5 minutes)</a:t>
            </a:r>
          </a:p>
          <a:p>
            <a:pPr lvl="1"/>
            <a:r>
              <a:rPr lang="en-US">
                <a:latin typeface="Calibri" charset="0"/>
                <a:ea typeface="ＭＳ Ｐゴシック" charset="0"/>
              </a:rPr>
              <a:t>Activity 2: Starter activity (5 minutes)</a:t>
            </a:r>
          </a:p>
          <a:p>
            <a:pPr lvl="1"/>
            <a:r>
              <a:rPr lang="en-US">
                <a:latin typeface="Calibri" charset="0"/>
                <a:ea typeface="ＭＳ Ｐゴシック" charset="0"/>
              </a:rPr>
              <a:t>Activity 3: Feedback (25-50 minutes)</a:t>
            </a:r>
          </a:p>
          <a:p>
            <a:pPr lvl="1"/>
            <a:r>
              <a:rPr lang="en-US">
                <a:latin typeface="Calibri" charset="0"/>
                <a:ea typeface="ＭＳ Ｐゴシック" charset="0"/>
              </a:rPr>
              <a:t>Activity 4: New learning about formative assessment (20-40 minutes)</a:t>
            </a:r>
          </a:p>
          <a:p>
            <a:pPr lvl="1"/>
            <a:r>
              <a:rPr lang="en-US">
                <a:latin typeface="Calibri" charset="0"/>
                <a:ea typeface="ＭＳ Ｐゴシック" charset="0"/>
              </a:rPr>
              <a:t>Activity 5: Personal action planning (15 minutes)</a:t>
            </a:r>
          </a:p>
          <a:p>
            <a:pPr lvl="1"/>
            <a:r>
              <a:rPr lang="en-US">
                <a:latin typeface="Calibri" charset="0"/>
                <a:ea typeface="ＭＳ Ｐゴシック" charset="0"/>
              </a:rPr>
              <a:t>Activity 6: Review of learning (5 minutes)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ea typeface="ＭＳ Ｐゴシック" charset="0"/>
                <a:cs typeface="ＭＳ Ｐゴシック" charset="0"/>
              </a:rPr>
              <a:t>Activities 1, 2, 3, 5, 6: “Bookends”</a:t>
            </a:r>
          </a:p>
        </p:txBody>
      </p:sp>
      <p:sp>
        <p:nvSpPr>
          <p:cNvPr id="34818" name="Content Placeholder 2"/>
          <p:cNvSpPr>
            <a:spLocks noGrp="1"/>
          </p:cNvSpPr>
          <p:nvPr>
            <p:ph idx="1"/>
          </p:nvPr>
        </p:nvSpPr>
        <p:spPr/>
        <p:txBody>
          <a:bodyPr/>
          <a:lstStyle/>
          <a:p>
            <a:pPr>
              <a:spcBef>
                <a:spcPct val="50000"/>
              </a:spcBef>
            </a:pPr>
            <a:r>
              <a:rPr lang="en-US">
                <a:latin typeface="Calibri" charset="0"/>
                <a:ea typeface="ＭＳ Ｐゴシック" charset="0"/>
                <a:cs typeface="ＭＳ Ｐゴシック" charset="0"/>
              </a:rPr>
              <a:t>For each of these five activities, the process</a:t>
            </a:r>
            <a:r>
              <a:rPr lang="en-US">
                <a:solidFill>
                  <a:srgbClr val="176B21"/>
                </a:solidFill>
                <a:latin typeface="Calibri" charset="0"/>
                <a:ea typeface="ＭＳ Ｐゴシック" charset="0"/>
                <a:cs typeface="ＭＳ Ｐゴシック" charset="0"/>
              </a:rPr>
              <a:t> </a:t>
            </a:r>
            <a:r>
              <a:rPr lang="en-US">
                <a:latin typeface="Calibri" charset="0"/>
                <a:ea typeface="ＭＳ Ｐゴシック" charset="0"/>
                <a:cs typeface="ＭＳ Ｐゴシック" charset="0"/>
              </a:rPr>
              <a:t>is exactly the same at each TLC meeting</a:t>
            </a:r>
          </a:p>
          <a:p>
            <a:pPr>
              <a:spcBef>
                <a:spcPct val="50000"/>
              </a:spcBef>
            </a:pPr>
            <a:r>
              <a:rPr lang="en-US">
                <a:latin typeface="Calibri" charset="0"/>
                <a:ea typeface="ＭＳ Ｐゴシック" charset="0"/>
                <a:cs typeface="ＭＳ Ｐゴシック" charset="0"/>
              </a:rPr>
              <a:t>This provides a familiar structure for teachers to get better together</a:t>
            </a:r>
          </a:p>
          <a:p>
            <a:pPr lvl="1">
              <a:spcBef>
                <a:spcPct val="50000"/>
              </a:spcBef>
            </a:pPr>
            <a:r>
              <a:rPr lang="en-US">
                <a:latin typeface="Calibri" charset="0"/>
                <a:ea typeface="ＭＳ Ｐゴシック" charset="0"/>
              </a:rPr>
              <a:t>As the structure fades into the background,</a:t>
            </a:r>
          </a:p>
          <a:p>
            <a:pPr lvl="1">
              <a:spcBef>
                <a:spcPct val="50000"/>
              </a:spcBef>
            </a:pPr>
            <a:r>
              <a:rPr lang="en-US">
                <a:latin typeface="Calibri" charset="0"/>
                <a:ea typeface="ＭＳ Ｐゴシック" charset="0"/>
              </a:rPr>
              <a:t>The learning comes into the foreground</a:t>
            </a:r>
          </a:p>
          <a:p>
            <a:r>
              <a:rPr lang="en-US">
                <a:latin typeface="Calibri" charset="0"/>
                <a:ea typeface="ＭＳ Ｐゴシック" charset="0"/>
                <a:cs typeface="ＭＳ Ｐゴシック" charset="0"/>
              </a:rPr>
              <a:t>Teachers come to the meeting knowing what is expected of them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Ground-rules for TLCs</a:t>
            </a:r>
          </a:p>
        </p:txBody>
      </p:sp>
      <p:sp>
        <p:nvSpPr>
          <p:cNvPr id="35842" name="Content Placeholder 2"/>
          <p:cNvSpPr>
            <a:spLocks noGrp="1"/>
          </p:cNvSpPr>
          <p:nvPr>
            <p:ph idx="1"/>
          </p:nvPr>
        </p:nvSpPr>
        <p:spPr/>
        <p:txBody>
          <a:bodyPr/>
          <a:lstStyle/>
          <a:p>
            <a:r>
              <a:rPr lang="en-US">
                <a:latin typeface="Calibri" charset="0"/>
                <a:ea typeface="ＭＳ Ｐゴシック" charset="0"/>
                <a:cs typeface="ＭＳ Ｐゴシック" charset="0"/>
              </a:rPr>
              <a:t>Norms of collaboration (Garmston &amp; Wellman, 1999)</a:t>
            </a:r>
          </a:p>
          <a:p>
            <a:r>
              <a:rPr lang="en-US">
                <a:latin typeface="Calibri" charset="0"/>
                <a:ea typeface="ＭＳ Ｐゴシック" charset="0"/>
                <a:cs typeface="ＭＳ Ｐゴシック" charset="0"/>
              </a:rPr>
              <a:t>Seven powerful Ps</a:t>
            </a:r>
          </a:p>
          <a:p>
            <a:pPr lvl="1"/>
            <a:r>
              <a:rPr lang="en-US">
                <a:latin typeface="Calibri" charset="0"/>
                <a:ea typeface="ＭＳ Ｐゴシック" charset="0"/>
              </a:rPr>
              <a:t>Pausing</a:t>
            </a:r>
          </a:p>
          <a:p>
            <a:pPr lvl="1"/>
            <a:r>
              <a:rPr lang="en-US">
                <a:latin typeface="Calibri" charset="0"/>
                <a:ea typeface="ＭＳ Ｐゴシック" charset="0"/>
              </a:rPr>
              <a:t>Paraphrasing</a:t>
            </a:r>
          </a:p>
          <a:p>
            <a:pPr lvl="1"/>
            <a:r>
              <a:rPr lang="en-US">
                <a:latin typeface="Calibri" charset="0"/>
                <a:ea typeface="ＭＳ Ｐゴシック" charset="0"/>
              </a:rPr>
              <a:t>Probing</a:t>
            </a:r>
          </a:p>
          <a:p>
            <a:pPr lvl="1"/>
            <a:r>
              <a:rPr lang="en-US">
                <a:latin typeface="Calibri" charset="0"/>
                <a:ea typeface="ＭＳ Ｐゴシック" charset="0"/>
              </a:rPr>
              <a:t>Putting ideas on the table (and pulling them off!)</a:t>
            </a:r>
          </a:p>
          <a:p>
            <a:pPr lvl="1"/>
            <a:r>
              <a:rPr lang="en-US">
                <a:latin typeface="Calibri" charset="0"/>
                <a:ea typeface="ＭＳ Ｐゴシック" charset="0"/>
              </a:rPr>
              <a:t>Paying attention to self and others</a:t>
            </a:r>
          </a:p>
          <a:p>
            <a:pPr lvl="1"/>
            <a:r>
              <a:rPr lang="en-US">
                <a:latin typeface="Calibri" charset="0"/>
                <a:ea typeface="ＭＳ Ｐゴシック" charset="0"/>
              </a:rPr>
              <a:t>Presuming positive intentions</a:t>
            </a:r>
          </a:p>
          <a:p>
            <a:pPr lvl="1"/>
            <a:r>
              <a:rPr lang="en-US">
                <a:latin typeface="Calibri" charset="0"/>
                <a:ea typeface="ＭＳ Ｐゴシック" charset="0"/>
              </a:rPr>
              <a:t>Pursuing a balance between advocacy and inquiry</a:t>
            </a:r>
          </a:p>
          <a:p>
            <a:pPr lvl="1"/>
            <a:endParaRPr lang="en-US">
              <a:latin typeface="Calibri" charset="0"/>
              <a:ea typeface="ＭＳ Ｐゴシック" charset="0"/>
            </a:endParaRPr>
          </a:p>
          <a:p>
            <a:endParaRPr lang="en-US">
              <a:latin typeface="Calibri" charset="0"/>
              <a:ea typeface="ＭＳ Ｐゴシック" charset="0"/>
              <a:cs typeface="ＭＳ Ｐゴシック"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Calibri" charset="0"/>
                <a:ea typeface="ＭＳ Ｐゴシック" charset="0"/>
                <a:cs typeface="ＭＳ Ｐゴシック" charset="0"/>
              </a:rPr>
              <a:t>Activity 1: Introduction</a:t>
            </a:r>
          </a:p>
        </p:txBody>
      </p:sp>
      <p:sp>
        <p:nvSpPr>
          <p:cNvPr id="36866" name="Content Placeholder 2"/>
          <p:cNvSpPr>
            <a:spLocks noGrp="1"/>
          </p:cNvSpPr>
          <p:nvPr>
            <p:ph idx="1"/>
          </p:nvPr>
        </p:nvSpPr>
        <p:spPr/>
        <p:txBody>
          <a:bodyPr/>
          <a:lstStyle/>
          <a:p>
            <a:r>
              <a:rPr lang="en-US">
                <a:latin typeface="Calibri" charset="0"/>
                <a:ea typeface="ＭＳ Ｐゴシック" charset="0"/>
                <a:cs typeface="ＭＳ Ｐゴシック" charset="0"/>
              </a:rPr>
              <a:t>Sharing learning intentions for the meeting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ea typeface="ＭＳ Ｐゴシック" charset="0"/>
                <a:cs typeface="ＭＳ Ｐゴシック" charset="0"/>
              </a:rPr>
              <a:t>Activity 2: Starter</a:t>
            </a:r>
          </a:p>
        </p:txBody>
      </p:sp>
      <p:sp>
        <p:nvSpPr>
          <p:cNvPr id="37890" name="Content Placeholder 2"/>
          <p:cNvSpPr>
            <a:spLocks noGrp="1"/>
          </p:cNvSpPr>
          <p:nvPr>
            <p:ph idx="1"/>
          </p:nvPr>
        </p:nvSpPr>
        <p:spPr>
          <a:xfrm>
            <a:off x="457200" y="1600200"/>
            <a:ext cx="8229600" cy="5257800"/>
          </a:xfrm>
        </p:spPr>
        <p:txBody>
          <a:bodyPr/>
          <a:lstStyle/>
          <a:p>
            <a:r>
              <a:rPr lang="en-US">
                <a:latin typeface="Calibri" charset="0"/>
                <a:ea typeface="ＭＳ Ｐゴシック" charset="0"/>
                <a:cs typeface="ＭＳ Ｐゴシック" charset="0"/>
              </a:rPr>
              <a:t>A variety of warm-up activities to get participants’ minds to the meeting:</a:t>
            </a:r>
          </a:p>
          <a:p>
            <a:pPr lvl="1"/>
            <a:r>
              <a:rPr lang="en-US">
                <a:latin typeface="Calibri" charset="0"/>
                <a:ea typeface="ＭＳ Ｐゴシック" charset="0"/>
              </a:rPr>
              <a:t>Think of something you are looking forward to this year</a:t>
            </a:r>
          </a:p>
          <a:p>
            <a:pPr lvl="1"/>
            <a:r>
              <a:rPr lang="en-US">
                <a:latin typeface="Calibri" charset="0"/>
                <a:ea typeface="ＭＳ Ｐゴシック" charset="0"/>
              </a:rPr>
              <a:t>30-seconds to get “things off your chest” about what infuriates you about your job</a:t>
            </a:r>
          </a:p>
          <a:p>
            <a:pPr lvl="1"/>
            <a:r>
              <a:rPr lang="en-US">
                <a:latin typeface="Calibri" charset="0"/>
                <a:ea typeface="ＭＳ Ｐゴシック" charset="0"/>
              </a:rPr>
              <a:t>30 seconds to tell the group about something that happened within the last month and made you feel good </a:t>
            </a:r>
          </a:p>
          <a:p>
            <a:pPr lvl="1"/>
            <a:r>
              <a:rPr lang="en-US">
                <a:latin typeface="Calibri" charset="0"/>
                <a:ea typeface="ＭＳ Ｐゴシック" charset="0"/>
              </a:rPr>
              <a:t>Think of something that happened in a lesson this year that made you smile</a:t>
            </a:r>
          </a:p>
          <a:p>
            <a:pPr lvl="1"/>
            <a:r>
              <a:rPr lang="en-US">
                <a:latin typeface="Calibri" charset="0"/>
                <a:ea typeface="ＭＳ Ｐゴシック" charset="0"/>
              </a:rPr>
              <a:t>Think of something that one of your colleagues did last term that supported you </a:t>
            </a:r>
          </a:p>
          <a:p>
            <a:pPr lvl="1"/>
            <a:r>
              <a:rPr lang="en-US">
                <a:latin typeface="Calibri" charset="0"/>
                <a:ea typeface="ＭＳ Ｐゴシック" charset="0"/>
              </a:rPr>
              <a:t>Go back to the TLC ‘ground rules’</a:t>
            </a:r>
          </a:p>
          <a:p>
            <a:endParaRPr lang="en-US">
              <a:latin typeface="Calibri" charset="0"/>
              <a:ea typeface="ＭＳ Ｐゴシック" charset="0"/>
              <a:cs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Calibri" charset="0"/>
                <a:ea typeface="ＭＳ Ｐゴシック" charset="0"/>
                <a:cs typeface="ＭＳ Ｐゴシック" charset="0"/>
              </a:rPr>
              <a:t>Activity 3: Feedback</a:t>
            </a:r>
          </a:p>
        </p:txBody>
      </p:sp>
      <p:sp>
        <p:nvSpPr>
          <p:cNvPr id="38914" name="Content Placeholder 2"/>
          <p:cNvSpPr>
            <a:spLocks noGrp="1"/>
          </p:cNvSpPr>
          <p:nvPr>
            <p:ph idx="1"/>
          </p:nvPr>
        </p:nvSpPr>
        <p:spPr/>
        <p:txBody>
          <a:bodyPr/>
          <a:lstStyle/>
          <a:p>
            <a:r>
              <a:rPr lang="en-US">
                <a:latin typeface="Calibri" charset="0"/>
                <a:ea typeface="ＭＳ Ｐゴシック" charset="0"/>
                <a:cs typeface="ＭＳ Ｐゴシック" charset="0"/>
              </a:rPr>
              <a:t>Routines need to be established, expectations shared, and structure maintained.</a:t>
            </a:r>
          </a:p>
          <a:p>
            <a:r>
              <a:rPr lang="en-US">
                <a:latin typeface="Calibri" charset="0"/>
                <a:ea typeface="ＭＳ Ｐゴシック" charset="0"/>
                <a:cs typeface="ＭＳ Ｐゴシック" charset="0"/>
              </a:rPr>
              <a:t>Similar expectations regarding preparation and engagement.</a:t>
            </a:r>
          </a:p>
          <a:p>
            <a:pPr lvl="1"/>
            <a:r>
              <a:rPr lang="en-US">
                <a:latin typeface="Calibri" charset="0"/>
                <a:ea typeface="ＭＳ Ｐゴシック" charset="0"/>
              </a:rPr>
              <a:t>Come to the meeting knowing you will be sharing your own AfL experiences.</a:t>
            </a:r>
          </a:p>
          <a:p>
            <a:pPr lvl="1"/>
            <a:r>
              <a:rPr lang="en-US">
                <a:latin typeface="Calibri" charset="0"/>
                <a:ea typeface="ＭＳ Ｐゴシック" charset="0"/>
              </a:rPr>
              <a:t>Be prepared to offer constructive, thoughtfully conceived feedback to colleagues.</a:t>
            </a:r>
          </a:p>
          <a:p>
            <a:pPr lvl="1"/>
            <a:r>
              <a:rPr lang="en-US">
                <a:latin typeface="Calibri" charset="0"/>
                <a:ea typeface="ＭＳ Ｐゴシック" charset="0"/>
              </a:rPr>
              <a:t>Be prepared to challenge ideas that may be good classroom practice but are not necessarily tightly related to formative assessment.</a:t>
            </a:r>
          </a:p>
          <a:p>
            <a:endParaRPr lang="en-US">
              <a:latin typeface="Calibri" charset="0"/>
              <a:ea typeface="ＭＳ Ｐゴシック" charset="0"/>
              <a:cs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Calibri" charset="0"/>
                <a:ea typeface="ＭＳ Ｐゴシック" charset="0"/>
                <a:cs typeface="ＭＳ Ｐゴシック" charset="0"/>
              </a:rPr>
              <a:t>Activity 4: New learning about AfL</a:t>
            </a:r>
          </a:p>
        </p:txBody>
      </p:sp>
      <p:sp>
        <p:nvSpPr>
          <p:cNvPr id="39938" name="Content Placeholder 2"/>
          <p:cNvSpPr>
            <a:spLocks noGrp="1"/>
          </p:cNvSpPr>
          <p:nvPr>
            <p:ph idx="1"/>
          </p:nvPr>
        </p:nvSpPr>
        <p:spPr/>
        <p:txBody>
          <a:bodyPr/>
          <a:lstStyle/>
          <a:p>
            <a:r>
              <a:rPr lang="en-US">
                <a:latin typeface="Calibri" charset="0"/>
                <a:ea typeface="ＭＳ Ｐゴシック" charset="0"/>
                <a:cs typeface="ＭＳ Ｐゴシック" charset="0"/>
              </a:rPr>
              <a:t>Drip-feed’ of new ideas, to increase knowledge, and to produce variety</a:t>
            </a:r>
          </a:p>
          <a:p>
            <a:pPr lvl="1"/>
            <a:r>
              <a:rPr lang="en-US">
                <a:latin typeface="Calibri" charset="0"/>
                <a:ea typeface="ＭＳ Ｐゴシック" charset="0"/>
              </a:rPr>
              <a:t>Watch videos of classroom practice</a:t>
            </a:r>
          </a:p>
          <a:p>
            <a:pPr lvl="1"/>
            <a:r>
              <a:rPr lang="en-US">
                <a:latin typeface="Calibri" charset="0"/>
                <a:ea typeface="ＭＳ Ｐゴシック" charset="0"/>
              </a:rPr>
              <a:t>Book study (one chapter each month)</a:t>
            </a:r>
          </a:p>
          <a:p>
            <a:pPr lvl="1"/>
            <a:r>
              <a:rPr lang="en-US">
                <a:latin typeface="Calibri" charset="0"/>
                <a:ea typeface="ＭＳ Ｐゴシック" charset="0"/>
              </a:rPr>
              <a:t>New AfL techniques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Percentage crossing national boundaries</a:t>
            </a:r>
          </a:p>
        </p:txBody>
      </p:sp>
      <p:sp>
        <p:nvSpPr>
          <p:cNvPr id="5" name="Content Placeholder 4"/>
          <p:cNvSpPr>
            <a:spLocks noGrp="1"/>
          </p:cNvSpPr>
          <p:nvPr>
            <p:ph sz="half" idx="1"/>
          </p:nvPr>
        </p:nvSpPr>
        <p:spPr>
          <a:xfrm>
            <a:off x="254001" y="3132141"/>
            <a:ext cx="4605867" cy="3294063"/>
          </a:xfrm>
        </p:spPr>
        <p:txBody>
          <a:bodyPr>
            <a:normAutofit/>
          </a:bodyPr>
          <a:lstStyle/>
          <a:p>
            <a:pPr marL="533400" lvl="1" indent="-355600">
              <a:buFont typeface="+mj-lt"/>
              <a:buAutoNum type="alphaUcPeriod"/>
            </a:pPr>
            <a:r>
              <a:rPr lang="en-US" sz="2400" dirty="0" smtClean="0"/>
              <a:t>Physical mail:	</a:t>
            </a:r>
          </a:p>
          <a:p>
            <a:pPr marL="533400" lvl="1" indent="-355600">
              <a:buFont typeface="+mj-lt"/>
              <a:buAutoNum type="alphaUcPeriod"/>
            </a:pPr>
            <a:r>
              <a:rPr lang="en-US" sz="2400" dirty="0" smtClean="0"/>
              <a:t>Telephone minutes:	</a:t>
            </a:r>
          </a:p>
          <a:p>
            <a:pPr marL="533400" lvl="1" indent="-355600">
              <a:buFont typeface="+mj-lt"/>
              <a:buAutoNum type="alphaUcPeriod"/>
            </a:pPr>
            <a:r>
              <a:rPr lang="en-US" sz="2400" dirty="0" smtClean="0"/>
              <a:t>Internet traffic:	</a:t>
            </a:r>
          </a:p>
          <a:p>
            <a:pPr marL="533400" lvl="1" indent="-355600">
              <a:buFont typeface="+mj-lt"/>
              <a:buAutoNum type="alphaUcPeriod"/>
            </a:pPr>
            <a:r>
              <a:rPr lang="en-US" sz="2400" dirty="0" smtClean="0"/>
              <a:t>First generation immigrants:	</a:t>
            </a:r>
          </a:p>
          <a:p>
            <a:pPr marL="533400" lvl="1" indent="-355600">
              <a:buFont typeface="+mj-lt"/>
              <a:buAutoNum type="alphaUcPeriod"/>
            </a:pPr>
            <a:r>
              <a:rPr lang="en-US" sz="2400" dirty="0" smtClean="0"/>
              <a:t>University students:	</a:t>
            </a:r>
          </a:p>
          <a:p>
            <a:pPr marL="533400" lvl="1" indent="-355600">
              <a:buFont typeface="+mj-lt"/>
              <a:buAutoNum type="alphaUcPeriod"/>
            </a:pPr>
            <a:r>
              <a:rPr lang="en-US" sz="2400" dirty="0" smtClean="0"/>
              <a:t>People, ever in their lives:	</a:t>
            </a:r>
          </a:p>
          <a:p>
            <a:pPr marL="533400" lvl="1" indent="-355600">
              <a:buFont typeface="+mj-lt"/>
              <a:buAutoNum type="alphaUcPeriod"/>
            </a:pPr>
            <a:r>
              <a:rPr lang="en-US" sz="2400" dirty="0" smtClean="0"/>
              <a:t>Goods and services:	</a:t>
            </a:r>
            <a:endParaRPr lang="en-US" sz="2400" dirty="0"/>
          </a:p>
        </p:txBody>
      </p:sp>
      <p:sp>
        <p:nvSpPr>
          <p:cNvPr id="12" name="Content Placeholder 11"/>
          <p:cNvSpPr>
            <a:spLocks noGrp="1"/>
          </p:cNvSpPr>
          <p:nvPr>
            <p:ph sz="half" idx="2"/>
          </p:nvPr>
        </p:nvSpPr>
        <p:spPr>
          <a:xfrm>
            <a:off x="5308600" y="1485904"/>
            <a:ext cx="3124200" cy="3289301"/>
          </a:xfrm>
        </p:spPr>
        <p:txBody>
          <a:bodyPr/>
          <a:lstStyle/>
          <a:p>
            <a:pPr marL="0" indent="0">
              <a:buNone/>
            </a:pPr>
            <a:r>
              <a:rPr lang="en-US" dirty="0" smtClean="0"/>
              <a:t>Responses</a:t>
            </a:r>
          </a:p>
          <a:p>
            <a:pPr marL="457200" indent="-457200">
              <a:buFont typeface="+mj-lt"/>
              <a:buAutoNum type="arabicPeriod"/>
            </a:pPr>
            <a:r>
              <a:rPr lang="en-US" dirty="0" smtClean="0"/>
              <a:t>1%</a:t>
            </a:r>
          </a:p>
          <a:p>
            <a:pPr marL="457200" indent="-457200">
              <a:buFont typeface="+mj-lt"/>
              <a:buAutoNum type="arabicPeriod"/>
            </a:pPr>
            <a:r>
              <a:rPr lang="en-US" dirty="0"/>
              <a:t>5</a:t>
            </a:r>
            <a:r>
              <a:rPr lang="en-US" dirty="0" smtClean="0"/>
              <a:t>%</a:t>
            </a:r>
          </a:p>
          <a:p>
            <a:pPr marL="457200" indent="-457200">
              <a:buFont typeface="+mj-lt"/>
              <a:buAutoNum type="arabicPeriod"/>
            </a:pPr>
            <a:r>
              <a:rPr lang="en-US" dirty="0" smtClean="0"/>
              <a:t>10%</a:t>
            </a:r>
          </a:p>
          <a:p>
            <a:pPr marL="457200" indent="-457200">
              <a:buFont typeface="+mj-lt"/>
              <a:buAutoNum type="arabicPeriod"/>
            </a:pPr>
            <a:r>
              <a:rPr lang="en-US" dirty="0"/>
              <a:t>2</a:t>
            </a:r>
            <a:r>
              <a:rPr lang="en-US" dirty="0" smtClean="0"/>
              <a:t>0%</a:t>
            </a:r>
          </a:p>
          <a:p>
            <a:pPr marL="457200" indent="-457200">
              <a:buFont typeface="+mj-lt"/>
              <a:buAutoNum type="arabicPeriod"/>
            </a:pPr>
            <a:r>
              <a:rPr lang="en-US" dirty="0"/>
              <a:t>5</a:t>
            </a:r>
            <a:r>
              <a:rPr lang="en-US" dirty="0" smtClean="0"/>
              <a:t>0%</a:t>
            </a:r>
            <a:endParaRPr lang="en-US" dirty="0"/>
          </a:p>
        </p:txBody>
      </p:sp>
    </p:spTree>
    <p:extLst>
      <p:ext uri="{BB962C8B-B14F-4D97-AF65-F5344CB8AC3E}">
        <p14:creationId xmlns:p14="http://schemas.microsoft.com/office/powerpoint/2010/main" val="29496086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ea typeface="ＭＳ Ｐゴシック" charset="0"/>
                <a:cs typeface="ＭＳ Ｐゴシック" charset="0"/>
              </a:rPr>
              <a:t>Activity 5: Personal action planning</a:t>
            </a:r>
          </a:p>
        </p:txBody>
      </p:sp>
      <p:sp>
        <p:nvSpPr>
          <p:cNvPr id="40962" name="Content Placeholder 2"/>
          <p:cNvSpPr>
            <a:spLocks noGrp="1"/>
          </p:cNvSpPr>
          <p:nvPr>
            <p:ph idx="1"/>
          </p:nvPr>
        </p:nvSpPr>
        <p:spPr/>
        <p:txBody>
          <a:bodyPr/>
          <a:lstStyle/>
          <a:p>
            <a:r>
              <a:rPr lang="en-US">
                <a:latin typeface="Calibri" charset="0"/>
                <a:ea typeface="ＭＳ Ｐゴシック" charset="0"/>
                <a:cs typeface="ＭＳ Ｐゴシック" charset="0"/>
              </a:rPr>
              <a:t>Each teacher updates his or her personal action plan</a:t>
            </a:r>
          </a:p>
          <a:p>
            <a:r>
              <a:rPr lang="en-US">
                <a:latin typeface="Calibri" charset="0"/>
                <a:ea typeface="ＭＳ Ｐゴシック" charset="0"/>
                <a:cs typeface="ＭＳ Ｐゴシック" charset="0"/>
              </a:rPr>
              <a:t>Makes a specific commitment about what they will do over the coming month</a:t>
            </a:r>
          </a:p>
          <a:p>
            <a:r>
              <a:rPr lang="en-US">
                <a:latin typeface="Calibri" charset="0"/>
                <a:ea typeface="ＭＳ Ｐゴシック" charset="0"/>
                <a:cs typeface="ＭＳ Ｐゴシック" charset="0"/>
              </a:rPr>
              <a:t>Arranges any support needed from colleagues</a:t>
            </a:r>
          </a:p>
          <a:p>
            <a:pPr lvl="1"/>
            <a:r>
              <a:rPr lang="en-US">
                <a:latin typeface="Calibri" charset="0"/>
                <a:ea typeface="ＭＳ Ｐゴシック" charset="0"/>
              </a:rPr>
              <a:t>Specific date and time for peer observation</a:t>
            </a:r>
          </a:p>
          <a:p>
            <a:pPr lvl="1"/>
            <a:endParaRPr lang="en-US">
              <a:latin typeface="Calibri" charset="0"/>
              <a:ea typeface="ＭＳ Ｐゴシック" charset="0"/>
            </a:endParaRPr>
          </a:p>
          <a:p>
            <a:endParaRPr lang="en-US">
              <a:latin typeface="Calibri"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Calibri" charset="0"/>
                <a:ea typeface="ＭＳ Ｐゴシック" charset="0"/>
                <a:cs typeface="ＭＳ Ｐゴシック" charset="0"/>
              </a:rPr>
              <a:t>Activity 6: Wrap</a:t>
            </a:r>
          </a:p>
        </p:txBody>
      </p:sp>
      <p:sp>
        <p:nvSpPr>
          <p:cNvPr id="41986" name="Content Placeholder 2"/>
          <p:cNvSpPr>
            <a:spLocks noGrp="1"/>
          </p:cNvSpPr>
          <p:nvPr>
            <p:ph idx="1"/>
          </p:nvPr>
        </p:nvSpPr>
        <p:spPr/>
        <p:txBody>
          <a:bodyPr/>
          <a:lstStyle/>
          <a:p>
            <a:r>
              <a:rPr lang="en-US">
                <a:latin typeface="Calibri" charset="0"/>
                <a:ea typeface="ＭＳ Ｐゴシック" charset="0"/>
                <a:cs typeface="ＭＳ Ｐゴシック" charset="0"/>
              </a:rPr>
              <a:t>Did the meeting meet its intended objectives</a:t>
            </a:r>
          </a:p>
          <a:p>
            <a:pPr lvl="1"/>
            <a:r>
              <a:rPr lang="en-US">
                <a:latin typeface="Calibri" charset="0"/>
                <a:ea typeface="ＭＳ Ｐゴシック" charset="0"/>
              </a:rPr>
              <a:t>If yes, great</a:t>
            </a:r>
          </a:p>
          <a:p>
            <a:pPr lvl="1"/>
            <a:r>
              <a:rPr lang="en-US">
                <a:latin typeface="Calibri" charset="0"/>
                <a:ea typeface="ＭＳ Ｐゴシック" charset="0"/>
              </a:rPr>
              <a:t>If no, time to plan what to do about it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Every TLC needs a leader</a:t>
            </a:r>
          </a:p>
        </p:txBody>
      </p:sp>
      <p:sp>
        <p:nvSpPr>
          <p:cNvPr id="43010" name="Rectangle 3"/>
          <p:cNvSpPr>
            <a:spLocks noGrp="1" noChangeArrowheads="1"/>
          </p:cNvSpPr>
          <p:nvPr>
            <p:ph idx="1"/>
          </p:nvPr>
        </p:nvSpPr>
        <p:spPr/>
        <p:txBody>
          <a:bodyPr/>
          <a:lstStyle/>
          <a:p>
            <a:pPr eaLnBrk="1" hangingPunct="1">
              <a:lnSpc>
                <a:spcPct val="90000"/>
              </a:lnSpc>
            </a:pPr>
            <a:r>
              <a:rPr lang="en-US" sz="3000">
                <a:latin typeface="Calibri" charset="0"/>
                <a:ea typeface="ＭＳ Ｐゴシック" charset="0"/>
                <a:cs typeface="ＭＳ Ｐゴシック" charset="0"/>
              </a:rPr>
              <a:t>The job of the TLC leader(s)</a:t>
            </a:r>
          </a:p>
          <a:p>
            <a:pPr lvl="1" eaLnBrk="1" hangingPunct="1">
              <a:lnSpc>
                <a:spcPct val="90000"/>
              </a:lnSpc>
            </a:pPr>
            <a:r>
              <a:rPr lang="en-US" sz="2600">
                <a:latin typeface="Calibri" charset="0"/>
                <a:ea typeface="ＭＳ Ｐゴシック" charset="0"/>
              </a:rPr>
              <a:t>To remind participants about the next meeting</a:t>
            </a:r>
          </a:p>
          <a:p>
            <a:pPr lvl="1" eaLnBrk="1" hangingPunct="1">
              <a:lnSpc>
                <a:spcPct val="90000"/>
              </a:lnSpc>
            </a:pPr>
            <a:r>
              <a:rPr lang="en-US" sz="2600">
                <a:latin typeface="Calibri" charset="0"/>
                <a:ea typeface="ＭＳ Ｐゴシック" charset="0"/>
              </a:rPr>
              <a:t>To book a room for the meeting</a:t>
            </a:r>
          </a:p>
          <a:p>
            <a:pPr lvl="1" eaLnBrk="1" hangingPunct="1">
              <a:lnSpc>
                <a:spcPct val="90000"/>
              </a:lnSpc>
            </a:pPr>
            <a:r>
              <a:rPr lang="en-US" sz="2600">
                <a:latin typeface="Calibri" charset="0"/>
                <a:ea typeface="ＭＳ Ｐゴシック" charset="0"/>
              </a:rPr>
              <a:t>To ensure that all necessary resources (including refreshments!) are available at meetings</a:t>
            </a:r>
          </a:p>
          <a:p>
            <a:pPr lvl="1" eaLnBrk="1" hangingPunct="1">
              <a:lnSpc>
                <a:spcPct val="90000"/>
              </a:lnSpc>
            </a:pPr>
            <a:r>
              <a:rPr lang="en-US" sz="2600">
                <a:latin typeface="Calibri" charset="0"/>
                <a:ea typeface="ＭＳ Ｐゴシック" charset="0"/>
              </a:rPr>
              <a:t>To ensure that the agenda is followed</a:t>
            </a:r>
          </a:p>
          <a:p>
            <a:pPr lvl="1" eaLnBrk="1" hangingPunct="1">
              <a:lnSpc>
                <a:spcPct val="90000"/>
              </a:lnSpc>
            </a:pPr>
            <a:r>
              <a:rPr lang="en-US" sz="2600">
                <a:latin typeface="Calibri" charset="0"/>
                <a:ea typeface="ＭＳ Ｐゴシック" charset="0"/>
              </a:rPr>
              <a:t>To maintain a collegial and supportive environment</a:t>
            </a:r>
          </a:p>
          <a:p>
            <a:pPr eaLnBrk="1" hangingPunct="1">
              <a:lnSpc>
                <a:spcPct val="90000"/>
              </a:lnSpc>
            </a:pPr>
            <a:endParaRPr lang="en-US" sz="3000">
              <a:latin typeface="Calibri" charset="0"/>
              <a:ea typeface="ＭＳ Ｐゴシック" charset="0"/>
              <a:cs typeface="ＭＳ Ｐゴシック" charset="0"/>
            </a:endParaRPr>
          </a:p>
          <a:p>
            <a:pPr eaLnBrk="1" hangingPunct="1">
              <a:lnSpc>
                <a:spcPct val="90000"/>
              </a:lnSpc>
            </a:pPr>
            <a:r>
              <a:rPr lang="en-US" sz="3000">
                <a:latin typeface="Calibri" charset="0"/>
                <a:ea typeface="ＭＳ Ｐゴシック" charset="0"/>
                <a:cs typeface="ＭＳ Ｐゴシック" charset="0"/>
              </a:rPr>
              <a:t>But most important of all…</a:t>
            </a:r>
          </a:p>
          <a:p>
            <a:pPr lvl="1" eaLnBrk="1" hangingPunct="1">
              <a:lnSpc>
                <a:spcPct val="90000"/>
              </a:lnSpc>
            </a:pPr>
            <a:r>
              <a:rPr lang="en-US" sz="2600">
                <a:latin typeface="Calibri" charset="0"/>
                <a:ea typeface="ＭＳ Ｐゴシック" charset="0"/>
              </a:rPr>
              <a:t>not to be the formative assessment “expert”</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Peer observation</a:t>
            </a:r>
          </a:p>
        </p:txBody>
      </p:sp>
      <p:sp>
        <p:nvSpPr>
          <p:cNvPr id="44034" name="Rectangle 3"/>
          <p:cNvSpPr>
            <a:spLocks noGrp="1" noChangeArrowheads="1"/>
          </p:cNvSpPr>
          <p:nvPr>
            <p:ph idx="1"/>
          </p:nvPr>
        </p:nvSpPr>
        <p:spPr/>
        <p:txBody>
          <a:bodyPr/>
          <a:lstStyle/>
          <a:p>
            <a:pPr eaLnBrk="1" hangingPunct="1"/>
            <a:r>
              <a:rPr lang="en-US">
                <a:latin typeface="Calibri" charset="0"/>
                <a:ea typeface="ＭＳ Ｐゴシック" charset="0"/>
                <a:cs typeface="ＭＳ Ｐゴシック" charset="0"/>
              </a:rPr>
              <a:t>Run to the agenda of the observed, not the observer</a:t>
            </a:r>
          </a:p>
          <a:p>
            <a:pPr lvl="1" eaLnBrk="1" hangingPunct="1"/>
            <a:r>
              <a:rPr lang="en-US">
                <a:latin typeface="Calibri" charset="0"/>
                <a:ea typeface="ＭＳ Ｐゴシック" charset="0"/>
              </a:rPr>
              <a:t>Observed teacher specifies focus of observation</a:t>
            </a:r>
          </a:p>
          <a:p>
            <a:pPr lvl="2" eaLnBrk="1" hangingPunct="1"/>
            <a:r>
              <a:rPr lang="en-US">
                <a:latin typeface="Calibri" charset="0"/>
                <a:ea typeface="ＭＳ Ｐゴシック" charset="0"/>
              </a:rPr>
              <a:t>e.g., teacher wants to increase wait-time</a:t>
            </a:r>
          </a:p>
          <a:p>
            <a:pPr lvl="1" eaLnBrk="1" hangingPunct="1"/>
            <a:r>
              <a:rPr lang="en-US">
                <a:latin typeface="Calibri" charset="0"/>
                <a:ea typeface="ＭＳ Ｐゴシック" charset="0"/>
              </a:rPr>
              <a:t>Observed teacher specifies what counts as evidence</a:t>
            </a:r>
          </a:p>
          <a:p>
            <a:pPr lvl="2" eaLnBrk="1" hangingPunct="1"/>
            <a:r>
              <a:rPr lang="en-US">
                <a:latin typeface="Calibri" charset="0"/>
                <a:ea typeface="ＭＳ Ｐゴシック" charset="0"/>
              </a:rPr>
              <a:t>provides observer with a stop-watch to log wait-times</a:t>
            </a:r>
          </a:p>
          <a:p>
            <a:pPr lvl="1" eaLnBrk="1" hangingPunct="1"/>
            <a:r>
              <a:rPr lang="en-US">
                <a:latin typeface="Calibri" charset="0"/>
                <a:ea typeface="ＭＳ Ｐゴシック" charset="0"/>
              </a:rPr>
              <a:t>Observed teacher owns any notes made during the observation</a:t>
            </a:r>
          </a:p>
          <a:p>
            <a:pPr lvl="1" eaLnBrk="1" hangingPunct="1"/>
            <a:endParaRPr lang="en-US">
              <a:latin typeface="Calibri" charset="0"/>
              <a:ea typeface="ＭＳ Ｐゴシック" charset="0"/>
            </a:endParaRPr>
          </a:p>
          <a:p>
            <a:pPr eaLnBrk="1" hangingPunct="1"/>
            <a:endParaRPr lang="en-US">
              <a:latin typeface="Calibri" charset="0"/>
              <a:ea typeface="ＭＳ Ｐゴシック" charset="0"/>
              <a:cs typeface="ＭＳ Ｐゴシック"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274638"/>
            <a:ext cx="9144000" cy="1143000"/>
          </a:xfrm>
        </p:spPr>
        <p:txBody>
          <a:bodyPr/>
          <a:lstStyle/>
          <a:p>
            <a:r>
              <a:rPr lang="en-US" sz="3200">
                <a:latin typeface="Calibri" charset="0"/>
                <a:ea typeface="ＭＳ Ｐゴシック" charset="0"/>
                <a:cs typeface="ＭＳ Ｐゴシック" charset="0"/>
              </a:rPr>
              <a:t>A hinge-point question about TLC leaders</a:t>
            </a:r>
          </a:p>
        </p:txBody>
      </p:sp>
      <p:sp>
        <p:nvSpPr>
          <p:cNvPr id="52226" name="Rectangle 3"/>
          <p:cNvSpPr>
            <a:spLocks noGrp="1" noChangeArrowheads="1"/>
          </p:cNvSpPr>
          <p:nvPr>
            <p:ph idx="1"/>
          </p:nvPr>
        </p:nvSpPr>
        <p:spPr/>
        <p:txBody>
          <a:bodyPr/>
          <a:lstStyle/>
          <a:p>
            <a:pPr marL="0" indent="0">
              <a:buFont typeface="Wingdings" charset="0"/>
              <a:buNone/>
            </a:pPr>
            <a:r>
              <a:rPr lang="en-US">
                <a:latin typeface="Calibri" charset="0"/>
                <a:ea typeface="ＭＳ Ｐゴシック" charset="0"/>
                <a:cs typeface="ＭＳ Ｐゴシック" charset="0"/>
              </a:rPr>
              <a:t>What is the most important role of the TLC leader?</a:t>
            </a:r>
          </a:p>
          <a:p>
            <a:pPr marL="728663" lvl="1" indent="-457200">
              <a:buFont typeface="Calibri" charset="0"/>
              <a:buAutoNum type="alphaUcPeriod"/>
            </a:pPr>
            <a:r>
              <a:rPr lang="en-US">
                <a:latin typeface="Calibri" charset="0"/>
                <a:ea typeface="ＭＳ Ｐゴシック" charset="0"/>
              </a:rPr>
              <a:t>Becoming the most knowledgeable about AfL in your school</a:t>
            </a:r>
          </a:p>
          <a:p>
            <a:pPr marL="728663" lvl="1" indent="-457200">
              <a:buFont typeface="Calibri" charset="0"/>
              <a:buAutoNum type="alphaUcPeriod"/>
            </a:pPr>
            <a:r>
              <a:rPr lang="en-US">
                <a:latin typeface="Calibri" charset="0"/>
                <a:ea typeface="ＭＳ Ｐゴシック" charset="0"/>
              </a:rPr>
              <a:t>Reserving the room, making the handouts, and organizing refreshments</a:t>
            </a:r>
          </a:p>
          <a:p>
            <a:pPr marL="728663" lvl="1" indent="-457200">
              <a:buFont typeface="Calibri" charset="0"/>
              <a:buAutoNum type="alphaUcPeriod"/>
            </a:pPr>
            <a:r>
              <a:rPr lang="en-US">
                <a:latin typeface="Calibri" charset="0"/>
                <a:ea typeface="ＭＳ Ｐゴシック" charset="0"/>
              </a:rPr>
              <a:t>Making sure the TLC meeting occurs and has good attendance</a:t>
            </a:r>
          </a:p>
          <a:p>
            <a:pPr marL="728663" lvl="1" indent="-457200">
              <a:buFont typeface="Calibri" charset="0"/>
              <a:buAutoNum type="alphaUcPeriod"/>
            </a:pPr>
            <a:r>
              <a:rPr lang="en-US">
                <a:latin typeface="Calibri" charset="0"/>
                <a:ea typeface="ＭＳ Ｐゴシック" charset="0"/>
              </a:rPr>
              <a:t>Recruiting as many new teachers as possible to join the TLC</a:t>
            </a:r>
          </a:p>
          <a:p>
            <a:pPr marL="728663" lvl="1" indent="-457200">
              <a:buFont typeface="Calibri" charset="0"/>
              <a:buAutoNum type="alphaUcPeriod"/>
            </a:pPr>
            <a:r>
              <a:rPr lang="en-US">
                <a:latin typeface="Calibri" charset="0"/>
                <a:ea typeface="ＭＳ Ｐゴシック" charset="0"/>
              </a:rPr>
              <a:t>Making sure the meeting keeps a strong AfL focus and that everyone shares/gets support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A hinge-point question about TLC meetings</a:t>
            </a:r>
          </a:p>
        </p:txBody>
      </p:sp>
      <p:sp>
        <p:nvSpPr>
          <p:cNvPr id="53250" name="Rectangle 3"/>
          <p:cNvSpPr>
            <a:spLocks noGrp="1" noChangeArrowheads="1"/>
          </p:cNvSpPr>
          <p:nvPr>
            <p:ph idx="1"/>
          </p:nvPr>
        </p:nvSpPr>
        <p:spPr>
          <a:xfrm>
            <a:off x="457200" y="1600200"/>
            <a:ext cx="8229600" cy="5257800"/>
          </a:xfrm>
        </p:spPr>
        <p:txBody>
          <a:bodyPr/>
          <a:lstStyle/>
          <a:p>
            <a:pPr marL="0" indent="0">
              <a:buFont typeface="Wingdings" charset="0"/>
              <a:buNone/>
            </a:pPr>
            <a:r>
              <a:rPr lang="en-US">
                <a:latin typeface="Calibri" charset="0"/>
                <a:ea typeface="ＭＳ Ｐゴシック" charset="0"/>
                <a:cs typeface="ＭＳ Ｐゴシック" charset="0"/>
              </a:rPr>
              <a:t>What is the most important purpose of a TLC meeting?</a:t>
            </a:r>
          </a:p>
          <a:p>
            <a:pPr marL="728663" lvl="1" indent="-457200">
              <a:buFont typeface="Calibri" charset="0"/>
              <a:buAutoNum type="alphaUcPeriod"/>
            </a:pPr>
            <a:r>
              <a:rPr lang="en-US">
                <a:latin typeface="Calibri" charset="0"/>
                <a:ea typeface="ＭＳ Ｐゴシック" charset="0"/>
              </a:rPr>
              <a:t>Giving teachers who may not know each other well a chance to work together</a:t>
            </a:r>
          </a:p>
          <a:p>
            <a:pPr marL="728663" lvl="1" indent="-457200">
              <a:buFont typeface="Calibri" charset="0"/>
              <a:buAutoNum type="alphaUcPeriod"/>
            </a:pPr>
            <a:r>
              <a:rPr lang="en-US">
                <a:latin typeface="Calibri" charset="0"/>
                <a:ea typeface="ＭＳ Ｐゴシック" charset="0"/>
              </a:rPr>
              <a:t>Learning new AfL techniques that can be used in your classroom</a:t>
            </a:r>
          </a:p>
          <a:p>
            <a:pPr marL="728663" lvl="1" indent="-457200">
              <a:buFont typeface="Calibri" charset="0"/>
              <a:buAutoNum type="alphaUcPeriod"/>
            </a:pPr>
            <a:r>
              <a:rPr lang="en-US">
                <a:latin typeface="Calibri" charset="0"/>
                <a:ea typeface="ＭＳ Ｐゴシック" charset="0"/>
              </a:rPr>
              <a:t>Learning new AfL techniques in order to keep the meetings fresh</a:t>
            </a:r>
          </a:p>
          <a:p>
            <a:pPr marL="728663" lvl="1" indent="-457200">
              <a:buFont typeface="Calibri" charset="0"/>
              <a:buAutoNum type="alphaUcPeriod"/>
            </a:pPr>
            <a:r>
              <a:rPr lang="en-US">
                <a:latin typeface="Calibri" charset="0"/>
                <a:ea typeface="ＭＳ Ｐゴシック" charset="0"/>
              </a:rPr>
              <a:t>Reporting what AfL technique(s) you have tried and getting help where you are stumped</a:t>
            </a:r>
          </a:p>
          <a:p>
            <a:pPr marL="728663" lvl="1" indent="-457200">
              <a:buFont typeface="Calibri" charset="0"/>
              <a:buAutoNum type="alphaUcPeriod"/>
            </a:pPr>
            <a:r>
              <a:rPr lang="en-US">
                <a:latin typeface="Calibri" charset="0"/>
                <a:ea typeface="ＭＳ Ｐゴシック" charset="0"/>
              </a:rPr>
              <a:t>Planning what AfL technique(s) you are going to try next in your classroom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p:txBody>
          <a:bodyPr/>
          <a:lstStyle/>
          <a:p>
            <a:pPr eaLnBrk="1" hangingPunct="1"/>
            <a:r>
              <a:rPr lang="en-US" sz="4000">
                <a:latin typeface="Calibri" charset="0"/>
                <a:ea typeface="ＭＳ Ｐゴシック" charset="0"/>
                <a:cs typeface="ＭＳ Ｐゴシック" charset="0"/>
              </a:rPr>
              <a:t>Comments?</a:t>
            </a:r>
            <a:br>
              <a:rPr lang="en-US" sz="4000">
                <a:latin typeface="Calibri" charset="0"/>
                <a:ea typeface="ＭＳ Ｐゴシック" charset="0"/>
                <a:cs typeface="ＭＳ Ｐゴシック" charset="0"/>
              </a:rPr>
            </a:br>
            <a:r>
              <a:rPr lang="en-US" sz="4000">
                <a:latin typeface="Calibri" charset="0"/>
                <a:ea typeface="ＭＳ Ｐゴシック" charset="0"/>
                <a:cs typeface="ＭＳ Ｐゴシック" charset="0"/>
              </a:rPr>
              <a:t/>
            </a:r>
            <a:br>
              <a:rPr lang="en-US" sz="4000">
                <a:latin typeface="Calibri" charset="0"/>
                <a:ea typeface="ＭＳ Ｐゴシック" charset="0"/>
                <a:cs typeface="ＭＳ Ｐゴシック" charset="0"/>
              </a:rPr>
            </a:br>
            <a:r>
              <a:rPr lang="en-US" sz="4000">
                <a:latin typeface="Calibri" charset="0"/>
                <a:ea typeface="ＭＳ Ｐゴシック" charset="0"/>
                <a:cs typeface="ＭＳ Ｐゴシック" charset="0"/>
              </a:rPr>
              <a:t>Questions?	</a:t>
            </a:r>
          </a:p>
        </p:txBody>
      </p:sp>
      <p:sp>
        <p:nvSpPr>
          <p:cNvPr id="54274" name="Rectangle 3"/>
          <p:cNvSpPr>
            <a:spLocks noGrp="1" noChangeArrowheads="1"/>
          </p:cNvSpPr>
          <p:nvPr>
            <p:ph type="subTitle" idx="1"/>
          </p:nvPr>
        </p:nvSpPr>
        <p:spPr/>
        <p:txBody>
          <a:bodyPr/>
          <a:lstStyle/>
          <a:p>
            <a:pPr eaLnBrk="1" hangingPunct="1"/>
            <a:endParaRPr lang="en-US">
              <a:solidFill>
                <a:srgbClr val="898989"/>
              </a:solidFill>
              <a:latin typeface="Calibri" charset="0"/>
              <a:ea typeface="ＭＳ Ｐゴシック" charset="0"/>
              <a:cs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Force-field analysis (Lewin, 1954)</a:t>
            </a:r>
          </a:p>
        </p:txBody>
      </p:sp>
      <p:sp>
        <p:nvSpPr>
          <p:cNvPr id="55298" name="Rectangle 3"/>
          <p:cNvSpPr>
            <a:spLocks noGrp="1" noChangeArrowheads="1"/>
          </p:cNvSpPr>
          <p:nvPr>
            <p:ph sz="half" idx="1"/>
          </p:nvPr>
        </p:nvSpPr>
        <p:spPr/>
        <p:txBody>
          <a:bodyPr/>
          <a:lstStyle/>
          <a:p>
            <a:pPr eaLnBrk="1" hangingPunct="1"/>
            <a:r>
              <a:rPr lang="en-US" sz="1700">
                <a:latin typeface="Calibri" charset="0"/>
                <a:ea typeface="ＭＳ Ｐゴシック" charset="0"/>
                <a:cs typeface="ＭＳ Ｐゴシック" charset="0"/>
              </a:rPr>
              <a:t>What are the forces that will support or drive the adoption of teacher learning communities in your school/state/territory?</a:t>
            </a:r>
          </a:p>
        </p:txBody>
      </p:sp>
      <p:sp>
        <p:nvSpPr>
          <p:cNvPr id="55299" name="Rectangle 4"/>
          <p:cNvSpPr>
            <a:spLocks noGrp="1" noChangeArrowheads="1"/>
          </p:cNvSpPr>
          <p:nvPr>
            <p:ph sz="half" idx="2"/>
          </p:nvPr>
        </p:nvSpPr>
        <p:spPr/>
        <p:txBody>
          <a:bodyPr/>
          <a:lstStyle/>
          <a:p>
            <a:pPr eaLnBrk="1" hangingPunct="1"/>
            <a:r>
              <a:rPr lang="en-US" sz="1700">
                <a:latin typeface="Calibri" charset="0"/>
                <a:ea typeface="ＭＳ Ｐゴシック" charset="0"/>
                <a:cs typeface="ＭＳ Ｐゴシック" charset="0"/>
              </a:rPr>
              <a:t>What are the forces that will constrain or prevent the adoption of teacher learning communities in your school/state/territory?</a:t>
            </a:r>
          </a:p>
        </p:txBody>
      </p:sp>
      <p:sp>
        <p:nvSpPr>
          <p:cNvPr id="55300" name="Line 5"/>
          <p:cNvSpPr>
            <a:spLocks noChangeShapeType="1"/>
          </p:cNvSpPr>
          <p:nvPr/>
        </p:nvSpPr>
        <p:spPr bwMode="auto">
          <a:xfrm>
            <a:off x="422277" y="3675063"/>
            <a:ext cx="81454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1" name="Line 6"/>
          <p:cNvSpPr>
            <a:spLocks noChangeShapeType="1"/>
          </p:cNvSpPr>
          <p:nvPr/>
        </p:nvSpPr>
        <p:spPr bwMode="auto">
          <a:xfrm>
            <a:off x="4572000" y="2557467"/>
            <a:ext cx="0" cy="43005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2" name="Text Box 7"/>
          <p:cNvSpPr txBox="1">
            <a:spLocks noChangeArrowheads="1"/>
          </p:cNvSpPr>
          <p:nvPr/>
        </p:nvSpPr>
        <p:spPr bwMode="auto">
          <a:xfrm>
            <a:off x="1811338" y="2863854"/>
            <a:ext cx="106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sz="4800">
                <a:solidFill>
                  <a:schemeClr val="tx2"/>
                </a:solidFill>
              </a:rPr>
              <a:t>+</a:t>
            </a:r>
            <a:endParaRPr lang="en-US">
              <a:solidFill>
                <a:schemeClr val="tx2"/>
              </a:solidFill>
            </a:endParaRPr>
          </a:p>
        </p:txBody>
      </p:sp>
      <p:sp>
        <p:nvSpPr>
          <p:cNvPr id="55303" name="Rectangle 8"/>
          <p:cNvSpPr>
            <a:spLocks noChangeArrowheads="1"/>
          </p:cNvSpPr>
          <p:nvPr/>
        </p:nvSpPr>
        <p:spPr bwMode="auto">
          <a:xfrm>
            <a:off x="6154741" y="3027366"/>
            <a:ext cx="660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defTabSz="762000"/>
            <a:r>
              <a:rPr lang="en-US" sz="3600">
                <a:solidFill>
                  <a:schemeClr val="tx2"/>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Mostly round; some flat bits (</a:t>
            </a:r>
            <a:r>
              <a:rPr lang="en-US" dirty="0" err="1" smtClean="0"/>
              <a:t>Ghemawat</a:t>
            </a:r>
            <a:r>
              <a:rPr lang="en-US" dirty="0" smtClean="0"/>
              <a:t>, 2011)</a:t>
            </a:r>
            <a:endParaRPr lang="en-US" dirty="0"/>
          </a:p>
        </p:txBody>
      </p:sp>
      <p:sp>
        <p:nvSpPr>
          <p:cNvPr id="5" name="Content Placeholder 4"/>
          <p:cNvSpPr>
            <a:spLocks noGrp="1"/>
          </p:cNvSpPr>
          <p:nvPr>
            <p:ph idx="1"/>
          </p:nvPr>
        </p:nvSpPr>
        <p:spPr/>
        <p:txBody>
          <a:bodyPr/>
          <a:lstStyle/>
          <a:p>
            <a:pPr marL="0" indent="0">
              <a:buNone/>
            </a:pPr>
            <a:r>
              <a:rPr lang="en-US" dirty="0" smtClean="0"/>
              <a:t>Percentage crossing national boundaries</a:t>
            </a:r>
          </a:p>
          <a:p>
            <a:pPr lvl="1">
              <a:tabLst>
                <a:tab pos="5646738" algn="r"/>
              </a:tabLst>
            </a:pPr>
            <a:r>
              <a:rPr lang="en-US" dirty="0" smtClean="0"/>
              <a:t>Physical mail:	1</a:t>
            </a:r>
          </a:p>
          <a:p>
            <a:pPr lvl="1">
              <a:tabLst>
                <a:tab pos="5646738" algn="r"/>
              </a:tabLst>
            </a:pPr>
            <a:r>
              <a:rPr lang="en-US" dirty="0" smtClean="0"/>
              <a:t>Telephone minutes:	2</a:t>
            </a:r>
          </a:p>
          <a:p>
            <a:pPr lvl="1">
              <a:tabLst>
                <a:tab pos="5646738" algn="r"/>
              </a:tabLst>
            </a:pPr>
            <a:r>
              <a:rPr lang="en-US" dirty="0" smtClean="0"/>
              <a:t>Internet traffic:	17</a:t>
            </a:r>
          </a:p>
          <a:p>
            <a:pPr lvl="1">
              <a:tabLst>
                <a:tab pos="5646738" algn="r"/>
              </a:tabLst>
            </a:pPr>
            <a:r>
              <a:rPr lang="en-US" dirty="0" smtClean="0"/>
              <a:t>First generation immigrants:	3</a:t>
            </a:r>
          </a:p>
          <a:p>
            <a:pPr lvl="1">
              <a:tabLst>
                <a:tab pos="5646738" algn="r"/>
              </a:tabLst>
            </a:pPr>
            <a:r>
              <a:rPr lang="en-US" dirty="0" smtClean="0"/>
              <a:t>University students:	2</a:t>
            </a:r>
          </a:p>
          <a:p>
            <a:pPr lvl="1">
              <a:tabLst>
                <a:tab pos="5646738" algn="r"/>
              </a:tabLst>
            </a:pPr>
            <a:r>
              <a:rPr lang="en-US" dirty="0" smtClean="0"/>
              <a:t>People, ever in their lives:	10</a:t>
            </a:r>
          </a:p>
          <a:p>
            <a:pPr lvl="1">
              <a:tabLst>
                <a:tab pos="5646738" algn="r"/>
              </a:tabLst>
            </a:pPr>
            <a:r>
              <a:rPr lang="en-US" dirty="0" smtClean="0"/>
              <a:t>Goods and services:	10</a:t>
            </a:r>
            <a:endParaRPr lang="en-US" dirty="0"/>
          </a:p>
        </p:txBody>
      </p:sp>
    </p:spTree>
    <p:extLst>
      <p:ext uri="{BB962C8B-B14F-4D97-AF65-F5344CB8AC3E}">
        <p14:creationId xmlns:p14="http://schemas.microsoft.com/office/powerpoint/2010/main" val="13046734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ea typeface="ＭＳ Ｐゴシック" charset="-128"/>
                <a:cs typeface="ＭＳ Ｐゴシック" charset="-128"/>
              </a:rPr>
              <a:t>There is only one 21st century skill</a:t>
            </a:r>
          </a:p>
        </p:txBody>
      </p:sp>
      <p:sp>
        <p:nvSpPr>
          <p:cNvPr id="25603" name="Rectangle 3"/>
          <p:cNvSpPr>
            <a:spLocks noGrp="1" noChangeArrowheads="1"/>
          </p:cNvSpPr>
          <p:nvPr>
            <p:ph type="body" idx="1"/>
          </p:nvPr>
        </p:nvSpPr>
        <p:spPr>
          <a:xfrm>
            <a:off x="466727" y="1524000"/>
            <a:ext cx="7991475" cy="5118100"/>
          </a:xfrm>
        </p:spPr>
        <p:txBody>
          <a:bodyPr/>
          <a:lstStyle/>
          <a:p>
            <a:pPr marL="4763" indent="-4763">
              <a:buNone/>
            </a:pPr>
            <a:r>
              <a:rPr lang="en-US" sz="2200" b="0" dirty="0" smtClean="0">
                <a:latin typeface="Calibri"/>
                <a:ea typeface="ＭＳ Ｐゴシック" charset="-128"/>
                <a:cs typeface="ＭＳ Ｐゴシック" charset="-128"/>
              </a:rPr>
              <a:t>So the model that says learn while you</a:t>
            </a:r>
            <a:r>
              <a:rPr lang="en-GB" sz="2200" b="0" dirty="0" smtClean="0">
                <a:latin typeface="Calibri"/>
                <a:ea typeface="ヒラギノ角ゴ ProN W3" charset="-128"/>
                <a:cs typeface="ヒラギノ角ゴ ProN W3" charset="-128"/>
              </a:rPr>
              <a:t>’</a:t>
            </a:r>
            <a:r>
              <a:rPr lang="en-GB" sz="2200" b="0" dirty="0" err="1" smtClean="0">
                <a:latin typeface="Calibri"/>
                <a:ea typeface="ＭＳ Ｐゴシック" charset="-128"/>
                <a:cs typeface="ＭＳ Ｐゴシック" charset="-128"/>
              </a:rPr>
              <a:t>r</a:t>
            </a:r>
            <a:r>
              <a:rPr lang="en-US" sz="2200" b="0" dirty="0" err="1" smtClean="0">
                <a:latin typeface="Calibri"/>
                <a:ea typeface="ＭＳ Ｐゴシック" charset="-128"/>
                <a:cs typeface="ＭＳ Ｐゴシック" charset="-128"/>
              </a:rPr>
              <a:t>e</a:t>
            </a:r>
            <a:r>
              <a:rPr lang="en-US" sz="2200" b="0" dirty="0" smtClean="0">
                <a:latin typeface="Calibri"/>
                <a:ea typeface="ＭＳ Ｐゴシック" charset="-128"/>
                <a:cs typeface="ＭＳ Ｐゴシック" charset="-128"/>
              </a:rPr>
              <a:t> at school, while you</a:t>
            </a:r>
            <a:r>
              <a:rPr lang="en-GB" sz="2200" b="0" dirty="0" smtClean="0">
                <a:latin typeface="Calibri"/>
                <a:ea typeface="ヒラギノ角ゴ ProN W3" charset="-128"/>
                <a:cs typeface="ヒラギノ角ゴ ProN W3" charset="-128"/>
              </a:rPr>
              <a:t>’</a:t>
            </a:r>
            <a:r>
              <a:rPr lang="en-GB" sz="2200" b="0" dirty="0" err="1" smtClean="0">
                <a:latin typeface="Calibri"/>
                <a:ea typeface="ＭＳ Ｐゴシック" charset="-128"/>
                <a:cs typeface="ＭＳ Ｐゴシック" charset="-128"/>
              </a:rPr>
              <a:t>r</a:t>
            </a:r>
            <a:r>
              <a:rPr lang="en-US" sz="2200" b="0" dirty="0" err="1" smtClean="0">
                <a:latin typeface="Calibri"/>
                <a:ea typeface="ＭＳ Ｐゴシック" charset="-128"/>
                <a:cs typeface="ＭＳ Ｐゴシック" charset="-128"/>
              </a:rPr>
              <a:t>e</a:t>
            </a:r>
            <a:r>
              <a:rPr lang="en-US" sz="2200" b="0" dirty="0" smtClean="0">
                <a:latin typeface="Calibri"/>
                <a:ea typeface="ＭＳ Ｐゴシック" charset="-128"/>
                <a:cs typeface="ＭＳ Ｐゴシック" charset="-128"/>
              </a:rPr>
              <a:t> young, the skills that you will apply during your lifetime is no longer tenable. The skills that you can learn when you</a:t>
            </a:r>
            <a:r>
              <a:rPr lang="en-GB" sz="2200" b="0" dirty="0" smtClean="0">
                <a:latin typeface="Calibri"/>
                <a:ea typeface="ヒラギノ角ゴ ProN W3" charset="-128"/>
                <a:cs typeface="ヒラギノ角ゴ ProN W3" charset="-128"/>
              </a:rPr>
              <a:t>’</a:t>
            </a:r>
            <a:r>
              <a:rPr lang="en-GB" sz="2200" b="0" dirty="0" err="1" smtClean="0">
                <a:latin typeface="Calibri"/>
                <a:ea typeface="ＭＳ Ｐゴシック" charset="-128"/>
                <a:cs typeface="ＭＳ Ｐゴシック" charset="-128"/>
              </a:rPr>
              <a:t>r</a:t>
            </a:r>
            <a:r>
              <a:rPr lang="en-US" sz="2200" b="0" dirty="0" err="1" smtClean="0">
                <a:latin typeface="Calibri"/>
                <a:ea typeface="ＭＳ Ｐゴシック" charset="-128"/>
                <a:cs typeface="ＭＳ Ｐゴシック" charset="-128"/>
              </a:rPr>
              <a:t>e</a:t>
            </a:r>
            <a:r>
              <a:rPr lang="en-US" sz="2200" b="0" dirty="0" smtClean="0">
                <a:latin typeface="Calibri"/>
                <a:ea typeface="ＭＳ Ｐゴシック" charset="-128"/>
                <a:cs typeface="ＭＳ Ｐゴシック" charset="-128"/>
              </a:rPr>
              <a:t> at school will not be applicable. They will be obsolete by the time you get into the workplace and need them, except for one skill. The one really competitive skill is the skill of being able to learn. It is the skill of being able not to give the right answer to questions about what you were taught in school, but to make the right response to situations that are outside the scope of what you were taught in school. We need to produce people who know how to act when they</a:t>
            </a:r>
            <a:r>
              <a:rPr lang="en-GB" sz="2200" b="0" dirty="0" smtClean="0">
                <a:latin typeface="Calibri"/>
                <a:ea typeface="ヒラギノ角ゴ ProN W3" charset="-128"/>
                <a:cs typeface="ヒラギノ角ゴ ProN W3" charset="-128"/>
              </a:rPr>
              <a:t>’</a:t>
            </a:r>
            <a:r>
              <a:rPr lang="en-GB" sz="2200" b="0" dirty="0" err="1" smtClean="0">
                <a:latin typeface="Calibri"/>
                <a:ea typeface="ＭＳ Ｐゴシック" charset="-128"/>
                <a:cs typeface="ＭＳ Ｐゴシック" charset="-128"/>
              </a:rPr>
              <a:t>r</a:t>
            </a:r>
            <a:r>
              <a:rPr lang="en-US" sz="2200" b="0" dirty="0" err="1" smtClean="0">
                <a:latin typeface="Calibri"/>
                <a:ea typeface="ＭＳ Ｐゴシック" charset="-128"/>
                <a:cs typeface="ＭＳ Ｐゴシック" charset="-128"/>
              </a:rPr>
              <a:t>e</a:t>
            </a:r>
            <a:r>
              <a:rPr lang="en-US" sz="2200" b="0" dirty="0" smtClean="0">
                <a:latin typeface="Calibri"/>
                <a:ea typeface="ＭＳ Ｐゴシック" charset="-128"/>
                <a:cs typeface="ＭＳ Ｐゴシック" charset="-128"/>
              </a:rPr>
              <a:t> faced with situations for which they were not specifically prepared.</a:t>
            </a:r>
            <a:r>
              <a:rPr lang="en-GB" sz="2200" b="0" dirty="0" smtClean="0">
                <a:latin typeface="Calibri"/>
                <a:ea typeface="ヒラギノ角ゴ ProN W3" charset="-128"/>
                <a:cs typeface="ヒラギノ角ゴ ProN W3" charset="-128"/>
              </a:rPr>
              <a:t> (</a:t>
            </a:r>
            <a:r>
              <a:rPr lang="en-GB" sz="2200" b="0" dirty="0" err="1" smtClean="0">
                <a:latin typeface="Calibri"/>
                <a:ea typeface="ヒラギノ角ゴ ProN W3" charset="-128"/>
                <a:cs typeface="ヒラギノ角ゴ ProN W3" charset="-128"/>
              </a:rPr>
              <a:t>Papert</a:t>
            </a:r>
            <a:r>
              <a:rPr lang="en-GB" sz="2200" b="0" dirty="0" smtClean="0">
                <a:latin typeface="Calibri"/>
                <a:ea typeface="ヒラギノ角ゴ ProN W3" charset="-128"/>
                <a:cs typeface="ヒラギノ角ゴ ProN W3" charset="-128"/>
              </a:rPr>
              <a:t>, 1998)</a:t>
            </a:r>
            <a:endParaRPr lang="en-US" sz="2200" b="0" dirty="0" smtClean="0">
              <a:latin typeface="Calibri"/>
              <a:ea typeface="ＭＳ Ｐゴシック" charset="-128"/>
              <a:cs typeface="ＭＳ Ｐゴシック" charset="-128"/>
            </a:endParaRPr>
          </a:p>
        </p:txBody>
      </p:sp>
    </p:spTree>
    <p:extLst>
      <p:ext uri="{BB962C8B-B14F-4D97-AF65-F5344CB8AC3E}">
        <p14:creationId xmlns:p14="http://schemas.microsoft.com/office/powerpoint/2010/main" val="21678287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schools do we need?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3198498"/>
              </p:ext>
            </p:extLst>
          </p:nvPr>
        </p:nvGraphicFramePr>
        <p:xfrm>
          <a:off x="457203" y="1600200"/>
          <a:ext cx="8229600" cy="4328160"/>
        </p:xfrm>
        <a:graphic>
          <a:graphicData uri="http://schemas.openxmlformats.org/drawingml/2006/table">
            <a:tbl>
              <a:tblPr firstRow="1" bandRow="1">
                <a:tableStyleId>{5C22544A-7EE6-4342-B048-85BDC9FD1C3A}</a:tableStyleId>
              </a:tblPr>
              <a:tblGrid>
                <a:gridCol w="2041481"/>
                <a:gridCol w="2968047"/>
                <a:gridCol w="3220072"/>
              </a:tblGrid>
              <a:tr h="370840">
                <a:tc>
                  <a:txBody>
                    <a:bodyPr/>
                    <a:lstStyle/>
                    <a:p>
                      <a:r>
                        <a:rPr lang="en-US" sz="2000" dirty="0" smtClean="0"/>
                        <a:t>School model</a:t>
                      </a:r>
                      <a:endParaRPr lang="en-US" sz="2000" dirty="0"/>
                    </a:p>
                  </a:txBody>
                  <a:tcPr/>
                </a:tc>
                <a:tc>
                  <a:txBody>
                    <a:bodyPr/>
                    <a:lstStyle/>
                    <a:p>
                      <a:r>
                        <a:rPr lang="en-US" sz="2000" dirty="0" smtClean="0"/>
                        <a:t>Ethos</a:t>
                      </a:r>
                      <a:endParaRPr lang="en-US" sz="2000" dirty="0"/>
                    </a:p>
                  </a:txBody>
                  <a:tcPr/>
                </a:tc>
                <a:tc>
                  <a:txBody>
                    <a:bodyPr/>
                    <a:lstStyle/>
                    <a:p>
                      <a:r>
                        <a:rPr lang="en-US" sz="2000" dirty="0" smtClean="0"/>
                        <a:t>Key process</a:t>
                      </a:r>
                      <a:endParaRPr lang="en-US" sz="2000" dirty="0"/>
                    </a:p>
                  </a:txBody>
                  <a:tcPr/>
                </a:tc>
              </a:tr>
              <a:tr h="370840">
                <a:tc>
                  <a:txBody>
                    <a:bodyPr/>
                    <a:lstStyle/>
                    <a:p>
                      <a:r>
                        <a:rPr lang="en-US" sz="2000" dirty="0" smtClean="0"/>
                        <a:t>Talent refineries</a:t>
                      </a:r>
                    </a:p>
                    <a:p>
                      <a:endParaRPr lang="en-US" sz="2000" dirty="0"/>
                    </a:p>
                  </a:txBody>
                  <a:tcPr/>
                </a:tc>
                <a:tc>
                  <a:txBody>
                    <a:bodyPr/>
                    <a:lstStyle/>
                    <a:p>
                      <a:r>
                        <a:rPr lang="en-US" sz="2000" dirty="0" smtClean="0"/>
                        <a:t>S</a:t>
                      </a:r>
                      <a:r>
                        <a:rPr lang="en-US" sz="2000" baseline="0" dirty="0" smtClean="0"/>
                        <a:t>chool must provide opportunities for students to show what they can do</a:t>
                      </a:r>
                    </a:p>
                    <a:p>
                      <a:endParaRPr lang="en-US" sz="2000" dirty="0"/>
                    </a:p>
                  </a:txBody>
                  <a:tcPr/>
                </a:tc>
                <a:tc>
                  <a:txBody>
                    <a:bodyPr/>
                    <a:lstStyle/>
                    <a:p>
                      <a:r>
                        <a:rPr lang="en-US" sz="2000" dirty="0" smtClean="0"/>
                        <a:t>Ensuring good teaching and syllabus</a:t>
                      </a:r>
                      <a:r>
                        <a:rPr lang="en-US" sz="2000" baseline="0" dirty="0" smtClean="0"/>
                        <a:t> coverage</a:t>
                      </a:r>
                      <a:endParaRPr lang="en-US" sz="2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Talent incubators</a:t>
                      </a:r>
                    </a:p>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All students students</a:t>
                      </a:r>
                      <a:r>
                        <a:rPr lang="en-US" sz="2000" baseline="0" dirty="0" smtClean="0"/>
                        <a:t> can </a:t>
                      </a:r>
                      <a:r>
                        <a:rPr lang="en-US" sz="2000" dirty="0" smtClean="0"/>
                        <a:t>learn, but not all students can achieve at</a:t>
                      </a:r>
                      <a:r>
                        <a:rPr lang="en-US" sz="2000" baseline="0" dirty="0" smtClean="0"/>
                        <a:t> high levels</a:t>
                      </a:r>
                      <a:endParaRPr lang="en-US" sz="2000" dirty="0" smtClean="0"/>
                    </a:p>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Drawing out what is within the student</a:t>
                      </a:r>
                    </a:p>
                    <a:p>
                      <a:endParaRPr lang="en-US" sz="2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Talent factories</a:t>
                      </a:r>
                    </a:p>
                    <a:p>
                      <a:endParaRPr lang="en-US" sz="2000" dirty="0"/>
                    </a:p>
                  </a:txBody>
                  <a:tcPr/>
                </a:tc>
                <a:tc>
                  <a:txBody>
                    <a:bodyPr/>
                    <a:lstStyle/>
                    <a:p>
                      <a:r>
                        <a:rPr lang="en-US" sz="2000" dirty="0" smtClean="0"/>
                        <a:t>All students can achieve at high levels</a:t>
                      </a:r>
                    </a:p>
                    <a:p>
                      <a:endParaRPr lang="en-US" sz="2000" dirty="0" smtClean="0"/>
                    </a:p>
                    <a:p>
                      <a:endParaRPr lang="en-US" sz="2000" dirty="0"/>
                    </a:p>
                  </a:txBody>
                  <a:tcPr/>
                </a:tc>
                <a:tc>
                  <a:txBody>
                    <a:bodyPr/>
                    <a:lstStyle/>
                    <a:p>
                      <a:r>
                        <a:rPr lang="en-US" sz="2000" dirty="0" smtClean="0"/>
                        <a:t>Whatever it takes</a:t>
                      </a:r>
                      <a:endParaRPr lang="en-US" sz="2000" dirty="0"/>
                    </a:p>
                  </a:txBody>
                  <a:tcPr/>
                </a:tc>
              </a:tr>
            </a:tbl>
          </a:graphicData>
        </a:graphic>
      </p:graphicFrame>
    </p:spTree>
    <p:extLst>
      <p:ext uri="{BB962C8B-B14F-4D97-AF65-F5344CB8AC3E}">
        <p14:creationId xmlns:p14="http://schemas.microsoft.com/office/powerpoint/2010/main" val="359638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 the change you want to see in the world</a:t>
            </a:r>
            <a:endParaRPr lang="en-US" dirty="0"/>
          </a:p>
        </p:txBody>
      </p:sp>
      <p:sp>
        <p:nvSpPr>
          <p:cNvPr id="3" name="Content Placeholder 2"/>
          <p:cNvSpPr>
            <a:spLocks noGrp="1"/>
          </p:cNvSpPr>
          <p:nvPr>
            <p:ph idx="1"/>
          </p:nvPr>
        </p:nvSpPr>
        <p:spPr/>
        <p:txBody>
          <a:bodyPr/>
          <a:lstStyle/>
          <a:p>
            <a:pPr marL="0" indent="0">
              <a:buNone/>
            </a:pPr>
            <a:r>
              <a:rPr lang="en-US" dirty="0" smtClean="0"/>
              <a:t>“Educators create a results orientation in their schools when they stop looking out the window for solutions to their problems and start looking in the mirror” (</a:t>
            </a:r>
            <a:r>
              <a:rPr lang="en-US" dirty="0" err="1" smtClean="0"/>
              <a:t>DuFour</a:t>
            </a:r>
            <a:r>
              <a:rPr lang="en-US" dirty="0" smtClean="0"/>
              <a:t>, </a:t>
            </a:r>
            <a:r>
              <a:rPr lang="en-US" dirty="0" err="1" smtClean="0"/>
              <a:t>Eaker</a:t>
            </a:r>
            <a:r>
              <a:rPr lang="en-US" dirty="0" smtClean="0"/>
              <a:t> &amp; Du Four, 2005 p. 246)</a:t>
            </a:r>
          </a:p>
          <a:p>
            <a:pPr marL="0" indent="0">
              <a:buNone/>
            </a:pPr>
            <a:endParaRPr lang="en-US" dirty="0" smtClean="0"/>
          </a:p>
          <a:p>
            <a:pPr marL="0" indent="0">
              <a:buNone/>
            </a:pPr>
            <a:r>
              <a:rPr lang="en-US" dirty="0" smtClean="0"/>
              <a:t>“You control everything you need to control to make a difference in your students’ lives” (</a:t>
            </a:r>
            <a:r>
              <a:rPr lang="en-US" dirty="0" err="1" smtClean="0"/>
              <a:t>Lemov</a:t>
            </a:r>
            <a:r>
              <a:rPr lang="en-US" dirty="0" smtClean="0"/>
              <a:t>, 2010)</a:t>
            </a:r>
          </a:p>
          <a:p>
            <a:pPr marL="0" indent="0">
              <a:buNone/>
            </a:pPr>
            <a:endParaRPr lang="en-US" dirty="0" smtClean="0"/>
          </a:p>
        </p:txBody>
      </p:sp>
    </p:spTree>
    <p:extLst>
      <p:ext uri="{BB962C8B-B14F-4D97-AF65-F5344CB8AC3E}">
        <p14:creationId xmlns:p14="http://schemas.microsoft.com/office/powerpoint/2010/main" val="178833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atin typeface="Calibri" charset="0"/>
                <a:ea typeface="ＭＳ Ｐゴシック" charset="0"/>
                <a:cs typeface="ＭＳ Ｐゴシック" charset="0"/>
              </a:rPr>
              <a:t>What kind of school is yours?</a:t>
            </a:r>
          </a:p>
        </p:txBody>
      </p:sp>
      <p:sp>
        <p:nvSpPr>
          <p:cNvPr id="3" name="Content Placeholder 2"/>
          <p:cNvSpPr>
            <a:spLocks noGrp="1"/>
          </p:cNvSpPr>
          <p:nvPr>
            <p:ph idx="1"/>
          </p:nvPr>
        </p:nvSpPr>
        <p:spPr/>
        <p:txBody>
          <a:bodyPr/>
          <a:lstStyle/>
          <a:p>
            <a:pPr>
              <a:buFont typeface="Wingdings" charset="2"/>
              <a:buChar char="§"/>
              <a:defRPr/>
            </a:pPr>
            <a:r>
              <a:rPr lang="en-US" dirty="0" smtClean="0"/>
              <a:t>Metaphors for schools’ approaches to change</a:t>
            </a:r>
            <a:endParaRPr lang="en-US" dirty="0"/>
          </a:p>
          <a:p>
            <a:pPr lvl="1">
              <a:defRPr/>
            </a:pPr>
            <a:r>
              <a:rPr lang="en-US" dirty="0" smtClean="0"/>
              <a:t>Lighthouse</a:t>
            </a:r>
          </a:p>
          <a:p>
            <a:pPr lvl="2">
              <a:defRPr/>
            </a:pPr>
            <a:r>
              <a:rPr lang="en-US" dirty="0" smtClean="0"/>
              <a:t>“We’ve done things this way for years, and it has worked very well”</a:t>
            </a:r>
          </a:p>
          <a:p>
            <a:pPr lvl="1">
              <a:defRPr/>
            </a:pPr>
            <a:r>
              <a:rPr lang="en-US" dirty="0" smtClean="0"/>
              <a:t>Christmas tree</a:t>
            </a:r>
          </a:p>
          <a:p>
            <a:pPr lvl="2">
              <a:defRPr/>
            </a:pPr>
            <a:r>
              <a:rPr lang="en-US" dirty="0" smtClean="0"/>
              <a:t>“Never knowingly left behind, on anything”</a:t>
            </a:r>
          </a:p>
          <a:p>
            <a:pPr>
              <a:buFont typeface="Wingdings" charset="2"/>
              <a:buChar char="§"/>
              <a:defRPr/>
            </a:pPr>
            <a:r>
              <a:rPr lang="en-US" dirty="0" smtClean="0"/>
              <a:t>Where does your school fit on the continuum between these two?</a:t>
            </a:r>
          </a:p>
          <a:p>
            <a:pPr marL="0" indent="0">
              <a:buFont typeface="Wingdings" charset="2"/>
              <a:buNone/>
              <a:defRPr/>
            </a:pPr>
            <a:endParaRPr lang="en-US" dirty="0"/>
          </a:p>
        </p:txBody>
      </p:sp>
      <p:sp>
        <p:nvSpPr>
          <p:cNvPr id="11267" name="TextBox 3"/>
          <p:cNvSpPr txBox="1">
            <a:spLocks noChangeArrowheads="1"/>
          </p:cNvSpPr>
          <p:nvPr/>
        </p:nvSpPr>
        <p:spPr bwMode="auto">
          <a:xfrm>
            <a:off x="8634415" y="6488113"/>
            <a:ext cx="50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r>
              <a:rPr lang="en-US"/>
              <a:t>I</a:t>
            </a:r>
          </a:p>
        </p:txBody>
      </p:sp>
    </p:spTree>
    <p:extLst>
      <p:ext uri="{BB962C8B-B14F-4D97-AF65-F5344CB8AC3E}">
        <p14:creationId xmlns:p14="http://schemas.microsoft.com/office/powerpoint/2010/main" val="41386521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37107</TotalTime>
  <Words>2761</Words>
  <Application>Microsoft Macintosh PowerPoint</Application>
  <PresentationFormat>On-screen Show (4:3)</PresentationFormat>
  <Paragraphs>363</Paragraphs>
  <Slides>47</Slides>
  <Notes>16</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Document</vt:lpstr>
      <vt:lpstr>Embedding formative assessment with teacher learning communities</vt:lpstr>
      <vt:lpstr>PowerPoint Presentation</vt:lpstr>
      <vt:lpstr>How flat is the world?</vt:lpstr>
      <vt:lpstr>Percentage crossing national boundaries</vt:lpstr>
      <vt:lpstr>Mostly round; some flat bits (Ghemawat, 2011)</vt:lpstr>
      <vt:lpstr>There is only one 21st century skill</vt:lpstr>
      <vt:lpstr>What kinds of schools do we need?</vt:lpstr>
      <vt:lpstr>Be the change you want to see in the world</vt:lpstr>
      <vt:lpstr>What kind of school is yours?</vt:lpstr>
      <vt:lpstr>What kinds of changes could we make?</vt:lpstr>
      <vt:lpstr>Knowledge transfer?</vt:lpstr>
      <vt:lpstr>A model for teacher learning</vt:lpstr>
      <vt:lpstr>Choice</vt:lpstr>
      <vt:lpstr>Flexibility</vt:lpstr>
      <vt:lpstr>Strategies and techniques</vt:lpstr>
      <vt:lpstr>Small steps</vt:lpstr>
      <vt:lpstr>Example: CPR (Klein &amp; Klein, 1981)</vt:lpstr>
      <vt:lpstr>Looking at the wrong knowledge…</vt:lpstr>
      <vt:lpstr>Changing, not sharing, practice</vt:lpstr>
      <vt:lpstr>Changing, not sharing, practice</vt:lpstr>
      <vt:lpstr>PowerPoint Presentation</vt:lpstr>
      <vt:lpstr>Sensory capacity (Nørretranders, 1998)</vt:lpstr>
      <vt:lpstr>PowerPoint Presentation</vt:lpstr>
      <vt:lpstr>Hand hygiene in hospitals (Pittet, 2001)</vt:lpstr>
      <vt:lpstr>Supportive accountability</vt:lpstr>
      <vt:lpstr>Making a commitment…</vt:lpstr>
      <vt:lpstr>…and being held to it</vt:lpstr>
      <vt:lpstr>Teacher Learning Communities</vt:lpstr>
      <vt:lpstr>Teacher learning communities</vt:lpstr>
      <vt:lpstr>Signature pedagogies</vt:lpstr>
      <vt:lpstr>In Law</vt:lpstr>
      <vt:lpstr>In Medicine</vt:lpstr>
      <vt:lpstr>A ‘signature pedagogy’ for teacher learning</vt:lpstr>
      <vt:lpstr>Activities 1, 2, 3, 5, 6: “Bookends”</vt:lpstr>
      <vt:lpstr>Ground-rules for TLCs</vt:lpstr>
      <vt:lpstr>Activity 1: Introduction</vt:lpstr>
      <vt:lpstr>Activity 2: Starter</vt:lpstr>
      <vt:lpstr>Activity 3: Feedback</vt:lpstr>
      <vt:lpstr>Activity 4: New learning about AfL</vt:lpstr>
      <vt:lpstr>Activity 5: Personal action planning</vt:lpstr>
      <vt:lpstr>Activity 6: Wrap</vt:lpstr>
      <vt:lpstr>Every TLC needs a leader</vt:lpstr>
      <vt:lpstr>Peer observation</vt:lpstr>
      <vt:lpstr>A hinge-point question about TLC leaders</vt:lpstr>
      <vt:lpstr>A hinge-point question about TLC meetings</vt:lpstr>
      <vt:lpstr>Comments?  Questions? </vt:lpstr>
      <vt:lpstr>Force-field analysis (Lewin, 1954)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Raising standards through classroom assessment</dc:title>
  <dc:creator>Dylan Wiliam</dc:creator>
  <cp:lastModifiedBy>Dylan Wiliam</cp:lastModifiedBy>
  <cp:revision>233</cp:revision>
  <cp:lastPrinted>2007-02-01T19:02:41Z</cp:lastPrinted>
  <dcterms:created xsi:type="dcterms:W3CDTF">2011-03-07T08:12:03Z</dcterms:created>
  <dcterms:modified xsi:type="dcterms:W3CDTF">2011-10-14T13:30:07Z</dcterms:modified>
</cp:coreProperties>
</file>