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85" r:id="rId1"/>
  </p:sldMasterIdLst>
  <p:notesMasterIdLst>
    <p:notesMasterId r:id="rId43"/>
  </p:notesMasterIdLst>
  <p:handoutMasterIdLst>
    <p:handoutMasterId r:id="rId44"/>
  </p:handoutMasterIdLst>
  <p:sldIdLst>
    <p:sldId id="256" r:id="rId2"/>
    <p:sldId id="786" r:id="rId3"/>
    <p:sldId id="299" r:id="rId4"/>
    <p:sldId id="490" r:id="rId5"/>
    <p:sldId id="460" r:id="rId6"/>
    <p:sldId id="459" r:id="rId7"/>
    <p:sldId id="630" r:id="rId8"/>
    <p:sldId id="499" r:id="rId9"/>
    <p:sldId id="810" r:id="rId10"/>
    <p:sldId id="408" r:id="rId11"/>
    <p:sldId id="409" r:id="rId12"/>
    <p:sldId id="417" r:id="rId13"/>
    <p:sldId id="411" r:id="rId14"/>
    <p:sldId id="412" r:id="rId15"/>
    <p:sldId id="673" r:id="rId16"/>
    <p:sldId id="793" r:id="rId17"/>
    <p:sldId id="794" r:id="rId18"/>
    <p:sldId id="795" r:id="rId19"/>
    <p:sldId id="796" r:id="rId20"/>
    <p:sldId id="797" r:id="rId21"/>
    <p:sldId id="799" r:id="rId22"/>
    <p:sldId id="800" r:id="rId23"/>
    <p:sldId id="801" r:id="rId24"/>
    <p:sldId id="802" r:id="rId25"/>
    <p:sldId id="803" r:id="rId26"/>
    <p:sldId id="804" r:id="rId27"/>
    <p:sldId id="805" r:id="rId28"/>
    <p:sldId id="806" r:id="rId29"/>
    <p:sldId id="807" r:id="rId30"/>
    <p:sldId id="808" r:id="rId31"/>
    <p:sldId id="809" r:id="rId32"/>
    <p:sldId id="811" r:id="rId33"/>
    <p:sldId id="812" r:id="rId34"/>
    <p:sldId id="813" r:id="rId35"/>
    <p:sldId id="814" r:id="rId36"/>
    <p:sldId id="815" r:id="rId37"/>
    <p:sldId id="708" r:id="rId38"/>
    <p:sldId id="712" r:id="rId39"/>
    <p:sldId id="787" r:id="rId40"/>
    <p:sldId id="716" r:id="rId41"/>
    <p:sldId id="792" r:id="rId42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357B"/>
    <a:srgbClr val="9E2487"/>
    <a:srgbClr val="A68AAC"/>
    <a:srgbClr val="F1DFED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52" y="-504"/>
      </p:cViewPr>
      <p:guideLst>
        <p:guide orient="horz" pos="2160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12800" y="6343650"/>
            <a:ext cx="7518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>
            <a:spAutoFit/>
          </a:bodyPr>
          <a:lstStyle/>
          <a:p>
            <a:pPr defTabSz="950913" eaLnBrk="0" hangingPunct="0"/>
            <a:r>
              <a:rPr lang="en-GB" sz="1000">
                <a:latin typeface="Times New Roman" charset="0"/>
              </a:rPr>
              <a:t>© 2010 Dylan Wiliam, Institute of Education, 20 Bedford Way, London WC1H 0AL, UK; 020 7612 6000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60450" y="377825"/>
            <a:ext cx="80375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56138" y="6581775"/>
            <a:ext cx="708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>
            <a:spAutoFit/>
          </a:bodyPr>
          <a:lstStyle/>
          <a:p>
            <a:pPr defTabSz="950913" eaLnBrk="0" hangingPunct="0"/>
            <a:fld id="{9211D485-12F2-B442-964B-E824A1BD6F81}" type="slidenum">
              <a:rPr lang="en-GB" sz="1000">
                <a:latin typeface="Times New Roman" charset="0"/>
              </a:rPr>
              <a:pPr defTabSz="950913" eaLnBrk="0" hangingPunct="0"/>
              <a:t>‹#›</a:t>
            </a:fld>
            <a:endParaRPr lang="en-GB" sz="1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01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257550"/>
            <a:ext cx="718185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68625" y="598488"/>
            <a:ext cx="3206750" cy="240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88990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65" charset="-128"/>
        <a:cs typeface="ＭＳ Ｐゴシック" pitchFamily="-65" charset="-128"/>
      </a:defRPr>
    </a:lvl1pPr>
    <a:lvl2pPr marL="47625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5091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4271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901825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823200" cy="41719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This item is diagnostic because it has been designed so that if pupils answer incorrectly, it is easy to work out why. Response A indicates a pronoun error, responses B and E indicate placement errors, and responses D and F indicate both pronoun and placement errors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3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6D05-5DBE-0948-8F82-292321DFEB09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99CE-711A-FA44-BA4E-E463DA170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9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C542-CADB-0A46-A95E-BE85235B1A61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8166-B742-DD41-AB06-09771A868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78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3F62-1766-F94F-9F9B-0C1C036EC003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C813-EB30-7144-AAFD-8E5B0824F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93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870075"/>
            <a:ext cx="8353425" cy="6445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6725" y="2590800"/>
            <a:ext cx="8353425" cy="370681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F04984-7608-C840-8972-B9B327C8D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1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62DB-A0EB-F94E-B5DF-381D888958B2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38C2-C284-AD4D-8FB8-9663937FC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0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1609-C33D-564D-94AB-C916B9DAA02B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EE13-59B7-AF47-BDCA-59601BA87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0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A856D-3D01-0A43-BDCB-D64064DD3F32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641-66DE-184E-B016-D253D8CA36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B611-D0DE-3046-8A30-F9A1806C8DF4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9BD9-65CB-694A-A2D4-7B548DC60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93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A04F-1EF0-1A43-9EDC-536E2F55D34F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F79A-F4A3-5E49-A6CE-5B8CF779B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2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C4D4-E422-4741-B714-9DE010F27A75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F0876-9936-0A4D-A655-DB5D8150D4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F8FE-377F-4D49-89FA-01B09BD2BAF6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5CD4-01C3-DE45-A238-CA0781C70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86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F7C3-FD81-CF46-BAF0-E49A77507848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93BF-05DD-FB48-B634-562C229C8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9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ED8EF-65EB-604D-BB6A-B63446413C7D}" type="datetimeFigureOut">
              <a:rPr lang="en-US"/>
              <a:pPr>
                <a:defRPr/>
              </a:pPr>
              <a:t>14/10/2011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CA7252-6283-0043-95DE-9CBA704BC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1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1463" indent="-271463" algn="l" defTabSz="457200" rtl="0" fontAlgn="base"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5475" indent="-285750" algn="l" defTabSz="457200" rtl="0" fontAlgn="base"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9000" indent="-228600" algn="l" defTabSz="355600" rtl="0" fontAlgn="base"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60463" indent="-228600" algn="l" defTabSz="457200" rtl="0" fontAlgn="base">
        <a:spcBef>
          <a:spcPts val="0"/>
        </a:spcBef>
        <a:spcAft>
          <a:spcPts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31925" indent="-228600" algn="l" defTabSz="457200" rtl="0" fontAlgn="base">
        <a:spcBef>
          <a:spcPts val="0"/>
        </a:spcBef>
        <a:spcAft>
          <a:spcPts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507067"/>
            <a:ext cx="7772400" cy="262466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Formative Assessment: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what </a:t>
            </a:r>
            <a:r>
              <a:rPr lang="en-US" sz="4000" dirty="0" smtClean="0"/>
              <a:t>it is and what it isn’t;</a:t>
            </a:r>
            <a:br>
              <a:rPr lang="en-US" sz="4000" dirty="0" smtClean="0"/>
            </a:br>
            <a:r>
              <a:rPr lang="en-US" sz="4000" dirty="0" smtClean="0"/>
              <a:t>when </a:t>
            </a:r>
            <a:r>
              <a:rPr lang="en-US" sz="4000" dirty="0" smtClean="0"/>
              <a:t>it works and when it </a:t>
            </a:r>
            <a:r>
              <a:rPr lang="en-US" sz="4000" dirty="0" smtClean="0"/>
              <a:t>doesn’t.</a:t>
            </a:r>
            <a:endParaRPr lang="en-GB" sz="4000" dirty="0" smtClean="0">
              <a:latin typeface="Arial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14333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latin typeface="Arial" charset="0"/>
              </a:rPr>
              <a:t>Alberta Assessment Consortium Fall Conference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latin typeface="Arial" charset="0"/>
              </a:rPr>
              <a:t>Edmonton, AB: October 2011</a:t>
            </a:r>
            <a:endParaRPr lang="en-GB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dirty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latin typeface="Arial" charset="0"/>
              </a:rPr>
              <a:t>Dylan </a:t>
            </a:r>
            <a:r>
              <a:rPr lang="en-GB" dirty="0" smtClean="0">
                <a:latin typeface="Arial" charset="0"/>
              </a:rPr>
              <a:t>Wiliam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latin typeface="Arial" charset="0"/>
              </a:rPr>
              <a:t>www.dylanwiliam.net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Unpacking formative assessment</a:t>
            </a:r>
            <a:endParaRPr lang="en-US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Key processes</a:t>
            </a:r>
          </a:p>
          <a:p>
            <a:pPr lvl="1"/>
            <a:r>
              <a:rPr lang="en-US" smtClean="0"/>
              <a:t>Establishing where the learners are in their learning</a:t>
            </a:r>
          </a:p>
          <a:p>
            <a:pPr lvl="1"/>
            <a:r>
              <a:rPr lang="en-US" smtClean="0"/>
              <a:t>Establishing where they are going</a:t>
            </a:r>
          </a:p>
          <a:p>
            <a:pPr lvl="1"/>
            <a:r>
              <a:rPr lang="en-US" smtClean="0"/>
              <a:t>Working out how to get there</a:t>
            </a:r>
          </a:p>
          <a:p>
            <a:pPr lvl="1"/>
            <a:endParaRPr lang="en-US" smtClean="0"/>
          </a:p>
          <a:p>
            <a:r>
              <a:rPr lang="en-US" smtClean="0"/>
              <a:t>Participants</a:t>
            </a:r>
          </a:p>
          <a:p>
            <a:pPr lvl="1"/>
            <a:r>
              <a:rPr lang="en-US" smtClean="0"/>
              <a:t>Teachers</a:t>
            </a:r>
          </a:p>
          <a:p>
            <a:pPr lvl="1"/>
            <a:r>
              <a:rPr lang="en-US" smtClean="0"/>
              <a:t>Peers</a:t>
            </a:r>
          </a:p>
          <a:p>
            <a:pPr lvl="1"/>
            <a:r>
              <a:rPr lang="en-US" smtClean="0"/>
              <a:t>Learners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Aspects of formative assessment</a:t>
            </a:r>
            <a:endParaRPr lang="en-GB"/>
          </a:p>
        </p:txBody>
      </p:sp>
      <p:graphicFrame>
        <p:nvGraphicFramePr>
          <p:cNvPr id="55709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851943"/>
              </p:ext>
            </p:extLst>
          </p:nvPr>
        </p:nvGraphicFramePr>
        <p:xfrm>
          <a:off x="228600" y="1507067"/>
          <a:ext cx="8686800" cy="4427686"/>
        </p:xfrm>
        <a:graphic>
          <a:graphicData uri="http://schemas.openxmlformats.org/drawingml/2006/table">
            <a:tbl>
              <a:tblPr/>
              <a:tblGrid>
                <a:gridCol w="1376363"/>
                <a:gridCol w="2228850"/>
                <a:gridCol w="2622550"/>
                <a:gridCol w="2459037"/>
              </a:tblGrid>
              <a:tr h="10999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Where the learner is going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Where the learner is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How to get there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Teacher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Clarify and share learning intentions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Engineering effective discussions, tasks and activities that elicit evidence of learning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Providing feedback that moves learners forward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99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Peer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Understand and share learning intentions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Activating students as learning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resources for one another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99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Learner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Understand learning intentions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Activating students as owners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ＭＳ Ｐゴシック" charset="0"/>
                        </a:rPr>
                        <a:t>of their own learning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“key strategies”…</a:t>
            </a:r>
            <a:endParaRPr lang="en-US" dirty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868333"/>
          </a:xfrm>
        </p:spPr>
        <p:txBody>
          <a:bodyPr/>
          <a:lstStyle/>
          <a:p>
            <a:r>
              <a:rPr lang="en-US" sz="2400" dirty="0" smtClean="0"/>
              <a:t>Clarifying, understanding, and sharing learning intentions</a:t>
            </a:r>
          </a:p>
          <a:p>
            <a:pPr lvl="1"/>
            <a:r>
              <a:rPr lang="en-US" sz="2400" dirty="0" smtClean="0"/>
              <a:t>curriculum philosophy</a:t>
            </a:r>
          </a:p>
          <a:p>
            <a:r>
              <a:rPr lang="en-US" sz="2400" dirty="0" smtClean="0"/>
              <a:t>Engineering effective classroom discussions, tasks and activities that elicit evidence of learning</a:t>
            </a:r>
          </a:p>
          <a:p>
            <a:pPr lvl="1"/>
            <a:r>
              <a:rPr lang="en-US" sz="2400" dirty="0" smtClean="0"/>
              <a:t>classroom discourse, interactive whole-class teaching</a:t>
            </a:r>
          </a:p>
          <a:p>
            <a:r>
              <a:rPr lang="en-US" sz="2400" dirty="0" smtClean="0"/>
              <a:t>Providing feedback that moves learners forward</a:t>
            </a:r>
          </a:p>
          <a:p>
            <a:pPr lvl="1"/>
            <a:r>
              <a:rPr lang="en-US" sz="2400" dirty="0" smtClean="0"/>
              <a:t> feedback</a:t>
            </a:r>
          </a:p>
          <a:p>
            <a:r>
              <a:rPr lang="en-US" sz="2400" dirty="0" smtClean="0"/>
              <a:t>Activating students as learning resources for one another</a:t>
            </a:r>
          </a:p>
          <a:p>
            <a:pPr lvl="1"/>
            <a:r>
              <a:rPr lang="en-US" sz="2400" dirty="0" smtClean="0"/>
              <a:t> collaborative learning, reciprocal teaching, peer-assessment</a:t>
            </a:r>
          </a:p>
          <a:p>
            <a:r>
              <a:rPr lang="en-US" sz="2400" dirty="0" smtClean="0"/>
              <a:t>Activating students as owners of their own learning</a:t>
            </a:r>
          </a:p>
          <a:p>
            <a:pPr lvl="1"/>
            <a:r>
              <a:rPr lang="en-US" sz="2400" dirty="0" smtClean="0"/>
              <a:t>metacognition, motivation, interest, attribution, self-assessment</a:t>
            </a:r>
            <a:endParaRPr lang="en-US" sz="2400" dirty="0"/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943600" y="6400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953000" y="644683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(Wiliam &amp; Thompson, 2007)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…and one big idea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</a:rPr>
              <a:t>Use evidence about learning to adapt instruction to meet student needs</a:t>
            </a:r>
          </a:p>
          <a:p>
            <a:pPr marL="4763" indent="-4763"/>
            <a:endParaRPr lang="en-US" dirty="0">
              <a:latin typeface="Arial" charset="0"/>
            </a:endParaRPr>
          </a:p>
          <a:p>
            <a:pPr marL="4763" indent="-476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educational positioning system</a:t>
            </a:r>
            <a:endParaRPr lang="en-US" dirty="0"/>
          </a:p>
        </p:txBody>
      </p:sp>
      <p:sp>
        <p:nvSpPr>
          <p:cNvPr id="5837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good teacher</a:t>
            </a:r>
          </a:p>
          <a:p>
            <a:pPr lvl="1"/>
            <a:r>
              <a:rPr lang="en-US" smtClean="0"/>
              <a:t>Establishes where the students are in their learning</a:t>
            </a:r>
          </a:p>
          <a:p>
            <a:pPr lvl="1"/>
            <a:r>
              <a:rPr lang="en-US" smtClean="0"/>
              <a:t>Identifies the learning destination</a:t>
            </a:r>
          </a:p>
          <a:p>
            <a:pPr lvl="1"/>
            <a:r>
              <a:rPr lang="en-US" smtClean="0"/>
              <a:t>Carefully plans a route</a:t>
            </a:r>
          </a:p>
          <a:p>
            <a:pPr lvl="1"/>
            <a:r>
              <a:rPr lang="en-US" smtClean="0"/>
              <a:t>Begins the learning journey</a:t>
            </a:r>
          </a:p>
          <a:p>
            <a:pPr lvl="1"/>
            <a:r>
              <a:rPr lang="en-US" smtClean="0"/>
              <a:t>Makes regular checks on progress on the way</a:t>
            </a:r>
          </a:p>
          <a:p>
            <a:pPr lvl="1"/>
            <a:r>
              <a:rPr lang="en-US" smtClean="0"/>
              <a:t>Makes adjustments to the course as conditions dictate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069042"/>
          </a:xfrm>
        </p:spPr>
        <p:txBody>
          <a:bodyPr/>
          <a:lstStyle/>
          <a:p>
            <a:r>
              <a:rPr lang="en-US" sz="4000" dirty="0" smtClean="0">
                <a:latin typeface="Arial" charset="0"/>
              </a:rPr>
              <a:t>Strategies and practical </a:t>
            </a:r>
            <a:r>
              <a:rPr lang="en-US" sz="4000" dirty="0">
                <a:latin typeface="Arial" charset="0"/>
              </a:rPr>
              <a:t>techniques for classroom formative assessment</a:t>
            </a:r>
            <a:endParaRPr lang="en-GB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Eliciting evidence</a:t>
            </a:r>
            <a:endParaRPr lang="en-GB"/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0867"/>
            <a:ext cx="8229600" cy="5427133"/>
          </a:xfrm>
        </p:spPr>
        <p:txBody>
          <a:bodyPr/>
          <a:lstStyle/>
          <a:p>
            <a:r>
              <a:rPr lang="en-GB" sz="2800" dirty="0" smtClean="0"/>
              <a:t>Key idea: questioning should</a:t>
            </a:r>
          </a:p>
          <a:p>
            <a:pPr lvl="1"/>
            <a:r>
              <a:rPr lang="en-GB" sz="2400" dirty="0" smtClean="0"/>
              <a:t>cause thinking</a:t>
            </a:r>
          </a:p>
          <a:p>
            <a:pPr lvl="1"/>
            <a:r>
              <a:rPr lang="en-GB" sz="2400" dirty="0" smtClean="0"/>
              <a:t>provide data that informs teaching</a:t>
            </a:r>
          </a:p>
          <a:p>
            <a:r>
              <a:rPr lang="en-GB" sz="2800" dirty="0" smtClean="0"/>
              <a:t>Improving teacher questioning</a:t>
            </a:r>
          </a:p>
          <a:p>
            <a:pPr lvl="1"/>
            <a:r>
              <a:rPr lang="en-GB" sz="2400" dirty="0" smtClean="0"/>
              <a:t>generating questions with colleagues </a:t>
            </a:r>
          </a:p>
          <a:p>
            <a:pPr lvl="1"/>
            <a:r>
              <a:rPr lang="en-GB" sz="2400" dirty="0" smtClean="0"/>
              <a:t>closed v open</a:t>
            </a:r>
          </a:p>
          <a:p>
            <a:pPr lvl="1"/>
            <a:r>
              <a:rPr lang="en-GB" sz="2400" dirty="0" smtClean="0"/>
              <a:t>low-order v high-order</a:t>
            </a:r>
          </a:p>
          <a:p>
            <a:pPr lvl="1"/>
            <a:r>
              <a:rPr lang="en-GB" sz="2400" dirty="0" smtClean="0"/>
              <a:t>appropriate wait-time</a:t>
            </a:r>
          </a:p>
          <a:p>
            <a:r>
              <a:rPr lang="en-GB" sz="2800" dirty="0" smtClean="0"/>
              <a:t>Getting away from I-R-E</a:t>
            </a:r>
          </a:p>
          <a:p>
            <a:pPr lvl="1"/>
            <a:r>
              <a:rPr lang="en-GB" sz="2400" dirty="0" smtClean="0"/>
              <a:t>basketball rather than serial table-tennis</a:t>
            </a:r>
          </a:p>
          <a:p>
            <a:pPr lvl="1"/>
            <a:r>
              <a:rPr lang="ja-JP" altLang="en-GB" sz="2400" dirty="0" smtClean="0"/>
              <a:t>‘</a:t>
            </a:r>
            <a:r>
              <a:rPr lang="en-GB" altLang="ja-JP" sz="2400" dirty="0" smtClean="0"/>
              <a:t>No hands up</a:t>
            </a:r>
            <a:r>
              <a:rPr lang="ja-JP" altLang="en-GB" sz="2400" dirty="0" smtClean="0"/>
              <a:t>’</a:t>
            </a:r>
            <a:r>
              <a:rPr lang="en-GB" altLang="ja-JP" sz="2400" dirty="0" smtClean="0"/>
              <a:t> (except to ask a question)</a:t>
            </a:r>
          </a:p>
          <a:p>
            <a:pPr lvl="1"/>
            <a:r>
              <a:rPr lang="ja-JP" altLang="en-GB" sz="2400" dirty="0" smtClean="0"/>
              <a:t>‘</a:t>
            </a:r>
            <a:r>
              <a:rPr lang="en-GB" altLang="ja-JP" sz="2400" dirty="0" smtClean="0"/>
              <a:t>Hot Seat</a:t>
            </a:r>
            <a:r>
              <a:rPr lang="ja-JP" altLang="en-GB" sz="2400" dirty="0" smtClean="0"/>
              <a:t>’</a:t>
            </a:r>
            <a:r>
              <a:rPr lang="en-GB" altLang="ja-JP" sz="2400" dirty="0" smtClean="0"/>
              <a:t> questioning</a:t>
            </a:r>
          </a:p>
          <a:p>
            <a:r>
              <a:rPr lang="en-GB" sz="2800" dirty="0" smtClean="0"/>
              <a:t>All-student response systems</a:t>
            </a:r>
          </a:p>
          <a:p>
            <a:pPr lvl="1"/>
            <a:r>
              <a:rPr lang="en-GB" sz="2400" dirty="0" smtClean="0"/>
              <a:t>Class polls, ABCD cards, Mini white-boards, Exit passes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8701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maths: discussion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Look at the following sequence:</a:t>
            </a:r>
          </a:p>
          <a:p>
            <a:pPr marL="457200" indent="-457200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3, 7, 11, 15, 19, ….</a:t>
            </a:r>
          </a:p>
          <a:p>
            <a:pPr marL="457200" indent="-457200"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Which is the best rule to describe the sequence?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n + 4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3 + n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4n - 1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4n + 3</a:t>
            </a:r>
          </a:p>
        </p:txBody>
      </p:sp>
    </p:spTree>
    <p:extLst>
      <p:ext uri="{BB962C8B-B14F-4D97-AF65-F5344CB8AC3E}">
        <p14:creationId xmlns:p14="http://schemas.microsoft.com/office/powerpoint/2010/main" val="157395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maths: diagnosis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>
          <a:xfrm>
            <a:off x="490538" y="1762125"/>
            <a:ext cx="8653462" cy="558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In which of these right-angled triangles is a</a:t>
            </a:r>
            <a:r>
              <a:rPr lang="en-US" sz="3000" baseline="30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 + b</a:t>
            </a:r>
            <a:r>
              <a:rPr lang="en-US" sz="3000" baseline="3000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 = c</a:t>
            </a:r>
            <a:r>
              <a:rPr lang="en-US" sz="3000" baseline="30000">
                <a:latin typeface="Calibri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grpSp>
        <p:nvGrpSpPr>
          <p:cNvPr id="93187" name="Group 4"/>
          <p:cNvGrpSpPr>
            <a:grpSpLocks/>
          </p:cNvGrpSpPr>
          <p:nvPr/>
        </p:nvGrpSpPr>
        <p:grpSpPr bwMode="auto">
          <a:xfrm>
            <a:off x="1447800" y="3048000"/>
            <a:ext cx="5616575" cy="3810000"/>
            <a:chOff x="1358" y="1397"/>
            <a:chExt cx="3538" cy="2400"/>
          </a:xfrm>
        </p:grpSpPr>
        <p:sp>
          <p:nvSpPr>
            <p:cNvPr id="93188" name="AutoShape 5"/>
            <p:cNvSpPr>
              <a:spLocks noChangeArrowheads="1"/>
            </p:cNvSpPr>
            <p:nvPr/>
          </p:nvSpPr>
          <p:spPr bwMode="auto">
            <a:xfrm>
              <a:off x="1920" y="1397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9" name="Text Box 6"/>
            <p:cNvSpPr txBox="1">
              <a:spLocks noChangeArrowheads="1"/>
            </p:cNvSpPr>
            <p:nvPr/>
          </p:nvSpPr>
          <p:spPr bwMode="auto">
            <a:xfrm>
              <a:off x="1358" y="1440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  <p:sp>
          <p:nvSpPr>
            <p:cNvPr id="93190" name="Text Box 7"/>
            <p:cNvSpPr txBox="1">
              <a:spLocks noChangeArrowheads="1"/>
            </p:cNvSpPr>
            <p:nvPr/>
          </p:nvSpPr>
          <p:spPr bwMode="auto">
            <a:xfrm>
              <a:off x="1714" y="154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191" name="Rectangle 8"/>
            <p:cNvSpPr>
              <a:spLocks noChangeArrowheads="1"/>
            </p:cNvSpPr>
            <p:nvPr/>
          </p:nvSpPr>
          <p:spPr bwMode="auto">
            <a:xfrm>
              <a:off x="2194" y="187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192" name="Rectangle 9"/>
            <p:cNvSpPr>
              <a:spLocks noChangeArrowheads="1"/>
            </p:cNvSpPr>
            <p:nvPr/>
          </p:nvSpPr>
          <p:spPr bwMode="auto">
            <a:xfrm>
              <a:off x="2290" y="13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3193" name="AutoShape 10"/>
            <p:cNvSpPr>
              <a:spLocks noChangeArrowheads="1"/>
            </p:cNvSpPr>
            <p:nvPr/>
          </p:nvSpPr>
          <p:spPr bwMode="auto">
            <a:xfrm>
              <a:off x="1920" y="2213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Text Box 11"/>
            <p:cNvSpPr txBox="1">
              <a:spLocks noChangeArrowheads="1"/>
            </p:cNvSpPr>
            <p:nvPr/>
          </p:nvSpPr>
          <p:spPr bwMode="auto">
            <a:xfrm>
              <a:off x="1358" y="2256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  <a:endParaRPr lang="en-US">
                <a:latin typeface="Times" charset="0"/>
              </a:endParaRPr>
            </a:p>
          </p:txBody>
        </p:sp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1714" y="235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3196" name="Rectangle 13"/>
            <p:cNvSpPr>
              <a:spLocks noChangeArrowheads="1"/>
            </p:cNvSpPr>
            <p:nvPr/>
          </p:nvSpPr>
          <p:spPr bwMode="auto">
            <a:xfrm>
              <a:off x="2194" y="269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197" name="Rectangle 14"/>
            <p:cNvSpPr>
              <a:spLocks noChangeArrowheads="1"/>
            </p:cNvSpPr>
            <p:nvPr/>
          </p:nvSpPr>
          <p:spPr bwMode="auto">
            <a:xfrm>
              <a:off x="2290" y="221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198" name="AutoShape 15"/>
            <p:cNvSpPr>
              <a:spLocks noChangeArrowheads="1"/>
            </p:cNvSpPr>
            <p:nvPr/>
          </p:nvSpPr>
          <p:spPr bwMode="auto">
            <a:xfrm>
              <a:off x="1920" y="3029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9" name="Text Box 16"/>
            <p:cNvSpPr txBox="1">
              <a:spLocks noChangeArrowheads="1"/>
            </p:cNvSpPr>
            <p:nvPr/>
          </p:nvSpPr>
          <p:spPr bwMode="auto">
            <a:xfrm>
              <a:off x="1358" y="3072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E</a:t>
              </a:r>
              <a:endParaRPr lang="en-US">
                <a:latin typeface="Times" charset="0"/>
              </a:endParaRPr>
            </a:p>
          </p:txBody>
        </p:sp>
        <p:sp>
          <p:nvSpPr>
            <p:cNvPr id="93200" name="Text Box 17"/>
            <p:cNvSpPr txBox="1">
              <a:spLocks noChangeArrowheads="1"/>
            </p:cNvSpPr>
            <p:nvPr/>
          </p:nvSpPr>
          <p:spPr bwMode="auto">
            <a:xfrm>
              <a:off x="1714" y="317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201" name="Rectangle 18"/>
            <p:cNvSpPr>
              <a:spLocks noChangeArrowheads="1"/>
            </p:cNvSpPr>
            <p:nvPr/>
          </p:nvSpPr>
          <p:spPr bwMode="auto">
            <a:xfrm>
              <a:off x="2194" y="350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3202" name="Rectangle 19"/>
            <p:cNvSpPr>
              <a:spLocks noChangeArrowheads="1"/>
            </p:cNvSpPr>
            <p:nvPr/>
          </p:nvSpPr>
          <p:spPr bwMode="auto">
            <a:xfrm>
              <a:off x="2290" y="3029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203" name="AutoShape 20"/>
            <p:cNvSpPr>
              <a:spLocks noChangeArrowheads="1"/>
            </p:cNvSpPr>
            <p:nvPr/>
          </p:nvSpPr>
          <p:spPr bwMode="auto">
            <a:xfrm>
              <a:off x="4032" y="1397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4" name="Text Box 21"/>
            <p:cNvSpPr txBox="1">
              <a:spLocks noChangeArrowheads="1"/>
            </p:cNvSpPr>
            <p:nvPr/>
          </p:nvSpPr>
          <p:spPr bwMode="auto">
            <a:xfrm>
              <a:off x="3470" y="1440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  <a:endParaRPr lang="en-US">
                <a:latin typeface="Times" charset="0"/>
              </a:endParaRPr>
            </a:p>
          </p:txBody>
        </p:sp>
        <p:sp>
          <p:nvSpPr>
            <p:cNvPr id="93205" name="Text Box 22"/>
            <p:cNvSpPr txBox="1">
              <a:spLocks noChangeArrowheads="1"/>
            </p:cNvSpPr>
            <p:nvPr/>
          </p:nvSpPr>
          <p:spPr bwMode="auto">
            <a:xfrm>
              <a:off x="3826" y="154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206" name="Rectangle 23"/>
            <p:cNvSpPr>
              <a:spLocks noChangeArrowheads="1"/>
            </p:cNvSpPr>
            <p:nvPr/>
          </p:nvSpPr>
          <p:spPr bwMode="auto">
            <a:xfrm>
              <a:off x="4306" y="187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3207" name="Rectangle 24"/>
            <p:cNvSpPr>
              <a:spLocks noChangeArrowheads="1"/>
            </p:cNvSpPr>
            <p:nvPr/>
          </p:nvSpPr>
          <p:spPr bwMode="auto">
            <a:xfrm>
              <a:off x="4402" y="139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208" name="AutoShape 25"/>
            <p:cNvSpPr>
              <a:spLocks noChangeArrowheads="1"/>
            </p:cNvSpPr>
            <p:nvPr/>
          </p:nvSpPr>
          <p:spPr bwMode="auto">
            <a:xfrm>
              <a:off x="4032" y="2213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9" name="Text Box 26"/>
            <p:cNvSpPr txBox="1">
              <a:spLocks noChangeArrowheads="1"/>
            </p:cNvSpPr>
            <p:nvPr/>
          </p:nvSpPr>
          <p:spPr bwMode="auto">
            <a:xfrm>
              <a:off x="3470" y="2256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D</a:t>
              </a:r>
              <a:endParaRPr lang="en-US">
                <a:latin typeface="Times" charset="0"/>
              </a:endParaRPr>
            </a:p>
          </p:txBody>
        </p:sp>
        <p:sp>
          <p:nvSpPr>
            <p:cNvPr id="93210" name="Text Box 27"/>
            <p:cNvSpPr txBox="1">
              <a:spLocks noChangeArrowheads="1"/>
            </p:cNvSpPr>
            <p:nvPr/>
          </p:nvSpPr>
          <p:spPr bwMode="auto">
            <a:xfrm>
              <a:off x="3826" y="235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3211" name="Rectangle 28"/>
            <p:cNvSpPr>
              <a:spLocks noChangeArrowheads="1"/>
            </p:cNvSpPr>
            <p:nvPr/>
          </p:nvSpPr>
          <p:spPr bwMode="auto">
            <a:xfrm>
              <a:off x="4306" y="269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212" name="Rectangle 29"/>
            <p:cNvSpPr>
              <a:spLocks noChangeArrowheads="1"/>
            </p:cNvSpPr>
            <p:nvPr/>
          </p:nvSpPr>
          <p:spPr bwMode="auto">
            <a:xfrm>
              <a:off x="4402" y="221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213" name="AutoShape 30"/>
            <p:cNvSpPr>
              <a:spLocks noChangeArrowheads="1"/>
            </p:cNvSpPr>
            <p:nvPr/>
          </p:nvSpPr>
          <p:spPr bwMode="auto">
            <a:xfrm>
              <a:off x="4032" y="3029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Text Box 31"/>
            <p:cNvSpPr txBox="1">
              <a:spLocks noChangeArrowheads="1"/>
            </p:cNvSpPr>
            <p:nvPr/>
          </p:nvSpPr>
          <p:spPr bwMode="auto">
            <a:xfrm>
              <a:off x="3470" y="3072"/>
              <a:ext cx="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F</a:t>
              </a:r>
              <a:endParaRPr lang="en-US">
                <a:latin typeface="Times" charset="0"/>
              </a:endParaRPr>
            </a:p>
          </p:txBody>
        </p:sp>
        <p:sp>
          <p:nvSpPr>
            <p:cNvPr id="93215" name="Text Box 32"/>
            <p:cNvSpPr txBox="1">
              <a:spLocks noChangeArrowheads="1"/>
            </p:cNvSpPr>
            <p:nvPr/>
          </p:nvSpPr>
          <p:spPr bwMode="auto">
            <a:xfrm>
              <a:off x="3826" y="3173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3216" name="Rectangle 33"/>
            <p:cNvSpPr>
              <a:spLocks noChangeArrowheads="1"/>
            </p:cNvSpPr>
            <p:nvPr/>
          </p:nvSpPr>
          <p:spPr bwMode="auto">
            <a:xfrm>
              <a:off x="4306" y="3509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3217" name="Rectangle 34"/>
            <p:cNvSpPr>
              <a:spLocks noChangeArrowheads="1"/>
            </p:cNvSpPr>
            <p:nvPr/>
          </p:nvSpPr>
          <p:spPr bwMode="auto">
            <a:xfrm>
              <a:off x="4402" y="302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28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science: discussion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350" indent="-6350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Ice-cubes are added to a glass of water. What happens to the level of the water as the ice-cubes melt?</a:t>
            </a:r>
          </a:p>
          <a:p>
            <a:pPr marL="6350" indent="-6350"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The level of the water drops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The level of the water stays the same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The level of the water increases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You need more information to be sure</a:t>
            </a:r>
          </a:p>
        </p:txBody>
      </p:sp>
    </p:spTree>
    <p:extLst>
      <p:ext uri="{BB962C8B-B14F-4D97-AF65-F5344CB8AC3E}">
        <p14:creationId xmlns:p14="http://schemas.microsoft.com/office/powerpoint/2010/main" val="74288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science and design</a:t>
            </a:r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2888" y="4724401"/>
            <a:ext cx="8901112" cy="1337734"/>
            <a:chOff x="153" y="3499"/>
            <a:chExt cx="5387" cy="629"/>
          </a:xfrm>
          <a:solidFill>
            <a:srgbClr val="E8F0F9"/>
          </a:solidFill>
        </p:grpSpPr>
        <p:sp>
          <p:nvSpPr>
            <p:cNvPr id="8198" name="Rectangle 8"/>
            <p:cNvSpPr>
              <a:spLocks noChangeArrowheads="1"/>
            </p:cNvSpPr>
            <p:nvPr/>
          </p:nvSpPr>
          <p:spPr bwMode="auto">
            <a:xfrm>
              <a:off x="153" y="3499"/>
              <a:ext cx="5387" cy="629"/>
            </a:xfrm>
            <a:prstGeom prst="rect">
              <a:avLst/>
            </a:prstGeom>
            <a:grpFill/>
            <a:ln w="12700">
              <a:solidFill>
                <a:srgbClr val="786E6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Text Box 9"/>
            <p:cNvSpPr txBox="1">
              <a:spLocks noChangeArrowheads="1"/>
            </p:cNvSpPr>
            <p:nvPr/>
          </p:nvSpPr>
          <p:spPr bwMode="auto">
            <a:xfrm>
              <a:off x="4532" y="3650"/>
              <a:ext cx="960" cy="327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defTabSz="76200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73786E"/>
                  </a:solidFill>
                </a:rPr>
                <a:t>Design</a:t>
              </a:r>
              <a:endParaRPr lang="en-US" dirty="0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42888" y="1591734"/>
            <a:ext cx="8901112" cy="2963334"/>
            <a:chOff x="153" y="1526"/>
            <a:chExt cx="5387" cy="1919"/>
          </a:xfrm>
          <a:solidFill>
            <a:srgbClr val="ECF3FA"/>
          </a:solidFill>
        </p:grpSpPr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153" y="1526"/>
              <a:ext cx="5387" cy="1919"/>
            </a:xfrm>
            <a:prstGeom prst="rect">
              <a:avLst/>
            </a:prstGeom>
            <a:grpFill/>
            <a:ln w="12700">
              <a:solidFill>
                <a:srgbClr val="786E6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4524" y="2322"/>
              <a:ext cx="968" cy="327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defTabSz="762000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73786E"/>
                  </a:solidFill>
                </a:rPr>
                <a:t>Science</a:t>
              </a:r>
              <a:endParaRPr lang="en-US"/>
            </a:p>
          </p:txBody>
        </p:sp>
      </p:grpSp>
      <p:sp>
        <p:nvSpPr>
          <p:cNvPr id="82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06267" cy="4525963"/>
          </a:xfrm>
        </p:spPr>
        <p:txBody>
          <a:bodyPr/>
          <a:lstStyle/>
          <a:p>
            <a:r>
              <a:rPr lang="en-US" sz="2600" dirty="0" smtClean="0"/>
              <a:t>We need to improve student achievement</a:t>
            </a:r>
          </a:p>
          <a:p>
            <a:r>
              <a:rPr lang="en-US" sz="2600" dirty="0" smtClean="0"/>
              <a:t>This requires improving teacher quality</a:t>
            </a:r>
          </a:p>
          <a:p>
            <a:r>
              <a:rPr lang="en-US" sz="2600" dirty="0" smtClean="0"/>
              <a:t>Improving the quality of entrants takes too long</a:t>
            </a:r>
          </a:p>
          <a:p>
            <a:r>
              <a:rPr lang="en-US" sz="2600" dirty="0" smtClean="0"/>
              <a:t>So we have to make the teachers we have better</a:t>
            </a:r>
          </a:p>
          <a:p>
            <a:r>
              <a:rPr lang="en-US" sz="2600" dirty="0" smtClean="0"/>
              <a:t>We can change teachers in a range of ways</a:t>
            </a:r>
          </a:p>
          <a:p>
            <a:r>
              <a:rPr lang="en-US" sz="2600" dirty="0" smtClean="0"/>
              <a:t>Some will benefit students, and some will not.</a:t>
            </a:r>
          </a:p>
          <a:p>
            <a:r>
              <a:rPr lang="en-US" sz="2600" dirty="0" smtClean="0"/>
              <a:t>Those that do involve changes in teacher practice</a:t>
            </a:r>
          </a:p>
          <a:p>
            <a:endParaRPr lang="en-US" sz="2600" dirty="0" smtClean="0"/>
          </a:p>
          <a:p>
            <a:r>
              <a:rPr lang="en-US" sz="2600" dirty="0" smtClean="0"/>
              <a:t>Changing practice requires new kinds of teacher learning</a:t>
            </a:r>
          </a:p>
          <a:p>
            <a:r>
              <a:rPr lang="en-US" sz="2600" dirty="0" smtClean="0"/>
              <a:t>And new models of professional development.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3552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1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1" name="Group 2"/>
          <p:cNvGrpSpPr>
            <a:grpSpLocks/>
          </p:cNvGrpSpPr>
          <p:nvPr/>
        </p:nvGrpSpPr>
        <p:grpSpPr bwMode="auto">
          <a:xfrm>
            <a:off x="4265613" y="1524000"/>
            <a:ext cx="612775" cy="581025"/>
            <a:chOff x="3330" y="2490"/>
            <a:chExt cx="965" cy="915"/>
          </a:xfrm>
        </p:grpSpPr>
        <p:sp>
          <p:nvSpPr>
            <p:cNvPr id="97285" name="Rectangle 3"/>
            <p:cNvSpPr>
              <a:spLocks noChangeArrowheads="1"/>
            </p:cNvSpPr>
            <p:nvPr/>
          </p:nvSpPr>
          <p:spPr bwMode="auto">
            <a:xfrm>
              <a:off x="3330" y="2925"/>
              <a:ext cx="143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6" name="Rectangle 4"/>
            <p:cNvSpPr>
              <a:spLocks noChangeArrowheads="1"/>
            </p:cNvSpPr>
            <p:nvPr/>
          </p:nvSpPr>
          <p:spPr bwMode="auto">
            <a:xfrm>
              <a:off x="4140" y="2925"/>
              <a:ext cx="15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Rectangle 5"/>
            <p:cNvSpPr>
              <a:spLocks noChangeArrowheads="1"/>
            </p:cNvSpPr>
            <p:nvPr/>
          </p:nvSpPr>
          <p:spPr bwMode="auto">
            <a:xfrm>
              <a:off x="3330" y="2782"/>
              <a:ext cx="960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Oval 6"/>
            <p:cNvSpPr>
              <a:spLocks noChangeArrowheads="1"/>
            </p:cNvSpPr>
            <p:nvPr/>
          </p:nvSpPr>
          <p:spPr bwMode="auto">
            <a:xfrm>
              <a:off x="3675" y="2490"/>
              <a:ext cx="288" cy="28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82" name="Text Box 7"/>
          <p:cNvSpPr txBox="1">
            <a:spLocks noChangeArrowheads="1"/>
          </p:cNvSpPr>
          <p:nvPr/>
        </p:nvSpPr>
        <p:spPr bwMode="auto">
          <a:xfrm>
            <a:off x="5638800" y="62484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Wilson &amp; Draney, 2004</a:t>
            </a:r>
            <a:endParaRPr lang="en-US"/>
          </a:p>
        </p:txBody>
      </p:sp>
      <p:sp>
        <p:nvSpPr>
          <p:cNvPr id="9728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Questioning in science: diagnosis</a:t>
            </a:r>
          </a:p>
        </p:txBody>
      </p:sp>
      <p:sp>
        <p:nvSpPr>
          <p:cNvPr id="97284" name="Rectangle 9"/>
          <p:cNvSpPr>
            <a:spLocks noGrp="1" noChangeArrowheads="1"/>
          </p:cNvSpPr>
          <p:nvPr>
            <p:ph idx="4294967295"/>
          </p:nvPr>
        </p:nvSpPr>
        <p:spPr>
          <a:xfrm>
            <a:off x="790575" y="2345267"/>
            <a:ext cx="8353425" cy="38354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ball sitting on the table is not moving. It is not moving because:</a:t>
            </a:r>
          </a:p>
          <a:p>
            <a:pPr marL="361950" indent="-361950" eaLnBrk="1" hangingPunct="1"/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39738" indent="-439738" eaLnBrk="1" hangingPunct="1">
              <a:buFont typeface="Arial" charset="0"/>
              <a:buAutoNum type="alphaUcPeriod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no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forces are pushing or pulling on the ball.                                                     </a:t>
            </a:r>
          </a:p>
          <a:p>
            <a:pPr marL="439738" indent="-439738" eaLnBrk="1" hangingPunct="1">
              <a:buFont typeface="Arial" charset="0"/>
              <a:buAutoNum type="alphaUcPeriod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gravity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is pulling down, but the table is in the way.</a:t>
            </a:r>
          </a:p>
          <a:p>
            <a:pPr marL="439738" indent="-439738" eaLnBrk="1" hangingPunct="1">
              <a:buFont typeface="Arial" charset="0"/>
              <a:buAutoNum type="alphaUcPeriod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table pushes up with the same force that gravity pulls down</a:t>
            </a:r>
          </a:p>
          <a:p>
            <a:pPr marL="439738" indent="-439738" eaLnBrk="1" hangingPunct="1">
              <a:buFont typeface="Arial" charset="0"/>
              <a:buAutoNum type="alphaUcPeriod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gravity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is holding it onto the table. </a:t>
            </a:r>
          </a:p>
          <a:p>
            <a:pPr marL="439738" indent="-439738" eaLnBrk="1" hangingPunct="1">
              <a:buFont typeface="Arial" charset="0"/>
              <a:buAutoNum type="alphaUcPeriod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there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is a force inside the ball keeping it from rolling off the table</a:t>
            </a:r>
          </a:p>
          <a:p>
            <a:pPr marL="361950" indent="-361950" eaLnBrk="1" hangingPunct="1">
              <a:lnSpc>
                <a:spcPct val="70000"/>
              </a:lnSpc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070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English: discussion 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Macbeth: mad or bad?</a:t>
            </a:r>
          </a:p>
        </p:txBody>
      </p:sp>
    </p:spTree>
    <p:extLst>
      <p:ext uri="{BB962C8B-B14F-4D97-AF65-F5344CB8AC3E}">
        <p14:creationId xmlns:p14="http://schemas.microsoft.com/office/powerpoint/2010/main" val="340074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English: diagnosis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85738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Where is the verb in this sentence?</a:t>
            </a:r>
          </a:p>
          <a:p>
            <a:pPr marL="185738"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185738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dog ran across the road</a:t>
            </a:r>
          </a:p>
        </p:txBody>
      </p:sp>
      <p:grpSp>
        <p:nvGrpSpPr>
          <p:cNvPr id="103427" name="Group 4"/>
          <p:cNvGrpSpPr>
            <a:grpSpLocks/>
          </p:cNvGrpSpPr>
          <p:nvPr/>
        </p:nvGrpSpPr>
        <p:grpSpPr bwMode="auto">
          <a:xfrm>
            <a:off x="1058863" y="3243263"/>
            <a:ext cx="838200" cy="1555750"/>
            <a:chOff x="1440" y="2208"/>
            <a:chExt cx="528" cy="980"/>
          </a:xfrm>
        </p:grpSpPr>
        <p:sp>
          <p:nvSpPr>
            <p:cNvPr id="103437" name="Line 5"/>
            <p:cNvSpPr>
              <a:spLocks noChangeShapeType="1"/>
            </p:cNvSpPr>
            <p:nvPr/>
          </p:nvSpPr>
          <p:spPr bwMode="auto">
            <a:xfrm flipV="1">
              <a:off x="1680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Text Box 6"/>
            <p:cNvSpPr txBox="1">
              <a:spLocks noChangeArrowheads="1"/>
            </p:cNvSpPr>
            <p:nvPr/>
          </p:nvSpPr>
          <p:spPr bwMode="auto">
            <a:xfrm>
              <a:off x="1440" y="2784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A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3428" name="Group 7"/>
          <p:cNvGrpSpPr>
            <a:grpSpLocks/>
          </p:cNvGrpSpPr>
          <p:nvPr/>
        </p:nvGrpSpPr>
        <p:grpSpPr bwMode="auto">
          <a:xfrm>
            <a:off x="1643063" y="3243263"/>
            <a:ext cx="838200" cy="1555750"/>
            <a:chOff x="1920" y="2208"/>
            <a:chExt cx="528" cy="980"/>
          </a:xfrm>
        </p:grpSpPr>
        <p:sp>
          <p:nvSpPr>
            <p:cNvPr id="103435" name="Line 8"/>
            <p:cNvSpPr>
              <a:spLocks noChangeShapeType="1"/>
            </p:cNvSpPr>
            <p:nvPr/>
          </p:nvSpPr>
          <p:spPr bwMode="auto">
            <a:xfrm flipV="1">
              <a:off x="2160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Text Box 9"/>
            <p:cNvSpPr txBox="1">
              <a:spLocks noChangeArrowheads="1"/>
            </p:cNvSpPr>
            <p:nvPr/>
          </p:nvSpPr>
          <p:spPr bwMode="auto">
            <a:xfrm>
              <a:off x="1920" y="2784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B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3429" name="Group 10"/>
          <p:cNvGrpSpPr>
            <a:grpSpLocks/>
          </p:cNvGrpSpPr>
          <p:nvPr/>
        </p:nvGrpSpPr>
        <p:grpSpPr bwMode="auto">
          <a:xfrm>
            <a:off x="2371725" y="3225800"/>
            <a:ext cx="838200" cy="1555750"/>
            <a:chOff x="2304" y="2208"/>
            <a:chExt cx="528" cy="980"/>
          </a:xfrm>
        </p:grpSpPr>
        <p:sp>
          <p:nvSpPr>
            <p:cNvPr id="103433" name="Line 11"/>
            <p:cNvSpPr>
              <a:spLocks noChangeShapeType="1"/>
            </p:cNvSpPr>
            <p:nvPr/>
          </p:nvSpPr>
          <p:spPr bwMode="auto">
            <a:xfrm flipV="1">
              <a:off x="2592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" name="Text Box 12"/>
            <p:cNvSpPr txBox="1">
              <a:spLocks noChangeArrowheads="1"/>
            </p:cNvSpPr>
            <p:nvPr/>
          </p:nvSpPr>
          <p:spPr bwMode="auto">
            <a:xfrm>
              <a:off x="2304" y="2784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C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3430" name="Group 13"/>
          <p:cNvGrpSpPr>
            <a:grpSpLocks/>
          </p:cNvGrpSpPr>
          <p:nvPr/>
        </p:nvGrpSpPr>
        <p:grpSpPr bwMode="auto">
          <a:xfrm>
            <a:off x="3810000" y="3225800"/>
            <a:ext cx="838200" cy="1555750"/>
            <a:chOff x="3024" y="2208"/>
            <a:chExt cx="528" cy="980"/>
          </a:xfrm>
        </p:grpSpPr>
        <p:sp>
          <p:nvSpPr>
            <p:cNvPr id="103431" name="Line 14"/>
            <p:cNvSpPr>
              <a:spLocks noChangeShapeType="1"/>
            </p:cNvSpPr>
            <p:nvPr/>
          </p:nvSpPr>
          <p:spPr bwMode="auto">
            <a:xfrm flipV="1">
              <a:off x="3264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Text Box 15"/>
            <p:cNvSpPr txBox="1">
              <a:spLocks noChangeArrowheads="1"/>
            </p:cNvSpPr>
            <p:nvPr/>
          </p:nvSpPr>
          <p:spPr bwMode="auto">
            <a:xfrm>
              <a:off x="3024" y="2784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enev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D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21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English: diagnosis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marL="457200" indent="-457200"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Which of these is correct?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Its on its way.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It’s on its way.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Its on it’s way.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It’s on it’s way.</a:t>
            </a:r>
            <a:endParaRPr lang="en-US" sz="2100" dirty="0">
              <a:latin typeface="Calibri" charset="0"/>
              <a:ea typeface="ＭＳ Ｐゴシック" charset="0"/>
            </a:endParaRPr>
          </a:p>
          <a:p>
            <a:pPr marL="914400" lvl="1" indent="-381000" eaLnBrk="1" hangingPunct="1">
              <a:lnSpc>
                <a:spcPct val="80000"/>
              </a:lnSpc>
            </a:pPr>
            <a:endParaRPr lang="en-US" sz="21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9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Differentiation (2)</a:t>
            </a:r>
          </a:p>
        </p:txBody>
      </p:sp>
      <p:sp>
        <p:nvSpPr>
          <p:cNvPr id="107522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Identify the adverbs in these sentences: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728663" lvl="1" indent="-45720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The boy ran across the street quickly.</a:t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        (A)  (B)     (C)              (D)       (E)</a:t>
            </a:r>
          </a:p>
          <a:p>
            <a:pPr marL="728663" lvl="1" indent="-457200">
              <a:buFont typeface="Calibri" charset="0"/>
              <a:buAutoNum type="arabicPeriod"/>
            </a:pPr>
            <a:endParaRPr lang="en-GB" dirty="0">
              <a:latin typeface="Calibri" charset="0"/>
              <a:ea typeface="ＭＳ Ｐゴシック" charset="0"/>
            </a:endParaRPr>
          </a:p>
          <a:p>
            <a:pPr marL="728663" lvl="1" indent="-45720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Jayne usually crossed the street in a leisurely fashion.</a:t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             (A)          (B)               (C)                (D)          (E)</a:t>
            </a:r>
          </a:p>
          <a:p>
            <a:pPr marL="728663" lvl="1" indent="-457200">
              <a:buFont typeface="Calibri" charset="0"/>
              <a:buAutoNum type="arabicPeriod"/>
            </a:pPr>
            <a:endParaRPr lang="en-GB" dirty="0">
              <a:latin typeface="Calibri" charset="0"/>
              <a:ea typeface="ＭＳ Ｐゴシック" charset="0"/>
            </a:endParaRPr>
          </a:p>
          <a:p>
            <a:pPr marL="728663" lvl="1" indent="-45720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Fred ran the race well but unsuccessfully.</a:t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          (A)          (B)  (C)   (D)          (E)</a:t>
            </a:r>
            <a:endParaRPr lang="en-GB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6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English: diagnosis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marL="457200" indent="-457200"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Which of these is the best thesis statement?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The typical TV show has 9 violent incidents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The essay I am going to write is about violence on TV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There is a lot of violence on TV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The amount of violence on TV should be reduced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Some programs are more violent than others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Violence is included in programs to boost ratings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Violence on TV is interesting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r>
              <a:rPr lang="en-US" dirty="0">
                <a:latin typeface="Calibri" charset="0"/>
                <a:ea typeface="ＭＳ Ｐゴシック" charset="0"/>
              </a:rPr>
              <a:t>I don’t like the violence on TV</a:t>
            </a:r>
          </a:p>
          <a:p>
            <a:pPr marL="914400" lvl="1" indent="-381000" eaLnBrk="1" hangingPunct="1">
              <a:buFont typeface="Arial" charset="0"/>
              <a:buAutoNum type="alphaUcPeriod"/>
            </a:pPr>
            <a:endParaRPr lang="en-US" sz="2100" dirty="0">
              <a:latin typeface="Calibri" charset="0"/>
              <a:ea typeface="ＭＳ Ｐゴシック" charset="0"/>
            </a:endParaRPr>
          </a:p>
          <a:p>
            <a:pPr marL="914400" lvl="1" indent="-381000" eaLnBrk="1" hangingPunct="1"/>
            <a:endParaRPr lang="en-US" sz="21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9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history: discussion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 which year did World War II begin?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1919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1938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1939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1940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>
                <a:latin typeface="Calibri" charset="0"/>
                <a:ea typeface="ＭＳ Ｐゴシック" charset="0"/>
              </a:rPr>
              <a:t>1941</a:t>
            </a:r>
          </a:p>
        </p:txBody>
      </p:sp>
    </p:spTree>
    <p:extLst>
      <p:ext uri="{BB962C8B-B14F-4D97-AF65-F5344CB8AC3E}">
        <p14:creationId xmlns:p14="http://schemas.microsoft.com/office/powerpoint/2010/main" val="73665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history: diagnosis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Why are historians concerned with bias when analyzing sources?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can never be trusted to tell the truth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deliberately leave out important details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are only able to provide meaningful information if they experienced an event firsthand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interpret the same event in different ways, according to their experience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are unaware of the motivations for their actions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 sz="2600" dirty="0">
                <a:latin typeface="Calibri" charset="0"/>
                <a:ea typeface="ＭＳ Ｐゴシック" charset="0"/>
              </a:rPr>
              <a:t>People get confused about sequences of events</a:t>
            </a:r>
          </a:p>
          <a:p>
            <a:pPr marL="0" indent="0" eaLnBrk="1" hangingPunct="1"/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MFL: discussion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>
          <a:xfrm>
            <a:off x="449263" y="1625600"/>
            <a:ext cx="8353425" cy="35544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Is the verb “être” regular in French?</a:t>
            </a:r>
          </a:p>
        </p:txBody>
      </p:sp>
    </p:spTree>
    <p:extLst>
      <p:ext uri="{BB962C8B-B14F-4D97-AF65-F5344CB8AC3E}">
        <p14:creationId xmlns:p14="http://schemas.microsoft.com/office/powerpoint/2010/main" val="3928398642"/>
      </p:ext>
    </p:extLst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Questioning in MFL: diagnosis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41275" eaLnBrk="1" hangingPunct="1">
              <a:buFont typeface="Wingdings" charset="0"/>
              <a:buNone/>
            </a:pPr>
            <a:r>
              <a:rPr lang="es-ES">
                <a:latin typeface="Calibri" charset="0"/>
                <a:ea typeface="ＭＳ Ｐゴシック" charset="0"/>
                <a:cs typeface="ＭＳ Ｐゴシック" charset="0"/>
              </a:rPr>
              <a:t>Which of the following is the correct translation for ”I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s-ES">
                <a:latin typeface="Calibri" charset="0"/>
                <a:ea typeface="ＭＳ Ｐゴシック" charset="0"/>
                <a:cs typeface="ＭＳ Ｐゴシック" charset="0"/>
              </a:rPr>
              <a:t>give the book to him”?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lo doy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doy le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le doy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doy lo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doy el libro le.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>
                <a:latin typeface="Calibri" charset="0"/>
                <a:ea typeface="ＭＳ Ｐゴシック" charset="0"/>
              </a:rPr>
              <a:t>Yo doy el libro lo.</a:t>
            </a:r>
          </a:p>
          <a:p>
            <a:pPr indent="41275"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794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Raising achievement matters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individuals</a:t>
            </a:r>
          </a:p>
          <a:p>
            <a:pPr lvl="1"/>
            <a:r>
              <a:rPr lang="en-US" dirty="0" smtClean="0"/>
              <a:t>Increased lifetime salary</a:t>
            </a:r>
          </a:p>
          <a:p>
            <a:pPr lvl="1"/>
            <a:r>
              <a:rPr lang="en-US" dirty="0" smtClean="0"/>
              <a:t>Improved health</a:t>
            </a:r>
          </a:p>
          <a:p>
            <a:pPr lvl="1"/>
            <a:r>
              <a:rPr lang="en-US" dirty="0" smtClean="0"/>
              <a:t>Longer life</a:t>
            </a:r>
          </a:p>
          <a:p>
            <a:r>
              <a:rPr lang="en-US" dirty="0" smtClean="0"/>
              <a:t>For society</a:t>
            </a:r>
          </a:p>
          <a:p>
            <a:pPr lvl="1"/>
            <a:r>
              <a:rPr lang="en-US" dirty="0" smtClean="0"/>
              <a:t>Lower criminal justice costs</a:t>
            </a:r>
          </a:p>
          <a:p>
            <a:pPr lvl="1"/>
            <a:r>
              <a:rPr lang="en-US" dirty="0" smtClean="0"/>
              <a:t>Lower health-care costs</a:t>
            </a:r>
          </a:p>
          <a:p>
            <a:pPr lvl="1"/>
            <a:r>
              <a:rPr lang="en-US" dirty="0" smtClean="0"/>
              <a:t>Increased economic growth</a:t>
            </a:r>
          </a:p>
          <a:p>
            <a:pPr lvl="2"/>
            <a:r>
              <a:rPr lang="en-US" dirty="0" smtClean="0"/>
              <a:t>Net present value to Canada of a 25 point increase on PISA: $4 </a:t>
            </a:r>
            <a:r>
              <a:rPr lang="en-US" dirty="0" err="1" smtClean="0"/>
              <a:t>trn</a:t>
            </a:r>
            <a:r>
              <a:rPr lang="en-US" dirty="0" smtClean="0"/>
              <a:t> (</a:t>
            </a:r>
            <a:r>
              <a:rPr lang="en-US" dirty="0" err="1" smtClean="0"/>
              <a:t>Hanushek</a:t>
            </a:r>
            <a:r>
              <a:rPr lang="en-US" dirty="0" smtClean="0"/>
              <a:t> &amp; </a:t>
            </a:r>
            <a:r>
              <a:rPr lang="en-US" dirty="0" err="1" smtClean="0"/>
              <a:t>Woessman</a:t>
            </a:r>
            <a:r>
              <a:rPr lang="en-US" dirty="0" smtClean="0"/>
              <a:t>, 2010)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Hinge Questions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A hinge question is based on the important concept in a lesson that is critical for students to understand before you move on in the lesson.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The question should fall about midway during the lesson.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Every student must respond to the question within two minutes.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Calibri" charset="0"/>
                <a:ea typeface="ＭＳ Ｐゴシック" charset="0"/>
                <a:cs typeface="ＭＳ Ｐゴシック" charset="0"/>
              </a:rPr>
              <a:t>You must be able to collect and interpret the responses from all students in 30 seconds</a:t>
            </a:r>
          </a:p>
        </p:txBody>
      </p:sp>
    </p:spTree>
    <p:extLst>
      <p:ext uri="{BB962C8B-B14F-4D97-AF65-F5344CB8AC3E}">
        <p14:creationId xmlns:p14="http://schemas.microsoft.com/office/powerpoint/2010/main" val="325576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Real-time test: Figurative language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3201988"/>
            <a:ext cx="3194050" cy="3656012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Alliteration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Hyperbole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Onomatopoeia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Personification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Simile</a:t>
            </a:r>
          </a:p>
        </p:txBody>
      </p:sp>
      <p:sp>
        <p:nvSpPr>
          <p:cNvPr id="119811" name="Rectangle 4"/>
          <p:cNvSpPr>
            <a:spLocks noChangeArrowheads="1"/>
          </p:cNvSpPr>
          <p:nvPr/>
        </p:nvSpPr>
        <p:spPr bwMode="auto">
          <a:xfrm>
            <a:off x="3733800" y="2736850"/>
            <a:ext cx="5181600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>
                <a:latin typeface="Arial" charset="0"/>
              </a:rPr>
              <a:t>He was like a bull in a china shop.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>
                <a:latin typeface="Arial" charset="0"/>
              </a:rPr>
              <a:t>This backpack weighs a ton.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>
                <a:latin typeface="Arial" charset="0"/>
              </a:rPr>
              <a:t>The sweetly smiling sunshine…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>
                <a:latin typeface="Arial" charset="0"/>
              </a:rPr>
              <a:t>He honked his horn at the cyclist.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>
                <a:latin typeface="Arial" charset="0"/>
              </a:rPr>
              <a:t>He was as tall as a house.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endParaRPr lang="en-US" sz="2000" b="1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endParaRPr lang="en-US" sz="2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3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Providing feedback that moves learners forward</a:t>
            </a:r>
          </a:p>
        </p:txBody>
      </p:sp>
    </p:spTree>
    <p:extLst>
      <p:ext uri="{BB962C8B-B14F-4D97-AF65-F5344CB8AC3E}">
        <p14:creationId xmlns:p14="http://schemas.microsoft.com/office/powerpoint/2010/main" val="386487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Kinds of feedback: Israel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>
          <a:xfrm>
            <a:off x="484188" y="1625600"/>
            <a:ext cx="8353425" cy="1387475"/>
          </a:xfrm>
        </p:spPr>
        <p:txBody>
          <a:bodyPr/>
          <a:lstStyle/>
          <a:p>
            <a:pPr eaLnBrk="1" hangingPunct="1"/>
            <a:r>
              <a:rPr lang="en-GB" sz="2200" dirty="0">
                <a:latin typeface="Calibri" charset="0"/>
                <a:ea typeface="ＭＳ Ｐゴシック" charset="0"/>
                <a:cs typeface="ＭＳ Ｐゴシック" charset="0"/>
              </a:rPr>
              <a:t>264 low and high ability grade 6 students in 12 classes in 4 schools; analysis of 132 students at top and bottom of each class</a:t>
            </a:r>
          </a:p>
          <a:p>
            <a:pPr eaLnBrk="1" hangingPunct="1"/>
            <a:r>
              <a:rPr lang="en-GB" sz="2200" dirty="0">
                <a:latin typeface="Calibri" charset="0"/>
                <a:ea typeface="ＭＳ Ｐゴシック" charset="0"/>
                <a:cs typeface="ＭＳ Ｐゴシック" charset="0"/>
              </a:rPr>
              <a:t>Same teaching, same aims, same teachers, same classwork</a:t>
            </a:r>
          </a:p>
          <a:p>
            <a:pPr eaLnBrk="1" hangingPunct="1"/>
            <a:r>
              <a:rPr lang="en-GB" sz="2200" dirty="0">
                <a:latin typeface="Calibri" charset="0"/>
                <a:ea typeface="ＭＳ Ｐゴシック" charset="0"/>
                <a:cs typeface="ＭＳ Ｐゴシック" charset="0"/>
              </a:rPr>
              <a:t>Three kinds of feedback: scores, comments, </a:t>
            </a:r>
            <a:r>
              <a:rPr lang="en-GB" sz="2200" dirty="0" err="1">
                <a:latin typeface="Calibri" charset="0"/>
                <a:ea typeface="ＭＳ Ｐゴシック" charset="0"/>
                <a:cs typeface="ＭＳ Ｐゴシック" charset="0"/>
              </a:rPr>
              <a:t>scores+comments</a:t>
            </a:r>
            <a:endParaRPr lang="en-GB" sz="2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4587875" y="6494463"/>
            <a:ext cx="43132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[Butler(1988) </a:t>
            </a:r>
            <a:r>
              <a:rPr lang="en-GB" sz="1800" i="1">
                <a:latin typeface="Times New Roman" charset="0"/>
              </a:rPr>
              <a:t>Br. J. Educ. Psychol.</a:t>
            </a:r>
            <a:r>
              <a:rPr lang="en-GB" sz="1800">
                <a:latin typeface="Times New Roman" charset="0"/>
              </a:rPr>
              <a:t>, </a:t>
            </a:r>
            <a:r>
              <a:rPr lang="en-GB" sz="1800" b="1">
                <a:latin typeface="Times New Roman" charset="0"/>
              </a:rPr>
              <a:t>58</a:t>
            </a:r>
            <a:r>
              <a:rPr lang="en-GB" sz="1800">
                <a:latin typeface="Times New Roman" charset="0"/>
              </a:rPr>
              <a:t> 1-14]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326313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762000"/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812800" y="3425825"/>
          <a:ext cx="7339013" cy="216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57"/>
                <a:gridCol w="2135682"/>
                <a:gridCol w="2757574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Achievement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Attitude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Scores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no gain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scorers: negative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30% gain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 : positive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00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ChangeArrowheads="1"/>
          </p:cNvSpPr>
          <p:nvPr/>
        </p:nvSpPr>
        <p:spPr bwMode="auto">
          <a:xfrm>
            <a:off x="4830763" y="6494463"/>
            <a:ext cx="4313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[Butler(1988) </a:t>
            </a:r>
            <a:r>
              <a:rPr lang="en-GB" sz="1800" i="1">
                <a:latin typeface="Times New Roman" charset="0"/>
              </a:rPr>
              <a:t>Br. J. Educ. Psychol.</a:t>
            </a:r>
            <a:r>
              <a:rPr lang="en-GB" sz="1800">
                <a:latin typeface="Times New Roman" charset="0"/>
              </a:rPr>
              <a:t>, </a:t>
            </a:r>
            <a:r>
              <a:rPr lang="en-GB" sz="1800" b="1">
                <a:latin typeface="Times New Roman" charset="0"/>
              </a:rPr>
              <a:t>58</a:t>
            </a:r>
            <a:r>
              <a:rPr lang="en-GB" sz="1800">
                <a:latin typeface="Times New Roman" charset="0"/>
              </a:rPr>
              <a:t> 1-14]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Responses</a:t>
            </a:r>
          </a:p>
        </p:txBody>
      </p:sp>
      <p:sp>
        <p:nvSpPr>
          <p:cNvPr id="132099" name="Rectangle 4"/>
          <p:cNvSpPr>
            <a:spLocks noGrp="1" noChangeArrowheads="1"/>
          </p:cNvSpPr>
          <p:nvPr>
            <p:ph idx="1"/>
          </p:nvPr>
        </p:nvSpPr>
        <p:spPr>
          <a:xfrm>
            <a:off x="411163" y="3843338"/>
            <a:ext cx="8353425" cy="3014662"/>
          </a:xfrm>
        </p:spPr>
        <p:txBody>
          <a:bodyPr/>
          <a:lstStyle/>
          <a:p>
            <a:pPr marL="4763" indent="-4763" eaLnBrk="1" hangingPunct="1">
              <a:buFont typeface="Wingdings" charset="0"/>
              <a:buNone/>
            </a:pPr>
            <a:r>
              <a:rPr lang="en-US" sz="2500" dirty="0">
                <a:latin typeface="Calibri" charset="0"/>
                <a:ea typeface="ＭＳ Ｐゴシック" charset="0"/>
                <a:cs typeface="ＭＳ Ｐゴシック" charset="0"/>
              </a:rPr>
              <a:t>What do you think happened for the students given both scores and comments?</a:t>
            </a:r>
          </a:p>
          <a:p>
            <a:pPr marL="4763" indent="-4763" eaLnBrk="1" hangingPunct="1">
              <a:buFont typeface="Wingdings" charset="0"/>
              <a:buNone/>
            </a:pPr>
            <a:endParaRPr lang="en-US" sz="25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57225" lvl="1" indent="-369888" eaLnBrk="1" hangingPunct="1">
              <a:buFont typeface="Arial" charset="0"/>
              <a:buAutoNum type="alphaUcPeriod"/>
            </a:pPr>
            <a:r>
              <a:rPr lang="en-US" sz="2200" dirty="0">
                <a:latin typeface="Calibri" charset="0"/>
                <a:ea typeface="ＭＳ Ｐゴシック" charset="0"/>
              </a:rPr>
              <a:t>Gain: 30%; Attitude: all positive</a:t>
            </a:r>
          </a:p>
          <a:p>
            <a:pPr marL="657225" lvl="1" indent="-369888" eaLnBrk="1" hangingPunct="1">
              <a:buFont typeface="Arial" charset="0"/>
              <a:buAutoNum type="alphaUcPeriod"/>
            </a:pPr>
            <a:r>
              <a:rPr lang="en-US" sz="2200" dirty="0">
                <a:latin typeface="Calibri" charset="0"/>
                <a:ea typeface="ＭＳ Ｐゴシック" charset="0"/>
              </a:rPr>
              <a:t>Gain: 30%; Attitude: high scorers positive, low scorers negative</a:t>
            </a:r>
          </a:p>
          <a:p>
            <a:pPr marL="657225" lvl="1" indent="-369888" eaLnBrk="1" hangingPunct="1">
              <a:buFont typeface="Arial" charset="0"/>
              <a:buAutoNum type="alphaUcPeriod"/>
            </a:pPr>
            <a:r>
              <a:rPr lang="en-US" sz="2200" dirty="0">
                <a:latin typeface="Calibri" charset="0"/>
                <a:ea typeface="ＭＳ Ｐゴシック" charset="0"/>
              </a:rPr>
              <a:t>Gain: 0%; Attitude: all positive</a:t>
            </a:r>
          </a:p>
          <a:p>
            <a:pPr marL="657225" lvl="1" indent="-369888" eaLnBrk="1" hangingPunct="1">
              <a:buFont typeface="Arial" charset="0"/>
              <a:buAutoNum type="alphaUcPeriod"/>
            </a:pPr>
            <a:r>
              <a:rPr lang="en-US" sz="2200" dirty="0">
                <a:latin typeface="Calibri" charset="0"/>
                <a:ea typeface="ＭＳ Ｐゴシック" charset="0"/>
              </a:rPr>
              <a:t>Gain: 0%; Attitude: high scorers positive, low scorers negative</a:t>
            </a:r>
          </a:p>
          <a:p>
            <a:pPr marL="657225" lvl="1" indent="-369888" eaLnBrk="1" hangingPunct="1">
              <a:buFont typeface="Arial" charset="0"/>
              <a:buAutoNum type="alphaUcPeriod"/>
            </a:pPr>
            <a:r>
              <a:rPr lang="en-US" sz="2200" dirty="0">
                <a:latin typeface="Calibri" charset="0"/>
                <a:ea typeface="ＭＳ Ｐゴシック" charset="0"/>
              </a:rPr>
              <a:t>Something else</a:t>
            </a:r>
          </a:p>
          <a:p>
            <a:pPr marL="4763" indent="-4763" eaLnBrk="1" hangingPunct="1"/>
            <a:endParaRPr lang="en-US" sz="25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863600" y="1419225"/>
          <a:ext cx="7339013" cy="216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57"/>
                <a:gridCol w="2135682"/>
                <a:gridCol w="2757574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Achievement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Attitude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>
                    <a:solidFill>
                      <a:srgbClr val="558ED5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Scores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no gain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scorers: negative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30% gain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 : positive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marL="91433" marR="9143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41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ChangeArrowheads="1"/>
          </p:cNvSpPr>
          <p:nvPr/>
        </p:nvSpPr>
        <p:spPr bwMode="auto">
          <a:xfrm>
            <a:off x="4830763" y="6494463"/>
            <a:ext cx="43132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 (1987) </a:t>
            </a:r>
            <a:r>
              <a:rPr lang="en-GB" sz="1800" i="1">
                <a:latin typeface="Times New Roman" charset="0"/>
              </a:rPr>
              <a:t>J. Educ. Psychol.</a:t>
            </a:r>
            <a:r>
              <a:rPr lang="en-GB" sz="1800">
                <a:latin typeface="Times New Roman" charset="0"/>
              </a:rPr>
              <a:t> </a:t>
            </a:r>
            <a:r>
              <a:rPr lang="en-GB" sz="1800" b="1">
                <a:latin typeface="Times New Roman" charset="0"/>
              </a:rPr>
              <a:t>79</a:t>
            </a:r>
            <a:r>
              <a:rPr lang="en-GB" sz="1800">
                <a:latin typeface="Times New Roman" charset="0"/>
              </a:rPr>
              <a:t> 474-482]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Kinds of feedback: Israel (2)</a:t>
            </a:r>
          </a:p>
        </p:txBody>
      </p:sp>
      <p:sp>
        <p:nvSpPr>
          <p:cNvPr id="13414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200  grade 5 and 6 Israeli students</a:t>
            </a:r>
          </a:p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Divergent thinking tasks</a:t>
            </a:r>
          </a:p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4 matched groups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experimental group 1 (EG1); comments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experimental group 2 (EG2); grades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experimental group 3 (EG3); praise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control group (CG); no feedback</a:t>
            </a:r>
          </a:p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Achievement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EG1&gt;(EG2≈EG3≈CG)</a:t>
            </a:r>
          </a:p>
          <a:p>
            <a:pPr eaLnBrk="1" hangingPunct="1"/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Ego-involvement</a:t>
            </a:r>
          </a:p>
          <a:p>
            <a:pPr lvl="1" eaLnBrk="1" hangingPunct="1"/>
            <a:r>
              <a:rPr lang="en-GB" dirty="0">
                <a:latin typeface="Calibri" charset="0"/>
                <a:ea typeface="ＭＳ Ｐゴシック" charset="0"/>
              </a:rPr>
              <a:t>(EG2≈EG3)&gt;(EG1≈CG)</a:t>
            </a:r>
          </a:p>
        </p:txBody>
      </p:sp>
    </p:spTree>
    <p:extLst>
      <p:ext uri="{BB962C8B-B14F-4D97-AF65-F5344CB8AC3E}">
        <p14:creationId xmlns:p14="http://schemas.microsoft.com/office/powerpoint/2010/main" val="1439472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  <a:ea typeface="ＭＳ Ｐゴシック" charset="0"/>
                <a:cs typeface="ＭＳ Ｐゴシック" charset="0"/>
              </a:rPr>
              <a:t>Effects of feedback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500" dirty="0" err="1">
                <a:latin typeface="Calibri" charset="0"/>
                <a:ea typeface="ＭＳ Ｐゴシック" charset="0"/>
                <a:cs typeface="ＭＳ Ｐゴシック" charset="0"/>
              </a:rPr>
              <a:t>Kluger</a:t>
            </a:r>
            <a:r>
              <a:rPr lang="en-GB" sz="2500" dirty="0">
                <a:latin typeface="Calibri" charset="0"/>
                <a:ea typeface="ＭＳ Ｐゴシック" charset="0"/>
                <a:cs typeface="ＭＳ Ｐゴシック" charset="0"/>
              </a:rPr>
              <a:t> &amp; </a:t>
            </a:r>
            <a:r>
              <a:rPr lang="en-GB" sz="2500" dirty="0" err="1">
                <a:latin typeface="Calibri" charset="0"/>
                <a:ea typeface="ＭＳ Ｐゴシック" charset="0"/>
                <a:cs typeface="ＭＳ Ｐゴシック" charset="0"/>
              </a:rPr>
              <a:t>DeNisi</a:t>
            </a:r>
            <a:r>
              <a:rPr lang="en-GB" sz="2500" dirty="0">
                <a:latin typeface="Calibri" charset="0"/>
                <a:ea typeface="ＭＳ Ｐゴシック" charset="0"/>
                <a:cs typeface="ＭＳ Ｐゴシック" charset="0"/>
              </a:rPr>
              <a:t> (1996) review of 3000 research reports</a:t>
            </a:r>
          </a:p>
          <a:p>
            <a:pPr eaLnBrk="1" hangingPunct="1"/>
            <a:r>
              <a:rPr lang="en-GB" sz="2500" dirty="0">
                <a:latin typeface="Calibri" charset="0"/>
                <a:ea typeface="ＭＳ Ｐゴシック" charset="0"/>
                <a:cs typeface="ＭＳ Ｐゴシック" charset="0"/>
              </a:rPr>
              <a:t>Excluding those: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without adequate controls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with poor design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with fewer than 10 participants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where performance was not measured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without details of effect sizes</a:t>
            </a:r>
          </a:p>
          <a:p>
            <a:pPr eaLnBrk="1" hangingPunct="1"/>
            <a:r>
              <a:rPr lang="en-GB" sz="2500" dirty="0">
                <a:latin typeface="Calibri" charset="0"/>
                <a:ea typeface="ＭＳ Ｐゴシック" charset="0"/>
                <a:cs typeface="ＭＳ Ｐゴシック" charset="0"/>
              </a:rPr>
              <a:t>left 131 reports, 607 effect sizes, involving 12652 individuals</a:t>
            </a:r>
          </a:p>
          <a:p>
            <a:pPr eaLnBrk="1" hangingPunct="1"/>
            <a:endParaRPr lang="en-GB" sz="25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500" dirty="0">
                <a:latin typeface="Calibri" charset="0"/>
                <a:ea typeface="ＭＳ Ｐゴシック" charset="0"/>
                <a:cs typeface="ＭＳ Ｐゴシック" charset="0"/>
              </a:rPr>
              <a:t>On average, feedback increases achievement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Effect sizes highly variable</a:t>
            </a:r>
          </a:p>
          <a:p>
            <a:pPr lvl="1" eaLnBrk="1" hangingPunct="1"/>
            <a:r>
              <a:rPr lang="en-GB" sz="2200" dirty="0">
                <a:latin typeface="Calibri" charset="0"/>
                <a:ea typeface="ＭＳ Ｐゴシック" charset="0"/>
              </a:rPr>
              <a:t>38% (50 out of 131) of effect sizes were negative</a:t>
            </a:r>
          </a:p>
        </p:txBody>
      </p:sp>
    </p:spTree>
    <p:extLst>
      <p:ext uri="{BB962C8B-B14F-4D97-AF65-F5344CB8AC3E}">
        <p14:creationId xmlns:p14="http://schemas.microsoft.com/office/powerpoint/2010/main" val="8926754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Provide feedback that moves learning on</a:t>
            </a:r>
            <a:endParaRPr lang="en-GB" dirty="0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Key idea: feedback should</a:t>
            </a:r>
          </a:p>
          <a:p>
            <a:pPr lvl="1"/>
            <a:r>
              <a:rPr lang="en-GB" smtClean="0"/>
              <a:t>cause thinking</a:t>
            </a:r>
          </a:p>
          <a:p>
            <a:pPr lvl="1"/>
            <a:r>
              <a:rPr lang="en-GB" smtClean="0"/>
              <a:t>provide guidance on how to improve</a:t>
            </a:r>
          </a:p>
          <a:p>
            <a:r>
              <a:rPr lang="en-GB" smtClean="0"/>
              <a:t>Comment-only grading</a:t>
            </a:r>
          </a:p>
          <a:p>
            <a:r>
              <a:rPr lang="en-GB" smtClean="0"/>
              <a:t>Focused grading</a:t>
            </a:r>
          </a:p>
          <a:p>
            <a:r>
              <a:rPr lang="en-GB" smtClean="0"/>
              <a:t>Explicit reference to rubrics</a:t>
            </a:r>
          </a:p>
          <a:p>
            <a:r>
              <a:rPr lang="en-GB" smtClean="0"/>
              <a:t>Suggestions on how to improve</a:t>
            </a:r>
          </a:p>
          <a:p>
            <a:pPr lvl="1"/>
            <a:r>
              <a:rPr lang="en-GB" smtClean="0"/>
              <a:t>Not giving complete solutions</a:t>
            </a:r>
          </a:p>
          <a:p>
            <a:r>
              <a:rPr lang="en-GB" smtClean="0"/>
              <a:t>Re-timing assessment</a:t>
            </a:r>
          </a:p>
          <a:p>
            <a:pPr lvl="1"/>
            <a:r>
              <a:rPr lang="en-GB" smtClean="0"/>
              <a:t>(eg three-fourths-of-the-way-through-a-unit test)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 learning intentions</a:t>
            </a:r>
            <a:endParaRPr lang="en-GB" dirty="0"/>
          </a:p>
        </p:txBody>
      </p:sp>
      <p:sp>
        <p:nvSpPr>
          <p:cNvPr id="102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Explain learning intentions at start of lesson/unit</a:t>
            </a:r>
          </a:p>
          <a:p>
            <a:pPr lvl="1"/>
            <a:r>
              <a:rPr lang="en-GB" sz="2400" dirty="0" smtClean="0"/>
              <a:t>Learning intentions</a:t>
            </a:r>
          </a:p>
          <a:p>
            <a:pPr lvl="1"/>
            <a:r>
              <a:rPr lang="en-GB" sz="2400" dirty="0" smtClean="0"/>
              <a:t>Success criteria</a:t>
            </a:r>
          </a:p>
          <a:p>
            <a:r>
              <a:rPr lang="en-GB" sz="2800" dirty="0" smtClean="0"/>
              <a:t>Consider providing learning intentions</a:t>
            </a:r>
            <a:r>
              <a:rPr lang="en-GB" sz="2800" dirty="0"/>
              <a:t> </a:t>
            </a:r>
            <a:r>
              <a:rPr lang="en-GB" sz="2800" dirty="0" smtClean="0"/>
              <a:t>and success criteria in students</a:t>
            </a:r>
            <a:r>
              <a:rPr lang="ja-JP" altLang="en-GB" sz="2800" dirty="0" smtClean="0"/>
              <a:t>’</a:t>
            </a:r>
            <a:r>
              <a:rPr lang="en-GB" altLang="ja-JP" sz="2800" dirty="0" smtClean="0"/>
              <a:t> language</a:t>
            </a:r>
          </a:p>
          <a:p>
            <a:r>
              <a:rPr lang="en-GB" sz="2800" dirty="0" smtClean="0"/>
              <a:t>Use posters of key words to talk about learning</a:t>
            </a:r>
          </a:p>
          <a:p>
            <a:pPr lvl="1"/>
            <a:r>
              <a:rPr lang="en-GB" sz="2400" dirty="0" smtClean="0"/>
              <a:t>e.g., describe, explain, evaluate</a:t>
            </a:r>
          </a:p>
          <a:p>
            <a:r>
              <a:rPr lang="en-GB" sz="2800" dirty="0" smtClean="0"/>
              <a:t>Use planning</a:t>
            </a:r>
            <a:r>
              <a:rPr lang="en-GB" sz="2800" dirty="0"/>
              <a:t> </a:t>
            </a:r>
            <a:r>
              <a:rPr lang="en-GB" sz="2800" dirty="0" smtClean="0"/>
              <a:t>and writing frames</a:t>
            </a:r>
          </a:p>
          <a:p>
            <a:r>
              <a:rPr lang="en-GB" sz="2800" dirty="0" smtClean="0"/>
              <a:t>Use annotated examples of different standards to </a:t>
            </a:r>
            <a:r>
              <a:rPr lang="ja-JP" altLang="en-GB" sz="2800" dirty="0" smtClean="0"/>
              <a:t>‘</a:t>
            </a:r>
            <a:r>
              <a:rPr lang="en-GB" altLang="ja-JP" sz="2800" dirty="0" smtClean="0"/>
              <a:t>flesh out</a:t>
            </a:r>
            <a:r>
              <a:rPr lang="ja-JP" altLang="en-GB" sz="2800" dirty="0" smtClean="0"/>
              <a:t>’</a:t>
            </a:r>
            <a:r>
              <a:rPr lang="en-GB" altLang="ja-JP" sz="2800" dirty="0" smtClean="0"/>
              <a:t> assessment rubrics (e.g. lab reports)</a:t>
            </a:r>
          </a:p>
          <a:p>
            <a:r>
              <a:rPr lang="en-GB" sz="2800" dirty="0" smtClean="0"/>
              <a:t>Provide opportunities for students to design their own tests</a:t>
            </a:r>
            <a:endParaRPr lang="en-GB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7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 students be learning resources</a:t>
            </a:r>
            <a:endParaRPr lang="en-GB" dirty="0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assessing their peers</a:t>
            </a:r>
            <a:r>
              <a:rPr lang="ja-JP" altLang="en-GB" dirty="0" smtClean="0"/>
              <a:t>’</a:t>
            </a:r>
            <a:r>
              <a:rPr lang="en-GB" altLang="ja-JP" dirty="0" smtClean="0"/>
              <a:t> work </a:t>
            </a:r>
          </a:p>
          <a:p>
            <a:pPr lvl="1"/>
            <a:r>
              <a:rPr lang="en-GB" dirty="0" smtClean="0"/>
              <a:t>“pre-flight checklist”</a:t>
            </a:r>
          </a:p>
          <a:p>
            <a:pPr lvl="1"/>
            <a:r>
              <a:rPr lang="ja-JP" altLang="en-GB" dirty="0" smtClean="0"/>
              <a:t>“</a:t>
            </a:r>
            <a:r>
              <a:rPr lang="en-GB" altLang="ja-JP" dirty="0" smtClean="0"/>
              <a:t>two stars and a wish</a:t>
            </a:r>
            <a:r>
              <a:rPr lang="ja-JP" altLang="en-GB" dirty="0" smtClean="0"/>
              <a:t>”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“choose-swap-choose”</a:t>
            </a:r>
            <a:endParaRPr lang="en-GB" altLang="ja-JP" dirty="0" smtClean="0"/>
          </a:p>
          <a:p>
            <a:r>
              <a:rPr lang="en-GB" dirty="0" smtClean="0"/>
              <a:t>Training students to pose questions/identifying group weaknesses</a:t>
            </a:r>
          </a:p>
          <a:p>
            <a:r>
              <a:rPr lang="en-GB" dirty="0" smtClean="0"/>
              <a:t>End-of-lesson students</a:t>
            </a:r>
            <a:r>
              <a:rPr lang="ja-JP" altLang="en-GB" dirty="0" smtClean="0"/>
              <a:t>’</a:t>
            </a:r>
            <a:r>
              <a:rPr lang="en-GB" altLang="ja-JP" dirty="0" smtClean="0"/>
              <a:t>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10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categories of skill is disappearing from the work-place most rapidly?</a:t>
            </a:r>
          </a:p>
          <a:p>
            <a:pPr marL="854075" lvl="1" indent="-514350">
              <a:buFont typeface="+mj-lt"/>
              <a:buAutoNum type="arabicPeriod"/>
            </a:pPr>
            <a:r>
              <a:rPr lang="en-US" dirty="0" smtClean="0"/>
              <a:t>Routine manual</a:t>
            </a:r>
          </a:p>
          <a:p>
            <a:pPr marL="854075" lvl="1" indent="-514350">
              <a:buFont typeface="+mj-lt"/>
              <a:buAutoNum type="arabicPeriod"/>
            </a:pPr>
            <a:r>
              <a:rPr lang="en-US" dirty="0" smtClean="0"/>
              <a:t>Non-routine manual</a:t>
            </a:r>
          </a:p>
          <a:p>
            <a:pPr marL="854075" lvl="1" indent="-514350">
              <a:buFont typeface="+mj-lt"/>
              <a:buAutoNum type="arabicPeriod"/>
            </a:pPr>
            <a:r>
              <a:rPr lang="en-US" dirty="0" smtClean="0"/>
              <a:t>Routine cognitive</a:t>
            </a:r>
          </a:p>
          <a:p>
            <a:pPr marL="854075" lvl="1" indent="-514350">
              <a:buFont typeface="+mj-lt"/>
              <a:buAutoNum type="arabicPeriod"/>
            </a:pPr>
            <a:r>
              <a:rPr lang="en-US" dirty="0" smtClean="0"/>
              <a:t>Complex communication</a:t>
            </a:r>
          </a:p>
          <a:p>
            <a:pPr marL="854075" lvl="1" indent="-514350">
              <a:buFont typeface="+mj-lt"/>
              <a:buAutoNum type="arabicPeriod"/>
            </a:pPr>
            <a:r>
              <a:rPr lang="en-US" dirty="0" smtClean="0"/>
              <a:t>Expert thinking/problem-solving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 students own their own learning</a:t>
            </a:r>
            <a:endParaRPr lang="en-GB" dirty="0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assessing their own</a:t>
            </a:r>
            <a:r>
              <a:rPr lang="en-GB" altLang="ja-JP" dirty="0" smtClean="0"/>
              <a:t> work </a:t>
            </a:r>
          </a:p>
          <a:p>
            <a:pPr lvl="1"/>
            <a:r>
              <a:rPr lang="en-GB" dirty="0" smtClean="0"/>
              <a:t>with scoring rubrics</a:t>
            </a:r>
          </a:p>
          <a:p>
            <a:pPr lvl="1"/>
            <a:r>
              <a:rPr lang="en-GB" dirty="0" smtClean="0"/>
              <a:t>with exemplars</a:t>
            </a:r>
          </a:p>
          <a:p>
            <a:pPr lvl="1"/>
            <a:r>
              <a:rPr lang="en-GB" dirty="0" smtClean="0"/>
              <a:t>“learning portfolios”</a:t>
            </a:r>
          </a:p>
          <a:p>
            <a:r>
              <a:rPr lang="en-GB" dirty="0" smtClean="0"/>
              <a:t>Self-assessment of understanding</a:t>
            </a:r>
          </a:p>
          <a:p>
            <a:pPr lvl="1"/>
            <a:r>
              <a:rPr lang="en-GB" dirty="0" smtClean="0"/>
              <a:t>Traffic lights</a:t>
            </a:r>
          </a:p>
          <a:p>
            <a:pPr lvl="1"/>
            <a:r>
              <a:rPr lang="en-GB" dirty="0" smtClean="0"/>
              <a:t>Red/green discs</a:t>
            </a:r>
          </a:p>
          <a:p>
            <a:pPr lvl="1"/>
            <a:r>
              <a:rPr lang="en-GB" dirty="0" smtClean="0"/>
              <a:t>Coloured cups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www.dylanwiliam.net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1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charset="0"/>
              </a:rPr>
              <a:t>…but what is learned matters too…</a:t>
            </a:r>
          </a:p>
        </p:txBody>
      </p:sp>
      <p:pic>
        <p:nvPicPr>
          <p:cNvPr id="10242" name="Picture 3" descr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3" y="1600200"/>
            <a:ext cx="80772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867400" y="6491288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rgbClr val="9E2487"/>
                </a:solidFill>
                <a:latin typeface="Helvetica" charset="0"/>
              </a:rPr>
              <a:t>Autor, Levy &amp; Murnane, 2003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…now more than ever…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4800" y="2438400"/>
          <a:ext cx="8077200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Worksheet" r:id="rId3" imgW="45453300" imgH="22491700" progId="Excel.Sheet.8">
                  <p:embed/>
                </p:oleObj>
              </mc:Choice>
              <mc:Fallback>
                <p:oleObj name="Worksheet" r:id="rId3" imgW="45453300" imgH="224917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077200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218113" y="6491288"/>
            <a:ext cx="3925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9E2487"/>
                </a:solidFill>
              </a:rPr>
              <a:t>Source: Economic Policy Institute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Relevant studies</a:t>
            </a:r>
            <a:endParaRPr lang="en-US" dirty="0"/>
          </a:p>
        </p:txBody>
      </p:sp>
      <p:sp>
        <p:nvSpPr>
          <p:cNvPr id="40962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Fuchs &amp; Fuchs (1986)</a:t>
            </a:r>
          </a:p>
          <a:p>
            <a:r>
              <a:rPr lang="en-US" dirty="0" err="1" smtClean="0"/>
              <a:t>Natriello</a:t>
            </a:r>
            <a:r>
              <a:rPr lang="en-US" dirty="0" smtClean="0"/>
              <a:t> (1987)</a:t>
            </a:r>
          </a:p>
          <a:p>
            <a:r>
              <a:rPr lang="en-US" dirty="0" smtClean="0"/>
              <a:t>Crooks (1988)</a:t>
            </a:r>
          </a:p>
          <a:p>
            <a:r>
              <a:rPr lang="en-US" dirty="0" smtClean="0"/>
              <a:t>Banger-Drowns, et al. (1991)</a:t>
            </a:r>
          </a:p>
          <a:p>
            <a:r>
              <a:rPr lang="en-US" dirty="0" err="1" smtClean="0"/>
              <a:t>Kluger</a:t>
            </a:r>
            <a:r>
              <a:rPr lang="en-US" dirty="0" smtClean="0"/>
              <a:t> &amp; </a:t>
            </a:r>
            <a:r>
              <a:rPr lang="en-US" dirty="0" err="1" smtClean="0"/>
              <a:t>DeNisi</a:t>
            </a:r>
            <a:r>
              <a:rPr lang="en-US" dirty="0" smtClean="0"/>
              <a:t> (1996)</a:t>
            </a:r>
          </a:p>
          <a:p>
            <a:r>
              <a:rPr lang="en-US" dirty="0" smtClean="0"/>
              <a:t>Black &amp; Wiliam (1998)</a:t>
            </a:r>
          </a:p>
          <a:p>
            <a:r>
              <a:rPr lang="en-US" dirty="0" err="1" smtClean="0"/>
              <a:t>Nyquist</a:t>
            </a:r>
            <a:r>
              <a:rPr lang="en-US" dirty="0" smtClean="0"/>
              <a:t> (2003)</a:t>
            </a:r>
          </a:p>
          <a:p>
            <a:r>
              <a:rPr lang="en-US" dirty="0" err="1" smtClean="0"/>
              <a:t>Dempster</a:t>
            </a:r>
            <a:r>
              <a:rPr lang="en-US" dirty="0" smtClean="0"/>
              <a:t> (1991, 1992)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963" name="Rectangle 102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Elshout</a:t>
            </a:r>
            <a:r>
              <a:rPr lang="en-US" dirty="0" smtClean="0"/>
              <a:t>-Mohr (1994)</a:t>
            </a:r>
          </a:p>
          <a:p>
            <a:r>
              <a:rPr lang="en-US" dirty="0" err="1" smtClean="0"/>
              <a:t>Brookhart</a:t>
            </a:r>
            <a:r>
              <a:rPr lang="en-US" dirty="0" smtClean="0"/>
              <a:t> (2004)</a:t>
            </a:r>
          </a:p>
          <a:p>
            <a:r>
              <a:rPr lang="en-US" dirty="0" err="1" smtClean="0"/>
              <a:t>Allal</a:t>
            </a:r>
            <a:r>
              <a:rPr lang="en-US" dirty="0" smtClean="0"/>
              <a:t> &amp; Lopez (2005)</a:t>
            </a:r>
          </a:p>
          <a:p>
            <a:r>
              <a:rPr lang="en-US" dirty="0" err="1" smtClean="0"/>
              <a:t>Köller</a:t>
            </a:r>
            <a:r>
              <a:rPr lang="en-US" dirty="0" smtClean="0"/>
              <a:t> (2005)</a:t>
            </a:r>
          </a:p>
          <a:p>
            <a:r>
              <a:rPr lang="en-US" dirty="0" err="1" smtClean="0"/>
              <a:t>Brookhart</a:t>
            </a:r>
            <a:r>
              <a:rPr lang="en-US" dirty="0" smtClean="0"/>
              <a:t> (2007)</a:t>
            </a:r>
          </a:p>
          <a:p>
            <a:r>
              <a:rPr lang="en-US" dirty="0" smtClean="0"/>
              <a:t>Wiliam (2007)</a:t>
            </a:r>
          </a:p>
          <a:p>
            <a:r>
              <a:rPr lang="en-US" dirty="0" smtClean="0"/>
              <a:t>Hattie &amp; </a:t>
            </a:r>
            <a:r>
              <a:rPr lang="en-US" dirty="0" err="1" smtClean="0"/>
              <a:t>Timperley</a:t>
            </a:r>
            <a:r>
              <a:rPr lang="en-US" dirty="0" smtClean="0"/>
              <a:t> (2007)</a:t>
            </a:r>
          </a:p>
          <a:p>
            <a:r>
              <a:rPr lang="en-US" dirty="0" smtClean="0"/>
              <a:t>Shute (2008)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formative assessment hi-jack…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423333" y="1244600"/>
            <a:ext cx="8229600" cy="5613400"/>
          </a:xfrm>
        </p:spPr>
        <p:txBody>
          <a:bodyPr/>
          <a:lstStyle/>
          <a:p>
            <a:r>
              <a:rPr lang="en-US" sz="2800" dirty="0" smtClean="0"/>
              <a:t>Long-cycle</a:t>
            </a:r>
          </a:p>
          <a:p>
            <a:pPr lvl="1"/>
            <a:r>
              <a:rPr lang="en-US" sz="2400" dirty="0" smtClean="0"/>
              <a:t>Span: across units, terms</a:t>
            </a:r>
          </a:p>
          <a:p>
            <a:pPr lvl="1"/>
            <a:r>
              <a:rPr lang="en-US" sz="2400" dirty="0" smtClean="0"/>
              <a:t>Length: four weeks to one year</a:t>
            </a:r>
          </a:p>
          <a:p>
            <a:pPr lvl="1"/>
            <a:r>
              <a:rPr lang="en-US" sz="2400" dirty="0" smtClean="0"/>
              <a:t>Impact: Student monitoring; curriculum alignment</a:t>
            </a:r>
          </a:p>
          <a:p>
            <a:r>
              <a:rPr lang="en-US" sz="2800" dirty="0" smtClean="0"/>
              <a:t>Medium-cycle</a:t>
            </a:r>
          </a:p>
          <a:p>
            <a:pPr lvl="1"/>
            <a:r>
              <a:rPr lang="en-US" sz="2400" dirty="0" smtClean="0"/>
              <a:t>Span: within and between teaching units</a:t>
            </a:r>
          </a:p>
          <a:p>
            <a:pPr lvl="1"/>
            <a:r>
              <a:rPr lang="en-US" sz="2400" dirty="0" smtClean="0"/>
              <a:t>Length: one to four weeks</a:t>
            </a:r>
          </a:p>
          <a:p>
            <a:pPr lvl="1"/>
            <a:r>
              <a:rPr lang="en-US" sz="2400" dirty="0" smtClean="0"/>
              <a:t>Impact: Improved, student-involved, assessment; teacher cognition about learning</a:t>
            </a:r>
          </a:p>
          <a:p>
            <a:r>
              <a:rPr lang="en-US" sz="2800" dirty="0" smtClean="0"/>
              <a:t>Short-cycle</a:t>
            </a:r>
          </a:p>
          <a:p>
            <a:pPr lvl="1"/>
            <a:r>
              <a:rPr lang="en-US" sz="2400" dirty="0" smtClean="0"/>
              <a:t>Span: within and between lessons</a:t>
            </a:r>
          </a:p>
          <a:p>
            <a:pPr lvl="1"/>
            <a:r>
              <a:rPr lang="en-US" sz="2400" dirty="0" smtClean="0"/>
              <a:t>Length:</a:t>
            </a:r>
          </a:p>
          <a:p>
            <a:pPr lvl="2"/>
            <a:r>
              <a:rPr lang="en-US" sz="2000" dirty="0" smtClean="0"/>
              <a:t> day-by-day: 24 to 48 hours</a:t>
            </a:r>
          </a:p>
          <a:p>
            <a:pPr lvl="2"/>
            <a:r>
              <a:rPr lang="en-US" sz="2000" dirty="0" smtClean="0"/>
              <a:t> minute-by-minute: 5 seconds to 2 hours</a:t>
            </a:r>
          </a:p>
          <a:p>
            <a:pPr lvl="1"/>
            <a:r>
              <a:rPr lang="en-US" sz="2400" dirty="0" smtClean="0"/>
              <a:t>Impact: classroom practice; student engagement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are formative?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District science supervisor uses test results to plan professional development workshops for teachers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Teachers doing item-by-item analysis of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math tests to review their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curriculum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A school tests students every 10 weeks to predict which students are “on course” to pass the state test in March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Three-fourths of the way through a unit test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Students who fail a test on Friday have to come back on Saturday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Exit pass question: “What is the difference between mass and weight?”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“Sketch the graph of </a:t>
            </a:r>
            <a:r>
              <a:rPr lang="en-US" sz="2400" dirty="0" err="1" smtClean="0"/>
              <a:t>y</a:t>
            </a:r>
            <a:r>
              <a:rPr lang="en-US" sz="2400" dirty="0" smtClean="0"/>
              <a:t> equals one over one plus </a:t>
            </a:r>
            <a:r>
              <a:rPr lang="en-US" sz="2400" dirty="0" err="1" smtClean="0"/>
              <a:t>x</a:t>
            </a:r>
            <a:r>
              <a:rPr lang="en-US" sz="2400" dirty="0" smtClean="0"/>
              <a:t> squared on your mini-white boards.”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34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31795</TotalTime>
  <Words>2165</Words>
  <Application>Microsoft Macintosh PowerPoint</Application>
  <PresentationFormat>On-screen Show (4:3)</PresentationFormat>
  <Paragraphs>375</Paragraphs>
  <Slides>41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Worksheet</vt:lpstr>
      <vt:lpstr>Formative Assessment: what it is and what it isn’t; when it works and when it doesn’t.</vt:lpstr>
      <vt:lpstr>Overview: science and design</vt:lpstr>
      <vt:lpstr>Raising achievement matters</vt:lpstr>
      <vt:lpstr>PowerPoint Presentation</vt:lpstr>
      <vt:lpstr>…but what is learned matters too…</vt:lpstr>
      <vt:lpstr>…now more than ever…</vt:lpstr>
      <vt:lpstr>Relevant studies</vt:lpstr>
      <vt:lpstr>The formative assessment hi-jack…</vt:lpstr>
      <vt:lpstr>Which of these are formative?</vt:lpstr>
      <vt:lpstr>Unpacking formative assessment</vt:lpstr>
      <vt:lpstr>Aspects of formative assessment</vt:lpstr>
      <vt:lpstr>Five “key strategies”…</vt:lpstr>
      <vt:lpstr>…and one big idea</vt:lpstr>
      <vt:lpstr>An educational positioning system</vt:lpstr>
      <vt:lpstr>Strategies and practical techniques for classroom formative assessment</vt:lpstr>
      <vt:lpstr>Eliciting evidence</vt:lpstr>
      <vt:lpstr>Questioning in maths: discussion</vt:lpstr>
      <vt:lpstr>Questioning in maths: diagnosis</vt:lpstr>
      <vt:lpstr>Questioning in science: discussion</vt:lpstr>
      <vt:lpstr>Questioning in science: diagnosis</vt:lpstr>
      <vt:lpstr>Questioning in English: discussion </vt:lpstr>
      <vt:lpstr>Questioning in English: diagnosis</vt:lpstr>
      <vt:lpstr>Questioning in English: diagnosis</vt:lpstr>
      <vt:lpstr>Differentiation (2)</vt:lpstr>
      <vt:lpstr>Questioning in English: diagnosis</vt:lpstr>
      <vt:lpstr>Questioning in history: discussion</vt:lpstr>
      <vt:lpstr>Questioning in history: diagnosis</vt:lpstr>
      <vt:lpstr>Questioning in MFL: discussion</vt:lpstr>
      <vt:lpstr>Questioning in MFL: diagnosis</vt:lpstr>
      <vt:lpstr>Hinge Questions</vt:lpstr>
      <vt:lpstr>Real-time test: Figurative language</vt:lpstr>
      <vt:lpstr>Providing feedback that moves learners forward</vt:lpstr>
      <vt:lpstr>Kinds of feedback: Israel</vt:lpstr>
      <vt:lpstr>Responses</vt:lpstr>
      <vt:lpstr>Kinds of feedback: Israel (2)</vt:lpstr>
      <vt:lpstr>Effects of feedback</vt:lpstr>
      <vt:lpstr>Provide feedback that moves learning on</vt:lpstr>
      <vt:lpstr>Share learning intentions</vt:lpstr>
      <vt:lpstr>Help students be learning resources</vt:lpstr>
      <vt:lpstr>Help students own their own learning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black box: Raising standards through classroom assessment</dc:title>
  <dc:creator>Dylan Wiliam</dc:creator>
  <cp:lastModifiedBy>Dylan Wiliam</cp:lastModifiedBy>
  <cp:revision>207</cp:revision>
  <cp:lastPrinted>2007-02-01T19:02:41Z</cp:lastPrinted>
  <dcterms:created xsi:type="dcterms:W3CDTF">2010-07-29T23:31:26Z</dcterms:created>
  <dcterms:modified xsi:type="dcterms:W3CDTF">2011-10-14T13:31:21Z</dcterms:modified>
</cp:coreProperties>
</file>