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21" r:id="rId1"/>
  </p:sldMasterIdLst>
  <p:notesMasterIdLst>
    <p:notesMasterId r:id="rId21"/>
  </p:notesMasterIdLst>
  <p:sldIdLst>
    <p:sldId id="256" r:id="rId2"/>
    <p:sldId id="264" r:id="rId3"/>
    <p:sldId id="257" r:id="rId4"/>
    <p:sldId id="265" r:id="rId5"/>
    <p:sldId id="258" r:id="rId6"/>
    <p:sldId id="267" r:id="rId7"/>
    <p:sldId id="259" r:id="rId8"/>
    <p:sldId id="260" r:id="rId9"/>
    <p:sldId id="271" r:id="rId10"/>
    <p:sldId id="272" r:id="rId11"/>
    <p:sldId id="261" r:id="rId12"/>
    <p:sldId id="263" r:id="rId13"/>
    <p:sldId id="268" r:id="rId14"/>
    <p:sldId id="266" r:id="rId15"/>
    <p:sldId id="273" r:id="rId16"/>
    <p:sldId id="269" r:id="rId17"/>
    <p:sldId id="270" r:id="rId18"/>
    <p:sldId id="274" r:id="rId19"/>
    <p:sldId id="275" r:id="rId20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12" autoAdjust="0"/>
  </p:normalViewPr>
  <p:slideViewPr>
    <p:cSldViewPr snapToGrid="0" snapToObjects="1">
      <p:cViewPr varScale="1">
        <p:scale>
          <a:sx n="103" d="100"/>
          <a:sy n="103" d="100"/>
        </p:scale>
        <p:origin x="-14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79467-D0C5-2948-B9C1-97D33D1AF990}" type="datetimeFigureOut">
              <a:rPr lang="en-US" smtClean="0"/>
              <a:t>17/04/2012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2584B-CECA-D149-8CE0-8FB090A58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19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8513"/>
            <a:ext cx="4275137" cy="3206750"/>
          </a:xfrm>
          <a:ln cap="flat"/>
        </p:spPr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8513"/>
            <a:ext cx="4275137" cy="3206750"/>
          </a:xfrm>
          <a:ln cap="flat"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8513"/>
            <a:ext cx="4273550" cy="3206750"/>
          </a:xfrm>
          <a:ln cap="flat"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798513"/>
            <a:ext cx="4273550" cy="3206750"/>
          </a:xfrm>
          <a:ln cap="flat"/>
        </p:spPr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8513"/>
            <a:ext cx="4275137" cy="3206750"/>
          </a:xfrm>
          <a:ln cap="flat"/>
        </p:spPr>
      </p:sp>
      <p:sp>
        <p:nvSpPr>
          <p:cNvPr id="1382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83618" y="595342"/>
            <a:ext cx="8426370" cy="3777092"/>
          </a:xfrm>
        </p:spPr>
        <p:txBody>
          <a:bodyPr anchor="ctr">
            <a:normAutofit/>
          </a:bodyPr>
          <a:lstStyle>
            <a:lvl1pPr>
              <a:defRPr sz="4400" cap="none" baseline="0">
                <a:latin typeface="Calibri"/>
                <a:cs typeface="Calibri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512" y="471382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  <a:latin typeface="Calibri"/>
                <a:cs typeface="Calibri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52799CE-711A-FA44-BA4E-E463DA170A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80" y="6023117"/>
            <a:ext cx="1079500" cy="6731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5C50C641-66DE-184E-B016-D253D8CA36F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7179BD9-65CB-694A-A2D4-7B548DC60A5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10F0876-9936-0A4D-A655-DB5D8150D4A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81" y="6036346"/>
            <a:ext cx="1079500" cy="6731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en-GB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="1" kern="1200">
                <a:solidFill>
                  <a:srgbClr val="000000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19ABF79A-F4A3-5E49-A6CE-5B8CF779BC3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9ABF79A-F4A3-5E49-A6CE-5B8CF779BC3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10F0876-9936-0A4D-A655-DB5D8150D4A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081" y="6036346"/>
            <a:ext cx="10795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3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>
            <a:normAutofit/>
          </a:bodyPr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0E85CD4-01C3-DE45-A238-CA0781C7043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BCA7252-6283-0043-95DE-9CBA704BC55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7" r:id="rId5"/>
    <p:sldLayoutId id="2147483926" r:id="rId6"/>
    <p:sldLayoutId id="2147483929" r:id="rId7"/>
    <p:sldLayoutId id="2147483928" r:id="rId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alibri"/>
          <a:ea typeface="+mn-ea"/>
          <a:cs typeface="Calibri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alibri"/>
          <a:ea typeface="+mn-ea"/>
          <a:cs typeface="Calibri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file://localhost/Home%20/Consulting/%20Miscellaneous%20talks/2011/2011-05/21%20HBE%20workshop/Videos/Presentation%204/Grading%20v2.m4v" TargetMode="External"/><Relationship Id="rId2" Type="http://schemas.openxmlformats.org/officeDocument/2006/relationships/video" Target="file://localhost/Home%20/Consulting/%20Miscellaneous%20talks/2011/2011-05/21%20HBE%20workshop/Videos/Presentation%204/Grading%20v2.m4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1" Type="http://schemas.microsoft.com/office/2007/relationships/media" Target="file://localhost/Current%20work/Projects/Classroom%20Experiment/ClassEx1.m4v" TargetMode="External"/><Relationship Id="rId2" Type="http://schemas.openxmlformats.org/officeDocument/2006/relationships/video" Target="file://localhost/Current%20work/Projects/Classroom%20Experiment/ClassEx1.m4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Confessions of an accidental psychologist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612" y="4361861"/>
            <a:ext cx="6705600" cy="685800"/>
          </a:xfrm>
        </p:spPr>
        <p:txBody>
          <a:bodyPr/>
          <a:lstStyle/>
          <a:p>
            <a:r>
              <a:rPr lang="en-US" dirty="0" smtClean="0"/>
              <a:t>Dylan Wiliam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6108700"/>
            <a:ext cx="661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www.dylanwiliam.net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9239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ChangeArrowheads="1"/>
          </p:cNvSpPr>
          <p:nvPr/>
        </p:nvSpPr>
        <p:spPr bwMode="auto">
          <a:xfrm>
            <a:off x="686986" y="6254626"/>
            <a:ext cx="406552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 dirty="0" smtClean="0">
                <a:solidFill>
                  <a:srgbClr val="525A93"/>
                </a:solidFill>
                <a:latin typeface="Calibri"/>
                <a:cs typeface="Calibri"/>
              </a:rPr>
              <a:t>Butler </a:t>
            </a:r>
            <a:r>
              <a:rPr lang="en-GB" sz="1800" dirty="0">
                <a:solidFill>
                  <a:srgbClr val="525A93"/>
                </a:solidFill>
                <a:latin typeface="Calibri"/>
                <a:cs typeface="Calibri"/>
              </a:rPr>
              <a:t>(1987) </a:t>
            </a:r>
            <a:r>
              <a:rPr lang="en-GB" sz="1800" i="1" dirty="0">
                <a:solidFill>
                  <a:srgbClr val="525A93"/>
                </a:solidFill>
                <a:latin typeface="Calibri"/>
                <a:cs typeface="Calibri"/>
              </a:rPr>
              <a:t>J. Educ. Psychol.</a:t>
            </a:r>
            <a:r>
              <a:rPr lang="en-GB" sz="1800" dirty="0">
                <a:solidFill>
                  <a:srgbClr val="525A93"/>
                </a:solidFill>
                <a:latin typeface="Calibri"/>
                <a:cs typeface="Calibri"/>
              </a:rPr>
              <a:t> </a:t>
            </a:r>
            <a:r>
              <a:rPr lang="en-GB" sz="1800" b="1" dirty="0">
                <a:solidFill>
                  <a:srgbClr val="525A93"/>
                </a:solidFill>
                <a:latin typeface="Calibri"/>
                <a:cs typeface="Calibri"/>
              </a:rPr>
              <a:t>79</a:t>
            </a:r>
            <a:r>
              <a:rPr lang="en-GB" sz="1800" dirty="0">
                <a:solidFill>
                  <a:srgbClr val="525A93"/>
                </a:solidFill>
                <a:latin typeface="Calibri"/>
                <a:cs typeface="Calibri"/>
              </a:rPr>
              <a:t> 474-</a:t>
            </a:r>
            <a:r>
              <a:rPr lang="en-GB" sz="1800" dirty="0" smtClean="0">
                <a:solidFill>
                  <a:srgbClr val="525A93"/>
                </a:solidFill>
                <a:latin typeface="Calibri"/>
                <a:cs typeface="Calibri"/>
              </a:rPr>
              <a:t>482</a:t>
            </a:r>
            <a:endParaRPr lang="en-GB" sz="1800" dirty="0">
              <a:solidFill>
                <a:srgbClr val="525A93"/>
              </a:solidFill>
              <a:latin typeface="Calibri"/>
              <a:cs typeface="Calibri"/>
            </a:endParaRPr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Kinds of feedback: Israel (2)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6238C2-C284-AD4D-8FB8-9663937FCA09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13517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200  grade 5 and 6 Israeli students</a:t>
            </a:r>
          </a:p>
          <a:p>
            <a:r>
              <a:rPr lang="en-GB" smtClean="0"/>
              <a:t>Divergent thinking tasks</a:t>
            </a:r>
          </a:p>
          <a:p>
            <a:r>
              <a:rPr lang="en-GB" smtClean="0"/>
              <a:t>4 matched groups</a:t>
            </a:r>
          </a:p>
          <a:p>
            <a:pPr lvl="1"/>
            <a:r>
              <a:rPr lang="en-GB" smtClean="0"/>
              <a:t>experimental group 1 (EG1); comments</a:t>
            </a:r>
          </a:p>
          <a:p>
            <a:pPr lvl="1"/>
            <a:r>
              <a:rPr lang="en-GB" smtClean="0"/>
              <a:t>experimental group 2 (EG2); grades</a:t>
            </a:r>
          </a:p>
          <a:p>
            <a:pPr lvl="1"/>
            <a:r>
              <a:rPr lang="en-GB" smtClean="0"/>
              <a:t>experimental group 3 (EG3); praise</a:t>
            </a:r>
          </a:p>
          <a:p>
            <a:pPr lvl="1"/>
            <a:r>
              <a:rPr lang="en-GB" smtClean="0"/>
              <a:t>control group (CG); no feedback</a:t>
            </a:r>
          </a:p>
          <a:p>
            <a:r>
              <a:rPr lang="en-GB" smtClean="0"/>
              <a:t>Achievement</a:t>
            </a:r>
          </a:p>
          <a:p>
            <a:pPr lvl="1"/>
            <a:r>
              <a:rPr lang="en-GB" smtClean="0"/>
              <a:t>EG1&gt;(EG2≈EG3≈CG)</a:t>
            </a:r>
          </a:p>
          <a:p>
            <a:r>
              <a:rPr lang="en-GB" smtClean="0"/>
              <a:t>Ego-involvement</a:t>
            </a:r>
          </a:p>
          <a:p>
            <a:pPr lvl="1"/>
            <a:r>
              <a:rPr lang="en-GB" smtClean="0"/>
              <a:t>(EG2≈EG3)&gt;(EG1≈CG)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968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Students and grades</a:t>
            </a:r>
          </a:p>
        </p:txBody>
      </p:sp>
      <p:pic>
        <p:nvPicPr>
          <p:cNvPr id="6" name="Grading v2.m4v" descr="/Home /Consulting/ Miscellaneous talks/2011/2011-05/21 HBE workshop/Videos/Presentation 4/Grading v2.m4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275" y="1600201"/>
            <a:ext cx="8045450" cy="4316506"/>
          </a:xfrm>
          <a:noFill/>
        </p:spPr>
      </p:pic>
    </p:spTree>
    <p:extLst>
      <p:ext uri="{BB962C8B-B14F-4D97-AF65-F5344CB8AC3E}">
        <p14:creationId xmlns:p14="http://schemas.microsoft.com/office/powerpoint/2010/main" val="428501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Effects of feedback</a:t>
            </a:r>
            <a:endParaRPr lang="en-GB"/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err="1" smtClean="0"/>
              <a:t>Kluger</a:t>
            </a:r>
            <a:r>
              <a:rPr lang="en-GB" dirty="0" smtClean="0"/>
              <a:t> &amp; </a:t>
            </a:r>
            <a:r>
              <a:rPr lang="en-GB" dirty="0" err="1" smtClean="0"/>
              <a:t>DeNisi</a:t>
            </a:r>
            <a:r>
              <a:rPr lang="en-GB" dirty="0" smtClean="0"/>
              <a:t> (1996) review of 3000 research reports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Excluding those: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without adequate controls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with poor design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with fewer than 10 participants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where performance was not measured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without details of effect sizes</a:t>
            </a:r>
          </a:p>
          <a:p>
            <a:pPr>
              <a:lnSpc>
                <a:spcPct val="120000"/>
              </a:lnSpc>
            </a:pPr>
            <a:r>
              <a:rPr lang="en-GB" dirty="0" smtClean="0"/>
              <a:t>left 131 reports, 607 effect sizes, involving 12652 </a:t>
            </a:r>
            <a:r>
              <a:rPr lang="en-GB" dirty="0" smtClean="0"/>
              <a:t>individuals</a:t>
            </a:r>
            <a:endParaRPr lang="en-GB" dirty="0" smtClean="0"/>
          </a:p>
          <a:p>
            <a:pPr>
              <a:lnSpc>
                <a:spcPct val="120000"/>
              </a:lnSpc>
            </a:pPr>
            <a:r>
              <a:rPr lang="en-GB" dirty="0" smtClean="0"/>
              <a:t>On average, feedback increases achievement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Effect sizes highly variable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38% (50 out of 131) of effect sizes were negative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763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research review…and something else…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  <p:pic>
        <p:nvPicPr>
          <p:cNvPr id="5" name="Content Placeholder 4" descr="inside-the-black-box-v-1-raising-standards-through_SWBOTc4MDcwODcxMzgxNQ==.jp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" b="73"/>
          <a:stretch/>
        </p:blipFill>
        <p:spPr>
          <a:xfrm>
            <a:off x="6276848" y="1765300"/>
            <a:ext cx="2344545" cy="3289300"/>
          </a:xfrm>
        </p:spPr>
      </p:pic>
      <p:pic>
        <p:nvPicPr>
          <p:cNvPr id="6" name="Picture 5" descr="0000476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8" y="1765300"/>
            <a:ext cx="2328709" cy="3289300"/>
          </a:xfrm>
          <a:prstGeom prst="rect">
            <a:avLst/>
          </a:prstGeom>
        </p:spPr>
      </p:pic>
      <p:pic>
        <p:nvPicPr>
          <p:cNvPr id="7" name="Picture 6" descr="Recent research in mathematics education 5-16 (front cover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765301"/>
            <a:ext cx="2210716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8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9" name="Picture 8" descr="Swit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95" y="1517438"/>
            <a:ext cx="2109691" cy="3068946"/>
          </a:xfrm>
          <a:prstGeom prst="rect">
            <a:avLst/>
          </a:prstGeom>
        </p:spPr>
      </p:pic>
      <p:pic>
        <p:nvPicPr>
          <p:cNvPr id="6" name="Picture 5" descr="Chok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5273038" y="2025304"/>
            <a:ext cx="2004621" cy="3044994"/>
          </a:xfrm>
          <a:prstGeom prst="rect">
            <a:avLst/>
          </a:prstGeom>
        </p:spPr>
      </p:pic>
      <p:pic>
        <p:nvPicPr>
          <p:cNvPr id="7" name="Picture 6" descr="Driv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000">
            <a:off x="6457933" y="3511810"/>
            <a:ext cx="2011347" cy="2986850"/>
          </a:xfrm>
          <a:prstGeom prst="rect">
            <a:avLst/>
          </a:prstGeom>
        </p:spPr>
      </p:pic>
      <p:pic>
        <p:nvPicPr>
          <p:cNvPr id="8" name="Picture 7" descr="Nud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2397496" y="1746299"/>
            <a:ext cx="1923130" cy="2801792"/>
          </a:xfrm>
          <a:prstGeom prst="rect">
            <a:avLst/>
          </a:prstGeom>
        </p:spPr>
      </p:pic>
      <p:pic>
        <p:nvPicPr>
          <p:cNvPr id="4" name="Picture 3" descr="blin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1190018" y="2308449"/>
            <a:ext cx="1884643" cy="2814467"/>
          </a:xfrm>
          <a:prstGeom prst="rect">
            <a:avLst/>
          </a:prstGeom>
        </p:spPr>
      </p:pic>
      <p:pic>
        <p:nvPicPr>
          <p:cNvPr id="5" name="Picture 4" descr="Bounc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0">
            <a:off x="725059" y="3818841"/>
            <a:ext cx="1807465" cy="271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11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hedgehog and the fox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Archilochus</a:t>
            </a:r>
            <a:r>
              <a:rPr lang="en-US" dirty="0"/>
              <a:t> (c. 680 BCE — c. 645 BCE)</a:t>
            </a:r>
          </a:p>
          <a:p>
            <a:pPr lvl="1"/>
            <a:r>
              <a:rPr lang="en-US" dirty="0"/>
              <a:t>“The fox knows many tricks; the hedgehog one big one.”</a:t>
            </a:r>
          </a:p>
          <a:p>
            <a:r>
              <a:rPr lang="en-US" dirty="0" smtClean="0"/>
              <a:t>Telling the story</a:t>
            </a:r>
          </a:p>
          <a:p>
            <a:pPr lvl="1"/>
            <a:r>
              <a:rPr lang="en-US" dirty="0" smtClean="0"/>
              <a:t>Sustained engagement with practitioners</a:t>
            </a:r>
          </a:p>
          <a:p>
            <a:pPr lvl="1"/>
            <a:r>
              <a:rPr lang="en-US" dirty="0" smtClean="0"/>
              <a:t>400 presentations, to 20,000 people in five years</a:t>
            </a:r>
          </a:p>
          <a:p>
            <a:pPr lvl="1"/>
            <a:r>
              <a:rPr lang="en-US" dirty="0" smtClean="0"/>
              <a:t>100,000 copies of</a:t>
            </a:r>
            <a:r>
              <a:rPr lang="en-US" i="1" dirty="0" smtClean="0"/>
              <a:t> Inside the black box</a:t>
            </a:r>
            <a:r>
              <a:rPr lang="en-US" dirty="0" smtClean="0"/>
              <a:t> sold</a:t>
            </a:r>
          </a:p>
          <a:p>
            <a:pPr lvl="1"/>
            <a:r>
              <a:rPr lang="en-US" dirty="0" smtClean="0"/>
              <a:t>At least as many copies downloaded</a:t>
            </a:r>
          </a:p>
          <a:p>
            <a:pPr lvl="1"/>
            <a:r>
              <a:rPr lang="en-US" dirty="0" smtClean="0"/>
              <a:t>Phi Delta </a:t>
            </a:r>
            <a:r>
              <a:rPr lang="en-US" dirty="0" err="1" smtClean="0"/>
              <a:t>Kappan’s</a:t>
            </a:r>
            <a:r>
              <a:rPr lang="en-US" dirty="0" smtClean="0"/>
              <a:t> most downloaded article ever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01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Classroom Experiment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pic>
        <p:nvPicPr>
          <p:cNvPr id="5" name="ClassEx1.m4v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27200" y="1600200"/>
            <a:ext cx="5922963" cy="4495800"/>
          </a:xfrm>
        </p:spPr>
      </p:pic>
    </p:spTree>
    <p:extLst>
      <p:ext uri="{BB962C8B-B14F-4D97-AF65-F5344CB8AC3E}">
        <p14:creationId xmlns:p14="http://schemas.microsoft.com/office/powerpoint/2010/main" val="2022892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16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pic>
        <p:nvPicPr>
          <p:cNvPr id="5" name="Content Placeholder 4" descr="images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117" r="-821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809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 much for the easy bit…</a:t>
            </a:r>
          </a:p>
        </p:txBody>
      </p:sp>
      <p:sp>
        <p:nvSpPr>
          <p:cNvPr id="33795" name="Cloud Callout 4"/>
          <p:cNvSpPr>
            <a:spLocks noChangeArrowheads="1"/>
          </p:cNvSpPr>
          <p:nvPr/>
        </p:nvSpPr>
        <p:spPr bwMode="auto">
          <a:xfrm>
            <a:off x="304800" y="2514600"/>
            <a:ext cx="3124200" cy="1447800"/>
          </a:xfrm>
          <a:prstGeom prst="cloudCallout">
            <a:avLst>
              <a:gd name="adj1" fmla="val 73069"/>
              <a:gd name="adj2" fmla="val 45833"/>
            </a:avLst>
          </a:prstGeom>
          <a:solidFill>
            <a:srgbClr val="A68AA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1000"/>
              </a:spcBef>
            </a:pPr>
            <a:endParaRPr lang="en-US" sz="800">
              <a:solidFill>
                <a:srgbClr val="FFFFFF"/>
              </a:solidFill>
            </a:endParaRPr>
          </a:p>
          <a:p>
            <a:pPr>
              <a:spcBef>
                <a:spcPts val="1000"/>
              </a:spcBef>
            </a:pPr>
            <a:r>
              <a:rPr lang="en-US">
                <a:solidFill>
                  <a:srgbClr val="FFFFFF"/>
                </a:solidFill>
              </a:rPr>
              <a:t>Theorization</a:t>
            </a:r>
          </a:p>
        </p:txBody>
      </p:sp>
      <p:sp>
        <p:nvSpPr>
          <p:cNvPr id="33796" name="Cloud Callout 5"/>
          <p:cNvSpPr>
            <a:spLocks noChangeArrowheads="1"/>
          </p:cNvSpPr>
          <p:nvPr/>
        </p:nvSpPr>
        <p:spPr bwMode="auto">
          <a:xfrm>
            <a:off x="3733800" y="5410200"/>
            <a:ext cx="3124200" cy="1295400"/>
          </a:xfrm>
          <a:prstGeom prst="cloudCallout">
            <a:avLst>
              <a:gd name="adj1" fmla="val -15954"/>
              <a:gd name="adj2" fmla="val -103343"/>
            </a:avLst>
          </a:prstGeom>
          <a:solidFill>
            <a:srgbClr val="A68AA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1000"/>
              </a:spcBef>
            </a:pPr>
            <a:endParaRPr lang="en-US" sz="800">
              <a:solidFill>
                <a:srgbClr val="FFFFFF"/>
              </a:solidFill>
            </a:endParaRPr>
          </a:p>
          <a:p>
            <a:pPr algn="ctr">
              <a:spcBef>
                <a:spcPts val="1000"/>
              </a:spcBef>
            </a:pPr>
            <a:r>
              <a:rPr lang="en-US">
                <a:solidFill>
                  <a:srgbClr val="FFFFFF"/>
                </a:solidFill>
              </a:rPr>
              <a:t>Advocacy</a:t>
            </a:r>
          </a:p>
        </p:txBody>
      </p:sp>
      <p:sp>
        <p:nvSpPr>
          <p:cNvPr id="33797" name="Cloud Callout 6"/>
          <p:cNvSpPr>
            <a:spLocks noChangeArrowheads="1"/>
          </p:cNvSpPr>
          <p:nvPr/>
        </p:nvSpPr>
        <p:spPr bwMode="auto">
          <a:xfrm flipH="1">
            <a:off x="6172200" y="3886200"/>
            <a:ext cx="2667000" cy="1295400"/>
          </a:xfrm>
          <a:prstGeom prst="cloudCallout">
            <a:avLst>
              <a:gd name="adj1" fmla="val 94884"/>
              <a:gd name="adj2" fmla="val -20833"/>
            </a:avLst>
          </a:prstGeom>
          <a:solidFill>
            <a:srgbClr val="A68AA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800"/>
          </a:p>
          <a:p>
            <a:r>
              <a:rPr lang="en-US">
                <a:solidFill>
                  <a:srgbClr val="FFFFFF"/>
                </a:solidFill>
              </a:rPr>
              <a:t>Products</a:t>
            </a:r>
          </a:p>
        </p:txBody>
      </p:sp>
      <p:sp>
        <p:nvSpPr>
          <p:cNvPr id="33798" name="Cloud Callout 7"/>
          <p:cNvSpPr>
            <a:spLocks noChangeArrowheads="1"/>
          </p:cNvSpPr>
          <p:nvPr/>
        </p:nvSpPr>
        <p:spPr bwMode="auto">
          <a:xfrm>
            <a:off x="228600" y="4572000"/>
            <a:ext cx="3124200" cy="1447800"/>
          </a:xfrm>
          <a:prstGeom prst="cloudCallout">
            <a:avLst>
              <a:gd name="adj1" fmla="val 69819"/>
              <a:gd name="adj2" fmla="val -51537"/>
            </a:avLst>
          </a:prstGeom>
          <a:solidFill>
            <a:srgbClr val="A68AA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ts val="1000"/>
              </a:spcBef>
            </a:pPr>
            <a:r>
              <a:rPr lang="en-US">
                <a:solidFill>
                  <a:srgbClr val="FFFFFF"/>
                </a:solidFill>
              </a:rPr>
              <a:t>Evidence of impact</a:t>
            </a:r>
            <a:endParaRPr lang="en-US" sz="800">
              <a:solidFill>
                <a:srgbClr val="FFFFFF"/>
              </a:solidFill>
            </a:endParaRPr>
          </a:p>
        </p:txBody>
      </p:sp>
      <p:sp>
        <p:nvSpPr>
          <p:cNvPr id="33799" name="Cloud Callout 9"/>
          <p:cNvSpPr>
            <a:spLocks noChangeArrowheads="1"/>
          </p:cNvSpPr>
          <p:nvPr/>
        </p:nvSpPr>
        <p:spPr bwMode="auto">
          <a:xfrm>
            <a:off x="6019800" y="2514600"/>
            <a:ext cx="1828800" cy="762000"/>
          </a:xfrm>
          <a:prstGeom prst="cloudCallout">
            <a:avLst>
              <a:gd name="adj1" fmla="val -113736"/>
              <a:gd name="adj2" fmla="val 107588"/>
            </a:avLst>
          </a:prstGeom>
          <a:solidFill>
            <a:srgbClr val="A68AA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spcBef>
                <a:spcPts val="1000"/>
              </a:spcBef>
            </a:pPr>
            <a:r>
              <a:rPr lang="en-US">
                <a:solidFill>
                  <a:srgbClr val="FFFFFF"/>
                </a:solidFill>
              </a:rPr>
              <a:t>Ideas</a:t>
            </a:r>
          </a:p>
        </p:txBody>
      </p:sp>
    </p:spTree>
    <p:extLst>
      <p:ext uri="{BB962C8B-B14F-4D97-AF65-F5344CB8AC3E}">
        <p14:creationId xmlns:p14="http://schemas.microsoft.com/office/powerpoint/2010/main" val="84727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beyond the evidence given…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333" y="1981199"/>
            <a:ext cx="2663176" cy="29972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6" y="1972734"/>
            <a:ext cx="2694104" cy="3005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067" y="5621866"/>
            <a:ext cx="765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www.dylanwiliam.net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" name="Picture 7" descr="EmbeddedFormativeAssessment.jp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6957" y="1999477"/>
            <a:ext cx="2080793" cy="297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5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so much a career as careering…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54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 never wanted to be a psychologist…</a:t>
            </a:r>
            <a:endParaRPr lang="en-US" dirty="0" smtClean="0"/>
          </a:p>
          <a:p>
            <a:r>
              <a:rPr lang="en-US" dirty="0" smtClean="0"/>
              <a:t>I wanted to be (in chronological order)</a:t>
            </a:r>
          </a:p>
          <a:p>
            <a:pPr lvl="1"/>
            <a:r>
              <a:rPr lang="en-US" dirty="0" smtClean="0"/>
              <a:t>Scrum-half for Wales (actually, Gareth Edwards)</a:t>
            </a:r>
          </a:p>
          <a:p>
            <a:pPr lvl="1"/>
            <a:r>
              <a:rPr lang="en-US" dirty="0" smtClean="0"/>
              <a:t>A chemist</a:t>
            </a:r>
          </a:p>
          <a:p>
            <a:pPr lvl="1"/>
            <a:r>
              <a:rPr lang="en-US" dirty="0" smtClean="0"/>
              <a:t>A pure mathematician</a:t>
            </a:r>
          </a:p>
          <a:p>
            <a:pPr lvl="1"/>
            <a:r>
              <a:rPr lang="en-US" dirty="0" smtClean="0"/>
              <a:t>A rock musician</a:t>
            </a:r>
          </a:p>
          <a:p>
            <a:r>
              <a:rPr lang="en-US" dirty="0" smtClean="0"/>
              <a:t>I actually became…</a:t>
            </a:r>
          </a:p>
          <a:p>
            <a:pPr lvl="1"/>
            <a:r>
              <a:rPr lang="en-US" dirty="0" smtClean="0"/>
              <a:t>A secondary school teacher</a:t>
            </a:r>
          </a:p>
          <a:p>
            <a:pPr lvl="1"/>
            <a:r>
              <a:rPr lang="en-US" dirty="0" smtClean="0"/>
              <a:t>An educational researcher</a:t>
            </a:r>
          </a:p>
          <a:p>
            <a:pPr lvl="1"/>
            <a:r>
              <a:rPr lang="en-US" dirty="0" smtClean="0"/>
              <a:t>A teacher trainer</a:t>
            </a:r>
          </a:p>
          <a:p>
            <a:pPr lvl="1"/>
            <a:r>
              <a:rPr lang="en-US" dirty="0" smtClean="0"/>
              <a:t>A psychometrician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36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Talent is over-rated…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pic>
        <p:nvPicPr>
          <p:cNvPr id="5" name="Picture 4" descr="Boun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612" y="2051421"/>
            <a:ext cx="2312648" cy="3477667"/>
          </a:xfrm>
          <a:prstGeom prst="rect">
            <a:avLst/>
          </a:prstGeom>
        </p:spPr>
      </p:pic>
      <p:pic>
        <p:nvPicPr>
          <p:cNvPr id="4" name="Picture 3" descr="talent-is-overrated-225x30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2051421"/>
            <a:ext cx="2600452" cy="3467269"/>
          </a:xfrm>
          <a:prstGeom prst="rect">
            <a:avLst/>
          </a:prstGeom>
        </p:spPr>
      </p:pic>
      <p:pic>
        <p:nvPicPr>
          <p:cNvPr id="10" name="Picture 9" descr="97801410362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0" y="2051421"/>
            <a:ext cx="2324100" cy="347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71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write…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“If </a:t>
            </a:r>
            <a:r>
              <a:rPr lang="en-US" sz="2400" dirty="0"/>
              <a:t>I had to write a book in order to communicate what I already think, before starting to write it, I would never have the courage to undertake it. I only write because I don’t know yet exactly what to think of this thing I would so much like to think through. Thus the book transforms me and what I think. I write in order to change myself, and not to think the same thing as before.</a:t>
            </a:r>
            <a:r>
              <a:rPr lang="en-US" sz="2400" dirty="0" smtClean="0"/>
              <a:t>” Michel Foucault, </a:t>
            </a:r>
            <a:r>
              <a:rPr lang="en-US" sz="2400" dirty="0" err="1"/>
              <a:t>Dits</a:t>
            </a:r>
            <a:r>
              <a:rPr lang="en-US" sz="2400" dirty="0"/>
              <a:t> et </a:t>
            </a:r>
            <a:r>
              <a:rPr lang="en-US" sz="2400" dirty="0" err="1"/>
              <a:t>ecrits</a:t>
            </a:r>
            <a:r>
              <a:rPr lang="en-US" sz="2400" dirty="0"/>
              <a:t> 1954-</a:t>
            </a:r>
            <a:r>
              <a:rPr lang="en-US" sz="2400" dirty="0" smtClean="0"/>
              <a:t>88 v4.</a:t>
            </a:r>
          </a:p>
          <a:p>
            <a:r>
              <a:rPr lang="en-US" sz="2400" dirty="0" smtClean="0"/>
              <a:t>And as for the PhD…</a:t>
            </a:r>
          </a:p>
          <a:p>
            <a:pPr lvl="1"/>
            <a:r>
              <a:rPr lang="en-US" sz="2100" dirty="0" smtClean="0"/>
              <a:t>It’s not </a:t>
            </a:r>
            <a:r>
              <a:rPr lang="en-US" sz="2100" i="1" dirty="0" smtClean="0"/>
              <a:t>having</a:t>
            </a:r>
            <a:r>
              <a:rPr lang="en-US" sz="2100" dirty="0" smtClean="0"/>
              <a:t> it that matters; it’s </a:t>
            </a:r>
            <a:r>
              <a:rPr lang="en-US" sz="2100" i="1" dirty="0" smtClean="0"/>
              <a:t>not</a:t>
            </a:r>
            <a:r>
              <a:rPr lang="en-US" sz="2100" dirty="0" smtClean="0"/>
              <a:t> having it that matters.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528833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Reviewing</a:t>
            </a:r>
            <a:endParaRPr lang="en-GB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39878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smtClean="0"/>
              <a:t>The rejection of my own manuscript has a sordid aftermath: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one day of depression;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one day of utter contempt for the editor and his accomplices;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one day of decrying the conspiracy against letting Truth be published;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one day of fretful ideas about changing my profession;</a:t>
            </a:r>
          </a:p>
          <a:p>
            <a:pPr lvl="1">
              <a:lnSpc>
                <a:spcPct val="120000"/>
              </a:lnSpc>
            </a:pPr>
            <a:r>
              <a:rPr lang="en-GB" dirty="0" smtClean="0"/>
              <a:t>one day of re-evaluating the manuscript in view of the editor</a:t>
            </a:r>
            <a:r>
              <a:rPr lang="en-US" dirty="0" smtClean="0"/>
              <a:t>’</a:t>
            </a:r>
            <a:r>
              <a:rPr lang="en-GB" dirty="0" smtClean="0"/>
              <a:t>s comments followed by the conclusion that I was lucky it </a:t>
            </a:r>
            <a:r>
              <a:rPr lang="en-GB" dirty="0" err="1" smtClean="0"/>
              <a:t>wasn</a:t>
            </a:r>
            <a:r>
              <a:rPr lang="en-US" dirty="0" smtClean="0"/>
              <a:t>’</a:t>
            </a:r>
            <a:r>
              <a:rPr lang="en-GB" dirty="0" smtClean="0"/>
              <a:t>t accepted!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5588001"/>
            <a:ext cx="8428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olidFill>
                  <a:schemeClr val="accent1"/>
                </a:solidFill>
                <a:latin typeface="+mj-lt"/>
              </a:rPr>
              <a:t>Underwood, B. J. (1957). Psychological research. New </a:t>
            </a:r>
            <a:r>
              <a:rPr lang="en-GB" sz="1800" dirty="0" smtClean="0">
                <a:solidFill>
                  <a:schemeClr val="accent1"/>
                </a:solidFill>
                <a:latin typeface="+mj-lt"/>
              </a:rPr>
              <a:t>York: </a:t>
            </a:r>
            <a:r>
              <a:rPr lang="en-GB" sz="1800" dirty="0">
                <a:solidFill>
                  <a:schemeClr val="accent1"/>
                </a:solidFill>
                <a:latin typeface="+mj-lt"/>
              </a:rPr>
              <a:t>Appleton-Century-Crofts Inc.</a:t>
            </a:r>
            <a:endParaRPr lang="en-US" sz="1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925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CC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Formative assessment research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2D6238C2-C284-AD4D-8FB8-9663937FCA09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63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  <a:ea typeface="ＭＳ Ｐゴシック" charset="0"/>
                <a:cs typeface="ＭＳ Ｐゴシック" charset="0"/>
              </a:rPr>
              <a:t>Kinds of feedback: Israel</a:t>
            </a:r>
          </a:p>
        </p:txBody>
      </p:sp>
      <p:sp>
        <p:nvSpPr>
          <p:cNvPr id="131074" name="Rectangle 2"/>
          <p:cNvSpPr>
            <a:spLocks noGrp="1" noChangeArrowheads="1"/>
          </p:cNvSpPr>
          <p:nvPr>
            <p:ph idx="1"/>
          </p:nvPr>
        </p:nvSpPr>
        <p:spPr>
          <a:xfrm>
            <a:off x="484188" y="1625600"/>
            <a:ext cx="8353425" cy="1387475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264 low and high ability grade 6 students in 12 classes in 4 schools; analysis of 132 students at top and bottom of each class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Same teaching, same aims, same teachers, same classwork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>
                <a:latin typeface="Calibri" charset="0"/>
                <a:ea typeface="ＭＳ Ｐゴシック" charset="0"/>
                <a:cs typeface="ＭＳ Ｐゴシック" charset="0"/>
              </a:rPr>
              <a:t>Three kinds of feedback: scores, comments, </a:t>
            </a:r>
            <a:r>
              <a:rPr lang="en-GB" sz="2400" dirty="0" err="1">
                <a:latin typeface="Calibri" charset="0"/>
                <a:ea typeface="ＭＳ Ｐゴシック" charset="0"/>
                <a:cs typeface="ＭＳ Ｐゴシック" charset="0"/>
              </a:rPr>
              <a:t>scores+comments</a:t>
            </a:r>
            <a:endParaRPr lang="en-GB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807757" y="5971522"/>
            <a:ext cx="1363167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 dirty="0" smtClean="0">
                <a:solidFill>
                  <a:srgbClr val="525A93"/>
                </a:solidFill>
                <a:latin typeface="Calibri"/>
                <a:cs typeface="Calibri"/>
              </a:rPr>
              <a:t>Butler</a:t>
            </a:r>
            <a:r>
              <a:rPr lang="en-GB" sz="1800" dirty="0">
                <a:solidFill>
                  <a:srgbClr val="525A93"/>
                </a:solidFill>
                <a:latin typeface="Calibri"/>
                <a:cs typeface="Calibri"/>
              </a:rPr>
              <a:t>(1988</a:t>
            </a:r>
            <a:r>
              <a:rPr lang="en-GB" sz="1800" dirty="0" smtClean="0">
                <a:solidFill>
                  <a:srgbClr val="525A93"/>
                </a:solidFill>
                <a:latin typeface="Calibri"/>
                <a:cs typeface="Calibri"/>
              </a:rPr>
              <a:t>)</a:t>
            </a:r>
            <a:endParaRPr lang="en-GB" sz="1800" dirty="0">
              <a:solidFill>
                <a:srgbClr val="525A93"/>
              </a:solidFill>
              <a:latin typeface="Calibri"/>
              <a:cs typeface="Calibri"/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7326313" y="53340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762000"/>
            <a:endParaRPr lang="en-US"/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346951"/>
              </p:ext>
            </p:extLst>
          </p:nvPr>
        </p:nvGraphicFramePr>
        <p:xfrm>
          <a:off x="812800" y="3425825"/>
          <a:ext cx="7339013" cy="2163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757"/>
                <a:gridCol w="2135682"/>
                <a:gridCol w="2757574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Achievement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Attitude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Scores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no gain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High scorers : positive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Low scorers: negative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Comments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30% gain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High scorers : positive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Low scorers : positive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8702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612648" y="3947460"/>
            <a:ext cx="8531352" cy="2605740"/>
          </a:xfrm>
        </p:spPr>
        <p:txBody>
          <a:bodyPr>
            <a:normAutofit fontScale="92500" lnSpcReduction="10000"/>
          </a:bodyPr>
          <a:lstStyle/>
          <a:p>
            <a:pPr marL="4763" indent="-4763" eaLnBrk="1" hangingPunct="1">
              <a:buFont typeface="Wingdings" charset="0"/>
              <a:buNone/>
            </a:pPr>
            <a:r>
              <a:rPr lang="en-US" sz="2500" dirty="0" smtClean="0">
                <a:latin typeface="Calibri" charset="0"/>
                <a:ea typeface="ＭＳ Ｐゴシック" charset="0"/>
                <a:cs typeface="ＭＳ Ｐゴシック" charset="0"/>
              </a:rPr>
              <a:t>What do you think happened for the students given both scores and comments?</a:t>
            </a:r>
          </a:p>
          <a:p>
            <a:pPr marL="358775" lvl="1" indent="-358775" eaLnBrk="1" hangingPunct="1">
              <a:buSzPct val="100000"/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Gain: 30%; Attitude: all positive</a:t>
            </a:r>
          </a:p>
          <a:p>
            <a:pPr marL="358775" lvl="1" indent="-358775" eaLnBrk="1" hangingPunct="1">
              <a:buSzPct val="100000"/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Gain: 30%; Attitude: high scorers positive, low scorers negative</a:t>
            </a:r>
          </a:p>
          <a:p>
            <a:pPr marL="358775" lvl="1" indent="-358775" eaLnBrk="1" hangingPunct="1">
              <a:buSzPct val="100000"/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Gain: 0%; Attitude: all positive</a:t>
            </a:r>
          </a:p>
          <a:p>
            <a:pPr marL="358775" lvl="1" indent="-358775" eaLnBrk="1" hangingPunct="1">
              <a:buSzPct val="100000"/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Gain: 0%; Attitude: high scorers positive, low scorers negative</a:t>
            </a:r>
          </a:p>
          <a:p>
            <a:pPr marL="358775" lvl="1" indent="-358775" eaLnBrk="1" hangingPunct="1">
              <a:buSzPct val="100000"/>
              <a:buFont typeface="Arial" charset="0"/>
              <a:buAutoNum type="alphaUcPeriod"/>
            </a:pPr>
            <a:r>
              <a:rPr lang="en-US" sz="2400" dirty="0" smtClean="0">
                <a:latin typeface="Calibri" charset="0"/>
                <a:ea typeface="ＭＳ Ｐゴシック" charset="0"/>
              </a:rPr>
              <a:t>Something else</a:t>
            </a:r>
          </a:p>
          <a:p>
            <a:pPr marL="4763" indent="-4763" eaLnBrk="1" hangingPunct="1">
              <a:lnSpc>
                <a:spcPct val="70000"/>
              </a:lnSpc>
            </a:pPr>
            <a:endParaRPr lang="en-US" sz="25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Calibri" charset="0"/>
                <a:ea typeface="ＭＳ Ｐゴシック" charset="0"/>
                <a:cs typeface="ＭＳ Ｐゴシック" charset="0"/>
              </a:rPr>
              <a:t>Responses</a:t>
            </a: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42570"/>
              </p:ext>
            </p:extLst>
          </p:nvPr>
        </p:nvGraphicFramePr>
        <p:xfrm>
          <a:off x="609601" y="1658284"/>
          <a:ext cx="7339013" cy="2163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757"/>
                <a:gridCol w="2135682"/>
                <a:gridCol w="2757574"/>
              </a:tblGrid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Achievement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Attitude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Scores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 no gain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High scorers : positive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Low scorers: negative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Comments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30% gain</a:t>
                      </a: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High scorers : positive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/>
                          <a:cs typeface="Calibri"/>
                        </a:rPr>
                        <a:t>Low scorers : positive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91433" marR="91433" horzOverflow="overflow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90550" y="1268207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lide Number Placeholder 22"/>
          <p:cNvSpPr txBox="1">
            <a:spLocks/>
          </p:cNvSpPr>
          <p:nvPr/>
        </p:nvSpPr>
        <p:spPr>
          <a:xfrm>
            <a:off x="0" y="1260269"/>
            <a:ext cx="533400" cy="244476"/>
          </a:xfrm>
          <a:prstGeom prst="rect">
            <a:avLst/>
          </a:prstGeom>
          <a:solidFill>
            <a:srgbClr val="EDAA61"/>
          </a:solidFill>
        </p:spPr>
        <p:txBody>
          <a:bodyPr vert="horz" anchor="ctr" anchorCtr="0">
            <a:normAutofit fontScale="85000" lnSpcReduction="20000"/>
          </a:bodyPr>
          <a:lstStyle>
            <a:defPPr>
              <a:defRPr lang="en-GB"/>
            </a:defPPr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b="1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Geneva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0BCA7252-6283-0043-95DE-9CBA704BC55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23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ChangeArrowheads="1"/>
          </p:cNvSpPr>
          <p:nvPr/>
        </p:nvSpPr>
        <p:spPr bwMode="auto">
          <a:xfrm>
            <a:off x="686986" y="6254626"/>
            <a:ext cx="406552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sz="1800" dirty="0" smtClean="0">
                <a:solidFill>
                  <a:srgbClr val="525A93"/>
                </a:solidFill>
                <a:latin typeface="Calibri"/>
                <a:cs typeface="Calibri"/>
              </a:rPr>
              <a:t>Butler </a:t>
            </a:r>
            <a:r>
              <a:rPr lang="en-GB" sz="1800" dirty="0">
                <a:solidFill>
                  <a:srgbClr val="525A93"/>
                </a:solidFill>
                <a:latin typeface="Calibri"/>
                <a:cs typeface="Calibri"/>
              </a:rPr>
              <a:t>(1987) </a:t>
            </a:r>
            <a:r>
              <a:rPr lang="en-GB" sz="1800" i="1" dirty="0">
                <a:solidFill>
                  <a:srgbClr val="525A93"/>
                </a:solidFill>
                <a:latin typeface="Calibri"/>
                <a:cs typeface="Calibri"/>
              </a:rPr>
              <a:t>J. Educ. Psychol.</a:t>
            </a:r>
            <a:r>
              <a:rPr lang="en-GB" sz="1800" dirty="0">
                <a:solidFill>
                  <a:srgbClr val="525A93"/>
                </a:solidFill>
                <a:latin typeface="Calibri"/>
                <a:cs typeface="Calibri"/>
              </a:rPr>
              <a:t> </a:t>
            </a:r>
            <a:r>
              <a:rPr lang="en-GB" sz="1800" b="1" dirty="0">
                <a:solidFill>
                  <a:srgbClr val="525A93"/>
                </a:solidFill>
                <a:latin typeface="Calibri"/>
                <a:cs typeface="Calibri"/>
              </a:rPr>
              <a:t>79</a:t>
            </a:r>
            <a:r>
              <a:rPr lang="en-GB" sz="1800" dirty="0">
                <a:solidFill>
                  <a:srgbClr val="525A93"/>
                </a:solidFill>
                <a:latin typeface="Calibri"/>
                <a:cs typeface="Calibri"/>
              </a:rPr>
              <a:t> 474-</a:t>
            </a:r>
            <a:r>
              <a:rPr lang="en-GB" sz="1800" dirty="0" smtClean="0">
                <a:solidFill>
                  <a:srgbClr val="525A93"/>
                </a:solidFill>
                <a:latin typeface="Calibri"/>
                <a:cs typeface="Calibri"/>
              </a:rPr>
              <a:t>482</a:t>
            </a:r>
            <a:endParaRPr lang="en-GB" sz="1800" dirty="0">
              <a:solidFill>
                <a:srgbClr val="525A93"/>
              </a:solidFill>
              <a:latin typeface="Calibri"/>
              <a:cs typeface="Calibri"/>
            </a:endParaRPr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Kinds of feedback: Israel (2)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D6238C2-C284-AD4D-8FB8-9663937FCA0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35171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200  grade 5 and 6 Israeli students in 8 classrooms</a:t>
            </a:r>
          </a:p>
          <a:p>
            <a:r>
              <a:rPr lang="en-GB" dirty="0" smtClean="0"/>
              <a:t>Divergent thinking tasks</a:t>
            </a:r>
          </a:p>
          <a:p>
            <a:r>
              <a:rPr lang="en-GB" dirty="0" smtClean="0"/>
              <a:t>4 matched groups (2 classrooms in each group)</a:t>
            </a:r>
          </a:p>
          <a:p>
            <a:pPr lvl="1"/>
            <a:r>
              <a:rPr lang="en-GB" dirty="0" smtClean="0"/>
              <a:t>experimental group 1 (EG1); comments</a:t>
            </a:r>
          </a:p>
          <a:p>
            <a:pPr lvl="1"/>
            <a:r>
              <a:rPr lang="en-GB" dirty="0" smtClean="0"/>
              <a:t>experimental group 2 (EG2); grades</a:t>
            </a:r>
          </a:p>
          <a:p>
            <a:pPr lvl="1"/>
            <a:r>
              <a:rPr lang="en-GB" dirty="0" smtClean="0"/>
              <a:t>experimental group 3 (EG3); praise</a:t>
            </a:r>
          </a:p>
          <a:p>
            <a:pPr lvl="1"/>
            <a:r>
              <a:rPr lang="en-GB" dirty="0" smtClean="0"/>
              <a:t>control group (CG); no feedback</a:t>
            </a:r>
          </a:p>
          <a:p>
            <a:r>
              <a:rPr lang="en-GB" dirty="0" smtClean="0"/>
              <a:t>In terms of achievement:</a:t>
            </a:r>
          </a:p>
          <a:p>
            <a:pPr lvl="1"/>
            <a:r>
              <a:rPr lang="en-GB" dirty="0" smtClean="0"/>
              <a:t>which group did best?</a:t>
            </a:r>
          </a:p>
          <a:p>
            <a:pPr lvl="1"/>
            <a:r>
              <a:rPr lang="en-GB" dirty="0" smtClean="0"/>
              <a:t>which group did worst?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1139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Custom 5">
      <a:dk1>
        <a:sysClr val="windowText" lastClr="000000"/>
      </a:dk1>
      <a:lt1>
        <a:sysClr val="window" lastClr="FFFFFF"/>
      </a:lt1>
      <a:dk2>
        <a:srgbClr val="3488B6"/>
      </a:dk2>
      <a:lt2>
        <a:srgbClr val="EBDDC3"/>
      </a:lt2>
      <a:accent1>
        <a:srgbClr val="525A93"/>
      </a:accent1>
      <a:accent2>
        <a:srgbClr val="EDAA61"/>
      </a:accent2>
      <a:accent3>
        <a:srgbClr val="A5AB81"/>
      </a:accent3>
      <a:accent4>
        <a:srgbClr val="EDAA6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2232</TotalTime>
  <Words>840</Words>
  <Application>Microsoft Macintosh PowerPoint</Application>
  <PresentationFormat>On-screen Show (4:3)</PresentationFormat>
  <Paragraphs>133</Paragraphs>
  <Slides>19</Slides>
  <Notes>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Theme</vt:lpstr>
      <vt:lpstr>Confessions of an accidental psychologist</vt:lpstr>
      <vt:lpstr>Not so much a career as careering…</vt:lpstr>
      <vt:lpstr>Talent is over-rated…</vt:lpstr>
      <vt:lpstr>Just write…</vt:lpstr>
      <vt:lpstr>Reviewing</vt:lpstr>
      <vt:lpstr>Formative assessment research</vt:lpstr>
      <vt:lpstr>Kinds of feedback: Israel</vt:lpstr>
      <vt:lpstr>Responses</vt:lpstr>
      <vt:lpstr>Kinds of feedback: Israel (2)</vt:lpstr>
      <vt:lpstr>Kinds of feedback: Israel (2)</vt:lpstr>
      <vt:lpstr>Students and grades</vt:lpstr>
      <vt:lpstr>Effects of feedback</vt:lpstr>
      <vt:lpstr>A research review…and something else…</vt:lpstr>
      <vt:lpstr>PowerPoint Presentation</vt:lpstr>
      <vt:lpstr>The hedgehog and the fox</vt:lpstr>
      <vt:lpstr>The Classroom Experiment</vt:lpstr>
      <vt:lpstr>PowerPoint Presentation</vt:lpstr>
      <vt:lpstr>So much for the easy bit…</vt:lpstr>
      <vt:lpstr>Going beyond the evidence given…</vt:lpstr>
    </vt:vector>
  </TitlesOfParts>
  <Company>Institute of Education, University of London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Dylan Wiliam</dc:creator>
  <cp:lastModifiedBy>Dylan Wiliam</cp:lastModifiedBy>
  <cp:revision>19</cp:revision>
  <dcterms:created xsi:type="dcterms:W3CDTF">2012-04-12T09:29:56Z</dcterms:created>
  <dcterms:modified xsi:type="dcterms:W3CDTF">2012-04-18T08:58:38Z</dcterms:modified>
</cp:coreProperties>
</file>