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21" r:id="rId1"/>
  </p:sldMasterIdLst>
  <p:sldIdLst>
    <p:sldId id="264" r:id="rId2"/>
    <p:sldId id="256" r:id="rId3"/>
    <p:sldId id="257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383618" y="595342"/>
            <a:ext cx="8426370" cy="3777092"/>
          </a:xfrm>
        </p:spPr>
        <p:txBody>
          <a:bodyPr anchor="ctr">
            <a:normAutofit/>
          </a:bodyPr>
          <a:lstStyle>
            <a:lvl1pPr>
              <a:defRPr sz="4400" cap="none" baseline="0">
                <a:latin typeface="Calibri"/>
                <a:cs typeface="Calibri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1512" y="471382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0" y="6023117"/>
            <a:ext cx="1079500" cy="67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C50C641-66DE-184E-B016-D253D8CA36F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7179BD9-65CB-694A-A2D4-7B548DC60A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GB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000000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E85CD4-01C3-DE45-A238-CA0781C704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dirty="0" smtClean="0"/>
              <a:t>Click to edit Master text styles</a:t>
            </a:r>
          </a:p>
          <a:p>
            <a:pPr lvl="1" eaLnBrk="1" latinLnBrk="0" hangingPunct="1"/>
            <a:r>
              <a:rPr kumimoji="0" lang="en-GB" dirty="0" smtClean="0"/>
              <a:t>Second level</a:t>
            </a:r>
          </a:p>
          <a:p>
            <a:pPr lvl="2" eaLnBrk="1" latinLnBrk="0" hangingPunct="1"/>
            <a:r>
              <a:rPr kumimoji="0" lang="en-GB" dirty="0" smtClean="0"/>
              <a:t>Third level</a:t>
            </a:r>
          </a:p>
          <a:p>
            <a:pPr lvl="3" eaLnBrk="1" latinLnBrk="0" hangingPunct="1"/>
            <a:r>
              <a:rPr kumimoji="0" lang="en-GB" dirty="0" smtClean="0"/>
              <a:t>Fourth level</a:t>
            </a:r>
          </a:p>
          <a:p>
            <a:pPr lvl="4" eaLnBrk="1" latinLnBrk="0" hangingPunct="1"/>
            <a:r>
              <a:rPr kumimoji="0" lang="en-GB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7" r:id="rId5"/>
    <p:sldLayoutId id="2147483926" r:id="rId6"/>
    <p:sldLayoutId id="2147483929" r:id="rId7"/>
    <p:sldLayoutId id="2147483928" r:id="rId8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/>
          <a:ea typeface="+mn-ea"/>
          <a:cs typeface="Calibri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Issues in Formative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NCME conference, April 2013, San Francisco,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1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Q1: What </a:t>
            </a:r>
            <a:r>
              <a:rPr lang="en-US" dirty="0"/>
              <a:t>theoretical questions are most important to address for moving the field of formative assessment forward?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Dylan Wiliam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2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clear definitions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 that research outcomes are commensurable</a:t>
            </a:r>
          </a:p>
          <a:p>
            <a:r>
              <a:rPr lang="en-US" dirty="0" smtClean="0"/>
              <a:t>Theorization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Possible variables</a:t>
            </a:r>
            <a:endParaRPr lang="en-US" dirty="0" smtClean="0"/>
          </a:p>
          <a:p>
            <a:pPr lvl="2"/>
            <a:r>
              <a:rPr lang="en-US" dirty="0" smtClean="0"/>
              <a:t>Category (instruments, outcomes, functions)</a:t>
            </a:r>
          </a:p>
          <a:p>
            <a:pPr lvl="2"/>
            <a:r>
              <a:rPr lang="en-US" dirty="0" smtClean="0"/>
              <a:t>Beneficiaries (teachers, learners)</a:t>
            </a:r>
            <a:endParaRPr lang="en-US" dirty="0" smtClean="0"/>
          </a:p>
          <a:p>
            <a:pPr lvl="2"/>
            <a:r>
              <a:rPr lang="en-US" dirty="0" smtClean="0"/>
              <a:t>Timescale (months, weeks, days, hours, minutes)</a:t>
            </a:r>
          </a:p>
          <a:p>
            <a:pPr lvl="2"/>
            <a:r>
              <a:rPr lang="en-US" dirty="0" smtClean="0"/>
              <a:t>Consequences (outcomes, </a:t>
            </a:r>
            <a:r>
              <a:rPr lang="en-US" dirty="0"/>
              <a:t>instruction, </a:t>
            </a:r>
            <a:r>
              <a:rPr lang="en-US" dirty="0" smtClean="0"/>
              <a:t>decisions)</a:t>
            </a:r>
          </a:p>
          <a:p>
            <a:pPr lvl="2"/>
            <a:r>
              <a:rPr lang="en-US" dirty="0" smtClean="0"/>
              <a:t>Theory of action (what gets </a:t>
            </a:r>
            <a:r>
              <a:rPr lang="en-US" i="1" dirty="0" smtClean="0"/>
              <a:t>formed</a:t>
            </a:r>
            <a:r>
              <a:rPr lang="en-US" dirty="0" smtClean="0"/>
              <a:t>?)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inclusive definition…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assessment functions formatively to the extent that evidence about student achievement is elicited, interpreted, and used </a:t>
            </a:r>
            <a:r>
              <a:rPr lang="en-US" dirty="0"/>
              <a:t>by teachers, </a:t>
            </a:r>
            <a:r>
              <a:rPr lang="en-US" dirty="0" smtClean="0"/>
              <a:t>learners, </a:t>
            </a:r>
            <a:r>
              <a:rPr lang="en-US" dirty="0"/>
              <a:t>or their peers,</a:t>
            </a:r>
            <a:r>
              <a:rPr lang="en-US" dirty="0" smtClean="0"/>
              <a:t> to make decisions about future instruction that are </a:t>
            </a:r>
            <a:r>
              <a:rPr lang="en-US" dirty="0" smtClean="0"/>
              <a:t>likely to be better</a:t>
            </a:r>
            <a:r>
              <a:rPr lang="en-US" dirty="0" smtClean="0"/>
              <a:t>, or better founded, than the decisions that would have been taken in the absence of that evidence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9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Q2: </a:t>
            </a:r>
            <a:r>
              <a:rPr lang="en-US" dirty="0"/>
              <a:t>What empirical research is most needed to support the further development of formative assessment theory and practice?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Dylan Wiliam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research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Accounting for current variation in empirical outcomes in terms of theoretical clarifications</a:t>
            </a:r>
          </a:p>
          <a:p>
            <a:r>
              <a:rPr lang="en-US" dirty="0" smtClean="0"/>
              <a:t>Experiments with formative assessment </a:t>
            </a:r>
            <a:r>
              <a:rPr lang="en-US" i="1" dirty="0" smtClean="0"/>
              <a:t>programs</a:t>
            </a:r>
          </a:p>
          <a:p>
            <a:pPr lvl="1"/>
            <a:r>
              <a:rPr lang="en-US" dirty="0" smtClean="0"/>
              <a:t>Experiments have to be large</a:t>
            </a:r>
          </a:p>
          <a:p>
            <a:pPr lvl="2"/>
            <a:r>
              <a:rPr lang="en-US" dirty="0" smtClean="0"/>
              <a:t>Clustering</a:t>
            </a:r>
            <a:endParaRPr lang="en-US" dirty="0" smtClean="0"/>
          </a:p>
          <a:p>
            <a:pPr lvl="2"/>
            <a:r>
              <a:rPr lang="en-US" dirty="0" smtClean="0"/>
              <a:t>Magnitude of e</a:t>
            </a:r>
            <a:r>
              <a:rPr lang="en-US" dirty="0" smtClean="0"/>
              <a:t>ducational effect sizes</a:t>
            </a:r>
          </a:p>
          <a:p>
            <a:pPr lvl="1"/>
            <a:r>
              <a:rPr lang="en-US" dirty="0" smtClean="0"/>
              <a:t>Fidelity of implementation</a:t>
            </a:r>
          </a:p>
          <a:p>
            <a:pPr lvl="2"/>
            <a:r>
              <a:rPr lang="en-US" dirty="0" smtClean="0"/>
              <a:t>Intention to treat vs. received treatment analyses</a:t>
            </a:r>
          </a:p>
          <a:p>
            <a:r>
              <a:rPr lang="en-US" dirty="0" smtClean="0"/>
              <a:t>Need to broaden what counts as evidence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4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Q3: What factors </a:t>
            </a:r>
            <a:r>
              <a:rPr lang="en-US" dirty="0"/>
              <a:t>are most central to the successful implementation of formative assessment on the large scale called for by the Common Core State Assessment Consortia?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Dylan Wiliam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0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Articulation with other policy priorities</a:t>
            </a:r>
          </a:p>
          <a:p>
            <a:pPr lvl="1"/>
            <a:r>
              <a:rPr lang="en-US" dirty="0" smtClean="0"/>
              <a:t>Teacher evaluation frameworks (</a:t>
            </a:r>
            <a:r>
              <a:rPr lang="en-US" dirty="0" err="1" smtClean="0"/>
              <a:t>Marzano</a:t>
            </a:r>
            <a:r>
              <a:rPr lang="en-US" dirty="0" smtClean="0"/>
              <a:t>, Danielson)</a:t>
            </a:r>
          </a:p>
          <a:p>
            <a:pPr lvl="1"/>
            <a:r>
              <a:rPr lang="en-US" dirty="0" smtClean="0"/>
              <a:t>Differentiated instruction</a:t>
            </a:r>
          </a:p>
          <a:p>
            <a:pPr lvl="1"/>
            <a:r>
              <a:rPr lang="en-US" dirty="0" smtClean="0"/>
              <a:t>Response to (instruction and) intervention</a:t>
            </a:r>
          </a:p>
          <a:p>
            <a:r>
              <a:rPr lang="en-US" dirty="0" smtClean="0"/>
              <a:t>Policy environment</a:t>
            </a:r>
          </a:p>
          <a:p>
            <a:pPr lvl="1"/>
            <a:r>
              <a:rPr lang="en-US" dirty="0" smtClean="0"/>
              <a:t>Teacher pre-service education</a:t>
            </a:r>
          </a:p>
          <a:p>
            <a:pPr lvl="1"/>
            <a:r>
              <a:rPr lang="en-US" dirty="0" smtClean="0"/>
              <a:t>Commitment to continuous improvement</a:t>
            </a:r>
          </a:p>
          <a:p>
            <a:pPr lvl="2"/>
            <a:r>
              <a:rPr lang="en-US" dirty="0" smtClean="0"/>
              <a:t>District-level policies that require all teachers to improve</a:t>
            </a:r>
          </a:p>
          <a:p>
            <a:pPr lvl="2"/>
            <a:r>
              <a:rPr lang="en-US" dirty="0" smtClean="0"/>
              <a:t>Improvement focused on evidence-based practices </a:t>
            </a:r>
          </a:p>
          <a:p>
            <a:pPr lvl="1"/>
            <a:r>
              <a:rPr lang="en-US" dirty="0" smtClean="0"/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202146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5">
      <a:dk1>
        <a:sysClr val="windowText" lastClr="000000"/>
      </a:dk1>
      <a:lt1>
        <a:sysClr val="window" lastClr="FFFFFF"/>
      </a:lt1>
      <a:dk2>
        <a:srgbClr val="3488B6"/>
      </a:dk2>
      <a:lt2>
        <a:srgbClr val="EBDDC3"/>
      </a:lt2>
      <a:accent1>
        <a:srgbClr val="525A93"/>
      </a:accent1>
      <a:accent2>
        <a:srgbClr val="EDAA61"/>
      </a:accent2>
      <a:accent3>
        <a:srgbClr val="A5AB81"/>
      </a:accent3>
      <a:accent4>
        <a:srgbClr val="EDAA6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386</TotalTime>
  <Words>318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Critical Issues in Formative Assessment</vt:lpstr>
      <vt:lpstr>Q1: What theoretical questions are most important to address for moving the field of formative assessment forward?</vt:lpstr>
      <vt:lpstr>Theoretical questions</vt:lpstr>
      <vt:lpstr>An inclusive definition…</vt:lpstr>
      <vt:lpstr>Q2: What empirical research is most needed to support the further development of formative assessment theory and practice?</vt:lpstr>
      <vt:lpstr>Empirical research questions</vt:lpstr>
      <vt:lpstr>Q3: What factors are most central to the successful implementation of formative assessment on the large scale called for by the Common Core State Assessment Consortia?</vt:lpstr>
      <vt:lpstr>Implementation questions</vt:lpstr>
    </vt:vector>
  </TitlesOfParts>
  <Company>Institute of Education,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Wiliam</dc:creator>
  <cp:lastModifiedBy>Dylan Wiliam</cp:lastModifiedBy>
  <cp:revision>20</cp:revision>
  <dcterms:created xsi:type="dcterms:W3CDTF">2013-04-17T13:58:02Z</dcterms:created>
  <dcterms:modified xsi:type="dcterms:W3CDTF">2013-04-22T17:36:26Z</dcterms:modified>
</cp:coreProperties>
</file>