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 id="2147483930" r:id="rId2"/>
  </p:sldMasterIdLst>
  <p:notesMasterIdLst>
    <p:notesMasterId r:id="rId27"/>
  </p:notesMasterIdLst>
  <p:sldIdLst>
    <p:sldId id="292" r:id="rId3"/>
    <p:sldId id="293" r:id="rId4"/>
    <p:sldId id="294" r:id="rId5"/>
    <p:sldId id="295" r:id="rId6"/>
    <p:sldId id="296" r:id="rId7"/>
    <p:sldId id="297" r:id="rId8"/>
    <p:sldId id="298" r:id="rId9"/>
    <p:sldId id="299" r:id="rId10"/>
    <p:sldId id="300" r:id="rId11"/>
    <p:sldId id="266" r:id="rId12"/>
    <p:sldId id="305" r:id="rId13"/>
    <p:sldId id="306" r:id="rId14"/>
    <p:sldId id="301" r:id="rId15"/>
    <p:sldId id="313" r:id="rId16"/>
    <p:sldId id="307" r:id="rId17"/>
    <p:sldId id="290" r:id="rId18"/>
    <p:sldId id="318" r:id="rId19"/>
    <p:sldId id="317" r:id="rId20"/>
    <p:sldId id="309" r:id="rId21"/>
    <p:sldId id="310" r:id="rId22"/>
    <p:sldId id="311" r:id="rId23"/>
    <p:sldId id="314" r:id="rId24"/>
    <p:sldId id="315" r:id="rId25"/>
    <p:sldId id="316" r:id="rId2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489" autoAdjust="0"/>
  </p:normalViewPr>
  <p:slideViewPr>
    <p:cSldViewPr snapToGrid="0" snapToObjects="1">
      <p:cViewPr varScale="1">
        <p:scale>
          <a:sx n="72" d="100"/>
          <a:sy n="72" d="100"/>
        </p:scale>
        <p:origin x="-2504" y="-104"/>
      </p:cViewPr>
      <p:guideLst>
        <p:guide orient="horz" pos="2160"/>
        <p:guide pos="2880"/>
      </p:guideLst>
    </p:cSldViewPr>
  </p:slideViewPr>
  <p:notesTextViewPr>
    <p:cViewPr>
      <p:scale>
        <a:sx n="100" d="100"/>
        <a:sy n="100" d="100"/>
      </p:scale>
      <p:origin x="0" y="0"/>
    </p:cViewPr>
  </p:notesTextViewPr>
  <p:sorterViewPr>
    <p:cViewPr>
      <p:scale>
        <a:sx n="98" d="100"/>
        <a:sy n="98"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F0356-349F-8D44-88DE-F1D93463267D}" type="datetimeFigureOut">
              <a:rPr lang="en-US" smtClean="0"/>
              <a:t>05/01/2012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757B8-47CB-B344-9B73-8773CEACBE4A}" type="slidenum">
              <a:rPr lang="en-US" smtClean="0"/>
              <a:t>‹#›</a:t>
            </a:fld>
            <a:endParaRPr lang="en-US"/>
          </a:p>
        </p:txBody>
      </p:sp>
    </p:spTree>
    <p:extLst>
      <p:ext uri="{BB962C8B-B14F-4D97-AF65-F5344CB8AC3E}">
        <p14:creationId xmlns:p14="http://schemas.microsoft.com/office/powerpoint/2010/main" val="10287020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1143000" y="685800"/>
            <a:ext cx="4572000" cy="3429000"/>
          </a:xfrm>
          <a:solidFill>
            <a:srgbClr val="FFFFFF"/>
          </a:solidFill>
          <a:ln/>
        </p:spPr>
      </p:sp>
      <p:sp>
        <p:nvSpPr>
          <p:cNvPr id="29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p:cNvSpPr>
          <p:nvPr>
            <p:ph type="sldImg"/>
          </p:nvPr>
        </p:nvSpPr>
        <p:spPr>
          <a:solidFill>
            <a:srgbClr val="FFFFFF"/>
          </a:solidFill>
          <a:ln/>
        </p:spPr>
      </p:sp>
      <p:sp>
        <p:nvSpPr>
          <p:cNvPr id="1208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the rider</a:t>
            </a:r>
          </a:p>
          <a:p>
            <a:pPr lvl="1"/>
            <a:r>
              <a:rPr lang="en-US" dirty="0" smtClean="0"/>
              <a:t>Follow the bright spots (malnutrition</a:t>
            </a:r>
            <a:r>
              <a:rPr lang="en-US" baseline="0" dirty="0" smtClean="0"/>
              <a:t> in Vietnam)</a:t>
            </a:r>
            <a:endParaRPr lang="en-US" dirty="0" smtClean="0"/>
          </a:p>
          <a:p>
            <a:pPr lvl="1"/>
            <a:r>
              <a:rPr lang="en-US" dirty="0" smtClean="0"/>
              <a:t>Script the critical moves (1% milk; 25 points)</a:t>
            </a:r>
          </a:p>
          <a:p>
            <a:pPr lvl="1"/>
            <a:r>
              <a:rPr lang="en-US" dirty="0" smtClean="0"/>
              <a:t>Point to the destination (No dry holes)</a:t>
            </a:r>
          </a:p>
          <a:p>
            <a:r>
              <a:rPr lang="en-US" dirty="0" smtClean="0"/>
              <a:t>Motivate the elephant</a:t>
            </a:r>
          </a:p>
          <a:p>
            <a:pPr lvl="1"/>
            <a:r>
              <a:rPr lang="en-US" dirty="0" smtClean="0"/>
              <a:t>Find the feeling (Gloves on the table)</a:t>
            </a:r>
          </a:p>
          <a:p>
            <a:pPr lvl="1"/>
            <a:r>
              <a:rPr lang="en-US" dirty="0" smtClean="0"/>
              <a:t>Shrink the change (5-minute room makeover)</a:t>
            </a:r>
          </a:p>
          <a:p>
            <a:pPr lvl="1"/>
            <a:r>
              <a:rPr lang="en-US" dirty="0" smtClean="0"/>
              <a:t>Grow your people (</a:t>
            </a:r>
            <a:r>
              <a:rPr lang="en-US" dirty="0" err="1" smtClean="0"/>
              <a:t>Dweck’s</a:t>
            </a:r>
            <a:r>
              <a:rPr lang="en-US" dirty="0" smtClean="0"/>
              <a:t> mindset)</a:t>
            </a:r>
          </a:p>
          <a:p>
            <a:r>
              <a:rPr lang="en-US" dirty="0" smtClean="0"/>
              <a:t>Shape the path</a:t>
            </a:r>
          </a:p>
          <a:p>
            <a:pPr lvl="1"/>
            <a:r>
              <a:rPr lang="en-US" dirty="0" smtClean="0"/>
              <a:t>Tweak the environment (popcorn</a:t>
            </a:r>
            <a:r>
              <a:rPr lang="en-US" baseline="0" dirty="0" smtClean="0"/>
              <a:t> study, one-</a:t>
            </a:r>
            <a:r>
              <a:rPr lang="en-US" baseline="0" smtClean="0"/>
              <a:t>click ordering)</a:t>
            </a:r>
            <a:endParaRPr lang="en-US" dirty="0" smtClean="0"/>
          </a:p>
          <a:p>
            <a:pPr lvl="1"/>
            <a:r>
              <a:rPr lang="en-US" dirty="0" smtClean="0"/>
              <a:t>Build habits (action</a:t>
            </a:r>
            <a:r>
              <a:rPr lang="en-US" baseline="0" dirty="0" smtClean="0"/>
              <a:t> triggers: don’t tax the rider; checklists)</a:t>
            </a:r>
            <a:endParaRPr lang="en-US" dirty="0" smtClean="0"/>
          </a:p>
          <a:p>
            <a:pPr lvl="1"/>
            <a:r>
              <a:rPr lang="en-US" dirty="0" smtClean="0"/>
              <a:t>Rally the herd (free</a:t>
            </a:r>
            <a:r>
              <a:rPr lang="en-US" baseline="0" dirty="0" smtClean="0"/>
              <a:t> spaces in hospitals)</a:t>
            </a:r>
            <a:endParaRPr lang="en-US" dirty="0" smtClean="0"/>
          </a:p>
          <a:p>
            <a:endParaRPr lang="en-US" dirty="0"/>
          </a:p>
        </p:txBody>
      </p:sp>
      <p:sp>
        <p:nvSpPr>
          <p:cNvPr id="4" name="Slide Number Placeholder 3"/>
          <p:cNvSpPr>
            <a:spLocks noGrp="1"/>
          </p:cNvSpPr>
          <p:nvPr>
            <p:ph type="sldNum" sz="quarter" idx="10"/>
          </p:nvPr>
        </p:nvSpPr>
        <p:spPr/>
        <p:txBody>
          <a:bodyPr/>
          <a:lstStyle/>
          <a:p>
            <a:fld id="{59308322-7604-4047-A2AA-2BA221E8E80B}" type="slidenum">
              <a:rPr lang="en-US" smtClean="0"/>
              <a:pPr/>
              <a:t>20</a:t>
            </a:fld>
            <a:endParaRPr lang="en-US"/>
          </a:p>
        </p:txBody>
      </p:sp>
    </p:spTree>
    <p:extLst>
      <p:ext uri="{BB962C8B-B14F-4D97-AF65-F5344CB8AC3E}">
        <p14:creationId xmlns:p14="http://schemas.microsoft.com/office/powerpoint/2010/main" val="202133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p:cNvSpPr>
          <p:nvPr>
            <p:ph type="sldImg"/>
          </p:nvPr>
        </p:nvSpPr>
        <p:spPr>
          <a:solidFill>
            <a:srgbClr val="FFFFFF"/>
          </a:solidFill>
          <a:ln/>
        </p:spPr>
      </p:sp>
      <p:sp>
        <p:nvSpPr>
          <p:cNvPr id="1525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p:cNvSpPr>
          <p:nvPr>
            <p:ph type="sldImg"/>
          </p:nvPr>
        </p:nvSpPr>
        <p:spPr>
          <a:solidFill>
            <a:srgbClr val="FFFFFF"/>
          </a:solidFill>
          <a:ln/>
        </p:spPr>
      </p:sp>
      <p:sp>
        <p:nvSpPr>
          <p:cNvPr id="1546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p:cNvSpPr>
          <p:nvPr>
            <p:ph type="sldImg"/>
          </p:nvPr>
        </p:nvSpPr>
        <p:spPr>
          <a:solidFill>
            <a:srgbClr val="FFFFFF"/>
          </a:solidFill>
          <a:ln/>
        </p:spPr>
      </p:sp>
      <p:sp>
        <p:nvSpPr>
          <p:cNvPr id="15667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C78562C-30BB-8643-9088-BC66D62F5A9B}"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F7697FAF-0DA7-314F-994C-9434D85FD28C}" type="slidenum">
              <a:rPr lang="en-GB"/>
              <a:pPr>
                <a:defRPr/>
              </a:pPr>
              <a:t>‹#›</a:t>
            </a:fld>
            <a:endParaRPr lang="en-GB"/>
          </a:p>
        </p:txBody>
      </p:sp>
    </p:spTree>
    <p:extLst>
      <p:ext uri="{BB962C8B-B14F-4D97-AF65-F5344CB8AC3E}">
        <p14:creationId xmlns:p14="http://schemas.microsoft.com/office/powerpoint/2010/main" val="202406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C0E864F-D740-684B-A09A-5D3B8E0A556E}"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86857B4D-8ABB-794F-BD25-E17002ED6713}" type="slidenum">
              <a:rPr lang="en-GB"/>
              <a:pPr>
                <a:defRPr/>
              </a:pPr>
              <a:t>‹#›</a:t>
            </a:fld>
            <a:endParaRPr lang="en-GB"/>
          </a:p>
        </p:txBody>
      </p:sp>
    </p:spTree>
    <p:extLst>
      <p:ext uri="{BB962C8B-B14F-4D97-AF65-F5344CB8AC3E}">
        <p14:creationId xmlns:p14="http://schemas.microsoft.com/office/powerpoint/2010/main" val="1130922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BEE4202-3B86-CB4A-BA17-DC19F369F910}" type="datetimeFigureOut">
              <a:rPr lang="en-GB"/>
              <a:pPr>
                <a:defRPr/>
              </a:pPr>
              <a:t>05/01/2012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28F9C2E2-AEF0-C54A-BACF-E7C90DA6A670}" type="slidenum">
              <a:rPr lang="en-GB"/>
              <a:pPr>
                <a:defRPr/>
              </a:pPr>
              <a:t>‹#›</a:t>
            </a:fld>
            <a:endParaRPr lang="en-GB"/>
          </a:p>
        </p:txBody>
      </p:sp>
    </p:spTree>
    <p:extLst>
      <p:ext uri="{BB962C8B-B14F-4D97-AF65-F5344CB8AC3E}">
        <p14:creationId xmlns:p14="http://schemas.microsoft.com/office/powerpoint/2010/main" val="2445747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073C08E-0479-3940-B085-F920396D0939}" type="datetimeFigureOut">
              <a:rPr lang="en-GB"/>
              <a:pPr>
                <a:defRPr/>
              </a:pPr>
              <a:t>05/01/2012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9" name="Slide Number Placeholder 5"/>
          <p:cNvSpPr>
            <a:spLocks noGrp="1"/>
          </p:cNvSpPr>
          <p:nvPr>
            <p:ph type="sldNum" sz="quarter" idx="12"/>
          </p:nvPr>
        </p:nvSpPr>
        <p:spPr/>
        <p:txBody>
          <a:bodyPr/>
          <a:lstStyle>
            <a:lvl1pPr>
              <a:defRPr/>
            </a:lvl1pPr>
          </a:lstStyle>
          <a:p>
            <a:pPr>
              <a:defRPr/>
            </a:pPr>
            <a:fld id="{62AD1AA6-549F-EF47-BE2E-5FD32F487921}" type="slidenum">
              <a:rPr lang="en-GB"/>
              <a:pPr>
                <a:defRPr/>
              </a:pPr>
              <a:t>‹#›</a:t>
            </a:fld>
            <a:endParaRPr lang="en-GB"/>
          </a:p>
        </p:txBody>
      </p:sp>
    </p:spTree>
    <p:extLst>
      <p:ext uri="{BB962C8B-B14F-4D97-AF65-F5344CB8AC3E}">
        <p14:creationId xmlns:p14="http://schemas.microsoft.com/office/powerpoint/2010/main" val="1286195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D595982-2D91-0A40-8C9B-A348FFBF71C3}" type="datetimeFigureOut">
              <a:rPr lang="en-GB"/>
              <a:pPr>
                <a:defRPr/>
              </a:pPr>
              <a:t>05/01/2012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5" name="Slide Number Placeholder 5"/>
          <p:cNvSpPr>
            <a:spLocks noGrp="1"/>
          </p:cNvSpPr>
          <p:nvPr>
            <p:ph type="sldNum" sz="quarter" idx="12"/>
          </p:nvPr>
        </p:nvSpPr>
        <p:spPr/>
        <p:txBody>
          <a:bodyPr/>
          <a:lstStyle>
            <a:lvl1pPr>
              <a:defRPr/>
            </a:lvl1pPr>
          </a:lstStyle>
          <a:p>
            <a:pPr>
              <a:defRPr/>
            </a:pPr>
            <a:fld id="{FA0D766A-C8FD-0043-BB83-E2267304844B}" type="slidenum">
              <a:rPr lang="en-GB"/>
              <a:pPr>
                <a:defRPr/>
              </a:pPr>
              <a:t>‹#›</a:t>
            </a:fld>
            <a:endParaRPr lang="en-GB"/>
          </a:p>
        </p:txBody>
      </p:sp>
    </p:spTree>
    <p:extLst>
      <p:ext uri="{BB962C8B-B14F-4D97-AF65-F5344CB8AC3E}">
        <p14:creationId xmlns:p14="http://schemas.microsoft.com/office/powerpoint/2010/main" val="3520539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957E94-0AE5-FD4D-8912-7591072B1B9C}" type="datetimeFigureOut">
              <a:rPr lang="en-GB"/>
              <a:pPr>
                <a:defRPr/>
              </a:pPr>
              <a:t>05/01/2012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4" name="Slide Number Placeholder 5"/>
          <p:cNvSpPr>
            <a:spLocks noGrp="1"/>
          </p:cNvSpPr>
          <p:nvPr>
            <p:ph type="sldNum" sz="quarter" idx="12"/>
          </p:nvPr>
        </p:nvSpPr>
        <p:spPr/>
        <p:txBody>
          <a:bodyPr/>
          <a:lstStyle>
            <a:lvl1pPr>
              <a:defRPr/>
            </a:lvl1pPr>
          </a:lstStyle>
          <a:p>
            <a:pPr>
              <a:defRPr/>
            </a:pPr>
            <a:fld id="{CBDBE525-FCDC-D04B-91AE-011DE57F6337}" type="slidenum">
              <a:rPr lang="en-GB"/>
              <a:pPr>
                <a:defRPr/>
              </a:pPr>
              <a:t>‹#›</a:t>
            </a:fld>
            <a:endParaRPr lang="en-GB"/>
          </a:p>
        </p:txBody>
      </p:sp>
    </p:spTree>
    <p:extLst>
      <p:ext uri="{BB962C8B-B14F-4D97-AF65-F5344CB8AC3E}">
        <p14:creationId xmlns:p14="http://schemas.microsoft.com/office/powerpoint/2010/main" val="2049220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5E04BB-641E-274C-8F31-605E8BCAC9AF}" type="datetimeFigureOut">
              <a:rPr lang="en-GB"/>
              <a:pPr>
                <a:defRPr/>
              </a:pPr>
              <a:t>05/01/2012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A75F0B65-897D-B940-9AEB-7EA3FA75DFEF}" type="slidenum">
              <a:rPr lang="en-GB"/>
              <a:pPr>
                <a:defRPr/>
              </a:pPr>
              <a:t>‹#›</a:t>
            </a:fld>
            <a:endParaRPr lang="en-GB"/>
          </a:p>
        </p:txBody>
      </p:sp>
    </p:spTree>
    <p:extLst>
      <p:ext uri="{BB962C8B-B14F-4D97-AF65-F5344CB8AC3E}">
        <p14:creationId xmlns:p14="http://schemas.microsoft.com/office/powerpoint/2010/main" val="661772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635455-2085-6348-A359-0CD5CF3808B9}" type="datetimeFigureOut">
              <a:rPr lang="en-GB"/>
              <a:pPr>
                <a:defRPr/>
              </a:pPr>
              <a:t>05/01/2012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11DD37F1-0B59-3E4C-8061-7432536B801C}" type="slidenum">
              <a:rPr lang="en-GB"/>
              <a:pPr>
                <a:defRPr/>
              </a:pPr>
              <a:t>‹#›</a:t>
            </a:fld>
            <a:endParaRPr lang="en-GB"/>
          </a:p>
        </p:txBody>
      </p:sp>
    </p:spTree>
    <p:extLst>
      <p:ext uri="{BB962C8B-B14F-4D97-AF65-F5344CB8AC3E}">
        <p14:creationId xmlns:p14="http://schemas.microsoft.com/office/powerpoint/2010/main" val="1167874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766DEA5-DB70-B940-B993-675084B6C63B}"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4B512A3D-25CC-6340-BC35-7B5B61E2816D}" type="slidenum">
              <a:rPr lang="en-GB"/>
              <a:pPr>
                <a:defRPr/>
              </a:pPr>
              <a:t>‹#›</a:t>
            </a:fld>
            <a:endParaRPr lang="en-GB"/>
          </a:p>
        </p:txBody>
      </p:sp>
    </p:spTree>
    <p:extLst>
      <p:ext uri="{BB962C8B-B14F-4D97-AF65-F5344CB8AC3E}">
        <p14:creationId xmlns:p14="http://schemas.microsoft.com/office/powerpoint/2010/main" val="2530179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82E9018-8F5B-6F4D-BB4B-493F45429E38}"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4EA55071-1536-0941-B7D8-75DB0AC53246}" type="slidenum">
              <a:rPr lang="en-GB"/>
              <a:pPr>
                <a:defRPr/>
              </a:pPr>
              <a:t>‹#›</a:t>
            </a:fld>
            <a:endParaRPr lang="en-GB"/>
          </a:p>
        </p:txBody>
      </p:sp>
    </p:spTree>
    <p:extLst>
      <p:ext uri="{BB962C8B-B14F-4D97-AF65-F5344CB8AC3E}">
        <p14:creationId xmlns:p14="http://schemas.microsoft.com/office/powerpoint/2010/main" val="65279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pic>
        <p:nvPicPr>
          <p:cNvPr id="7" name="Picture 6"/>
          <p:cNvPicPr>
            <a:picLocks noChangeAspect="1"/>
          </p:cNvPicPr>
          <p:nvPr/>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GB"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GB"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85FF595-21B6-9A44-B4BF-E847A87ED118}" type="datetimeFigureOut">
              <a:rPr lang="en-GB"/>
              <a:pPr>
                <a:defRPr/>
              </a:pPr>
              <a:t>05/01/2012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D9F88E3D-9F3B-3E46-961D-6A0F1D2E0361}" type="slidenum">
              <a:rPr lang="en-GB"/>
              <a:pPr>
                <a:defRPr/>
              </a:pPr>
              <a:t>‹#›</a:t>
            </a:fld>
            <a:endParaRPr lang="en-GB"/>
          </a:p>
        </p:txBody>
      </p:sp>
    </p:spTree>
    <p:extLst>
      <p:ext uri="{BB962C8B-B14F-4D97-AF65-F5344CB8AC3E}">
        <p14:creationId xmlns:p14="http://schemas.microsoft.com/office/powerpoint/2010/main" val="18642960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2" Type="http://schemas.openxmlformats.org/officeDocument/2006/relationships/theme" Target="../theme/theme2.xml"/><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Autofit/>
          </a:bodyPr>
          <a:lstStyle/>
          <a:p>
            <a:pPr lvl="0" eaLnBrk="1" latinLnBrk="0" hangingPunct="1"/>
            <a:r>
              <a:rPr kumimoji="0" lang="en-GB" dirty="0" smtClean="0"/>
              <a:t>Click to edit Master text styles</a:t>
            </a:r>
          </a:p>
          <a:p>
            <a:pPr lvl="1" eaLnBrk="1" latinLnBrk="0" hangingPunct="1"/>
            <a:r>
              <a:rPr kumimoji="0" lang="en-GB" dirty="0" smtClean="0"/>
              <a:t>Second level</a:t>
            </a:r>
          </a:p>
          <a:p>
            <a:pPr lvl="2" eaLnBrk="1" latinLnBrk="0" hangingPunct="1"/>
            <a:r>
              <a:rPr kumimoji="0" lang="en-GB" dirty="0" smtClean="0"/>
              <a:t>Third level</a:t>
            </a:r>
          </a:p>
          <a:p>
            <a:pPr lvl="3" eaLnBrk="1" latinLnBrk="0" hangingPunct="1"/>
            <a:r>
              <a:rPr kumimoji="0" lang="en-GB" dirty="0" smtClean="0"/>
              <a:t>Fourth level</a:t>
            </a:r>
          </a:p>
          <a:p>
            <a:pPr lvl="4" eaLnBrk="1" latinLnBrk="0" hangingPunct="1"/>
            <a:r>
              <a:rPr kumimoji="0" lang="en-GB"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spcAft>
          <a:spcPts val="0"/>
        </a:spcAft>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Arial" charset="0"/>
              </a:defRPr>
            </a:lvl1pPr>
          </a:lstStyle>
          <a:p>
            <a:pPr>
              <a:defRPr/>
            </a:pPr>
            <a:fld id="{30A4A3EE-081E-2B47-B902-06D740BC9F33}" type="datetimeFigureOut">
              <a:rPr lang="en-GB"/>
              <a:pPr>
                <a:defRPr/>
              </a:pPr>
              <a:t>05/01/2012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Arial" charset="0"/>
              </a:defRPr>
            </a:lvl1pPr>
          </a:lstStyle>
          <a:p>
            <a:pPr>
              <a:defRPr/>
            </a:pPr>
            <a:fld id="{60895FFF-3A91-8549-83AC-2CA2EAA0D984}" type="slidenum">
              <a:rPr lang="en-GB"/>
              <a:pPr>
                <a:defRPr/>
              </a:pPr>
              <a:t>‹#›</a:t>
            </a:fld>
            <a:endParaRPr lang="en-GB"/>
          </a:p>
        </p:txBody>
      </p:sp>
    </p:spTree>
    <p:extLst>
      <p:ext uri="{BB962C8B-B14F-4D97-AF65-F5344CB8AC3E}">
        <p14:creationId xmlns:p14="http://schemas.microsoft.com/office/powerpoint/2010/main" val="274372042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6925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schools do we need?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3983497"/>
              </p:ext>
            </p:extLst>
          </p:nvPr>
        </p:nvGraphicFramePr>
        <p:xfrm>
          <a:off x="610939" y="1600200"/>
          <a:ext cx="8075863" cy="4328160"/>
        </p:xfrm>
        <a:graphic>
          <a:graphicData uri="http://schemas.openxmlformats.org/drawingml/2006/table">
            <a:tbl>
              <a:tblPr firstRow="1" bandRow="1">
                <a:tableStyleId>{5C22544A-7EE6-4342-B048-85BDC9FD1C3A}</a:tableStyleId>
              </a:tblPr>
              <a:tblGrid>
                <a:gridCol w="1887744"/>
                <a:gridCol w="2968047"/>
                <a:gridCol w="3220072"/>
              </a:tblGrid>
              <a:tr h="370840">
                <a:tc>
                  <a:txBody>
                    <a:bodyPr/>
                    <a:lstStyle/>
                    <a:p>
                      <a:r>
                        <a:rPr lang="en-US" sz="2000" dirty="0" smtClean="0">
                          <a:latin typeface="Calibri"/>
                          <a:cs typeface="Calibri"/>
                        </a:rPr>
                        <a:t>School model</a:t>
                      </a:r>
                      <a:endParaRPr lang="en-US" sz="2000" dirty="0">
                        <a:latin typeface="Calibri"/>
                        <a:cs typeface="Calibri"/>
                      </a:endParaRPr>
                    </a:p>
                  </a:txBody>
                  <a:tcPr/>
                </a:tc>
                <a:tc>
                  <a:txBody>
                    <a:bodyPr/>
                    <a:lstStyle/>
                    <a:p>
                      <a:r>
                        <a:rPr lang="en-US" sz="2000" dirty="0" smtClean="0">
                          <a:latin typeface="Calibri"/>
                          <a:cs typeface="Calibri"/>
                        </a:rPr>
                        <a:t>Ethos</a:t>
                      </a:r>
                      <a:endParaRPr lang="en-US" sz="2000" dirty="0">
                        <a:latin typeface="Calibri"/>
                        <a:cs typeface="Calibri"/>
                      </a:endParaRPr>
                    </a:p>
                  </a:txBody>
                  <a:tcPr/>
                </a:tc>
                <a:tc>
                  <a:txBody>
                    <a:bodyPr/>
                    <a:lstStyle/>
                    <a:p>
                      <a:r>
                        <a:rPr lang="en-US" sz="2000" dirty="0" smtClean="0">
                          <a:latin typeface="Calibri"/>
                          <a:cs typeface="Calibri"/>
                        </a:rPr>
                        <a:t>Key process</a:t>
                      </a:r>
                      <a:endParaRPr lang="en-US" sz="2000" dirty="0">
                        <a:latin typeface="Calibri"/>
                        <a:cs typeface="Calibri"/>
                      </a:endParaRPr>
                    </a:p>
                  </a:txBody>
                  <a:tcPr/>
                </a:tc>
              </a:tr>
              <a:tr h="370840">
                <a:tc>
                  <a:txBody>
                    <a:bodyPr/>
                    <a:lstStyle/>
                    <a:p>
                      <a:r>
                        <a:rPr lang="en-US" sz="2000" dirty="0" smtClean="0">
                          <a:latin typeface="Calibri"/>
                          <a:cs typeface="Calibri"/>
                        </a:rPr>
                        <a:t>Talent refineries</a:t>
                      </a:r>
                    </a:p>
                    <a:p>
                      <a:endParaRPr lang="en-US" sz="2000" dirty="0">
                        <a:latin typeface="Calibri"/>
                        <a:cs typeface="Calibri"/>
                      </a:endParaRPr>
                    </a:p>
                  </a:txBody>
                  <a:tcPr/>
                </a:tc>
                <a:tc>
                  <a:txBody>
                    <a:bodyPr/>
                    <a:lstStyle/>
                    <a:p>
                      <a:r>
                        <a:rPr lang="en-US" sz="2000" dirty="0" smtClean="0">
                          <a:latin typeface="Calibri"/>
                          <a:cs typeface="Calibri"/>
                        </a:rPr>
                        <a:t>S</a:t>
                      </a:r>
                      <a:r>
                        <a:rPr lang="en-US" sz="2000" baseline="0" dirty="0" smtClean="0">
                          <a:latin typeface="Calibri"/>
                          <a:cs typeface="Calibri"/>
                        </a:rPr>
                        <a:t>chool must provide opportunities for students to show what they can do</a:t>
                      </a:r>
                    </a:p>
                    <a:p>
                      <a:endParaRPr lang="en-US" sz="2000" dirty="0">
                        <a:latin typeface="Calibri"/>
                        <a:cs typeface="Calibri"/>
                      </a:endParaRPr>
                    </a:p>
                  </a:txBody>
                  <a:tcPr/>
                </a:tc>
                <a:tc>
                  <a:txBody>
                    <a:bodyPr/>
                    <a:lstStyle/>
                    <a:p>
                      <a:r>
                        <a:rPr lang="en-US" sz="2000" dirty="0" smtClean="0">
                          <a:latin typeface="Calibri"/>
                          <a:cs typeface="Calibri"/>
                        </a:rPr>
                        <a:t>Ensuring good teaching and syllabus</a:t>
                      </a:r>
                      <a:r>
                        <a:rPr lang="en-US" sz="2000" baseline="0" dirty="0" smtClean="0">
                          <a:latin typeface="Calibri"/>
                          <a:cs typeface="Calibri"/>
                        </a:rPr>
                        <a:t> coverage</a:t>
                      </a:r>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incubators</a:t>
                      </a: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All students students</a:t>
                      </a:r>
                      <a:r>
                        <a:rPr lang="en-US" sz="2000" baseline="0" dirty="0" smtClean="0">
                          <a:latin typeface="Calibri"/>
                          <a:cs typeface="Calibri"/>
                        </a:rPr>
                        <a:t> can </a:t>
                      </a:r>
                      <a:r>
                        <a:rPr lang="en-US" sz="2000" dirty="0" smtClean="0">
                          <a:latin typeface="Calibri"/>
                          <a:cs typeface="Calibri"/>
                        </a:rPr>
                        <a:t>learn, but not all students can achieve at</a:t>
                      </a:r>
                      <a:r>
                        <a:rPr lang="en-US" sz="2000" baseline="0" dirty="0" smtClean="0">
                          <a:latin typeface="Calibri"/>
                          <a:cs typeface="Calibri"/>
                        </a:rPr>
                        <a:t> high levels</a:t>
                      </a:r>
                      <a:endParaRPr lang="en-US" sz="2000" dirty="0" smtClean="0">
                        <a:latin typeface="Calibri"/>
                        <a:cs typeface="Calibri"/>
                      </a:endParaRP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Drawing out what is within the student</a:t>
                      </a:r>
                    </a:p>
                    <a:p>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factories</a:t>
                      </a:r>
                    </a:p>
                    <a:p>
                      <a:endParaRPr lang="en-US" sz="2000" dirty="0">
                        <a:latin typeface="Calibri"/>
                        <a:cs typeface="Calibri"/>
                      </a:endParaRPr>
                    </a:p>
                  </a:txBody>
                  <a:tcPr/>
                </a:tc>
                <a:tc>
                  <a:txBody>
                    <a:bodyPr/>
                    <a:lstStyle/>
                    <a:p>
                      <a:r>
                        <a:rPr lang="en-US" sz="2000" dirty="0" smtClean="0">
                          <a:latin typeface="Calibri"/>
                          <a:cs typeface="Calibri"/>
                        </a:rPr>
                        <a:t>All students can achieve at high levels</a:t>
                      </a:r>
                    </a:p>
                    <a:p>
                      <a:endParaRPr lang="en-US" sz="2000" dirty="0" smtClean="0">
                        <a:latin typeface="Calibri"/>
                        <a:cs typeface="Calibri"/>
                      </a:endParaRPr>
                    </a:p>
                    <a:p>
                      <a:endParaRPr lang="en-US" sz="2000" dirty="0">
                        <a:latin typeface="Calibri"/>
                        <a:cs typeface="Calibri"/>
                      </a:endParaRPr>
                    </a:p>
                  </a:txBody>
                  <a:tcPr/>
                </a:tc>
                <a:tc>
                  <a:txBody>
                    <a:bodyPr/>
                    <a:lstStyle/>
                    <a:p>
                      <a:r>
                        <a:rPr lang="en-US" sz="2000" dirty="0" smtClean="0">
                          <a:latin typeface="Calibri"/>
                          <a:cs typeface="Calibri"/>
                        </a:rPr>
                        <a:t>Whatever it takes</a:t>
                      </a:r>
                      <a:endParaRPr lang="en-US" sz="2000" dirty="0">
                        <a:latin typeface="Calibri"/>
                        <a:cs typeface="Calibri"/>
                      </a:endParaRPr>
                    </a:p>
                  </a:txBody>
                  <a:tcPr/>
                </a:tc>
              </a:tr>
            </a:tbl>
          </a:graphicData>
        </a:graphic>
      </p:graphicFrame>
    </p:spTree>
    <p:extLst>
      <p:ext uri="{BB962C8B-B14F-4D97-AF65-F5344CB8AC3E}">
        <p14:creationId xmlns:p14="http://schemas.microsoft.com/office/powerpoint/2010/main" val="3634762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get there?</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71470025"/>
              </p:ext>
            </p:extLst>
          </p:nvPr>
        </p:nvGraphicFramePr>
        <p:xfrm>
          <a:off x="609600" y="1751013"/>
          <a:ext cx="8074154" cy="4754880"/>
        </p:xfrm>
        <a:graphic>
          <a:graphicData uri="http://schemas.openxmlformats.org/drawingml/2006/table">
            <a:tbl>
              <a:tblPr firstRow="1" bandRow="1">
                <a:tableStyleId>{5C22544A-7EE6-4342-B048-85BDC9FD1C3A}</a:tableStyleId>
              </a:tblPr>
              <a:tblGrid>
                <a:gridCol w="1039680"/>
                <a:gridCol w="1138242"/>
                <a:gridCol w="2980757"/>
                <a:gridCol w="2915475"/>
              </a:tblGrid>
              <a:tr h="370840">
                <a:tc>
                  <a:txBody>
                    <a:bodyPr/>
                    <a:lstStyle/>
                    <a:p>
                      <a:endParaRPr lang="en-US" sz="2400" dirty="0"/>
                    </a:p>
                  </a:txBody>
                  <a:tcPr/>
                </a:tc>
                <a:tc>
                  <a:txBody>
                    <a:bodyPr/>
                    <a:lstStyle/>
                    <a:p>
                      <a:endParaRPr lang="en-US" sz="2400"/>
                    </a:p>
                  </a:txBody>
                  <a:tcPr/>
                </a:tc>
                <a:tc gridSpan="2">
                  <a:txBody>
                    <a:bodyPr/>
                    <a:lstStyle/>
                    <a:p>
                      <a:pPr algn="ctr"/>
                      <a:r>
                        <a:rPr lang="en-US" sz="2400" dirty="0" smtClean="0"/>
                        <a:t>Control</a:t>
                      </a:r>
                      <a:endParaRPr lang="en-US" sz="2400" dirty="0"/>
                    </a:p>
                  </a:txBody>
                  <a:tcPr/>
                </a:tc>
                <a:tc hMerge="1">
                  <a:txBody>
                    <a:bodyPr/>
                    <a:lstStyle/>
                    <a:p>
                      <a:endParaRPr lang="en-US" dirty="0"/>
                    </a:p>
                  </a:txBody>
                  <a:tcPr/>
                </a:tc>
              </a:tr>
              <a:tr h="370840">
                <a:tc>
                  <a:txBody>
                    <a:bodyPr/>
                    <a:lstStyle/>
                    <a:p>
                      <a:endParaRPr lang="en-US" sz="2400" dirty="0">
                        <a:solidFill>
                          <a:schemeClr val="bg1"/>
                        </a:solidFill>
                      </a:endParaRPr>
                    </a:p>
                  </a:txBody>
                  <a:tcPr>
                    <a:solidFill>
                      <a:schemeClr val="accent1"/>
                    </a:solidFill>
                  </a:tcPr>
                </a:tc>
                <a:tc>
                  <a:txBody>
                    <a:bodyPr/>
                    <a:lstStyle/>
                    <a:p>
                      <a:endParaRPr lang="en-US" sz="2400" dirty="0">
                        <a:solidFill>
                          <a:schemeClr val="bg1"/>
                        </a:solidFill>
                      </a:endParaRPr>
                    </a:p>
                  </a:txBody>
                  <a:tcPr>
                    <a:solidFill>
                      <a:schemeClr val="accent1"/>
                    </a:solidFill>
                  </a:tcPr>
                </a:tc>
                <a:tc>
                  <a:txBody>
                    <a:bodyPr/>
                    <a:lstStyle/>
                    <a:p>
                      <a:pPr algn="ctr"/>
                      <a:r>
                        <a:rPr lang="en-US" sz="2400" dirty="0" smtClean="0">
                          <a:solidFill>
                            <a:schemeClr val="bg1"/>
                          </a:solidFill>
                        </a:rPr>
                        <a:t>Inside</a:t>
                      </a:r>
                      <a:endParaRPr lang="en-US" sz="2400" dirty="0">
                        <a:solidFill>
                          <a:schemeClr val="bg1"/>
                        </a:solidFill>
                      </a:endParaRPr>
                    </a:p>
                  </a:txBody>
                  <a:tcPr>
                    <a:solidFill>
                      <a:schemeClr val="accent1"/>
                    </a:solidFill>
                  </a:tcPr>
                </a:tc>
                <a:tc>
                  <a:txBody>
                    <a:bodyPr/>
                    <a:lstStyle/>
                    <a:p>
                      <a:pPr algn="ctr"/>
                      <a:r>
                        <a:rPr lang="en-US" sz="2400" dirty="0" smtClean="0">
                          <a:solidFill>
                            <a:schemeClr val="bg1"/>
                          </a:solidFill>
                        </a:rPr>
                        <a:t>Outside</a:t>
                      </a:r>
                      <a:endParaRPr lang="en-US" sz="2400" dirty="0">
                        <a:solidFill>
                          <a:schemeClr val="bg1"/>
                        </a:solidFill>
                      </a:endParaRPr>
                    </a:p>
                  </a:txBody>
                  <a:tcPr>
                    <a:solidFill>
                      <a:schemeClr val="accent1"/>
                    </a:solidFill>
                  </a:tcPr>
                </a:tc>
              </a:tr>
              <a:tr h="370840">
                <a:tc rowSpan="2">
                  <a:txBody>
                    <a:bodyPr/>
                    <a:lstStyle/>
                    <a:p>
                      <a:r>
                        <a:rPr lang="en-US" sz="2400" dirty="0" smtClean="0"/>
                        <a:t>Impact</a:t>
                      </a:r>
                      <a:endParaRPr lang="en-US" sz="2400" dirty="0"/>
                    </a:p>
                  </a:txBody>
                  <a:tcPr anchor="ctr"/>
                </a:tc>
                <a:tc>
                  <a:txBody>
                    <a:bodyPr/>
                    <a:lstStyle/>
                    <a:p>
                      <a:endParaRPr lang="en-US" sz="2400" dirty="0" smtClean="0"/>
                    </a:p>
                    <a:p>
                      <a:endParaRPr lang="en-US" sz="2400" dirty="0" smtClean="0"/>
                    </a:p>
                    <a:p>
                      <a:r>
                        <a:rPr lang="en-US" sz="2400" dirty="0" smtClean="0"/>
                        <a:t>Low</a:t>
                      </a:r>
                    </a:p>
                    <a:p>
                      <a:endParaRPr lang="en-US" sz="2400" dirty="0" smtClean="0"/>
                    </a:p>
                    <a:p>
                      <a:endParaRPr lang="en-US" sz="2400" dirty="0"/>
                    </a:p>
                  </a:txBody>
                  <a:tcPr/>
                </a:tc>
                <a:tc>
                  <a:txBody>
                    <a:bodyPr/>
                    <a:lstStyle/>
                    <a:p>
                      <a:pPr lvl="0"/>
                      <a:r>
                        <a:rPr lang="en-US" sz="2400" dirty="0" smtClean="0"/>
                        <a:t>Curriculum</a:t>
                      </a:r>
                    </a:p>
                    <a:p>
                      <a:pPr lvl="0"/>
                      <a:r>
                        <a:rPr lang="en-US" sz="2400" dirty="0" smtClean="0"/>
                        <a:t>Governance</a:t>
                      </a:r>
                    </a:p>
                    <a:p>
                      <a:pPr lvl="0"/>
                      <a:r>
                        <a:rPr lang="en-US" sz="2400" dirty="0" smtClean="0"/>
                        <a:t>Staffing arrangements</a:t>
                      </a:r>
                    </a:p>
                    <a:p>
                      <a:pPr lvl="0"/>
                      <a:r>
                        <a:rPr lang="en-US" sz="2400" dirty="0" smtClean="0"/>
                        <a:t>Organization</a:t>
                      </a:r>
                    </a:p>
                    <a:p>
                      <a:pPr lvl="0"/>
                      <a:r>
                        <a:rPr lang="en-US" sz="2400" dirty="0" smtClean="0"/>
                        <a:t>Buildings</a:t>
                      </a:r>
                    </a:p>
                  </a:txBody>
                  <a:tcPr anchor="ctr"/>
                </a:tc>
                <a:tc>
                  <a:txBody>
                    <a:bodyPr/>
                    <a:lstStyle/>
                    <a:p>
                      <a:r>
                        <a:rPr lang="en-US" sz="2400" dirty="0" smtClean="0"/>
                        <a:t>Teacher</a:t>
                      </a:r>
                      <a:r>
                        <a:rPr lang="en-US" sz="2400" baseline="0" dirty="0" smtClean="0"/>
                        <a:t> status</a:t>
                      </a:r>
                    </a:p>
                    <a:p>
                      <a:r>
                        <a:rPr lang="en-US" sz="2400" baseline="0" dirty="0" smtClean="0"/>
                        <a:t>Class size</a:t>
                      </a:r>
                      <a:endParaRPr lang="en-US" sz="2400" dirty="0"/>
                    </a:p>
                  </a:txBody>
                  <a:tcPr anchor="ctr"/>
                </a:tc>
              </a:tr>
              <a:tr h="370840">
                <a:tc vMerge="1">
                  <a:txBody>
                    <a:bodyPr/>
                    <a:lstStyle/>
                    <a:p>
                      <a:endParaRPr lang="en-US" dirty="0"/>
                    </a:p>
                  </a:txBody>
                  <a:tcPr/>
                </a:tc>
                <a:tc>
                  <a:txBody>
                    <a:bodyPr/>
                    <a:lstStyle/>
                    <a:p>
                      <a:endParaRPr lang="en-US" sz="2400" dirty="0" smtClean="0"/>
                    </a:p>
                    <a:p>
                      <a:endParaRPr lang="en-US" sz="2400" dirty="0" smtClean="0"/>
                    </a:p>
                    <a:p>
                      <a:r>
                        <a:rPr lang="en-US" sz="2400" dirty="0" smtClean="0"/>
                        <a:t>High</a:t>
                      </a:r>
                    </a:p>
                    <a:p>
                      <a:endParaRPr lang="en-US" sz="2400" dirty="0" smtClean="0"/>
                    </a:p>
                    <a:p>
                      <a:endParaRPr lang="en-US" sz="2400" dirty="0"/>
                    </a:p>
                  </a:txBody>
                  <a:tcPr/>
                </a:tc>
                <a:tc>
                  <a:txBody>
                    <a:bodyPr/>
                    <a:lstStyle/>
                    <a:p>
                      <a:r>
                        <a:rPr lang="en-US" sz="2400" dirty="0" smtClean="0"/>
                        <a:t>Teacher quality</a:t>
                      </a:r>
                      <a:endParaRPr lang="en-US" sz="2400" dirty="0"/>
                    </a:p>
                  </a:txBody>
                  <a:tcPr anchor="ctr"/>
                </a:tc>
                <a:tc>
                  <a:txBody>
                    <a:bodyPr/>
                    <a:lstStyle/>
                    <a:p>
                      <a:r>
                        <a:rPr lang="en-US" sz="2400" dirty="0" smtClean="0"/>
                        <a:t>Poverty</a:t>
                      </a:r>
                    </a:p>
                    <a:p>
                      <a:r>
                        <a:rPr lang="en-US" sz="2400" dirty="0" smtClean="0"/>
                        <a:t>Home language use</a:t>
                      </a:r>
                      <a:endParaRPr lang="en-US" sz="2400" dirty="0"/>
                    </a:p>
                  </a:txBody>
                  <a:tcPr anchor="ctr"/>
                </a:tc>
              </a:tr>
            </a:tbl>
          </a:graphicData>
        </a:graphic>
      </p:graphicFrame>
    </p:spTree>
    <p:extLst>
      <p:ext uri="{BB962C8B-B14F-4D97-AF65-F5344CB8AC3E}">
        <p14:creationId xmlns:p14="http://schemas.microsoft.com/office/powerpoint/2010/main" val="263194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sp>
        <p:nvSpPr>
          <p:cNvPr id="6" name="Content Placeholder 5"/>
          <p:cNvSpPr>
            <a:spLocks noGrp="1"/>
          </p:cNvSpPr>
          <p:nvPr>
            <p:ph sz="quarter" idx="1"/>
          </p:nvPr>
        </p:nvSpPr>
        <p:spPr>
          <a:xfrm>
            <a:off x="612648" y="1600200"/>
            <a:ext cx="8531352" cy="4495800"/>
          </a:xfrm>
        </p:spPr>
        <p:txBody>
          <a:bodyPr/>
          <a:lstStyle/>
          <a:p>
            <a:r>
              <a:rPr lang="en-US" dirty="0" smtClean="0"/>
              <a:t>We know that teachers make a difference</a:t>
            </a:r>
          </a:p>
          <a:p>
            <a:r>
              <a:rPr lang="en-US" dirty="0" smtClean="0"/>
              <a:t>But what makes the difference in teachers?</a:t>
            </a:r>
          </a:p>
        </p:txBody>
      </p:sp>
      <p:graphicFrame>
        <p:nvGraphicFramePr>
          <p:cNvPr id="5" name="Table 4"/>
          <p:cNvGraphicFramePr>
            <a:graphicFrameLocks noGrp="1"/>
          </p:cNvGraphicFramePr>
          <p:nvPr>
            <p:extLst>
              <p:ext uri="{D42A27DB-BD31-4B8C-83A1-F6EECF244321}">
                <p14:modId xmlns:p14="http://schemas.microsoft.com/office/powerpoint/2010/main" val="2188977599"/>
              </p:ext>
            </p:extLst>
          </p:nvPr>
        </p:nvGraphicFramePr>
        <p:xfrm>
          <a:off x="1117600" y="2935112"/>
          <a:ext cx="6968067" cy="2664178"/>
        </p:xfrm>
        <a:graphic>
          <a:graphicData uri="http://schemas.openxmlformats.org/drawingml/2006/table">
            <a:tbl>
              <a:tblPr firstRow="1" bandRow="1">
                <a:tableStyleId>{5C22544A-7EE6-4342-B048-85BDC9FD1C3A}</a:tableStyleId>
              </a:tblPr>
              <a:tblGrid>
                <a:gridCol w="4413956"/>
                <a:gridCol w="2554111"/>
              </a:tblGrid>
              <a:tr h="835378">
                <a:tc>
                  <a:txBody>
                    <a:bodyPr/>
                    <a:lstStyle/>
                    <a:p>
                      <a:r>
                        <a:rPr lang="en-US" sz="2400" dirty="0" smtClean="0"/>
                        <a:t>Components</a:t>
                      </a:r>
                      <a:r>
                        <a:rPr lang="en-US" sz="2400" baseline="0" dirty="0" smtClean="0"/>
                        <a:t> of teacher quality</a:t>
                      </a:r>
                      <a:endParaRPr lang="en-US" sz="2400" dirty="0"/>
                    </a:p>
                  </a:txBody>
                  <a:tcPr/>
                </a:tc>
                <a:tc>
                  <a:txBody>
                    <a:bodyPr/>
                    <a:lstStyle/>
                    <a:p>
                      <a:pPr algn="ctr"/>
                      <a:r>
                        <a:rPr lang="en-US" sz="2400" dirty="0" smtClean="0"/>
                        <a:t>%</a:t>
                      </a:r>
                      <a:endParaRPr lang="en-US" sz="2400" dirty="0"/>
                    </a:p>
                  </a:txBody>
                  <a:tcPr/>
                </a:tc>
              </a:tr>
              <a:tr h="370840">
                <a:tc>
                  <a:txBody>
                    <a:bodyPr/>
                    <a:lstStyle/>
                    <a:p>
                      <a:pPr marL="0" indent="0">
                        <a:buClr>
                          <a:schemeClr val="accent1"/>
                        </a:buClr>
                        <a:buSzPct val="100000"/>
                        <a:buFont typeface="+mj-lt"/>
                        <a:buNone/>
                      </a:pPr>
                      <a:r>
                        <a:rPr lang="en-US" sz="2400" dirty="0" smtClean="0"/>
                        <a:t>What teachers know</a:t>
                      </a:r>
                    </a:p>
                  </a:txBody>
                  <a:tcPr/>
                </a:tc>
                <a:tc>
                  <a:txBody>
                    <a:bodyPr/>
                    <a:lstStyle/>
                    <a:p>
                      <a:pPr algn="ctr"/>
                      <a:r>
                        <a:rPr lang="en-US" sz="2400" dirty="0" smtClean="0"/>
                        <a:t>10-30%</a:t>
                      </a:r>
                      <a:endParaRPr lang="en-US" sz="2400" dirty="0"/>
                    </a:p>
                  </a:txBody>
                  <a:tcPr marR="108000"/>
                </a:tc>
              </a:tr>
              <a:tr h="370840">
                <a:tc>
                  <a:txBody>
                    <a:bodyPr/>
                    <a:lstStyle/>
                    <a:p>
                      <a:pPr marL="0" indent="0">
                        <a:buClr>
                          <a:schemeClr val="accent1"/>
                        </a:buClr>
                        <a:buSzPct val="100000"/>
                        <a:buFont typeface="+mj-lt"/>
                        <a:buNone/>
                      </a:pPr>
                      <a:r>
                        <a:rPr lang="en-US" sz="2400" dirty="0" smtClean="0"/>
                        <a:t>What teachers do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10-15%</a:t>
                      </a:r>
                    </a:p>
                  </a:txBody>
                  <a:tcPr marR="108000"/>
                </a:tc>
              </a:tr>
              <a:tr h="370840">
                <a:tc>
                  <a:txBody>
                    <a:bodyPr/>
                    <a:lstStyle/>
                    <a:p>
                      <a:pPr marL="0" indent="0">
                        <a:buClr>
                          <a:schemeClr val="accent1"/>
                        </a:buClr>
                        <a:buSzPct val="100000"/>
                        <a:buFont typeface="+mj-lt"/>
                        <a:buNone/>
                      </a:pP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marR="108000"/>
                </a:tc>
              </a:tr>
              <a:tr h="370840">
                <a:tc>
                  <a:txBody>
                    <a:bodyPr/>
                    <a:lstStyle/>
                    <a:p>
                      <a:pPr marL="0" indent="0">
                        <a:buClr>
                          <a:schemeClr val="accent1"/>
                        </a:buClr>
                        <a:buSzPct val="100000"/>
                        <a:buFont typeface="+mj-lt"/>
                        <a:buNone/>
                      </a:pPr>
                      <a:r>
                        <a:rPr lang="en-US" sz="2400" dirty="0" smtClean="0"/>
                        <a:t>Total (given overlaps)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30-40%</a:t>
                      </a:r>
                    </a:p>
                  </a:txBody>
                  <a:tcPr marR="108000"/>
                </a:tc>
              </a:tr>
            </a:tbl>
          </a:graphicData>
        </a:graphic>
      </p:graphicFrame>
    </p:spTree>
    <p:extLst>
      <p:ext uri="{BB962C8B-B14F-4D97-AF65-F5344CB8AC3E}">
        <p14:creationId xmlns:p14="http://schemas.microsoft.com/office/powerpoint/2010/main" val="90870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13</a:t>
            </a:fld>
            <a:endParaRPr lang="en-GB" dirty="0"/>
          </a:p>
        </p:txBody>
      </p:sp>
      <p:sp>
        <p:nvSpPr>
          <p:cNvPr id="4" name="Content Placeholder 3"/>
          <p:cNvSpPr>
            <a:spLocks noGrp="1"/>
          </p:cNvSpPr>
          <p:nvPr>
            <p:ph sz="quarter" idx="1"/>
          </p:nvPr>
        </p:nvSpPr>
        <p:spPr/>
        <p:txBody>
          <a:bodyPr/>
          <a:lstStyle/>
          <a:p>
            <a:pPr marL="0" indent="0">
              <a:buNone/>
            </a:pPr>
            <a:r>
              <a:rPr lang="en-US" dirty="0"/>
              <a:t>“In a completely rational society, the best of us would aspire to be teachers and the rest of us would have to settle for less, because passing civilization along from one generation to the next ought to be the highest honor and highest responsibility anyone could have.</a:t>
            </a:r>
            <a:r>
              <a:rPr lang="en-US" dirty="0" smtClean="0"/>
              <a:t>”</a:t>
            </a:r>
          </a:p>
          <a:p>
            <a:pPr marL="0" indent="0" algn="r">
              <a:buNone/>
            </a:pPr>
            <a:r>
              <a:rPr lang="en-US" dirty="0" smtClean="0"/>
              <a:t>—Lee Iacocca</a:t>
            </a:r>
            <a:endParaRPr lang="en-US" dirty="0"/>
          </a:p>
        </p:txBody>
      </p:sp>
    </p:spTree>
    <p:extLst>
      <p:ext uri="{BB962C8B-B14F-4D97-AF65-F5344CB8AC3E}">
        <p14:creationId xmlns:p14="http://schemas.microsoft.com/office/powerpoint/2010/main" val="107787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daunting target</a:t>
            </a:r>
            <a:endParaRPr lang="en-US" dirty="0"/>
          </a:p>
        </p:txBody>
      </p:sp>
      <p:sp>
        <p:nvSpPr>
          <p:cNvPr id="3" name="Content Placeholder 2"/>
          <p:cNvSpPr>
            <a:spLocks noGrp="1"/>
          </p:cNvSpPr>
          <p:nvPr>
            <p:ph sz="quarter" idx="1"/>
          </p:nvPr>
        </p:nvSpPr>
        <p:spPr/>
        <p:txBody>
          <a:bodyPr/>
          <a:lstStyle/>
          <a:p>
            <a:r>
              <a:rPr lang="en-US" dirty="0" err="1" smtClean="0"/>
              <a:t>Programme</a:t>
            </a:r>
            <a:r>
              <a:rPr lang="en-US" dirty="0" smtClean="0"/>
              <a:t> for International Student Assessment (PISA)</a:t>
            </a:r>
          </a:p>
          <a:p>
            <a:pPr lvl="1">
              <a:tabLst>
                <a:tab pos="3227388" algn="l"/>
              </a:tabLst>
            </a:pPr>
            <a:r>
              <a:rPr lang="en-US" dirty="0" smtClean="0"/>
              <a:t>United Kingdom	500</a:t>
            </a:r>
          </a:p>
          <a:p>
            <a:pPr lvl="1">
              <a:tabLst>
                <a:tab pos="3227388" algn="l"/>
              </a:tabLst>
            </a:pPr>
            <a:r>
              <a:rPr lang="en-US" dirty="0" smtClean="0"/>
              <a:t>Canada	527</a:t>
            </a:r>
          </a:p>
          <a:p>
            <a:pPr lvl="1">
              <a:tabLst>
                <a:tab pos="3227388" algn="l"/>
              </a:tabLst>
            </a:pPr>
            <a:r>
              <a:rPr lang="en-US" dirty="0" smtClean="0"/>
              <a:t>Finland	544</a:t>
            </a:r>
          </a:p>
          <a:p>
            <a:pPr lvl="1">
              <a:tabLst>
                <a:tab pos="3227388" algn="l"/>
              </a:tabLst>
            </a:pPr>
            <a:r>
              <a:rPr lang="en-US" dirty="0" smtClean="0"/>
              <a:t>Shanghai	579</a:t>
            </a:r>
          </a:p>
        </p:txBody>
      </p:sp>
      <p:sp>
        <p:nvSpPr>
          <p:cNvPr id="6" name="Slide Number Placeholder 5"/>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14</a:t>
            </a:fld>
            <a:endParaRPr lang="en-GB" dirty="0"/>
          </a:p>
        </p:txBody>
      </p:sp>
    </p:spTree>
    <p:extLst>
      <p:ext uri="{BB962C8B-B14F-4D97-AF65-F5344CB8AC3E}">
        <p14:creationId xmlns:p14="http://schemas.microsoft.com/office/powerpoint/2010/main" val="190501853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xmlns:p14="http://schemas.microsoft.com/office/powerpoint/2010/main" spd="slow" advClick="0" advTm="700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fontScale="90000"/>
          </a:bodyPr>
          <a:lstStyle/>
          <a:p>
            <a:r>
              <a:rPr lang="en-US" smtClean="0"/>
              <a:t>Replace existing teachers with better ones?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15</a:t>
            </a:fld>
            <a:endParaRPr lang="en-GB" dirty="0"/>
          </a:p>
        </p:txBody>
      </p:sp>
      <p:sp>
        <p:nvSpPr>
          <p:cNvPr id="46084" name="Rectangle 6"/>
          <p:cNvSpPr>
            <a:spLocks noGrp="1" noChangeArrowheads="1"/>
          </p:cNvSpPr>
          <p:nvPr>
            <p:ph sz="quarter" idx="1"/>
          </p:nvPr>
        </p:nvSpPr>
        <p:spPr>
          <a:xfrm>
            <a:off x="612648" y="1600200"/>
            <a:ext cx="8153400" cy="5257800"/>
          </a:xfrm>
        </p:spPr>
        <p:txBody>
          <a:bodyPr/>
          <a:lstStyle/>
          <a:p>
            <a:r>
              <a:rPr lang="en-US" dirty="0" smtClean="0"/>
              <a:t>Firing ineffective teachers?</a:t>
            </a:r>
          </a:p>
          <a:p>
            <a:pPr lvl="1"/>
            <a:r>
              <a:rPr lang="en-US" dirty="0" smtClean="0"/>
              <a:t>De-selecting least effective 10% and replace them with average teachers</a:t>
            </a:r>
          </a:p>
          <a:p>
            <a:pPr lvl="2"/>
            <a:r>
              <a:rPr lang="en-US" dirty="0" smtClean="0"/>
              <a:t>2 points on PISA (right away, if it can be done)</a:t>
            </a:r>
          </a:p>
          <a:p>
            <a:r>
              <a:rPr lang="en-US" dirty="0" smtClean="0"/>
              <a:t>Raising the bar for entry into the profession?</a:t>
            </a:r>
          </a:p>
          <a:p>
            <a:pPr lvl="1"/>
            <a:r>
              <a:rPr lang="en-US" dirty="0" smtClean="0"/>
              <a:t>Stop people with </a:t>
            </a:r>
            <a:r>
              <a:rPr lang="en-US" dirty="0" err="1" smtClean="0"/>
              <a:t>IIIrd</a:t>
            </a:r>
            <a:r>
              <a:rPr lang="en-US" dirty="0" smtClean="0"/>
              <a:t> class degrees from getting in</a:t>
            </a:r>
          </a:p>
          <a:p>
            <a:pPr lvl="2"/>
            <a:r>
              <a:rPr lang="en-US" dirty="0" smtClean="0"/>
              <a:t>0 points on PISA (ever)</a:t>
            </a:r>
          </a:p>
          <a:p>
            <a:pPr lvl="1"/>
            <a:r>
              <a:rPr lang="en-US" dirty="0" smtClean="0"/>
              <a:t>Exclude the lowest performing 30% from getting in</a:t>
            </a:r>
          </a:p>
          <a:p>
            <a:pPr lvl="2"/>
            <a:r>
              <a:rPr lang="en-US" dirty="0" smtClean="0"/>
              <a:t>5 points on PISA (in 30 years time)</a:t>
            </a:r>
          </a:p>
          <a:p>
            <a:r>
              <a:rPr lang="en-US" dirty="0" smtClean="0"/>
              <a:t>So we have to improve the teachers we have</a:t>
            </a:r>
          </a:p>
          <a:p>
            <a:pPr lvl="1"/>
            <a:r>
              <a:rPr lang="en-US" dirty="0" smtClean="0"/>
              <a:t>The “love the one you’re with” strategy</a:t>
            </a:r>
          </a:p>
        </p:txBody>
      </p:sp>
    </p:spTree>
    <p:extLst>
      <p:ext uri="{BB962C8B-B14F-4D97-AF65-F5344CB8AC3E}">
        <p14:creationId xmlns:p14="http://schemas.microsoft.com/office/powerpoint/2010/main" val="41361248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How do we speed up teacher improvement?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16</a:t>
            </a:fld>
            <a:endParaRPr lang="en-GB" dirty="0"/>
          </a:p>
        </p:txBody>
      </p:sp>
      <p:sp>
        <p:nvSpPr>
          <p:cNvPr id="4" name="Content Placeholder 3"/>
          <p:cNvSpPr>
            <a:spLocks noGrp="1"/>
          </p:cNvSpPr>
          <p:nvPr>
            <p:ph sz="quarter" idx="1"/>
          </p:nvPr>
        </p:nvSpPr>
        <p:spPr>
          <a:xfrm>
            <a:off x="612648" y="1600200"/>
            <a:ext cx="8153400" cy="5257800"/>
          </a:xfrm>
        </p:spPr>
        <p:txBody>
          <a:bodyPr/>
          <a:lstStyle/>
          <a:p>
            <a:r>
              <a:rPr lang="en-US" dirty="0"/>
              <a:t>Merit pay for effective teachers?</a:t>
            </a:r>
          </a:p>
          <a:p>
            <a:pPr lvl="1"/>
            <a:r>
              <a:rPr lang="en-US" dirty="0"/>
              <a:t>Can’t be done </a:t>
            </a:r>
            <a:r>
              <a:rPr lang="en-US" dirty="0" smtClean="0"/>
              <a:t>fairly, and doesn’t work</a:t>
            </a:r>
          </a:p>
          <a:p>
            <a:r>
              <a:rPr lang="en-US" dirty="0" smtClean="0"/>
              <a:t>Create a culture of continuous improvement</a:t>
            </a:r>
          </a:p>
          <a:p>
            <a:pPr lvl="1"/>
            <a:r>
              <a:rPr lang="en-US" dirty="0" smtClean="0"/>
              <a:t>Responsibilities of teachers</a:t>
            </a:r>
          </a:p>
          <a:p>
            <a:pPr lvl="2"/>
            <a:r>
              <a:rPr lang="en-US" dirty="0" smtClean="0"/>
              <a:t>To continue to improve classroom skill for the whole career</a:t>
            </a:r>
          </a:p>
          <a:p>
            <a:pPr lvl="2"/>
            <a:r>
              <a:rPr lang="en-US" dirty="0" smtClean="0"/>
              <a:t>To focus the improvement on ideas supported by evidence</a:t>
            </a:r>
          </a:p>
          <a:p>
            <a:pPr lvl="1"/>
            <a:r>
              <a:rPr lang="en-US" dirty="0" smtClean="0"/>
              <a:t>Responsibilities of leaders</a:t>
            </a:r>
          </a:p>
          <a:p>
            <a:pPr lvl="2"/>
            <a:r>
              <a:rPr lang="en-US" dirty="0" smtClean="0"/>
              <a:t>Create the expectation for continuous improvement</a:t>
            </a:r>
          </a:p>
          <a:p>
            <a:pPr lvl="2"/>
            <a:r>
              <a:rPr lang="en-US" dirty="0" smtClean="0"/>
              <a:t>Keep the focus on what is likely to improve achievement</a:t>
            </a:r>
          </a:p>
          <a:p>
            <a:pPr lvl="2"/>
            <a:r>
              <a:rPr lang="en-US" dirty="0" smtClean="0"/>
              <a:t>Provide support</a:t>
            </a:r>
          </a:p>
          <a:p>
            <a:pPr lvl="2"/>
            <a:r>
              <a:rPr lang="en-US" dirty="0" smtClean="0"/>
              <a:t>Encourage risk taking </a:t>
            </a:r>
            <a:endParaRPr lang="en-US" dirty="0"/>
          </a:p>
        </p:txBody>
      </p:sp>
    </p:spTree>
    <p:extLst>
      <p:ext uri="{BB962C8B-B14F-4D97-AF65-F5344CB8AC3E}">
        <p14:creationId xmlns:p14="http://schemas.microsoft.com/office/powerpoint/2010/main" val="2990151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en-US" dirty="0" smtClean="0"/>
              <a:t>Teacher expertise</a:t>
            </a:r>
            <a:endParaRPr lang="en-US" dirty="0"/>
          </a:p>
        </p:txBody>
      </p:sp>
      <p:sp>
        <p:nvSpPr>
          <p:cNvPr id="119810" name="Rectangle 3"/>
          <p:cNvSpPr>
            <a:spLocks noGrp="1" noChangeArrowheads="1"/>
          </p:cNvSpPr>
          <p:nvPr>
            <p:ph sz="quarter" idx="1"/>
          </p:nvPr>
        </p:nvSpPr>
        <p:spPr>
          <a:xfrm>
            <a:off x="612648" y="1600200"/>
            <a:ext cx="8531352" cy="5257800"/>
          </a:xfrm>
        </p:spPr>
        <p:txBody>
          <a:bodyPr>
            <a:noAutofit/>
          </a:bodyPr>
          <a:lstStyle/>
          <a:p>
            <a:r>
              <a:rPr lang="en-US" sz="2700" dirty="0" smtClean="0"/>
              <a:t>Experts</a:t>
            </a:r>
            <a:r>
              <a:rPr lang="en-US" sz="2400" dirty="0" smtClean="0"/>
              <a:t>:</a:t>
            </a:r>
          </a:p>
          <a:p>
            <a:pPr lvl="1"/>
            <a:r>
              <a:rPr lang="en-US" sz="2400" dirty="0"/>
              <a:t>e</a:t>
            </a:r>
            <a:r>
              <a:rPr lang="en-US" sz="2400" dirty="0" smtClean="0"/>
              <a:t>xcel mainly in their own domain</a:t>
            </a:r>
          </a:p>
          <a:p>
            <a:pPr lvl="1"/>
            <a:r>
              <a:rPr lang="en-US" sz="2400" dirty="0" smtClean="0"/>
              <a:t>develop automaticity for the repetitive operations that are needed to accomplish their goals</a:t>
            </a:r>
          </a:p>
          <a:p>
            <a:r>
              <a:rPr lang="en-US" sz="2700" dirty="0" smtClean="0"/>
              <a:t>In comparison to novices, experts</a:t>
            </a:r>
          </a:p>
          <a:p>
            <a:pPr lvl="1"/>
            <a:r>
              <a:rPr lang="en-US" sz="2400" dirty="0"/>
              <a:t>a</a:t>
            </a:r>
            <a:r>
              <a:rPr lang="en-US" sz="2400" dirty="0" smtClean="0"/>
              <a:t>re more sensitive to social situation when solving problems</a:t>
            </a:r>
          </a:p>
          <a:p>
            <a:pPr lvl="1"/>
            <a:r>
              <a:rPr lang="en-US" sz="2400" dirty="0"/>
              <a:t>a</a:t>
            </a:r>
            <a:r>
              <a:rPr lang="en-US" sz="2400" dirty="0" smtClean="0"/>
              <a:t>re more opportunistic and flexible in their teaching</a:t>
            </a:r>
          </a:p>
          <a:p>
            <a:pPr lvl="1"/>
            <a:r>
              <a:rPr lang="en-US" sz="2400" dirty="0"/>
              <a:t>r</a:t>
            </a:r>
            <a:r>
              <a:rPr lang="en-US" sz="2400" dirty="0" smtClean="0"/>
              <a:t>epresent problems in qualitatively different ways</a:t>
            </a:r>
          </a:p>
          <a:p>
            <a:pPr lvl="1"/>
            <a:r>
              <a:rPr lang="en-US" sz="2400" dirty="0" smtClean="0"/>
              <a:t>have faster and more accurate pattern recognition capabilities</a:t>
            </a:r>
          </a:p>
          <a:p>
            <a:pPr lvl="1"/>
            <a:r>
              <a:rPr lang="en-US" sz="2400" dirty="0" smtClean="0"/>
              <a:t>begin to solve problems slower but bring richer and more personal sources of information to bear</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17</a:t>
            </a:fld>
            <a:endParaRPr lang="en-GB" dirty="0"/>
          </a:p>
        </p:txBody>
      </p:sp>
    </p:spTree>
    <p:extLst>
      <p:ext uri="{BB962C8B-B14F-4D97-AF65-F5344CB8AC3E}">
        <p14:creationId xmlns:p14="http://schemas.microsoft.com/office/powerpoint/2010/main" val="42458123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title"/>
          </p:nvPr>
        </p:nvSpPr>
        <p:spPr>
          <a:xfrm>
            <a:off x="405295" y="121958"/>
            <a:ext cx="8353425" cy="644525"/>
          </a:xfrm>
        </p:spPr>
        <p:txBody>
          <a:bodyPr>
            <a:noAutofit/>
          </a:bodyPr>
          <a:lstStyle/>
          <a:p>
            <a:r>
              <a:rPr lang="en-US" dirty="0" smtClean="0"/>
              <a:t>Hand hygiene in hospitals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75890873"/>
              </p:ext>
            </p:extLst>
          </p:nvPr>
        </p:nvGraphicFramePr>
        <p:xfrm>
          <a:off x="398463" y="825782"/>
          <a:ext cx="8353425" cy="5596890"/>
        </p:xfrm>
        <a:graphic>
          <a:graphicData uri="http://schemas.openxmlformats.org/drawingml/2006/table">
            <a:tbl>
              <a:tblPr firstRow="1" bandRow="1">
                <a:tableStyleId>{B301B821-A1FF-4177-AEE7-76D212191A09}</a:tableStyleId>
              </a:tblPr>
              <a:tblGrid>
                <a:gridCol w="3919537"/>
                <a:gridCol w="1981200"/>
                <a:gridCol w="2452688"/>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Study</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Focus</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Compliance rate</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Preston, </a:t>
                      </a:r>
                      <a:r>
                        <a:rPr kumimoji="0" lang="en-US" sz="1800" u="none" strike="noStrike" cap="none" normalizeH="0" baseline="0" dirty="0" smtClean="0">
                          <a:ln>
                            <a:noFill/>
                          </a:ln>
                          <a:effectLst/>
                        </a:rPr>
                        <a:t>Larson, </a:t>
                      </a:r>
                      <a:r>
                        <a:rPr kumimoji="0" lang="en-US" sz="1800" u="none" strike="noStrike" cap="none" normalizeH="0" baseline="0" dirty="0">
                          <a:ln>
                            <a:noFill/>
                          </a:ln>
                          <a:effectLst/>
                        </a:rPr>
                        <a:t>&amp; </a:t>
                      </a:r>
                      <a:r>
                        <a:rPr kumimoji="0" lang="en-US" sz="1800" u="none" strike="noStrike" cap="none" normalizeH="0" baseline="0" dirty="0" err="1">
                          <a:ln>
                            <a:noFill/>
                          </a:ln>
                          <a:effectLst/>
                        </a:rPr>
                        <a:t>Stamm</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Open ward</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16%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Albert &amp; </a:t>
                      </a:r>
                      <a:r>
                        <a:rPr kumimoji="0" lang="en-US" sz="1800" u="none" strike="noStrike" cap="none" normalizeH="0" baseline="0" dirty="0" err="1">
                          <a:ln>
                            <a:noFill/>
                          </a:ln>
                          <a:effectLst/>
                        </a:rPr>
                        <a:t>Condie</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28% to 41%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(1983)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45%</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Donowitz (1987)</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Pediatric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Graham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Dubbert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Pettinger</a:t>
                      </a:r>
                      <a:r>
                        <a:rPr kumimoji="0" lang="en-US" sz="1800" u="none" strike="noStrike" cap="none" normalizeH="0" baseline="0" dirty="0">
                          <a:ln>
                            <a:noFill/>
                          </a:ln>
                          <a:effectLst/>
                        </a:rPr>
                        <a:t> &amp; </a:t>
                      </a:r>
                      <a:r>
                        <a:rPr kumimoji="0" lang="en-US" sz="1800" u="none" strike="noStrike" cap="none" normalizeH="0" baseline="0" dirty="0" err="1">
                          <a:ln>
                            <a:noFill/>
                          </a:ln>
                          <a:effectLst/>
                        </a:rPr>
                        <a:t>Nettleman</a:t>
                      </a:r>
                      <a:r>
                        <a:rPr kumimoji="0" lang="en-US" sz="1800" u="none" strike="noStrike" cap="none" normalizeH="0" baseline="0" dirty="0">
                          <a:ln>
                            <a:noFill/>
                          </a:ln>
                          <a:effectLst/>
                        </a:rPr>
                        <a:t> (1991)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Surgical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51%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Larson, et </a:t>
                      </a:r>
                      <a:r>
                        <a:rPr kumimoji="0" lang="en-US" sz="1800" u="none" strike="noStrike" cap="none" normalizeH="0" baseline="0" dirty="0">
                          <a:ln>
                            <a:noFill/>
                          </a:ln>
                          <a:effectLst/>
                        </a:rPr>
                        <a:t>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Neonatal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Doebbeling</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Zimakoff</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Meengs</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(1994)</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ER (Casualty)</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Pittet</a:t>
                      </a:r>
                      <a:r>
                        <a:rPr kumimoji="0" lang="en-US" sz="1800" u="none" strike="noStrike" cap="none" normalizeH="0" baseline="0" dirty="0">
                          <a:ln>
                            <a:noFill/>
                          </a:ln>
                          <a:effectLst/>
                        </a:rPr>
                        <a:t>, </a:t>
                      </a:r>
                      <a:r>
                        <a:rPr kumimoji="0" lang="en-US" sz="1800" u="none" strike="noStrike" cap="none" normalizeH="0" baseline="0" dirty="0" err="1" smtClean="0">
                          <a:ln>
                            <a:noFill/>
                          </a:ln>
                          <a:effectLst/>
                        </a:rPr>
                        <a:t>Mourouga</a:t>
                      </a:r>
                      <a:r>
                        <a:rPr kumimoji="0" lang="en-US" sz="1800" u="none" strike="noStrike" cap="none" normalizeH="0" baseline="0" dirty="0" smtClean="0">
                          <a:ln>
                            <a:noFill/>
                          </a:ln>
                          <a:effectLst/>
                        </a:rPr>
                        <a:t>, </a:t>
                      </a:r>
                      <a:r>
                        <a:rPr kumimoji="0" lang="en-US" sz="1800" u="none" strike="noStrike" cap="none" normalizeH="0" baseline="0" dirty="0">
                          <a:ln>
                            <a:noFill/>
                          </a:ln>
                          <a:effectLst/>
                        </a:rPr>
                        <a:t>&amp; </a:t>
                      </a:r>
                      <a:r>
                        <a:rPr kumimoji="0" lang="en-US" sz="1800" u="none" strike="noStrike" cap="none" normalizeH="0" baseline="0" dirty="0" err="1">
                          <a:ln>
                            <a:noFill/>
                          </a:ln>
                          <a:effectLst/>
                        </a:rPr>
                        <a:t>Perneger</a:t>
                      </a:r>
                      <a:r>
                        <a:rPr kumimoji="0" lang="en-US" sz="1800" u="none" strike="noStrike" cap="none" normalizeH="0" baseline="0" dirty="0">
                          <a:ln>
                            <a:noFill/>
                          </a:ln>
                          <a:effectLst/>
                        </a:rPr>
                        <a:t>  (1999)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48%</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bl>
          </a:graphicData>
        </a:graphic>
      </p:graphicFrame>
      <p:sp>
        <p:nvSpPr>
          <p:cNvPr id="5" name="TextBox 4"/>
          <p:cNvSpPr txBox="1"/>
          <p:nvPr/>
        </p:nvSpPr>
        <p:spPr>
          <a:xfrm>
            <a:off x="185987" y="6371687"/>
            <a:ext cx="1401368" cy="369332"/>
          </a:xfrm>
          <a:prstGeom prst="rect">
            <a:avLst/>
          </a:prstGeom>
          <a:noFill/>
        </p:spPr>
        <p:txBody>
          <a:bodyPr wrap="square" rtlCol="0">
            <a:spAutoFit/>
          </a:bodyPr>
          <a:lstStyle/>
          <a:p>
            <a:pPr algn="r"/>
            <a:r>
              <a:rPr lang="en-US" sz="1800" dirty="0" err="1" smtClean="0">
                <a:solidFill>
                  <a:schemeClr val="accent1"/>
                </a:solidFill>
                <a:latin typeface="Calibri"/>
                <a:cs typeface="Calibri"/>
              </a:rPr>
              <a:t>Pittet</a:t>
            </a:r>
            <a:r>
              <a:rPr lang="en-US" sz="1800" dirty="0" smtClean="0">
                <a:solidFill>
                  <a:schemeClr val="accent1"/>
                </a:solidFill>
                <a:latin typeface="Calibri"/>
                <a:cs typeface="Calibri"/>
              </a:rPr>
              <a:t>, 2001</a:t>
            </a:r>
            <a:endParaRPr lang="en-US" sz="1800" dirty="0">
              <a:solidFill>
                <a:schemeClr val="accent1"/>
              </a:solidFill>
              <a:latin typeface="Calibri"/>
              <a:cs typeface="Calibri"/>
            </a:endParaRPr>
          </a:p>
        </p:txBody>
      </p:sp>
    </p:spTree>
    <p:extLst>
      <p:ext uri="{BB962C8B-B14F-4D97-AF65-F5344CB8AC3E}">
        <p14:creationId xmlns:p14="http://schemas.microsoft.com/office/powerpoint/2010/main" val="36783091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734" y="274638"/>
            <a:ext cx="8525189" cy="1143000"/>
          </a:xfrm>
        </p:spPr>
        <p:txBody>
          <a:bodyPr>
            <a:noAutofit/>
          </a:bodyPr>
          <a:lstStyle/>
          <a:p>
            <a:r>
              <a:rPr lang="en-US" dirty="0"/>
              <a:t>The happiness hypothesis </a:t>
            </a:r>
            <a:r>
              <a:rPr lang="en-US" dirty="0" smtClean="0"/>
              <a:t>(</a:t>
            </a:r>
            <a:r>
              <a:rPr lang="en-US" dirty="0" err="1" smtClean="0"/>
              <a:t>Haidt</a:t>
            </a:r>
            <a:r>
              <a:rPr lang="en-US" dirty="0" smtClean="0"/>
              <a:t>, 2005)</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90093527"/>
              </p:ext>
            </p:extLst>
          </p:nvPr>
        </p:nvGraphicFramePr>
        <p:xfrm>
          <a:off x="457200" y="1600203"/>
          <a:ext cx="8229600" cy="4480560"/>
        </p:xfrm>
        <a:graphic>
          <a:graphicData uri="http://schemas.openxmlformats.org/drawingml/2006/table">
            <a:tbl>
              <a:tblPr firstRow="1" bandRow="1">
                <a:tableStyleId>{5C22544A-7EE6-4342-B048-85BDC9FD1C3A}</a:tableStyleId>
              </a:tblPr>
              <a:tblGrid>
                <a:gridCol w="1945921"/>
                <a:gridCol w="2876274"/>
                <a:gridCol w="3407405"/>
              </a:tblGrid>
              <a:tr h="370840">
                <a:tc>
                  <a:txBody>
                    <a:bodyPr/>
                    <a:lstStyle/>
                    <a:p>
                      <a:endParaRPr lang="en-US" dirty="0"/>
                    </a:p>
                  </a:txBody>
                  <a:tcPr/>
                </a:tc>
                <a:tc>
                  <a:txBody>
                    <a:bodyPr/>
                    <a:lstStyle/>
                    <a:p>
                      <a:pPr algn="ctr"/>
                      <a:r>
                        <a:rPr lang="en-US" sz="3600" dirty="0" smtClean="0"/>
                        <a:t>+</a:t>
                      </a:r>
                      <a:endParaRPr lang="en-US" sz="3600" dirty="0"/>
                    </a:p>
                  </a:txBody>
                  <a:tcPr/>
                </a:tc>
                <a:tc>
                  <a:txBody>
                    <a:bodyPr/>
                    <a:lstStyle/>
                    <a:p>
                      <a:pPr algn="ctr"/>
                      <a:r>
                        <a:rPr lang="en-US" sz="3600" dirty="0" smtClean="0"/>
                        <a:t>–</a:t>
                      </a:r>
                      <a:endParaRPr lang="en-US" sz="3600" dirty="0"/>
                    </a:p>
                  </a:txBody>
                  <a:tcPr/>
                </a:tc>
              </a:tr>
              <a:tr h="370840">
                <a:tc>
                  <a:txBody>
                    <a:bodyPr/>
                    <a:lstStyle/>
                    <a:p>
                      <a:r>
                        <a:rPr lang="en-US" sz="2000" dirty="0" smtClean="0"/>
                        <a:t>The rider</a:t>
                      </a:r>
                      <a:endParaRPr lang="en-US" sz="2000" dirty="0"/>
                    </a:p>
                  </a:txBody>
                  <a:tcPr/>
                </a:tc>
                <a:tc>
                  <a:txBody>
                    <a:bodyPr/>
                    <a:lstStyle/>
                    <a:p>
                      <a:r>
                        <a:rPr lang="en-US" sz="2000" dirty="0" smtClean="0"/>
                        <a:t>Rational</a:t>
                      </a:r>
                    </a:p>
                    <a:p>
                      <a:r>
                        <a:rPr lang="en-US" sz="2000" dirty="0" smtClean="0"/>
                        <a:t>Good at complex</a:t>
                      </a:r>
                      <a:r>
                        <a:rPr lang="en-US" sz="2000" baseline="0" dirty="0" smtClean="0"/>
                        <a:t> </a:t>
                      </a:r>
                      <a:r>
                        <a:rPr lang="en-US" sz="2000" dirty="0" smtClean="0"/>
                        <a:t>analysis</a:t>
                      </a:r>
                    </a:p>
                    <a:p>
                      <a:r>
                        <a:rPr lang="en-US" sz="2000" dirty="0" smtClean="0"/>
                        <a:t>Focused on the long-term</a:t>
                      </a:r>
                    </a:p>
                    <a:p>
                      <a:r>
                        <a:rPr lang="en-US" sz="2000" dirty="0" smtClean="0"/>
                        <a:t>Thinks</a:t>
                      </a:r>
                      <a:r>
                        <a:rPr lang="en-US" sz="2000" baseline="0" dirty="0" smtClean="0"/>
                        <a:t> about the future</a:t>
                      </a:r>
                      <a:endParaRPr lang="en-US" sz="2000" dirty="0" smtClean="0"/>
                    </a:p>
                    <a:p>
                      <a:endParaRPr lang="en-US" sz="2000" dirty="0" smtClean="0"/>
                    </a:p>
                    <a:p>
                      <a:endParaRPr lang="en-US" sz="2000" dirty="0" smtClean="0"/>
                    </a:p>
                  </a:txBody>
                  <a:tcPr/>
                </a:tc>
                <a:tc>
                  <a:txBody>
                    <a:bodyPr/>
                    <a:lstStyle/>
                    <a:p>
                      <a:r>
                        <a:rPr lang="en-US" sz="2000" dirty="0" smtClean="0"/>
                        <a:t>Weak</a:t>
                      </a:r>
                    </a:p>
                    <a:p>
                      <a:r>
                        <a:rPr lang="en-US" sz="2000" dirty="0" smtClean="0"/>
                        <a:t>Easily distracted</a:t>
                      </a:r>
                    </a:p>
                    <a:p>
                      <a:r>
                        <a:rPr lang="en-US" sz="2000" dirty="0" smtClean="0"/>
                        <a:t>Gets</a:t>
                      </a:r>
                      <a:r>
                        <a:rPr lang="en-US" sz="2000" baseline="0" dirty="0" smtClean="0"/>
                        <a:t> bogged down in detail</a:t>
                      </a:r>
                      <a:endParaRPr lang="en-US" sz="2000" dirty="0" smtClean="0"/>
                    </a:p>
                    <a:p>
                      <a:r>
                        <a:rPr lang="en-US" sz="2000" dirty="0" smtClean="0"/>
                        <a:t>Tires quickly</a:t>
                      </a:r>
                      <a:endParaRPr lang="en-US" sz="2000" dirty="0"/>
                    </a:p>
                  </a:txBody>
                  <a:tcPr/>
                </a:tc>
              </a:tr>
              <a:tr h="370840">
                <a:tc>
                  <a:txBody>
                    <a:bodyPr/>
                    <a:lstStyle/>
                    <a:p>
                      <a:r>
                        <a:rPr lang="en-US" sz="2000" dirty="0" smtClean="0"/>
                        <a:t>The elephant</a:t>
                      </a:r>
                      <a:endParaRPr lang="en-US" sz="2000" dirty="0"/>
                    </a:p>
                  </a:txBody>
                  <a:tcPr/>
                </a:tc>
                <a:tc>
                  <a:txBody>
                    <a:bodyPr/>
                    <a:lstStyle/>
                    <a:p>
                      <a:r>
                        <a:rPr lang="en-US" sz="2000" dirty="0" smtClean="0"/>
                        <a:t>Instinctive</a:t>
                      </a:r>
                    </a:p>
                    <a:p>
                      <a:r>
                        <a:rPr lang="en-US" sz="2000" dirty="0" smtClean="0"/>
                        <a:t>Compassionate</a:t>
                      </a:r>
                    </a:p>
                    <a:p>
                      <a:r>
                        <a:rPr lang="en-US" sz="2000" dirty="0" smtClean="0"/>
                        <a:t>Sympathetic</a:t>
                      </a:r>
                    </a:p>
                    <a:p>
                      <a:r>
                        <a:rPr lang="en-US" sz="2000" dirty="0" smtClean="0"/>
                        <a:t>Loyal</a:t>
                      </a:r>
                    </a:p>
                    <a:p>
                      <a:r>
                        <a:rPr lang="en-US" sz="2000" dirty="0" smtClean="0"/>
                        <a:t>Protective</a:t>
                      </a:r>
                    </a:p>
                    <a:p>
                      <a:r>
                        <a:rPr lang="en-US" sz="2000" dirty="0" smtClean="0"/>
                        <a:t>Powerful</a:t>
                      </a:r>
                    </a:p>
                  </a:txBody>
                  <a:tcPr/>
                </a:tc>
                <a:tc>
                  <a:txBody>
                    <a:bodyPr/>
                    <a:lstStyle/>
                    <a:p>
                      <a:r>
                        <a:rPr lang="en-US" sz="2000" dirty="0" smtClean="0"/>
                        <a:t>Emotional</a:t>
                      </a:r>
                    </a:p>
                    <a:p>
                      <a:r>
                        <a:rPr lang="en-US" sz="2000" dirty="0" smtClean="0"/>
                        <a:t>Skittish</a:t>
                      </a:r>
                    </a:p>
                    <a:p>
                      <a:r>
                        <a:rPr lang="en-US" sz="2000" dirty="0" smtClean="0"/>
                        <a:t>Focused</a:t>
                      </a:r>
                      <a:r>
                        <a:rPr lang="en-US" sz="2000" baseline="0" dirty="0" smtClean="0"/>
                        <a:t> on the short-term</a:t>
                      </a:r>
                    </a:p>
                    <a:p>
                      <a:r>
                        <a:rPr lang="en-US" sz="2000" baseline="0" dirty="0" smtClean="0"/>
                        <a:t>Thinks about the present</a:t>
                      </a:r>
                      <a:endParaRPr lang="en-US" sz="2000" dirty="0"/>
                    </a:p>
                  </a:txBody>
                  <a:tcPr/>
                </a:tc>
              </a:tr>
            </a:tbl>
          </a:graphicData>
        </a:graphic>
      </p:graphicFrame>
    </p:spTree>
    <p:extLst>
      <p:ext uri="{BB962C8B-B14F-4D97-AF65-F5344CB8AC3E}">
        <p14:creationId xmlns:p14="http://schemas.microsoft.com/office/powerpoint/2010/main" val="40640055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extBox 12"/>
          <p:cNvSpPr txBox="1">
            <a:spLocks noChangeArrowheads="1"/>
          </p:cNvSpPr>
          <p:nvPr/>
        </p:nvSpPr>
        <p:spPr bwMode="auto">
          <a:xfrm>
            <a:off x="684213" y="1268413"/>
            <a:ext cx="7775575" cy="4332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000" b="1" dirty="0" smtClean="0">
                <a:solidFill>
                  <a:prstClr val="white"/>
                </a:solidFill>
              </a:rPr>
              <a:t>Teaching with Passion to Drive Up Standards for Every Child</a:t>
            </a:r>
          </a:p>
          <a:p>
            <a:pPr algn="ctr" eaLnBrk="1" hangingPunct="1"/>
            <a:endParaRPr lang="en-US" sz="4000" b="1" dirty="0" smtClean="0">
              <a:solidFill>
                <a:prstClr val="white"/>
              </a:solidFill>
              <a:cs typeface="Arial" charset="0"/>
            </a:endParaRPr>
          </a:p>
          <a:p>
            <a:pPr algn="ctr" eaLnBrk="1" hangingPunct="1"/>
            <a:r>
              <a:rPr lang="en-GB" sz="4000" dirty="0" smtClean="0">
                <a:solidFill>
                  <a:srgbClr val="FFFFFF"/>
                </a:solidFill>
                <a:cs typeface="Arial" charset="0"/>
              </a:rPr>
              <a:t>Professor Dylan Wiliam</a:t>
            </a:r>
          </a:p>
          <a:p>
            <a:pPr algn="ctr" eaLnBrk="1" hangingPunct="1"/>
            <a:endParaRPr lang="en-GB" sz="4000" dirty="0">
              <a:solidFill>
                <a:srgbClr val="FFFFFF"/>
              </a:solidFill>
              <a:cs typeface="Arial" charset="0"/>
            </a:endParaRPr>
          </a:p>
          <a:p>
            <a:pPr algn="ctr" eaLnBrk="1" hangingPunct="1"/>
            <a:r>
              <a:rPr lang="en-GB" sz="3600" dirty="0" smtClean="0">
                <a:solidFill>
                  <a:srgbClr val="FFFFFF"/>
                </a:solidFill>
                <a:cs typeface="Arial" charset="0"/>
              </a:rPr>
              <a:t>www.dylanwiliam.net</a:t>
            </a:r>
          </a:p>
          <a:p>
            <a:pPr algn="ctr" eaLnBrk="1" hangingPunct="1">
              <a:lnSpc>
                <a:spcPct val="140000"/>
              </a:lnSpc>
            </a:pPr>
            <a:r>
              <a:rPr lang="en-US" sz="4000" baseline="30000" dirty="0" smtClean="0">
                <a:solidFill>
                  <a:srgbClr val="BFBFBF"/>
                </a:solidFill>
                <a:cs typeface="Arial" charset="0"/>
              </a:rPr>
              <a:t>  </a:t>
            </a:r>
          </a:p>
        </p:txBody>
      </p:sp>
    </p:spTree>
    <p:extLst>
      <p:ext uri="{BB962C8B-B14F-4D97-AF65-F5344CB8AC3E}">
        <p14:creationId xmlns:p14="http://schemas.microsoft.com/office/powerpoint/2010/main" val="2313036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734" y="274638"/>
            <a:ext cx="8525189" cy="1143000"/>
          </a:xfrm>
        </p:spPr>
        <p:txBody>
          <a:bodyPr>
            <a:noAutofit/>
          </a:bodyPr>
          <a:lstStyle/>
          <a:p>
            <a:r>
              <a:rPr lang="en-US" dirty="0" smtClean="0"/>
              <a:t>Strategies for change (Heath &amp; Heath, 2010)</a:t>
            </a:r>
            <a:endParaRPr lang="en-US" sz="3600" dirty="0"/>
          </a:p>
        </p:txBody>
      </p:sp>
      <p:sp>
        <p:nvSpPr>
          <p:cNvPr id="3" name="Content Placeholder 2"/>
          <p:cNvSpPr>
            <a:spLocks noGrp="1"/>
          </p:cNvSpPr>
          <p:nvPr>
            <p:ph idx="1"/>
          </p:nvPr>
        </p:nvSpPr>
        <p:spPr>
          <a:xfrm>
            <a:off x="612648" y="1600200"/>
            <a:ext cx="8153400" cy="5257800"/>
          </a:xfrm>
        </p:spPr>
        <p:txBody>
          <a:bodyPr>
            <a:normAutofit fontScale="85000" lnSpcReduction="20000"/>
          </a:bodyPr>
          <a:lstStyle/>
          <a:p>
            <a:pPr>
              <a:lnSpc>
                <a:spcPct val="120000"/>
              </a:lnSpc>
            </a:pPr>
            <a:r>
              <a:rPr lang="en-US" dirty="0" smtClean="0"/>
              <a:t>Direct the rider</a:t>
            </a:r>
          </a:p>
          <a:p>
            <a:pPr lvl="1">
              <a:lnSpc>
                <a:spcPct val="120000"/>
              </a:lnSpc>
            </a:pPr>
            <a:r>
              <a:rPr lang="en-US" dirty="0" smtClean="0"/>
              <a:t>Follow the bright spots</a:t>
            </a:r>
          </a:p>
          <a:p>
            <a:pPr lvl="1">
              <a:lnSpc>
                <a:spcPct val="120000"/>
              </a:lnSpc>
            </a:pPr>
            <a:r>
              <a:rPr lang="en-US" dirty="0" smtClean="0"/>
              <a:t>Script the critical moves</a:t>
            </a:r>
          </a:p>
          <a:p>
            <a:pPr lvl="1">
              <a:lnSpc>
                <a:spcPct val="120000"/>
              </a:lnSpc>
            </a:pPr>
            <a:r>
              <a:rPr lang="en-US" dirty="0" smtClean="0"/>
              <a:t>Point to the destination</a:t>
            </a:r>
          </a:p>
          <a:p>
            <a:pPr>
              <a:lnSpc>
                <a:spcPct val="120000"/>
              </a:lnSpc>
            </a:pPr>
            <a:r>
              <a:rPr lang="en-US" dirty="0" smtClean="0"/>
              <a:t>Motivate the elephant</a:t>
            </a:r>
          </a:p>
          <a:p>
            <a:pPr lvl="1">
              <a:lnSpc>
                <a:spcPct val="120000"/>
              </a:lnSpc>
            </a:pPr>
            <a:r>
              <a:rPr lang="en-US" dirty="0" smtClean="0"/>
              <a:t>Find the feeling</a:t>
            </a:r>
          </a:p>
          <a:p>
            <a:pPr lvl="1">
              <a:lnSpc>
                <a:spcPct val="120000"/>
              </a:lnSpc>
            </a:pPr>
            <a:r>
              <a:rPr lang="en-US" dirty="0" smtClean="0"/>
              <a:t>Shrink the change</a:t>
            </a:r>
          </a:p>
          <a:p>
            <a:pPr lvl="1">
              <a:lnSpc>
                <a:spcPct val="120000"/>
              </a:lnSpc>
            </a:pPr>
            <a:r>
              <a:rPr lang="en-US" dirty="0" smtClean="0"/>
              <a:t>Grow your people</a:t>
            </a:r>
          </a:p>
          <a:p>
            <a:pPr>
              <a:lnSpc>
                <a:spcPct val="120000"/>
              </a:lnSpc>
            </a:pPr>
            <a:r>
              <a:rPr lang="en-US" dirty="0" smtClean="0"/>
              <a:t>Shape the path</a:t>
            </a:r>
          </a:p>
          <a:p>
            <a:pPr lvl="1">
              <a:lnSpc>
                <a:spcPct val="120000"/>
              </a:lnSpc>
            </a:pPr>
            <a:r>
              <a:rPr lang="en-US" dirty="0" smtClean="0"/>
              <a:t>Tweak the environment</a:t>
            </a:r>
          </a:p>
          <a:p>
            <a:pPr lvl="1">
              <a:lnSpc>
                <a:spcPct val="120000"/>
              </a:lnSpc>
            </a:pPr>
            <a:r>
              <a:rPr lang="en-US" dirty="0" smtClean="0"/>
              <a:t>Build habits</a:t>
            </a:r>
          </a:p>
          <a:p>
            <a:pPr lvl="1">
              <a:lnSpc>
                <a:spcPct val="120000"/>
              </a:lnSpc>
            </a:pPr>
            <a:r>
              <a:rPr lang="en-US" dirty="0" smtClean="0"/>
              <a:t>Rally the herd</a:t>
            </a:r>
            <a:endParaRPr lang="en-US" dirty="0"/>
          </a:p>
        </p:txBody>
      </p:sp>
    </p:spTree>
    <p:extLst>
      <p:ext uri="{BB962C8B-B14F-4D97-AF65-F5344CB8AC3E}">
        <p14:creationId xmlns:p14="http://schemas.microsoft.com/office/powerpoint/2010/main" val="19984472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learning communities</a:t>
            </a:r>
            <a:endParaRPr lang="en-US" dirty="0"/>
          </a:p>
        </p:txBody>
      </p:sp>
      <p:sp>
        <p:nvSpPr>
          <p:cNvPr id="3" name="Content Placeholder 2"/>
          <p:cNvSpPr>
            <a:spLocks noGrp="1"/>
          </p:cNvSpPr>
          <p:nvPr>
            <p:ph idx="1"/>
          </p:nvPr>
        </p:nvSpPr>
        <p:spPr/>
        <p:txBody>
          <a:bodyPr>
            <a:normAutofit/>
          </a:bodyPr>
          <a:lstStyle/>
          <a:p>
            <a:r>
              <a:rPr lang="en-US" dirty="0" smtClean="0"/>
              <a:t>Professional</a:t>
            </a:r>
          </a:p>
          <a:p>
            <a:pPr lvl="1"/>
            <a:r>
              <a:rPr lang="en-US" dirty="0" smtClean="0"/>
              <a:t>Decision-making under uncertainty</a:t>
            </a:r>
          </a:p>
          <a:p>
            <a:pPr lvl="1"/>
            <a:r>
              <a:rPr lang="en-US" dirty="0" smtClean="0"/>
              <a:t>Accountable to a community of peers</a:t>
            </a:r>
            <a:endParaRPr lang="en-US" dirty="0"/>
          </a:p>
          <a:p>
            <a:r>
              <a:rPr lang="en-US" dirty="0" smtClean="0"/>
              <a:t>Learning</a:t>
            </a:r>
          </a:p>
          <a:p>
            <a:pPr lvl="1"/>
            <a:r>
              <a:rPr lang="en-US" dirty="0" smtClean="0"/>
              <a:t>Focused on improvement in student outcomes</a:t>
            </a:r>
            <a:endParaRPr lang="en-US" dirty="0"/>
          </a:p>
          <a:p>
            <a:r>
              <a:rPr lang="en-US" dirty="0" smtClean="0"/>
              <a:t>Communities</a:t>
            </a:r>
          </a:p>
          <a:p>
            <a:pPr lvl="1"/>
            <a:r>
              <a:rPr lang="en-US" dirty="0" smtClean="0"/>
              <a:t>Joint enterprise</a:t>
            </a:r>
          </a:p>
          <a:p>
            <a:pPr lvl="1"/>
            <a:r>
              <a:rPr lang="en-US" dirty="0" smtClean="0"/>
              <a:t>Mutual engagement</a:t>
            </a:r>
          </a:p>
          <a:p>
            <a:pPr lvl="1"/>
            <a:r>
              <a:rPr lang="en-US" dirty="0" smtClean="0"/>
              <a:t>Shared repertoire</a:t>
            </a:r>
            <a:endParaRPr lang="en-US" dirty="0"/>
          </a:p>
        </p:txBody>
      </p:sp>
    </p:spTree>
    <p:extLst>
      <p:ext uri="{BB962C8B-B14F-4D97-AF65-F5344CB8AC3E}">
        <p14:creationId xmlns:p14="http://schemas.microsoft.com/office/powerpoint/2010/main" val="4230705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dirty="0" smtClean="0"/>
              <a:t>A case study in risk</a:t>
            </a:r>
            <a:endParaRPr lang="en-US" dirty="0"/>
          </a:p>
        </p:txBody>
      </p:sp>
      <p:sp>
        <p:nvSpPr>
          <p:cNvPr id="151555" name="Rectangle 3"/>
          <p:cNvSpPr>
            <a:spLocks noGrp="1" noChangeArrowheads="1"/>
          </p:cNvSpPr>
          <p:nvPr>
            <p:ph idx="1"/>
          </p:nvPr>
        </p:nvSpPr>
        <p:spPr>
          <a:xfrm>
            <a:off x="457200" y="1600200"/>
            <a:ext cx="8229600" cy="5257800"/>
          </a:xfrm>
        </p:spPr>
        <p:txBody>
          <a:bodyPr>
            <a:noAutofit/>
          </a:bodyPr>
          <a:lstStyle/>
          <a:p>
            <a:r>
              <a:rPr lang="en-US" sz="2400" dirty="0" smtClean="0"/>
              <a:t>Transposition of the great arteries (TGA)</a:t>
            </a:r>
          </a:p>
          <a:p>
            <a:pPr lvl="1"/>
            <a:r>
              <a:rPr lang="en-US" sz="2400" dirty="0" smtClean="0"/>
              <a:t>A rare (1 in 4000 live births) but serious condition in which</a:t>
            </a:r>
          </a:p>
          <a:p>
            <a:pPr lvl="2"/>
            <a:r>
              <a:rPr lang="en-US" sz="2000" dirty="0" smtClean="0"/>
              <a:t>the aorta emerges from the right ventricle and so receives oxygen-poor blood, which is carried back to the body</a:t>
            </a:r>
          </a:p>
          <a:p>
            <a:pPr lvl="2"/>
            <a:r>
              <a:rPr lang="en-US" sz="2000" dirty="0" smtClean="0"/>
              <a:t>the pulmonary artery emerges from the left ventricle and so receives the oxygen-rich blood, which is carried back to the lungs</a:t>
            </a:r>
          </a:p>
          <a:p>
            <a:pPr lvl="1"/>
            <a:r>
              <a:rPr lang="en-US" sz="2400" dirty="0" smtClean="0"/>
              <a:t>Traditional treatment: the ‘</a:t>
            </a:r>
            <a:r>
              <a:rPr lang="en-US" sz="2400" dirty="0" err="1" smtClean="0"/>
              <a:t>Senning</a:t>
            </a:r>
            <a:r>
              <a:rPr lang="en-US" sz="2400" dirty="0" smtClean="0"/>
              <a:t>’ procedure:</a:t>
            </a:r>
          </a:p>
          <a:p>
            <a:pPr lvl="2"/>
            <a:r>
              <a:rPr lang="en-US" sz="2000" dirty="0" smtClean="0"/>
              <a:t>creating a small ‘tunnel’ between the ventricles, and</a:t>
            </a:r>
          </a:p>
          <a:p>
            <a:pPr lvl="2"/>
            <a:r>
              <a:rPr lang="en-US" sz="2000" dirty="0" smtClean="0"/>
              <a:t>inserting a ‘baffle’ to divert oxygen-rich blood from the left ventricle (where it shouldn’t be) to the right ventricle (where it should)</a:t>
            </a:r>
          </a:p>
          <a:p>
            <a:pPr lvl="1"/>
            <a:r>
              <a:rPr lang="en-US" sz="2400" dirty="0" smtClean="0"/>
              <a:t>Prognosis</a:t>
            </a:r>
          </a:p>
          <a:p>
            <a:pPr lvl="2"/>
            <a:r>
              <a:rPr lang="en-US" sz="2000" dirty="0" smtClean="0"/>
              <a:t>Early death rate (first 30 days): 12%</a:t>
            </a:r>
          </a:p>
          <a:p>
            <a:pPr lvl="2"/>
            <a:r>
              <a:rPr lang="en-US" sz="2000" dirty="0" smtClean="0"/>
              <a:t>Life expectancy: 46.6 years</a:t>
            </a:r>
            <a:endParaRPr lang="en-US" sz="2000" dirty="0"/>
          </a:p>
        </p:txBody>
      </p:sp>
    </p:spTree>
    <p:extLst>
      <p:ext uri="{BB962C8B-B14F-4D97-AF65-F5344CB8AC3E}">
        <p14:creationId xmlns:p14="http://schemas.microsoft.com/office/powerpoint/2010/main" val="21789069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Picture 2" descr="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0488" y="2251075"/>
            <a:ext cx="6665912"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03" name="Text Box 3"/>
          <p:cNvSpPr txBox="1">
            <a:spLocks noChangeArrowheads="1"/>
          </p:cNvSpPr>
          <p:nvPr/>
        </p:nvSpPr>
        <p:spPr bwMode="auto">
          <a:xfrm>
            <a:off x="2074863" y="1836738"/>
            <a:ext cx="1803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ctr">
              <a:spcBef>
                <a:spcPct val="50000"/>
              </a:spcBef>
            </a:pPr>
            <a:r>
              <a:rPr lang="en-US" sz="1800" dirty="0" err="1">
                <a:latin typeface="Arial" charset="0"/>
              </a:rPr>
              <a:t>Senning</a:t>
            </a:r>
            <a:endParaRPr lang="en-US" sz="1800" dirty="0">
              <a:latin typeface="Arial" charset="0"/>
            </a:endParaRPr>
          </a:p>
        </p:txBody>
      </p:sp>
      <p:sp>
        <p:nvSpPr>
          <p:cNvPr id="153604" name="Text Box 4"/>
          <p:cNvSpPr txBox="1">
            <a:spLocks noChangeArrowheads="1"/>
          </p:cNvSpPr>
          <p:nvPr/>
        </p:nvSpPr>
        <p:spPr bwMode="auto">
          <a:xfrm>
            <a:off x="3910013" y="1852613"/>
            <a:ext cx="20335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ctr">
              <a:spcBef>
                <a:spcPct val="50000"/>
              </a:spcBef>
            </a:pPr>
            <a:r>
              <a:rPr lang="en-US" sz="1800">
                <a:latin typeface="Arial" charset="0"/>
              </a:rPr>
              <a:t>Transitional</a:t>
            </a:r>
          </a:p>
        </p:txBody>
      </p:sp>
      <p:sp>
        <p:nvSpPr>
          <p:cNvPr id="153605" name="Text Box 5"/>
          <p:cNvSpPr txBox="1">
            <a:spLocks noChangeArrowheads="1"/>
          </p:cNvSpPr>
          <p:nvPr/>
        </p:nvSpPr>
        <p:spPr bwMode="auto">
          <a:xfrm>
            <a:off x="5926138" y="1836738"/>
            <a:ext cx="1828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lgn="ctr">
              <a:spcBef>
                <a:spcPct val="50000"/>
              </a:spcBef>
            </a:pPr>
            <a:r>
              <a:rPr lang="en-US" sz="1800">
                <a:latin typeface="Arial" charset="0"/>
              </a:rPr>
              <a:t>Switch</a:t>
            </a:r>
          </a:p>
        </p:txBody>
      </p:sp>
      <p:sp>
        <p:nvSpPr>
          <p:cNvPr id="153606" name="Text Box 6"/>
          <p:cNvSpPr txBox="1">
            <a:spLocks noChangeArrowheads="1"/>
          </p:cNvSpPr>
          <p:nvPr/>
        </p:nvSpPr>
        <p:spPr bwMode="auto">
          <a:xfrm>
            <a:off x="0" y="5851525"/>
            <a:ext cx="2946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r>
              <a:rPr lang="en-US" sz="2000">
                <a:latin typeface="Arial" charset="0"/>
              </a:rPr>
              <a:t>Early death rate</a:t>
            </a:r>
          </a:p>
          <a:p>
            <a:r>
              <a:rPr lang="en-US" sz="2000">
                <a:latin typeface="Arial" charset="0"/>
              </a:rPr>
              <a:t>Senning	12%</a:t>
            </a:r>
          </a:p>
          <a:p>
            <a:r>
              <a:rPr lang="en-US" sz="2000">
                <a:latin typeface="Arial" charset="0"/>
              </a:rPr>
              <a:t>Transitional	25%</a:t>
            </a:r>
            <a:endParaRPr lang="en-US">
              <a:latin typeface="Arial" charset="0"/>
            </a:endParaRPr>
          </a:p>
        </p:txBody>
      </p:sp>
      <p:sp>
        <p:nvSpPr>
          <p:cNvPr id="153607" name="Line 7"/>
          <p:cNvSpPr>
            <a:spLocks noChangeShapeType="1"/>
          </p:cNvSpPr>
          <p:nvPr/>
        </p:nvSpPr>
        <p:spPr bwMode="auto">
          <a:xfrm flipV="1">
            <a:off x="2221442" y="3776133"/>
            <a:ext cx="3925888" cy="127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08" name="Text Box 8"/>
          <p:cNvSpPr txBox="1">
            <a:spLocks noChangeArrowheads="1"/>
          </p:cNvSpPr>
          <p:nvPr/>
        </p:nvSpPr>
        <p:spPr bwMode="auto">
          <a:xfrm>
            <a:off x="4217988" y="6461125"/>
            <a:ext cx="4926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eneva" charset="0"/>
                <a:ea typeface="ＭＳ Ｐゴシック" charset="0"/>
                <a:cs typeface="ＭＳ Ｐゴシック" charset="0"/>
              </a:defRPr>
            </a:lvl1pPr>
            <a:lvl2pPr marL="37931725" indent="-37474525" eaLnBrk="0" hangingPunct="0">
              <a:defRPr sz="2400">
                <a:solidFill>
                  <a:schemeClr val="tx1"/>
                </a:solidFill>
                <a:latin typeface="Geneva" charset="0"/>
                <a:ea typeface="ＭＳ Ｐゴシック" charset="0"/>
              </a:defRPr>
            </a:lvl2pPr>
            <a:lvl3pPr eaLnBrk="0" hangingPunct="0">
              <a:defRPr sz="2400">
                <a:solidFill>
                  <a:schemeClr val="tx1"/>
                </a:solidFill>
                <a:latin typeface="Geneva" charset="0"/>
                <a:ea typeface="ＭＳ Ｐゴシック" charset="0"/>
              </a:defRPr>
            </a:lvl3pPr>
            <a:lvl4pPr eaLnBrk="0" hangingPunct="0">
              <a:defRPr sz="2400">
                <a:solidFill>
                  <a:schemeClr val="tx1"/>
                </a:solidFill>
                <a:latin typeface="Geneva" charset="0"/>
                <a:ea typeface="ＭＳ Ｐゴシック" charset="0"/>
              </a:defRPr>
            </a:lvl4pPr>
            <a:lvl5pPr eaLnBrk="0" hangingPunct="0">
              <a:defRPr sz="2400">
                <a:solidFill>
                  <a:schemeClr val="tx1"/>
                </a:solidFill>
                <a:latin typeface="Geneva" charset="0"/>
                <a:ea typeface="ＭＳ Ｐゴシック" charset="0"/>
              </a:defRPr>
            </a:lvl5pPr>
            <a:lvl6pPr marL="457200" eaLnBrk="0" fontAlgn="base" hangingPunct="0">
              <a:spcBef>
                <a:spcPct val="0"/>
              </a:spcBef>
              <a:spcAft>
                <a:spcPct val="0"/>
              </a:spcAft>
              <a:defRPr sz="2400">
                <a:solidFill>
                  <a:schemeClr val="tx1"/>
                </a:solidFill>
                <a:latin typeface="Geneva" charset="0"/>
                <a:ea typeface="ＭＳ Ｐゴシック" charset="0"/>
              </a:defRPr>
            </a:lvl6pPr>
            <a:lvl7pPr marL="914400" eaLnBrk="0" fontAlgn="base" hangingPunct="0">
              <a:spcBef>
                <a:spcPct val="0"/>
              </a:spcBef>
              <a:spcAft>
                <a:spcPct val="0"/>
              </a:spcAft>
              <a:defRPr sz="2400">
                <a:solidFill>
                  <a:schemeClr val="tx1"/>
                </a:solidFill>
                <a:latin typeface="Geneva" charset="0"/>
                <a:ea typeface="ＭＳ Ｐゴシック" charset="0"/>
              </a:defRPr>
            </a:lvl7pPr>
            <a:lvl8pPr marL="1371600" eaLnBrk="0" fontAlgn="base" hangingPunct="0">
              <a:spcBef>
                <a:spcPct val="0"/>
              </a:spcBef>
              <a:spcAft>
                <a:spcPct val="0"/>
              </a:spcAft>
              <a:defRPr sz="2400">
                <a:solidFill>
                  <a:schemeClr val="tx1"/>
                </a:solidFill>
                <a:latin typeface="Geneva" charset="0"/>
                <a:ea typeface="ＭＳ Ｐゴシック" charset="0"/>
              </a:defRPr>
            </a:lvl8pPr>
            <a:lvl9pPr marL="1828800" eaLnBrk="0" fontAlgn="base" hangingPunct="0">
              <a:spcBef>
                <a:spcPct val="0"/>
              </a:spcBef>
              <a:spcAft>
                <a:spcPct val="0"/>
              </a:spcAft>
              <a:defRPr sz="2400">
                <a:solidFill>
                  <a:schemeClr val="tx1"/>
                </a:solidFill>
                <a:latin typeface="Geneva" charset="0"/>
                <a:ea typeface="ＭＳ Ｐゴシック" charset="0"/>
              </a:defRPr>
            </a:lvl9pPr>
          </a:lstStyle>
          <a:p>
            <a:pPr>
              <a:spcBef>
                <a:spcPct val="50000"/>
              </a:spcBef>
            </a:pPr>
            <a:r>
              <a:rPr lang="en-US" sz="1800"/>
              <a:t>Bull, et al (2000). </a:t>
            </a:r>
            <a:r>
              <a:rPr lang="en-US" sz="1800" i="1"/>
              <a:t>BMJ, </a:t>
            </a:r>
            <a:r>
              <a:rPr lang="en-US" sz="1800" b="1"/>
              <a:t>320</a:t>
            </a:r>
            <a:r>
              <a:rPr lang="en-US" sz="1800"/>
              <a:t>, 1168-1173</a:t>
            </a:r>
            <a:r>
              <a:rPr lang="en-US" sz="2000"/>
              <a:t>.</a:t>
            </a:r>
            <a:endParaRPr lang="en-US"/>
          </a:p>
        </p:txBody>
      </p:sp>
      <p:sp>
        <p:nvSpPr>
          <p:cNvPr id="1068041" name="Rectangle 9"/>
          <p:cNvSpPr>
            <a:spLocks noGrp="1" noChangeArrowheads="1"/>
          </p:cNvSpPr>
          <p:nvPr>
            <p:ph type="title"/>
          </p:nvPr>
        </p:nvSpPr>
        <p:spPr/>
        <p:txBody>
          <a:bodyPr/>
          <a:lstStyle/>
          <a:p>
            <a:r>
              <a:rPr lang="en-US" smtClean="0"/>
              <a:t>The introduction of the ‘switch’ procedure</a:t>
            </a:r>
            <a:endParaRPr lang="en-US" dirty="0" smtClean="0"/>
          </a:p>
        </p:txBody>
      </p:sp>
    </p:spTree>
    <p:extLst>
      <p:ext uri="{BB962C8B-B14F-4D97-AF65-F5344CB8AC3E}">
        <p14:creationId xmlns:p14="http://schemas.microsoft.com/office/powerpoint/2010/main" val="124375443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650" name="Picture 2" descr="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574925"/>
            <a:ext cx="7551738"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51" name="Rectangle 4"/>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Impact on life expectancy</a:t>
            </a:r>
          </a:p>
        </p:txBody>
      </p:sp>
      <p:sp>
        <p:nvSpPr>
          <p:cNvPr id="8" name="Line Callout 2 7"/>
          <p:cNvSpPr>
            <a:spLocks/>
          </p:cNvSpPr>
          <p:nvPr/>
        </p:nvSpPr>
        <p:spPr bwMode="auto">
          <a:xfrm>
            <a:off x="6434138" y="2438400"/>
            <a:ext cx="2506662" cy="1422400"/>
          </a:xfrm>
          <a:prstGeom prst="borderCallout2">
            <a:avLst>
              <a:gd name="adj1" fmla="val 48514"/>
              <a:gd name="adj2" fmla="val -2250"/>
              <a:gd name="adj3" fmla="val 48514"/>
              <a:gd name="adj4" fmla="val -22074"/>
              <a:gd name="adj5" fmla="val 91069"/>
              <a:gd name="adj6" fmla="val -57477"/>
            </a:avLst>
          </a:prstGeom>
          <a:solidFill>
            <a:schemeClr val="accent1"/>
          </a:solidFill>
          <a:ln w="12700">
            <a:solidFill>
              <a:schemeClr val="tx2"/>
            </a:solidFill>
            <a:round/>
            <a:headEnd/>
            <a:tailEnd/>
          </a:ln>
        </p:spPr>
        <p:txBody>
          <a:bodyPr/>
          <a:lstStyle/>
          <a:p>
            <a:pPr eaLnBrk="0" hangingPunct="0">
              <a:tabLst>
                <a:tab pos="1150938" algn="l"/>
              </a:tabLst>
              <a:defRPr/>
            </a:pPr>
            <a:r>
              <a:rPr lang="en-US" sz="1800" dirty="0">
                <a:solidFill>
                  <a:schemeClr val="bg1"/>
                </a:solidFill>
                <a:latin typeface="Arial" charset="0"/>
                <a:ea typeface="ＭＳ Ｐゴシック" charset="-128"/>
                <a:cs typeface="ＭＳ Ｐゴシック" charset="-128"/>
              </a:rPr>
              <a:t>Life expectancy:</a:t>
            </a:r>
          </a:p>
          <a:p>
            <a:pPr eaLnBrk="0" hangingPunct="0">
              <a:tabLst>
                <a:tab pos="1150938" algn="l"/>
              </a:tabLst>
              <a:defRPr/>
            </a:pPr>
            <a:r>
              <a:rPr lang="en-US" sz="1800" dirty="0" err="1">
                <a:solidFill>
                  <a:schemeClr val="bg1"/>
                </a:solidFill>
                <a:latin typeface="Arial" charset="0"/>
                <a:ea typeface="ＭＳ Ｐゴシック" charset="-128"/>
                <a:cs typeface="ＭＳ Ｐゴシック" charset="-128"/>
              </a:rPr>
              <a:t>Senning</a:t>
            </a:r>
            <a:r>
              <a:rPr lang="en-US" sz="1800" dirty="0">
                <a:solidFill>
                  <a:schemeClr val="bg1"/>
                </a:solidFill>
                <a:latin typeface="Arial" charset="0"/>
                <a:ea typeface="ＭＳ Ｐゴシック" charset="-128"/>
                <a:cs typeface="ＭＳ Ｐゴシック" charset="-128"/>
              </a:rPr>
              <a:t>: 	46.6 years</a:t>
            </a:r>
          </a:p>
          <a:p>
            <a:pPr eaLnBrk="0" hangingPunct="0">
              <a:tabLst>
                <a:tab pos="1150938" algn="l"/>
              </a:tabLst>
              <a:defRPr/>
            </a:pPr>
            <a:r>
              <a:rPr lang="en-US" sz="1800" dirty="0">
                <a:solidFill>
                  <a:schemeClr val="bg1"/>
                </a:solidFill>
                <a:latin typeface="Arial" charset="0"/>
                <a:ea typeface="ＭＳ Ｐゴシック" charset="-128"/>
                <a:cs typeface="ＭＳ Ｐゴシック" charset="-128"/>
              </a:rPr>
              <a:t>Switch:	62.6 years</a:t>
            </a:r>
          </a:p>
        </p:txBody>
      </p:sp>
    </p:spTree>
    <p:extLst>
      <p:ext uri="{BB962C8B-B14F-4D97-AF65-F5344CB8AC3E}">
        <p14:creationId xmlns:p14="http://schemas.microsoft.com/office/powerpoint/2010/main" val="25336220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
        <p:nvSpPr>
          <p:cNvPr id="4" name="Content Placeholder 3"/>
          <p:cNvSpPr>
            <a:spLocks noGrp="1"/>
          </p:cNvSpPr>
          <p:nvPr>
            <p:ph sz="quarter" idx="1"/>
          </p:nvPr>
        </p:nvSpPr>
        <p:spPr/>
        <p:txBody>
          <a:bodyPr/>
          <a:lstStyle/>
          <a:p>
            <a:r>
              <a:rPr lang="en-US" dirty="0" smtClean="0"/>
              <a:t>The challenge ahead</a:t>
            </a:r>
          </a:p>
          <a:p>
            <a:r>
              <a:rPr lang="en-US" dirty="0" smtClean="0"/>
              <a:t>Teaching as a moral activity</a:t>
            </a:r>
          </a:p>
          <a:p>
            <a:r>
              <a:rPr lang="en-US" dirty="0" smtClean="0"/>
              <a:t>It’s teacher quality, stupid</a:t>
            </a:r>
          </a:p>
          <a:p>
            <a:r>
              <a:rPr lang="en-US" dirty="0" smtClean="0"/>
              <a:t>Supporting teacher learning</a:t>
            </a:r>
          </a:p>
          <a:p>
            <a:endParaRPr lang="en-US" dirty="0" smtClean="0"/>
          </a:p>
        </p:txBody>
      </p:sp>
    </p:spTree>
    <p:extLst>
      <p:ext uri="{BB962C8B-B14F-4D97-AF65-F5344CB8AC3E}">
        <p14:creationId xmlns:p14="http://schemas.microsoft.com/office/powerpoint/2010/main" val="358486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a:t>
            </a:fld>
            <a:endParaRPr lang="en-GB" dirty="0"/>
          </a:p>
        </p:txBody>
      </p:sp>
      <p:sp>
        <p:nvSpPr>
          <p:cNvPr id="4" name="Content Placeholder 3"/>
          <p:cNvSpPr>
            <a:spLocks noGrp="1"/>
          </p:cNvSpPr>
          <p:nvPr>
            <p:ph sz="quarter" idx="1"/>
          </p:nvPr>
        </p:nvSpPr>
        <p:spPr>
          <a:xfrm>
            <a:off x="612648" y="1600200"/>
            <a:ext cx="8153400" cy="4676301"/>
          </a:xfrm>
        </p:spPr>
        <p:txBody>
          <a:bodyPr/>
          <a:lstStyle/>
          <a:p>
            <a:r>
              <a:rPr lang="en-US" dirty="0" smtClean="0"/>
              <a:t>More educated people</a:t>
            </a:r>
          </a:p>
          <a:p>
            <a:pPr lvl="1"/>
            <a:r>
              <a:rPr lang="en-US" dirty="0" smtClean="0"/>
              <a:t>live longer, are healthier, and have less disability</a:t>
            </a:r>
          </a:p>
          <a:p>
            <a:pPr lvl="1"/>
            <a:r>
              <a:rPr lang="en-US" dirty="0" smtClean="0"/>
              <a:t>are less likely to be teenage parents</a:t>
            </a:r>
          </a:p>
          <a:p>
            <a:pPr lvl="1"/>
            <a:r>
              <a:rPr lang="en-US" dirty="0" smtClean="0"/>
              <a:t>are less likely to be incarcerated</a:t>
            </a:r>
          </a:p>
          <a:p>
            <a:pPr lvl="1"/>
            <a:r>
              <a:rPr lang="en-US" dirty="0" smtClean="0"/>
              <a:t>are less likely to commit suicide</a:t>
            </a:r>
          </a:p>
          <a:p>
            <a:pPr lvl="1"/>
            <a:r>
              <a:rPr lang="en-US" dirty="0" smtClean="0"/>
              <a:t>are more likely to vote and contribute more to society</a:t>
            </a:r>
          </a:p>
          <a:p>
            <a:pPr lvl="1"/>
            <a:r>
              <a:rPr lang="en-US" dirty="0" smtClean="0"/>
              <a:t>earn more</a:t>
            </a:r>
          </a:p>
          <a:p>
            <a:r>
              <a:rPr lang="en-US" dirty="0" smtClean="0"/>
              <a:t>More educated societies</a:t>
            </a:r>
          </a:p>
          <a:p>
            <a:pPr lvl="1"/>
            <a:r>
              <a:rPr lang="en-US" dirty="0" smtClean="0"/>
              <a:t>are richer</a:t>
            </a:r>
          </a:p>
          <a:p>
            <a:pPr lvl="1"/>
            <a:r>
              <a:rPr lang="en-US" dirty="0" smtClean="0"/>
              <a:t>are fairer</a:t>
            </a:r>
          </a:p>
        </p:txBody>
      </p:sp>
      <p:sp>
        <p:nvSpPr>
          <p:cNvPr id="5" name="TextBox 4"/>
          <p:cNvSpPr txBox="1"/>
          <p:nvPr/>
        </p:nvSpPr>
        <p:spPr>
          <a:xfrm>
            <a:off x="612648" y="6306037"/>
            <a:ext cx="5932371" cy="369332"/>
          </a:xfrm>
          <a:prstGeom prst="rect">
            <a:avLst/>
          </a:prstGeom>
          <a:noFill/>
        </p:spPr>
        <p:txBody>
          <a:bodyPr wrap="none" rtlCol="0">
            <a:spAutoFit/>
          </a:bodyPr>
          <a:lstStyle/>
          <a:p>
            <a:r>
              <a:rPr lang="en-US" sz="1800" dirty="0">
                <a:solidFill>
                  <a:srgbClr val="525A93"/>
                </a:solidFill>
                <a:latin typeface="+mj-lt"/>
              </a:rPr>
              <a:t> </a:t>
            </a:r>
            <a:r>
              <a:rPr lang="en-US" sz="1800" dirty="0" smtClean="0">
                <a:solidFill>
                  <a:srgbClr val="525A93"/>
                </a:solidFill>
                <a:latin typeface="+mj-lt"/>
              </a:rPr>
              <a:t>(Source: www.learningbenefits.net &amp; </a:t>
            </a:r>
            <a:r>
              <a:rPr lang="en-US" sz="1800" dirty="0" err="1" smtClean="0">
                <a:solidFill>
                  <a:srgbClr val="525A93"/>
                </a:solidFill>
                <a:latin typeface="+mj-lt"/>
              </a:rPr>
              <a:t>www.equalitytrust.org</a:t>
            </a:r>
            <a:r>
              <a:rPr lang="en-US" sz="1800" dirty="0" smtClean="0">
                <a:solidFill>
                  <a:srgbClr val="525A93"/>
                </a:solidFill>
                <a:latin typeface="+mj-lt"/>
              </a:rPr>
              <a:t>)</a:t>
            </a:r>
            <a:endParaRPr lang="en-US" sz="1800" dirty="0">
              <a:solidFill>
                <a:srgbClr val="525A93"/>
              </a:solidFill>
              <a:latin typeface="+mj-lt"/>
            </a:endParaRPr>
          </a:p>
        </p:txBody>
      </p:sp>
    </p:spTree>
    <p:extLst>
      <p:ext uri="{BB962C8B-B14F-4D97-AF65-F5344CB8AC3E}">
        <p14:creationId xmlns:p14="http://schemas.microsoft.com/office/powerpoint/2010/main" val="112069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The world of work is changing</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49067080"/>
              </p:ext>
            </p:extLst>
          </p:nvPr>
        </p:nvGraphicFramePr>
        <p:xfrm>
          <a:off x="612647" y="2057400"/>
          <a:ext cx="8090027" cy="3108960"/>
        </p:xfrm>
        <a:graphic>
          <a:graphicData uri="http://schemas.openxmlformats.org/drawingml/2006/table">
            <a:tbl>
              <a:tblPr firstRow="1" bandRow="1">
                <a:tableStyleId>{5C22544A-7EE6-4342-B048-85BDC9FD1C3A}</a:tableStyleId>
              </a:tblPr>
              <a:tblGrid>
                <a:gridCol w="4340353"/>
                <a:gridCol w="3749674"/>
              </a:tblGrid>
              <a:tr h="370840">
                <a:tc>
                  <a:txBody>
                    <a:bodyPr/>
                    <a:lstStyle/>
                    <a:p>
                      <a:r>
                        <a:rPr lang="en-US" sz="2400" dirty="0" smtClean="0"/>
                        <a:t>Skill category</a:t>
                      </a:r>
                      <a:endParaRPr lang="en-US" sz="2400" dirty="0"/>
                    </a:p>
                  </a:txBody>
                  <a:tcPr/>
                </a:tc>
                <a:tc>
                  <a:txBody>
                    <a:bodyPr/>
                    <a:lstStyle/>
                    <a:p>
                      <a:pPr algn="ctr"/>
                      <a:r>
                        <a:rPr lang="en-US" sz="2400" dirty="0" smtClean="0"/>
                        <a:t>Percentage change</a:t>
                      </a:r>
                      <a:r>
                        <a:rPr lang="en-US" sz="2400" baseline="0" dirty="0" smtClean="0"/>
                        <a:t> 1969-1999</a:t>
                      </a:r>
                      <a:endParaRPr lang="en-US" sz="2400" dirty="0"/>
                    </a:p>
                  </a:txBody>
                  <a:tcPr/>
                </a:tc>
              </a:tr>
              <a:tr h="370840">
                <a:tc>
                  <a:txBody>
                    <a:bodyPr/>
                    <a:lstStyle/>
                    <a:p>
                      <a:r>
                        <a:rPr lang="en-US" sz="2400" dirty="0" smtClean="0"/>
                        <a:t>Complex communication</a:t>
                      </a:r>
                      <a:endParaRPr lang="en-US" sz="2400" dirty="0"/>
                    </a:p>
                  </a:txBody>
                  <a:tcPr/>
                </a:tc>
                <a:tc>
                  <a:txBody>
                    <a:bodyPr/>
                    <a:lstStyle/>
                    <a:p>
                      <a:pPr algn="ctr"/>
                      <a:r>
                        <a:rPr lang="en-US" sz="2400" dirty="0" smtClean="0"/>
                        <a:t>+14%</a:t>
                      </a:r>
                      <a:endParaRPr lang="en-US" sz="2400" dirty="0"/>
                    </a:p>
                  </a:txBody>
                  <a:tcPr/>
                </a:tc>
              </a:tr>
              <a:tr h="370840">
                <a:tc>
                  <a:txBody>
                    <a:bodyPr/>
                    <a:lstStyle/>
                    <a:p>
                      <a:r>
                        <a:rPr lang="en-US" sz="2400" dirty="0" smtClean="0"/>
                        <a:t>Expert</a:t>
                      </a:r>
                      <a:r>
                        <a:rPr lang="en-US" sz="2400" baseline="0" dirty="0" smtClean="0"/>
                        <a:t> thinking/problem solving</a:t>
                      </a:r>
                      <a:endParaRPr lang="en-US" sz="2400" dirty="0"/>
                    </a:p>
                  </a:txBody>
                  <a:tcPr/>
                </a:tc>
                <a:tc>
                  <a:txBody>
                    <a:bodyPr/>
                    <a:lstStyle/>
                    <a:p>
                      <a:pPr algn="ctr"/>
                      <a:r>
                        <a:rPr lang="en-US" sz="2400" dirty="0" smtClean="0"/>
                        <a:t>+8%</a:t>
                      </a:r>
                      <a:endParaRPr lang="en-US" sz="2400" dirty="0"/>
                    </a:p>
                  </a:txBody>
                  <a:tcPr/>
                </a:tc>
              </a:tr>
              <a:tr h="370840">
                <a:tc>
                  <a:txBody>
                    <a:bodyPr/>
                    <a:lstStyle/>
                    <a:p>
                      <a:r>
                        <a:rPr lang="en-US" sz="2400" dirty="0" smtClean="0"/>
                        <a:t>Routine</a:t>
                      </a:r>
                      <a:r>
                        <a:rPr lang="en-US" sz="2400" baseline="0" dirty="0" smtClean="0"/>
                        <a:t> manual</a:t>
                      </a:r>
                      <a:endParaRPr lang="en-US" sz="2400" dirty="0"/>
                    </a:p>
                  </a:txBody>
                  <a:tcPr/>
                </a:tc>
                <a:tc>
                  <a:txBody>
                    <a:bodyPr/>
                    <a:lstStyle/>
                    <a:p>
                      <a:pPr algn="ctr"/>
                      <a:r>
                        <a:rPr lang="en-US" sz="2400" dirty="0" smtClean="0"/>
                        <a:t>–3%</a:t>
                      </a:r>
                      <a:endParaRPr lang="en-US" sz="2400" dirty="0"/>
                    </a:p>
                  </a:txBody>
                  <a:tcPr/>
                </a:tc>
              </a:tr>
              <a:tr h="370840">
                <a:tc>
                  <a:txBody>
                    <a:bodyPr/>
                    <a:lstStyle/>
                    <a:p>
                      <a:r>
                        <a:rPr lang="en-US" sz="2400" dirty="0" smtClean="0"/>
                        <a:t>Non-routine</a:t>
                      </a:r>
                      <a:r>
                        <a:rPr lang="en-US" sz="2400" baseline="0" dirty="0" smtClean="0"/>
                        <a:t> manual</a:t>
                      </a:r>
                      <a:endParaRPr lang="en-US" sz="2400" dirty="0"/>
                    </a:p>
                  </a:txBody>
                  <a:tcPr/>
                </a:tc>
                <a:tc>
                  <a:txBody>
                    <a:bodyPr/>
                    <a:lstStyle/>
                    <a:p>
                      <a:pPr algn="ctr"/>
                      <a:r>
                        <a:rPr lang="en-US" sz="2400" dirty="0" smtClean="0"/>
                        <a:t>–5%</a:t>
                      </a:r>
                      <a:endParaRPr lang="en-US" sz="2400" dirty="0"/>
                    </a:p>
                  </a:txBody>
                  <a:tcPr/>
                </a:tc>
              </a:tr>
              <a:tr h="370840">
                <a:tc>
                  <a:txBody>
                    <a:bodyPr/>
                    <a:lstStyle/>
                    <a:p>
                      <a:r>
                        <a:rPr lang="en-US" sz="2400" dirty="0" smtClean="0"/>
                        <a:t>Routine cognitive</a:t>
                      </a:r>
                      <a:endParaRPr lang="en-US" sz="2400" dirty="0"/>
                    </a:p>
                  </a:txBody>
                  <a:tcPr/>
                </a:tc>
                <a:tc>
                  <a:txBody>
                    <a:bodyPr/>
                    <a:lstStyle/>
                    <a:p>
                      <a:pPr algn="ctr"/>
                      <a:r>
                        <a:rPr lang="en-US" sz="2400" dirty="0" smtClean="0"/>
                        <a:t>–8%</a:t>
                      </a:r>
                      <a:endParaRPr lang="en-US" sz="2400" dirty="0"/>
                    </a:p>
                  </a:txBody>
                  <a:tcPr/>
                </a:tc>
              </a:tr>
            </a:tbl>
          </a:graphicData>
        </a:graphic>
      </p:graphicFrame>
      <p:sp>
        <p:nvSpPr>
          <p:cNvPr id="23556" name="Text Box 4"/>
          <p:cNvSpPr txBox="1">
            <a:spLocks noChangeArrowheads="1"/>
          </p:cNvSpPr>
          <p:nvPr/>
        </p:nvSpPr>
        <p:spPr bwMode="auto">
          <a:xfrm>
            <a:off x="612648" y="5503510"/>
            <a:ext cx="3276600" cy="366712"/>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1800" dirty="0" err="1">
                <a:solidFill>
                  <a:schemeClr val="accent1"/>
                </a:solidFill>
                <a:latin typeface="Helvetica" charset="0"/>
              </a:rPr>
              <a:t>Autor</a:t>
            </a:r>
            <a:r>
              <a:rPr lang="en-US" sz="1800" dirty="0">
                <a:solidFill>
                  <a:schemeClr val="accent1"/>
                </a:solidFill>
                <a:latin typeface="Helvetica" charset="0"/>
              </a:rPr>
              <a:t>, Levy &amp; </a:t>
            </a:r>
            <a:r>
              <a:rPr lang="en-US" sz="1800" dirty="0" err="1" smtClean="0">
                <a:solidFill>
                  <a:schemeClr val="accent1"/>
                </a:solidFill>
                <a:latin typeface="Helvetica" charset="0"/>
              </a:rPr>
              <a:t>Murnane</a:t>
            </a:r>
            <a:r>
              <a:rPr lang="en-US" sz="1800" dirty="0">
                <a:solidFill>
                  <a:schemeClr val="accent1"/>
                </a:solidFill>
                <a:latin typeface="Helvetica" charset="0"/>
              </a:rPr>
              <a:t> </a:t>
            </a:r>
            <a:r>
              <a:rPr lang="en-US" sz="1800" dirty="0" smtClean="0">
                <a:solidFill>
                  <a:schemeClr val="accent1"/>
                </a:solidFill>
                <a:latin typeface="Helvetica" charset="0"/>
              </a:rPr>
              <a:t>(2003)</a:t>
            </a:r>
            <a:endParaRPr lang="en-US" dirty="0">
              <a:solidFill>
                <a:schemeClr val="accent1"/>
              </a:solidFill>
            </a:endParaRPr>
          </a:p>
        </p:txBody>
      </p:sp>
    </p:spTree>
    <p:extLst>
      <p:ext uri="{BB962C8B-B14F-4D97-AF65-F5344CB8AC3E}">
        <p14:creationId xmlns:p14="http://schemas.microsoft.com/office/powerpoint/2010/main" val="9896622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flat is the world?</a:t>
            </a:r>
            <a:endParaRPr lang="en-US" dirty="0"/>
          </a:p>
        </p:txBody>
      </p:sp>
      <p:sp>
        <p:nvSpPr>
          <p:cNvPr id="5" name="Content Placeholder 4"/>
          <p:cNvSpPr>
            <a:spLocks noGrp="1"/>
          </p:cNvSpPr>
          <p:nvPr>
            <p:ph sz="half" idx="1"/>
          </p:nvPr>
        </p:nvSpPr>
        <p:spPr>
          <a:xfrm>
            <a:off x="254001" y="3132141"/>
            <a:ext cx="4605867" cy="3294063"/>
          </a:xfrm>
        </p:spPr>
        <p:txBody>
          <a:bodyPr>
            <a:normAutofit/>
          </a:bodyPr>
          <a:lstStyle/>
          <a:p>
            <a:pPr marL="533400" lvl="1" indent="-355600">
              <a:buSzPct val="100000"/>
              <a:buFont typeface="+mj-lt"/>
              <a:buAutoNum type="alphaUcPeriod"/>
            </a:pPr>
            <a:r>
              <a:rPr lang="en-US" sz="2400" dirty="0" smtClean="0"/>
              <a:t>Physical mail:	</a:t>
            </a:r>
          </a:p>
          <a:p>
            <a:pPr marL="533400" lvl="1" indent="-355600">
              <a:buSzPct val="100000"/>
              <a:buFont typeface="+mj-lt"/>
              <a:buAutoNum type="alphaUcPeriod"/>
            </a:pPr>
            <a:r>
              <a:rPr lang="en-US" sz="2400" dirty="0" smtClean="0"/>
              <a:t>Telephone minutes:	</a:t>
            </a:r>
          </a:p>
          <a:p>
            <a:pPr marL="533400" lvl="1" indent="-355600">
              <a:buSzPct val="100000"/>
              <a:buFont typeface="+mj-lt"/>
              <a:buAutoNum type="alphaUcPeriod"/>
            </a:pPr>
            <a:r>
              <a:rPr lang="en-US" sz="2400" dirty="0" smtClean="0"/>
              <a:t>Internet traffic:	</a:t>
            </a:r>
          </a:p>
          <a:p>
            <a:pPr marL="533400" lvl="1" indent="-355600">
              <a:buSzPct val="100000"/>
              <a:buFont typeface="+mj-lt"/>
              <a:buAutoNum type="alphaUcPeriod"/>
            </a:pPr>
            <a:r>
              <a:rPr lang="en-US" sz="2400" dirty="0" smtClean="0"/>
              <a:t>First generation immigrants:</a:t>
            </a:r>
          </a:p>
          <a:p>
            <a:pPr marL="533400" lvl="1" indent="-355600">
              <a:buSzPct val="100000"/>
              <a:buFont typeface="+mj-lt"/>
              <a:buAutoNum type="alphaUcPeriod"/>
            </a:pPr>
            <a:r>
              <a:rPr lang="en-US" sz="2400" dirty="0" smtClean="0"/>
              <a:t>University students:	</a:t>
            </a:r>
          </a:p>
          <a:p>
            <a:pPr marL="533400" lvl="1" indent="-355600">
              <a:buSzPct val="100000"/>
              <a:buFont typeface="+mj-lt"/>
              <a:buAutoNum type="alphaUcPeriod"/>
            </a:pPr>
            <a:r>
              <a:rPr lang="en-US" sz="2400" dirty="0" smtClean="0"/>
              <a:t>People, ever in their lives	</a:t>
            </a:r>
          </a:p>
          <a:p>
            <a:pPr marL="533400" lvl="1" indent="-355600">
              <a:buSzPct val="100000"/>
              <a:buFont typeface="+mj-lt"/>
              <a:buAutoNum type="alphaUcPeriod"/>
            </a:pPr>
            <a:r>
              <a:rPr lang="en-US" sz="2400" dirty="0" smtClean="0"/>
              <a:t>Goods and services:	</a:t>
            </a:r>
            <a:endParaRPr lang="en-US" sz="2400" dirty="0"/>
          </a:p>
        </p:txBody>
      </p:sp>
      <p:sp>
        <p:nvSpPr>
          <p:cNvPr id="12" name="Content Placeholder 11"/>
          <p:cNvSpPr>
            <a:spLocks noGrp="1"/>
          </p:cNvSpPr>
          <p:nvPr>
            <p:ph sz="half" idx="2"/>
          </p:nvPr>
        </p:nvSpPr>
        <p:spPr>
          <a:xfrm>
            <a:off x="5308599" y="1485904"/>
            <a:ext cx="3623733" cy="3289301"/>
          </a:xfrm>
        </p:spPr>
        <p:txBody>
          <a:bodyPr/>
          <a:lstStyle/>
          <a:p>
            <a:pPr marL="0" indent="0">
              <a:buNone/>
            </a:pPr>
            <a:r>
              <a:rPr lang="en-US" dirty="0" smtClean="0"/>
              <a:t>Percentage crossing national boundaries:</a:t>
            </a:r>
          </a:p>
          <a:p>
            <a:pPr marL="514350" indent="-514350">
              <a:buClr>
                <a:schemeClr val="accent1"/>
              </a:buClr>
              <a:buSzPct val="100000"/>
              <a:buFont typeface="+mj-lt"/>
              <a:buAutoNum type="arabicPeriod"/>
            </a:pPr>
            <a:r>
              <a:rPr lang="en-US" dirty="0" smtClean="0"/>
              <a:t>1%</a:t>
            </a:r>
          </a:p>
          <a:p>
            <a:pPr marL="514350" indent="-514350">
              <a:buClr>
                <a:schemeClr val="accent1"/>
              </a:buClr>
              <a:buSzPct val="100000"/>
              <a:buFont typeface="+mj-lt"/>
              <a:buAutoNum type="arabicPeriod"/>
            </a:pPr>
            <a:r>
              <a:rPr lang="en-US" dirty="0"/>
              <a:t>5</a:t>
            </a:r>
            <a:r>
              <a:rPr lang="en-US" dirty="0" smtClean="0"/>
              <a:t>%</a:t>
            </a:r>
          </a:p>
          <a:p>
            <a:pPr marL="514350" indent="-514350">
              <a:buClr>
                <a:schemeClr val="accent1"/>
              </a:buClr>
              <a:buSzPct val="100000"/>
              <a:buFont typeface="+mj-lt"/>
              <a:buAutoNum type="arabicPeriod"/>
            </a:pPr>
            <a:r>
              <a:rPr lang="en-US" dirty="0" smtClean="0"/>
              <a:t>10%</a:t>
            </a:r>
          </a:p>
          <a:p>
            <a:pPr marL="514350" indent="-514350">
              <a:buClr>
                <a:schemeClr val="accent1"/>
              </a:buClr>
              <a:buSzPct val="100000"/>
              <a:buFont typeface="+mj-lt"/>
              <a:buAutoNum type="arabicPeriod"/>
            </a:pPr>
            <a:r>
              <a:rPr lang="en-US" dirty="0"/>
              <a:t>2</a:t>
            </a:r>
            <a:r>
              <a:rPr lang="en-US" dirty="0" smtClean="0"/>
              <a:t>0%</a:t>
            </a:r>
          </a:p>
          <a:p>
            <a:pPr marL="514350" indent="-514350">
              <a:buClr>
                <a:schemeClr val="accent1"/>
              </a:buClr>
              <a:buSzPct val="100000"/>
              <a:buFont typeface="+mj-lt"/>
              <a:buAutoNum type="arabicPeriod"/>
            </a:pPr>
            <a:r>
              <a:rPr lang="en-US" dirty="0"/>
              <a:t>5</a:t>
            </a:r>
            <a:r>
              <a:rPr lang="en-US" dirty="0" smtClean="0"/>
              <a:t>0%</a:t>
            </a:r>
            <a:endParaRPr lang="en-US" dirty="0"/>
          </a:p>
        </p:txBody>
      </p:sp>
    </p:spTree>
    <p:extLst>
      <p:ext uri="{BB962C8B-B14F-4D97-AF65-F5344CB8AC3E}">
        <p14:creationId xmlns:p14="http://schemas.microsoft.com/office/powerpoint/2010/main" val="11240673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Mostly round; some flat bits (</a:t>
            </a:r>
            <a:r>
              <a:rPr lang="en-US" dirty="0" err="1" smtClean="0"/>
              <a:t>Ghemawat</a:t>
            </a:r>
            <a:r>
              <a:rPr lang="en-US" dirty="0" smtClean="0"/>
              <a:t>, 2011)</a:t>
            </a:r>
            <a:endParaRPr lang="en-US" dirty="0"/>
          </a:p>
        </p:txBody>
      </p:sp>
      <p:sp>
        <p:nvSpPr>
          <p:cNvPr id="5" name="Content Placeholder 4"/>
          <p:cNvSpPr>
            <a:spLocks noGrp="1"/>
          </p:cNvSpPr>
          <p:nvPr>
            <p:ph idx="1"/>
          </p:nvPr>
        </p:nvSpPr>
        <p:spPr/>
        <p:txBody>
          <a:bodyPr/>
          <a:lstStyle/>
          <a:p>
            <a:pPr marL="0" indent="0">
              <a:buNone/>
            </a:pPr>
            <a:r>
              <a:rPr lang="en-US" dirty="0" smtClean="0"/>
              <a:t>Percentage crossing national boundaries</a:t>
            </a:r>
          </a:p>
          <a:p>
            <a:pPr lvl="1">
              <a:tabLst>
                <a:tab pos="5646738" algn="r"/>
              </a:tabLst>
            </a:pPr>
            <a:r>
              <a:rPr lang="en-US" dirty="0" smtClean="0"/>
              <a:t>Physical mail:	1</a:t>
            </a:r>
          </a:p>
          <a:p>
            <a:pPr lvl="1">
              <a:tabLst>
                <a:tab pos="5646738" algn="r"/>
              </a:tabLst>
            </a:pPr>
            <a:r>
              <a:rPr lang="en-US" dirty="0" smtClean="0"/>
              <a:t>Telephone minutes:	2</a:t>
            </a:r>
          </a:p>
          <a:p>
            <a:pPr lvl="1">
              <a:tabLst>
                <a:tab pos="5646738" algn="r"/>
              </a:tabLst>
            </a:pPr>
            <a:r>
              <a:rPr lang="en-US" dirty="0" smtClean="0"/>
              <a:t>Internet traffic:	17</a:t>
            </a:r>
          </a:p>
          <a:p>
            <a:pPr lvl="1">
              <a:tabLst>
                <a:tab pos="5646738" algn="r"/>
              </a:tabLst>
            </a:pPr>
            <a:r>
              <a:rPr lang="en-US" dirty="0" smtClean="0"/>
              <a:t>First generation immigrants:	3</a:t>
            </a:r>
          </a:p>
          <a:p>
            <a:pPr lvl="1">
              <a:tabLst>
                <a:tab pos="5646738" algn="r"/>
              </a:tabLst>
            </a:pPr>
            <a:r>
              <a:rPr lang="en-US" dirty="0" smtClean="0"/>
              <a:t>University students:	2</a:t>
            </a:r>
          </a:p>
          <a:p>
            <a:pPr lvl="1">
              <a:tabLst>
                <a:tab pos="5646738" algn="r"/>
              </a:tabLst>
            </a:pPr>
            <a:r>
              <a:rPr lang="en-US" dirty="0" smtClean="0"/>
              <a:t>People, ever in their lives:	10</a:t>
            </a:r>
          </a:p>
          <a:p>
            <a:pPr lvl="1">
              <a:tabLst>
                <a:tab pos="5646738" algn="r"/>
              </a:tabLst>
            </a:pPr>
            <a:r>
              <a:rPr lang="en-US" dirty="0" smtClean="0"/>
              <a:t>Goods and services:	10</a:t>
            </a:r>
            <a:endParaRPr lang="en-US" dirty="0"/>
          </a:p>
        </p:txBody>
      </p:sp>
    </p:spTree>
    <p:extLst>
      <p:ext uri="{BB962C8B-B14F-4D97-AF65-F5344CB8AC3E}">
        <p14:creationId xmlns:p14="http://schemas.microsoft.com/office/powerpoint/2010/main" val="10417048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ea typeface="ＭＳ Ｐゴシック" charset="-128"/>
                <a:cs typeface="ＭＳ Ｐゴシック" charset="-128"/>
              </a:rPr>
              <a:t>There is only one 21st century skill</a:t>
            </a:r>
          </a:p>
        </p:txBody>
      </p:sp>
      <p:sp>
        <p:nvSpPr>
          <p:cNvPr id="25603" name="Rectangle 3"/>
          <p:cNvSpPr>
            <a:spLocks noGrp="1" noChangeArrowheads="1"/>
          </p:cNvSpPr>
          <p:nvPr>
            <p:ph type="body" idx="1"/>
          </p:nvPr>
        </p:nvSpPr>
        <p:spPr>
          <a:xfrm>
            <a:off x="466725" y="1524000"/>
            <a:ext cx="7991475" cy="5118100"/>
          </a:xfrm>
        </p:spPr>
        <p:txBody>
          <a:bodyPr/>
          <a:lstStyle/>
          <a:p>
            <a:pPr marL="4763" indent="-4763">
              <a:buNone/>
            </a:pPr>
            <a:r>
              <a:rPr lang="en-US" sz="2200" b="0" dirty="0" smtClean="0">
                <a:latin typeface="Calibri"/>
                <a:ea typeface="ＭＳ Ｐゴシック" charset="-128"/>
                <a:cs typeface="ＭＳ Ｐゴシック" charset="-128"/>
              </a:rPr>
              <a:t>So the model that says learn while you</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at school, while you</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young, the skills that you will apply during your lifetime is no longer tenable. The skills that you can learn when you</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at school will not be applicable. They will be obsolete by the time you get into the workplace and need them, except for one skill. The one really competitive skill is the skill of being able to learn. It is the skill of being able not to give the right answer to questions about what you were taught in school, but to make the right response to situations that are outside the scope of what you were taught in school. We need to produce people who know how to act when they</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faced with situations for which they were not specifically prepared.</a:t>
            </a:r>
            <a:r>
              <a:rPr lang="en-GB" sz="2200" b="0" dirty="0" smtClean="0">
                <a:latin typeface="Calibri"/>
                <a:ea typeface="ヒラギノ角ゴ ProN W3" charset="-128"/>
                <a:cs typeface="ヒラギノ角ゴ ProN W3" charset="-128"/>
              </a:rPr>
              <a:t> (</a:t>
            </a:r>
            <a:r>
              <a:rPr lang="en-GB" sz="2200" b="0" dirty="0" err="1" smtClean="0">
                <a:latin typeface="Calibri"/>
                <a:ea typeface="ヒラギノ角ゴ ProN W3" charset="-128"/>
                <a:cs typeface="ヒラギノ角ゴ ProN W3" charset="-128"/>
              </a:rPr>
              <a:t>Papert</a:t>
            </a:r>
            <a:r>
              <a:rPr lang="en-GB" sz="2200" b="0" dirty="0" smtClean="0">
                <a:latin typeface="Calibri"/>
                <a:ea typeface="ヒラギノ角ゴ ProN W3" charset="-128"/>
                <a:cs typeface="ヒラギノ角ゴ ProN W3" charset="-128"/>
              </a:rPr>
              <a:t>, 1998)</a:t>
            </a:r>
            <a:endParaRPr lang="en-US" sz="2200" b="0" dirty="0" smtClean="0">
              <a:latin typeface="Calibri"/>
              <a:ea typeface="ＭＳ Ｐゴシック" charset="-128"/>
              <a:cs typeface="ＭＳ Ｐゴシック" charset="-128"/>
            </a:endParaRPr>
          </a:p>
        </p:txBody>
      </p:sp>
    </p:spTree>
    <p:extLst>
      <p:ext uri="{BB962C8B-B14F-4D97-AF65-F5344CB8AC3E}">
        <p14:creationId xmlns:p14="http://schemas.microsoft.com/office/powerpoint/2010/main" val="14229341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goal?</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9</a:t>
            </a:fld>
            <a:endParaRPr lang="en-GB" dirty="0"/>
          </a:p>
        </p:txBody>
      </p:sp>
      <p:sp>
        <p:nvSpPr>
          <p:cNvPr id="4" name="Content Placeholder 3"/>
          <p:cNvSpPr>
            <a:spLocks noGrp="1"/>
          </p:cNvSpPr>
          <p:nvPr>
            <p:ph sz="quarter" idx="1"/>
          </p:nvPr>
        </p:nvSpPr>
        <p:spPr/>
        <p:txBody>
          <a:bodyPr/>
          <a:lstStyle/>
          <a:p>
            <a:r>
              <a:rPr lang="en-US" dirty="0" smtClean="0"/>
              <a:t>Some unhelpful ways of thinking about the goal</a:t>
            </a:r>
          </a:p>
          <a:p>
            <a:pPr lvl="1"/>
            <a:r>
              <a:rPr lang="en-US" dirty="0" smtClean="0"/>
              <a:t>Every child reaching her or his potential</a:t>
            </a:r>
          </a:p>
          <a:p>
            <a:pPr lvl="2"/>
            <a:r>
              <a:rPr lang="en-US" dirty="0" smtClean="0"/>
              <a:t>Why be limited by your potential?</a:t>
            </a:r>
          </a:p>
          <a:p>
            <a:pPr lvl="2"/>
            <a:r>
              <a:rPr lang="en-US" dirty="0" smtClean="0"/>
              <a:t>Can’t deduce an “ought” from an “is”</a:t>
            </a:r>
          </a:p>
          <a:p>
            <a:pPr lvl="1"/>
            <a:r>
              <a:rPr lang="en-US" dirty="0" smtClean="0"/>
              <a:t>Closing achievement gaps</a:t>
            </a:r>
          </a:p>
          <a:p>
            <a:pPr lvl="2"/>
            <a:r>
              <a:rPr lang="en-US" dirty="0" smtClean="0"/>
              <a:t>Getting rid of “gifted and talented” programmes? </a:t>
            </a:r>
          </a:p>
          <a:p>
            <a:r>
              <a:rPr lang="en-US" dirty="0" smtClean="0"/>
              <a:t>An alternative aspiration:</a:t>
            </a:r>
          </a:p>
          <a:p>
            <a:pPr lvl="1"/>
            <a:r>
              <a:rPr lang="en-US" dirty="0" smtClean="0"/>
              <a:t>All students </a:t>
            </a:r>
            <a:r>
              <a:rPr lang="en-US" dirty="0" smtClean="0"/>
              <a:t>proficient</a:t>
            </a:r>
            <a:endParaRPr lang="en-US" dirty="0" smtClean="0"/>
          </a:p>
          <a:p>
            <a:pPr lvl="1"/>
            <a:r>
              <a:rPr lang="en-US" dirty="0" smtClean="0"/>
              <a:t>Many students excellent; all sub-groups of students proportionately represented in the excellent</a:t>
            </a:r>
            <a:endParaRPr lang="en-US" dirty="0"/>
          </a:p>
        </p:txBody>
      </p:sp>
    </p:spTree>
    <p:extLst>
      <p:ext uri="{BB962C8B-B14F-4D97-AF65-F5344CB8AC3E}">
        <p14:creationId xmlns:p14="http://schemas.microsoft.com/office/powerpoint/2010/main" val="3204974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WE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DWE theme.thmx</Template>
  <TotalTime>1431</TotalTime>
  <Words>1450</Words>
  <Application>Microsoft Macintosh PowerPoint</Application>
  <PresentationFormat>On-screen Show (4:3)</PresentationFormat>
  <Paragraphs>294</Paragraphs>
  <Slides>24</Slides>
  <Notes>6</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DWE theme</vt:lpstr>
      <vt:lpstr>Office Theme</vt:lpstr>
      <vt:lpstr>PowerPoint Presentation</vt:lpstr>
      <vt:lpstr>PowerPoint Presentation</vt:lpstr>
      <vt:lpstr>Outline</vt:lpstr>
      <vt:lpstr>Benefits of education</vt:lpstr>
      <vt:lpstr>The world of work is changing</vt:lpstr>
      <vt:lpstr>How flat is the world?</vt:lpstr>
      <vt:lpstr>Mostly round; some flat bits (Ghemawat, 2011)</vt:lpstr>
      <vt:lpstr>There is only one 21st century skill</vt:lpstr>
      <vt:lpstr>What is the goal?</vt:lpstr>
      <vt:lpstr>What kinds of schools do we need?</vt:lpstr>
      <vt:lpstr>How do we get there?</vt:lpstr>
      <vt:lpstr>The ‘dark matter’ of teacher quality</vt:lpstr>
      <vt:lpstr>PowerPoint Presentation</vt:lpstr>
      <vt:lpstr>A daunting target</vt:lpstr>
      <vt:lpstr>Replace existing teachers with better ones?</vt:lpstr>
      <vt:lpstr>How do we speed up teacher improvement?</vt:lpstr>
      <vt:lpstr>Teacher expertise</vt:lpstr>
      <vt:lpstr>Hand hygiene in hospitals</vt:lpstr>
      <vt:lpstr>The happiness hypothesis (Haidt, 2005)</vt:lpstr>
      <vt:lpstr>Strategies for change (Heath &amp; Heath, 2010)</vt:lpstr>
      <vt:lpstr>Professional learning communities</vt:lpstr>
      <vt:lpstr>A case study in risk</vt:lpstr>
      <vt:lpstr>The introduction of the ‘switch’ procedure</vt:lpstr>
      <vt:lpstr>Impact on life expectancy</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40</cp:revision>
  <dcterms:created xsi:type="dcterms:W3CDTF">2011-11-24T15:40:30Z</dcterms:created>
  <dcterms:modified xsi:type="dcterms:W3CDTF">2012-01-05T11:33:03Z</dcterms:modified>
</cp:coreProperties>
</file>