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embeddings/oleObject1.bin" ContentType="application/vnd.openxmlformats-officedocument.oleObject"/>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85" r:id="rId1"/>
  </p:sldMasterIdLst>
  <p:notesMasterIdLst>
    <p:notesMasterId r:id="rId50"/>
  </p:notesMasterIdLst>
  <p:handoutMasterIdLst>
    <p:handoutMasterId r:id="rId51"/>
  </p:handoutMasterIdLst>
  <p:sldIdLst>
    <p:sldId id="256" r:id="rId2"/>
    <p:sldId id="796" r:id="rId3"/>
    <p:sldId id="797" r:id="rId4"/>
    <p:sldId id="799" r:id="rId5"/>
    <p:sldId id="800" r:id="rId6"/>
    <p:sldId id="498" r:id="rId7"/>
    <p:sldId id="630" r:id="rId8"/>
    <p:sldId id="499" r:id="rId9"/>
    <p:sldId id="629" r:id="rId10"/>
    <p:sldId id="408" r:id="rId11"/>
    <p:sldId id="409" r:id="rId12"/>
    <p:sldId id="417" r:id="rId13"/>
    <p:sldId id="411" r:id="rId14"/>
    <p:sldId id="672" r:id="rId15"/>
    <p:sldId id="412" r:id="rId16"/>
    <p:sldId id="810" r:id="rId17"/>
    <p:sldId id="807" r:id="rId18"/>
    <p:sldId id="805" r:id="rId19"/>
    <p:sldId id="806" r:id="rId20"/>
    <p:sldId id="808" r:id="rId21"/>
    <p:sldId id="804" r:id="rId22"/>
    <p:sldId id="717" r:id="rId23"/>
    <p:sldId id="767" r:id="rId24"/>
    <p:sldId id="718" r:id="rId25"/>
    <p:sldId id="780" r:id="rId26"/>
    <p:sldId id="781" r:id="rId27"/>
    <p:sldId id="782" r:id="rId28"/>
    <p:sldId id="783" r:id="rId29"/>
    <p:sldId id="809" r:id="rId30"/>
    <p:sldId id="784" r:id="rId31"/>
    <p:sldId id="745" r:id="rId32"/>
    <p:sldId id="747" r:id="rId33"/>
    <p:sldId id="748" r:id="rId34"/>
    <p:sldId id="753" r:id="rId35"/>
    <p:sldId id="754" r:id="rId36"/>
    <p:sldId id="729" r:id="rId37"/>
    <p:sldId id="768" r:id="rId38"/>
    <p:sldId id="776" r:id="rId39"/>
    <p:sldId id="777" r:id="rId40"/>
    <p:sldId id="778" r:id="rId41"/>
    <p:sldId id="668" r:id="rId42"/>
    <p:sldId id="732" r:id="rId43"/>
    <p:sldId id="733" r:id="rId44"/>
    <p:sldId id="734" r:id="rId45"/>
    <p:sldId id="735" r:id="rId46"/>
    <p:sldId id="736" r:id="rId47"/>
    <p:sldId id="737" r:id="rId48"/>
    <p:sldId id="738" r:id="rId49"/>
  </p:sldIdLst>
  <p:sldSz cx="9144000" cy="6858000" type="screen4x3"/>
  <p:notesSz cx="9144000" cy="6858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C357B"/>
    <a:srgbClr val="9E2487"/>
    <a:srgbClr val="A68AAC"/>
    <a:srgbClr val="F1DFED"/>
    <a:srgbClr val="80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5" d="100"/>
          <a:sy n="75" d="100"/>
        </p:scale>
        <p:origin x="-1096" y="-80"/>
      </p:cViewPr>
      <p:guideLst>
        <p:guide orient="horz" pos="2160"/>
        <p:guide pos="289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handoutMaster" Target="handoutMasters/handoutMaster1.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812800" y="6343650"/>
            <a:ext cx="7518400" cy="247650"/>
          </a:xfrm>
          <a:prstGeom prst="rect">
            <a:avLst/>
          </a:prstGeom>
          <a:noFill/>
          <a:ln w="12700">
            <a:noFill/>
            <a:miter lim="800000"/>
            <a:headEnd/>
            <a:tailEnd/>
          </a:ln>
          <a:effectLst/>
        </p:spPr>
        <p:txBody>
          <a:bodyPr lIns="93663" tIns="46038" rIns="93663" bIns="46038">
            <a:spAutoFit/>
          </a:bodyPr>
          <a:lstStyle/>
          <a:p>
            <a:pPr defTabSz="950913" eaLnBrk="0" hangingPunct="0"/>
            <a:r>
              <a:rPr lang="en-GB" sz="1000">
                <a:latin typeface="Times New Roman" charset="0"/>
              </a:rPr>
              <a:t>© 2010 Dylan Wiliam, Institute of Education, 20 Bedford Way, London WC1H 0AL, UK; 020 7612 6000</a:t>
            </a:r>
          </a:p>
        </p:txBody>
      </p:sp>
      <p:sp>
        <p:nvSpPr>
          <p:cNvPr id="3075" name="Rectangle 3"/>
          <p:cNvSpPr>
            <a:spLocks noChangeArrowheads="1"/>
          </p:cNvSpPr>
          <p:nvPr/>
        </p:nvSpPr>
        <p:spPr bwMode="auto">
          <a:xfrm>
            <a:off x="1060450" y="377825"/>
            <a:ext cx="8037513" cy="192088"/>
          </a:xfrm>
          <a:prstGeom prst="rect">
            <a:avLst/>
          </a:prstGeom>
          <a:noFill/>
          <a:ln w="12700">
            <a:noFill/>
            <a:miter lim="800000"/>
            <a:headEnd/>
            <a:tailEnd/>
          </a:ln>
          <a:effectLst/>
        </p:spPr>
        <p:txBody>
          <a:bodyPr/>
          <a:lstStyle/>
          <a:p>
            <a:pPr>
              <a:defRPr/>
            </a:pPr>
            <a:endParaRPr lang="en-US">
              <a:latin typeface="Geneva" pitchFamily="-111" charset="0"/>
              <a:ea typeface="+mn-ea"/>
              <a:cs typeface="+mn-cs"/>
            </a:endParaRPr>
          </a:p>
        </p:txBody>
      </p:sp>
      <p:sp>
        <p:nvSpPr>
          <p:cNvPr id="3076" name="Rectangle 4"/>
          <p:cNvSpPr>
            <a:spLocks noChangeArrowheads="1"/>
          </p:cNvSpPr>
          <p:nvPr/>
        </p:nvSpPr>
        <p:spPr bwMode="auto">
          <a:xfrm>
            <a:off x="4656138" y="6581775"/>
            <a:ext cx="708025" cy="184150"/>
          </a:xfrm>
          <a:prstGeom prst="rect">
            <a:avLst/>
          </a:prstGeom>
          <a:noFill/>
          <a:ln w="12700">
            <a:noFill/>
            <a:miter lim="800000"/>
            <a:headEnd/>
            <a:tailEnd/>
          </a:ln>
          <a:effectLst/>
        </p:spPr>
        <p:txBody>
          <a:bodyPr lIns="93663" tIns="46038" rIns="93663" bIns="46038">
            <a:spAutoFit/>
          </a:bodyPr>
          <a:lstStyle/>
          <a:p>
            <a:pPr defTabSz="950913" eaLnBrk="0" hangingPunct="0"/>
            <a:fld id="{42E6FADA-0DFE-704A-AF10-DEAD46D1AE49}" type="slidenum">
              <a:rPr lang="en-GB" sz="1000">
                <a:latin typeface="Times New Roman" charset="0"/>
              </a:rPr>
              <a:pPr defTabSz="950913" eaLnBrk="0" hangingPunct="0"/>
              <a:t>‹#›</a:t>
            </a:fld>
            <a:endParaRPr lang="en-GB" sz="1000">
              <a:latin typeface="Times New Roman" charset="0"/>
            </a:endParaRPr>
          </a:p>
        </p:txBody>
      </p:sp>
    </p:spTree>
    <p:extLst>
      <p:ext uri="{BB962C8B-B14F-4D97-AF65-F5344CB8AC3E}">
        <p14:creationId xmlns:p14="http://schemas.microsoft.com/office/powerpoint/2010/main" val="2944740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306513" y="3257550"/>
            <a:ext cx="7181850" cy="3086100"/>
          </a:xfrm>
          <a:prstGeom prst="rect">
            <a:avLst/>
          </a:prstGeom>
          <a:noFill/>
          <a:ln w="12700">
            <a:noFill/>
            <a:miter lim="800000"/>
            <a:headEnd/>
            <a:tailEnd/>
          </a:ln>
          <a:effectLst/>
        </p:spPr>
        <p:txBody>
          <a:bodyPr vert="horz" wrap="square" lIns="93663" tIns="46038" rIns="93663" bIns="46038"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363" name="Rectangle 3"/>
          <p:cNvSpPr>
            <a:spLocks noGrp="1" noRot="1" noChangeAspect="1" noChangeArrowheads="1" noTextEdit="1"/>
          </p:cNvSpPr>
          <p:nvPr>
            <p:ph type="sldImg" idx="2"/>
          </p:nvPr>
        </p:nvSpPr>
        <p:spPr bwMode="auto">
          <a:xfrm>
            <a:off x="2968625" y="598488"/>
            <a:ext cx="3206750" cy="24050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extLst>
      <p:ext uri="{BB962C8B-B14F-4D97-AF65-F5344CB8AC3E}">
        <p14:creationId xmlns:p14="http://schemas.microsoft.com/office/powerpoint/2010/main" val="2657840551"/>
      </p:ext>
    </p:extLst>
  </p:cSld>
  <p:clrMap bg1="lt1" tx1="dk1" bg2="lt2" tx2="dk2" accent1="accent1" accent2="accent2" accent3="accent3" accent4="accent4" accent5="accent5" accent6="accent6" hlink="hlink" folHlink="folHlink"/>
  <p:notesStyle>
    <a:lvl1pPr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476250"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95091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142716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1901825"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cap="flat"/>
        </p:spPr>
      </p:sp>
      <p:sp>
        <p:nvSpPr>
          <p:cNvPr id="174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a:solidFill>
                  <a:srgbClr val="000000"/>
                </a:solidFill>
                <a:latin typeface="Arial" charset="0"/>
                <a:ea typeface="ＭＳ Ｐゴシック" charset="0"/>
                <a:cs typeface="ＭＳ Ｐゴシック" charset="0"/>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p:cNvSpPr>
          <p:nvPr>
            <p:ph type="sldImg"/>
          </p:nvPr>
        </p:nvSpPr>
        <p:spPr>
          <a:xfrm>
            <a:off x="2857500" y="514350"/>
            <a:ext cx="3429000" cy="2571750"/>
          </a:xfrm>
          <a:solidFill>
            <a:srgbClr val="FFFFFF"/>
          </a:solidFill>
          <a:ln/>
        </p:spPr>
      </p:sp>
      <p:sp>
        <p:nvSpPr>
          <p:cNvPr id="67587"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p:cNvSpPr>
          <p:nvPr>
            <p:ph type="sldImg"/>
          </p:nvPr>
        </p:nvSpPr>
        <p:spPr>
          <a:xfrm>
            <a:off x="2970213" y="598488"/>
            <a:ext cx="3206750" cy="2405062"/>
          </a:xfrm>
          <a:ln cap="flat"/>
        </p:spPr>
      </p:sp>
      <p:sp>
        <p:nvSpPr>
          <p:cNvPr id="696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284" tIns="46834" rIns="95284" bIns="46834"/>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p:cNvSpPr>
          <p:nvPr>
            <p:ph type="sldImg"/>
          </p:nvPr>
        </p:nvSpPr>
        <p:spPr>
          <a:xfrm>
            <a:off x="2857500" y="514350"/>
            <a:ext cx="3429000" cy="2571750"/>
          </a:xfrm>
          <a:solidFill>
            <a:srgbClr val="FFFFFF"/>
          </a:solidFill>
          <a:ln/>
        </p:spPr>
      </p:sp>
      <p:sp>
        <p:nvSpPr>
          <p:cNvPr id="71683"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3143250" y="400050"/>
            <a:ext cx="2857500" cy="2143125"/>
          </a:xfrm>
          <a:solidFill>
            <a:srgbClr val="FFFFFF"/>
          </a:solidFill>
          <a:ln/>
        </p:spPr>
      </p:sp>
      <p:sp>
        <p:nvSpPr>
          <p:cNvPr id="156675" name="Rectangle 3"/>
          <p:cNvSpPr>
            <a:spLocks noGrp="1" noChangeArrowheads="1"/>
          </p:cNvSpPr>
          <p:nvPr>
            <p:ph type="body" idx="1"/>
          </p:nvPr>
        </p:nvSpPr>
        <p:spPr>
          <a:xfrm>
            <a:off x="711200" y="2686050"/>
            <a:ext cx="7721600" cy="3657600"/>
          </a:xfrm>
          <a:solidFill>
            <a:srgbClr val="FFFFFF"/>
          </a:solidFill>
          <a:ln>
            <a:solidFill>
              <a:srgbClr val="000000"/>
            </a:solidFill>
          </a:ln>
        </p:spPr>
        <p:txBody>
          <a:bodyPr/>
          <a:lstStyle/>
          <a:p>
            <a:endParaRPr lang="en-GB" dirty="0">
              <a:latin typeface="Times New Roman" charset="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xfrm>
            <a:off x="3143250" y="400050"/>
            <a:ext cx="2857500" cy="2143125"/>
          </a:xfrm>
          <a:solidFill>
            <a:srgbClr val="FFFFFF"/>
          </a:solidFill>
          <a:ln/>
        </p:spPr>
      </p:sp>
      <p:sp>
        <p:nvSpPr>
          <p:cNvPr id="94211" name="Rectangle 3"/>
          <p:cNvSpPr>
            <a:spLocks noGrp="1" noChangeArrowheads="1"/>
          </p:cNvSpPr>
          <p:nvPr>
            <p:ph type="body" idx="1"/>
          </p:nvPr>
        </p:nvSpPr>
        <p:spPr>
          <a:xfrm>
            <a:off x="711200" y="2686050"/>
            <a:ext cx="7823200" cy="4171950"/>
          </a:xfrm>
          <a:solidFill>
            <a:srgbClr val="FFFFFF"/>
          </a:solidFill>
          <a:ln>
            <a:solidFill>
              <a:srgbClr val="000000"/>
            </a:solidFill>
          </a:ln>
        </p:spPr>
        <p:txBody>
          <a:bodyPr/>
          <a:lstStyle/>
          <a:p>
            <a:endParaRPr lang="en-GB">
              <a:latin typeface="Times New Roman" charset="0"/>
              <a:ea typeface="ＭＳ Ｐゴシック" charset="-128"/>
            </a:endParaRPr>
          </a:p>
          <a:p>
            <a:endParaRPr lang="en-GB">
              <a:latin typeface="Times New Roman" charset="0"/>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xfrm>
            <a:off x="3143250" y="400050"/>
            <a:ext cx="2857500" cy="2143125"/>
          </a:xfrm>
          <a:solidFill>
            <a:srgbClr val="FFFFFF"/>
          </a:solidFill>
          <a:ln/>
        </p:spPr>
      </p:sp>
      <p:sp>
        <p:nvSpPr>
          <p:cNvPr id="148483" name="Rectangle 3"/>
          <p:cNvSpPr>
            <a:spLocks noGrp="1" noChangeArrowheads="1"/>
          </p:cNvSpPr>
          <p:nvPr>
            <p:ph type="body" idx="1"/>
          </p:nvPr>
        </p:nvSpPr>
        <p:spPr>
          <a:xfrm>
            <a:off x="711200" y="2686050"/>
            <a:ext cx="7721600" cy="3657600"/>
          </a:xfrm>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p:cNvSpPr>
          <p:nvPr>
            <p:ph type="sldImg"/>
          </p:nvPr>
        </p:nvSpPr>
        <p:spPr>
          <a:xfrm>
            <a:off x="3143250" y="400050"/>
            <a:ext cx="2857500" cy="2143125"/>
          </a:xfrm>
          <a:solidFill>
            <a:srgbClr val="FFFFFF"/>
          </a:solidFill>
          <a:ln/>
        </p:spPr>
      </p:sp>
      <p:sp>
        <p:nvSpPr>
          <p:cNvPr id="112643" name="Rectangle 3"/>
          <p:cNvSpPr>
            <a:spLocks noGrp="1" noChangeArrowheads="1"/>
          </p:cNvSpPr>
          <p:nvPr>
            <p:ph type="body" idx="1"/>
          </p:nvPr>
        </p:nvSpPr>
        <p:spPr>
          <a:xfrm>
            <a:off x="711200" y="2686050"/>
            <a:ext cx="7721600" cy="3657600"/>
          </a:xfrm>
          <a:solidFill>
            <a:srgbClr val="FFFFFF"/>
          </a:solidFill>
          <a:ln>
            <a:solidFill>
              <a:srgbClr val="000000"/>
            </a:solidFill>
          </a:ln>
        </p:spPr>
        <p:txBody>
          <a:bodyPr/>
          <a:lstStyle/>
          <a:p>
            <a:endParaRPr lang="en-US">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p:cNvSpPr>
          <p:nvPr>
            <p:ph type="sldImg"/>
          </p:nvPr>
        </p:nvSpPr>
        <p:spPr>
          <a:ln cap="flat"/>
        </p:spPr>
      </p:sp>
      <p:sp>
        <p:nvSpPr>
          <p:cNvPr id="1239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sz="1600">
              <a:solidFill>
                <a:srgbClr val="000000"/>
              </a:solidFill>
              <a:latin typeface="Arial"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p:cNvSpPr>
          <p:nvPr>
            <p:ph type="sldImg"/>
          </p:nvPr>
        </p:nvSpPr>
        <p:spPr>
          <a:xfrm>
            <a:off x="2857500" y="514350"/>
            <a:ext cx="3429000" cy="2571750"/>
          </a:xfrm>
          <a:solidFill>
            <a:srgbClr val="FFFFFF"/>
          </a:solidFill>
          <a:ln/>
        </p:spPr>
      </p:sp>
      <p:sp>
        <p:nvSpPr>
          <p:cNvPr id="126979"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xfrm>
            <a:off x="2967038" y="598488"/>
            <a:ext cx="3206750" cy="2405062"/>
          </a:xfrm>
          <a:ln cap="flat"/>
        </p:spPr>
      </p:sp>
      <p:sp>
        <p:nvSpPr>
          <p:cNvPr id="134147" name="Rectangle 3"/>
          <p:cNvSpPr>
            <a:spLocks noGrp="1" noChangeArrowheads="1"/>
          </p:cNvSpPr>
          <p:nvPr>
            <p:ph type="body" idx="1"/>
          </p:nvPr>
        </p:nvSpPr>
        <p:spPr>
          <a:noFill/>
          <a:ln w="9525"/>
        </p:spPr>
        <p:txBody>
          <a:bodyPr/>
          <a:lstStyle/>
          <a:p>
            <a:endParaRPr lang="en-US">
              <a:latin typeface="Times New Roman" charset="0"/>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p:cNvSpPr>
          <p:nvPr>
            <p:ph type="sldImg"/>
          </p:nvPr>
        </p:nvSpPr>
        <p:spPr>
          <a:solidFill>
            <a:srgbClr val="FFFFFF"/>
          </a:solidFill>
          <a:ln/>
        </p:spPr>
      </p:sp>
      <p:sp>
        <p:nvSpPr>
          <p:cNvPr id="12902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p:cNvSpPr>
          <p:nvPr>
            <p:ph type="sldImg"/>
          </p:nvPr>
        </p:nvSpPr>
        <p:spPr>
          <a:xfrm>
            <a:off x="2857500" y="514350"/>
            <a:ext cx="3429000" cy="2571750"/>
          </a:xfrm>
          <a:solidFill>
            <a:srgbClr val="FFFFFF"/>
          </a:solidFill>
          <a:ln/>
        </p:spPr>
      </p:sp>
      <p:sp>
        <p:nvSpPr>
          <p:cNvPr id="131075"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p:cNvSpPr>
          <p:nvPr>
            <p:ph type="sldImg"/>
          </p:nvPr>
        </p:nvSpPr>
        <p:spPr>
          <a:solidFill>
            <a:srgbClr val="FFFFFF"/>
          </a:solidFill>
          <a:ln/>
        </p:spPr>
      </p:sp>
      <p:sp>
        <p:nvSpPr>
          <p:cNvPr id="133123"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p:cNvSpPr>
          <p:nvPr>
            <p:ph type="sldImg"/>
          </p:nvPr>
        </p:nvSpPr>
        <p:spPr>
          <a:xfrm>
            <a:off x="2859088" y="514350"/>
            <a:ext cx="3429000" cy="2571750"/>
          </a:xfrm>
          <a:solidFill>
            <a:srgbClr val="FFFFFF"/>
          </a:solidFill>
          <a:ln/>
        </p:spPr>
      </p:sp>
      <p:sp>
        <p:nvSpPr>
          <p:cNvPr id="135171" name="Rectangle 3"/>
          <p:cNvSpPr>
            <a:spLocks noGrp="1" noChangeArrowheads="1"/>
          </p:cNvSpPr>
          <p:nvPr>
            <p:ph type="body" idx="1"/>
          </p:nvPr>
        </p:nvSpPr>
        <p:spPr>
          <a:xfrm>
            <a:off x="914400" y="3257550"/>
            <a:ext cx="73152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p:cNvSpPr>
          <p:nvPr>
            <p:ph type="sldImg"/>
          </p:nvPr>
        </p:nvSpPr>
        <p:spPr>
          <a:xfrm>
            <a:off x="2859088" y="514350"/>
            <a:ext cx="3429000" cy="2571750"/>
          </a:xfrm>
          <a:solidFill>
            <a:srgbClr val="FFFFFF"/>
          </a:solidFill>
          <a:ln/>
        </p:spPr>
      </p:sp>
      <p:sp>
        <p:nvSpPr>
          <p:cNvPr id="137219" name="Rectangle 3"/>
          <p:cNvSpPr>
            <a:spLocks noGrp="1" noChangeArrowheads="1"/>
          </p:cNvSpPr>
          <p:nvPr>
            <p:ph type="body" idx="1"/>
          </p:nvPr>
        </p:nvSpPr>
        <p:spPr>
          <a:xfrm>
            <a:off x="914400" y="3257550"/>
            <a:ext cx="73152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p:cNvSpPr>
          <p:nvPr>
            <p:ph type="sldImg"/>
          </p:nvPr>
        </p:nvSpPr>
        <p:spPr>
          <a:solidFill>
            <a:srgbClr val="FFFFFF"/>
          </a:solidFill>
          <a:ln/>
        </p:spPr>
      </p:sp>
      <p:sp>
        <p:nvSpPr>
          <p:cNvPr id="13926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p:cNvSpPr>
          <p:nvPr>
            <p:ph type="sldImg"/>
          </p:nvPr>
        </p:nvSpPr>
        <p:spPr>
          <a:solidFill>
            <a:srgbClr val="FFFFFF"/>
          </a:solidFill>
          <a:ln/>
        </p:spPr>
      </p:sp>
      <p:sp>
        <p:nvSpPr>
          <p:cNvPr id="14233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p:cNvSpPr>
          <p:nvPr>
            <p:ph type="sldImg"/>
          </p:nvPr>
        </p:nvSpPr>
        <p:spPr>
          <a:solidFill>
            <a:srgbClr val="FFFFFF"/>
          </a:solidFill>
          <a:ln/>
        </p:spPr>
      </p:sp>
      <p:sp>
        <p:nvSpPr>
          <p:cNvPr id="14438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p:cNvSpPr>
          <p:nvPr>
            <p:ph type="sldImg"/>
          </p:nvPr>
        </p:nvSpPr>
        <p:spPr>
          <a:solidFill>
            <a:srgbClr val="FFFFFF"/>
          </a:solidFill>
          <a:ln/>
        </p:spPr>
      </p:sp>
      <p:sp>
        <p:nvSpPr>
          <p:cNvPr id="146435"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p:cNvSpPr>
          <p:nvPr>
            <p:ph type="sldImg"/>
          </p:nvPr>
        </p:nvSpPr>
        <p:spPr>
          <a:solidFill>
            <a:srgbClr val="FFFFFF"/>
          </a:solidFill>
          <a:ln/>
        </p:spPr>
      </p:sp>
      <p:sp>
        <p:nvSpPr>
          <p:cNvPr id="148483"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xfrm>
            <a:off x="2967038" y="598488"/>
            <a:ext cx="3206750" cy="2405062"/>
          </a:xfrm>
          <a:ln cap="flat"/>
        </p:spPr>
      </p:sp>
      <p:sp>
        <p:nvSpPr>
          <p:cNvPr id="136195" name="Rectangle 3"/>
          <p:cNvSpPr>
            <a:spLocks noGrp="1" noChangeArrowheads="1"/>
          </p:cNvSpPr>
          <p:nvPr>
            <p:ph type="body" idx="1"/>
          </p:nvPr>
        </p:nvSpPr>
        <p:spPr>
          <a:noFill/>
          <a:ln w="9525"/>
        </p:spPr>
        <p:txBody>
          <a:bodyPr/>
          <a:lstStyle/>
          <a:p>
            <a:endParaRPr lang="en-US">
              <a:latin typeface="Times New Roman" charset="0"/>
              <a:ea typeface="ＭＳ Ｐゴシック"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p:cNvSpPr>
          <p:nvPr>
            <p:ph type="sldImg"/>
          </p:nvPr>
        </p:nvSpPr>
        <p:spPr>
          <a:solidFill>
            <a:srgbClr val="FFFFFF"/>
          </a:solidFill>
          <a:ln/>
        </p:spPr>
      </p:sp>
      <p:sp>
        <p:nvSpPr>
          <p:cNvPr id="150531"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p:cNvSpPr>
          <p:nvPr>
            <p:ph type="sldImg"/>
          </p:nvPr>
        </p:nvSpPr>
        <p:spPr>
          <a:solidFill>
            <a:srgbClr val="FFFFFF"/>
          </a:solidFill>
          <a:ln/>
        </p:spPr>
      </p:sp>
      <p:sp>
        <p:nvSpPr>
          <p:cNvPr id="15257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p:cNvSpPr>
          <p:nvPr>
            <p:ph type="sldImg"/>
          </p:nvPr>
        </p:nvSpPr>
        <p:spPr>
          <a:solidFill>
            <a:srgbClr val="FFFFFF"/>
          </a:solidFill>
          <a:ln/>
        </p:spPr>
      </p:sp>
      <p:sp>
        <p:nvSpPr>
          <p:cNvPr id="15462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p:cNvSpPr>
          <p:nvPr>
            <p:ph type="sldImg"/>
          </p:nvPr>
        </p:nvSpPr>
        <p:spPr>
          <a:solidFill>
            <a:srgbClr val="FFFFFF"/>
          </a:solidFill>
          <a:ln/>
        </p:spPr>
      </p:sp>
      <p:sp>
        <p:nvSpPr>
          <p:cNvPr id="156675"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p:cNvSpPr>
          <p:nvPr>
            <p:ph type="sldImg"/>
          </p:nvPr>
        </p:nvSpPr>
        <p:spPr>
          <a:solidFill>
            <a:srgbClr val="FFFFFF"/>
          </a:solidFill>
          <a:ln/>
        </p:spPr>
      </p:sp>
      <p:sp>
        <p:nvSpPr>
          <p:cNvPr id="158723"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p:cNvSpPr>
          <p:nvPr>
            <p:ph type="sldImg"/>
          </p:nvPr>
        </p:nvSpPr>
        <p:spPr>
          <a:xfrm>
            <a:off x="2859088" y="514350"/>
            <a:ext cx="3429000" cy="2571750"/>
          </a:xfrm>
          <a:solidFill>
            <a:srgbClr val="FFFFFF"/>
          </a:solidFill>
          <a:ln/>
        </p:spPr>
      </p:sp>
      <p:sp>
        <p:nvSpPr>
          <p:cNvPr id="161795" name="Rectangle 3"/>
          <p:cNvSpPr>
            <a:spLocks noGrp="1" noChangeArrowheads="1"/>
          </p:cNvSpPr>
          <p:nvPr>
            <p:ph type="body" idx="1"/>
          </p:nvPr>
        </p:nvSpPr>
        <p:spPr>
          <a:xfrm>
            <a:off x="914400" y="3257550"/>
            <a:ext cx="73152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p:cNvSpPr>
          <p:nvPr>
            <p:ph type="sldImg"/>
          </p:nvPr>
        </p:nvSpPr>
        <p:spPr>
          <a:xfrm>
            <a:off x="2859088" y="514350"/>
            <a:ext cx="3429000" cy="2571750"/>
          </a:xfrm>
          <a:solidFill>
            <a:srgbClr val="FFFFFF"/>
          </a:solidFill>
          <a:ln/>
        </p:spPr>
      </p:sp>
      <p:sp>
        <p:nvSpPr>
          <p:cNvPr id="163843" name="Rectangle 3"/>
          <p:cNvSpPr>
            <a:spLocks noGrp="1" noChangeArrowheads="1"/>
          </p:cNvSpPr>
          <p:nvPr>
            <p:ph type="body" idx="1"/>
          </p:nvPr>
        </p:nvSpPr>
        <p:spPr>
          <a:xfrm>
            <a:off x="914400" y="3257550"/>
            <a:ext cx="73152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ChangeArrowheads="1"/>
          </p:cNvSpPr>
          <p:nvPr>
            <p:ph type="sldImg"/>
          </p:nvPr>
        </p:nvSpPr>
        <p:spPr>
          <a:solidFill>
            <a:srgbClr val="FFFFFF"/>
          </a:solidFill>
          <a:ln/>
        </p:spPr>
      </p:sp>
      <p:sp>
        <p:nvSpPr>
          <p:cNvPr id="16793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p:cNvSpPr>
          <p:nvPr>
            <p:ph type="sldImg"/>
          </p:nvPr>
        </p:nvSpPr>
        <p:spPr>
          <a:xfrm>
            <a:off x="2857500" y="514350"/>
            <a:ext cx="3429000" cy="2571750"/>
          </a:xfrm>
          <a:solidFill>
            <a:srgbClr val="FFFFFF"/>
          </a:solidFill>
          <a:ln/>
        </p:spPr>
      </p:sp>
      <p:sp>
        <p:nvSpPr>
          <p:cNvPr id="169987"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xfrm>
            <a:off x="2967038" y="598488"/>
            <a:ext cx="3206750" cy="2405062"/>
          </a:xfrm>
          <a:ln cap="flat"/>
        </p:spPr>
      </p:sp>
      <p:sp>
        <p:nvSpPr>
          <p:cNvPr id="140291" name="Rectangle 3"/>
          <p:cNvSpPr>
            <a:spLocks noGrp="1" noChangeArrowheads="1"/>
          </p:cNvSpPr>
          <p:nvPr>
            <p:ph type="body" idx="1"/>
          </p:nvPr>
        </p:nvSpPr>
        <p:spPr>
          <a:noFill/>
          <a:ln w="9525"/>
        </p:spPr>
        <p:txBody>
          <a:bodyPr/>
          <a:lstStyle/>
          <a:p>
            <a:endParaRPr lang="en-US">
              <a:latin typeface="Times New Roman" charset="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p:cNvSpPr>
          <p:nvPr>
            <p:ph type="sldImg"/>
          </p:nvPr>
        </p:nvSpPr>
        <p:spPr>
          <a:xfrm>
            <a:off x="2857500" y="514350"/>
            <a:ext cx="3429000" cy="2571750"/>
          </a:xfrm>
          <a:solidFill>
            <a:srgbClr val="FFFFFF"/>
          </a:solidFill>
          <a:ln/>
        </p:spPr>
      </p:sp>
      <p:sp>
        <p:nvSpPr>
          <p:cNvPr id="52227"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26"/>
          <p:cNvSpPr>
            <a:spLocks noGrp="1" noRot="1" noChangeAspect="1" noChangeArrowheads="1"/>
          </p:cNvSpPr>
          <p:nvPr>
            <p:ph type="sldImg"/>
          </p:nvPr>
        </p:nvSpPr>
        <p:spPr>
          <a:solidFill>
            <a:srgbClr val="FFFFFF"/>
          </a:solidFill>
          <a:ln/>
        </p:spPr>
      </p:sp>
      <p:sp>
        <p:nvSpPr>
          <p:cNvPr id="54275" name="Rectangle 1027"/>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p:cNvSpPr>
          <p:nvPr>
            <p:ph type="sldImg"/>
          </p:nvPr>
        </p:nvSpPr>
        <p:spPr>
          <a:xfrm>
            <a:off x="2857500" y="514350"/>
            <a:ext cx="3429000" cy="2571750"/>
          </a:xfrm>
          <a:solidFill>
            <a:srgbClr val="FFFFFF"/>
          </a:solidFill>
          <a:ln/>
        </p:spPr>
      </p:sp>
      <p:sp>
        <p:nvSpPr>
          <p:cNvPr id="57347"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p:cNvSpPr>
          <p:nvPr>
            <p:ph type="sldImg"/>
          </p:nvPr>
        </p:nvSpPr>
        <p:spPr>
          <a:xfrm>
            <a:off x="2857500" y="514350"/>
            <a:ext cx="3429000" cy="2571750"/>
          </a:xfrm>
          <a:solidFill>
            <a:srgbClr val="FFFFFF"/>
          </a:solidFill>
          <a:ln/>
        </p:spPr>
      </p:sp>
      <p:sp>
        <p:nvSpPr>
          <p:cNvPr id="61443"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C6731D-B505-F544-B9B2-A6F260207F75}" type="datetimeFigureOut">
              <a:rPr lang="en-US" smtClean="0"/>
              <a:t>19/07/2011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A962C-4E7B-6749-AA1B-B2F095EEE59C}" type="slidenum">
              <a:rPr lang="en-US" smtClean="0"/>
              <a:t>‹#›</a:t>
            </a:fld>
            <a:endParaRPr lang="en-US"/>
          </a:p>
        </p:txBody>
      </p:sp>
    </p:spTree>
    <p:extLst>
      <p:ext uri="{BB962C8B-B14F-4D97-AF65-F5344CB8AC3E}">
        <p14:creationId xmlns:p14="http://schemas.microsoft.com/office/powerpoint/2010/main" val="1053026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6731D-B505-F544-B9B2-A6F260207F75}" type="datetimeFigureOut">
              <a:rPr lang="en-US" smtClean="0"/>
              <a:t>19/07/2011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C086E-3B55-A94F-81FC-E134C2906EC9}" type="slidenum">
              <a:rPr lang="en-GB" smtClean="0"/>
              <a:pPr/>
              <a:t>‹#›</a:t>
            </a:fld>
            <a:endParaRPr lang="en-GB"/>
          </a:p>
        </p:txBody>
      </p:sp>
    </p:spTree>
    <p:extLst>
      <p:ext uri="{BB962C8B-B14F-4D97-AF65-F5344CB8AC3E}">
        <p14:creationId xmlns:p14="http://schemas.microsoft.com/office/powerpoint/2010/main" val="2197291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6731D-B505-F544-B9B2-A6F260207F75}" type="datetimeFigureOut">
              <a:rPr lang="en-US" smtClean="0"/>
              <a:t>19/07/2011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085FF-8F12-3A4B-B3D0-C2622C18F20A}" type="slidenum">
              <a:rPr lang="en-GB" smtClean="0"/>
              <a:pPr/>
              <a:t>‹#›</a:t>
            </a:fld>
            <a:endParaRPr lang="en-GB"/>
          </a:p>
        </p:txBody>
      </p:sp>
    </p:spTree>
    <p:extLst>
      <p:ext uri="{BB962C8B-B14F-4D97-AF65-F5344CB8AC3E}">
        <p14:creationId xmlns:p14="http://schemas.microsoft.com/office/powerpoint/2010/main" val="3673341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6725" y="1870075"/>
            <a:ext cx="8353425" cy="644525"/>
          </a:xfrm>
        </p:spPr>
        <p:txBody>
          <a:bodyPr/>
          <a:lstStyle/>
          <a:p>
            <a:r>
              <a:rPr lang="en-GB" smtClean="0"/>
              <a:t>Click to edit Master title style</a:t>
            </a:r>
            <a:endParaRPr lang="en-US"/>
          </a:p>
        </p:txBody>
      </p:sp>
      <p:sp>
        <p:nvSpPr>
          <p:cNvPr id="3" name="Table Placeholder 2"/>
          <p:cNvSpPr>
            <a:spLocks noGrp="1"/>
          </p:cNvSpPr>
          <p:nvPr>
            <p:ph type="tbl" idx="1"/>
          </p:nvPr>
        </p:nvSpPr>
        <p:spPr>
          <a:xfrm>
            <a:off x="466725" y="2590800"/>
            <a:ext cx="8353425" cy="3706813"/>
          </a:xfrm>
        </p:spPr>
        <p:txBody>
          <a:bodyPr/>
          <a:lstStyle/>
          <a:p>
            <a:pPr lvl="0"/>
            <a:endParaRPr lang="en-US" noProof="0" smtClean="0"/>
          </a:p>
        </p:txBody>
      </p:sp>
      <p:sp>
        <p:nvSpPr>
          <p:cNvPr id="4" name="Rectangle 5"/>
          <p:cNvSpPr>
            <a:spLocks noGrp="1" noChangeArrowheads="1"/>
          </p:cNvSpPr>
          <p:nvPr>
            <p:ph type="sldNum" sz="quarter" idx="10"/>
          </p:nvPr>
        </p:nvSpPr>
        <p:spPr>
          <a:ln/>
        </p:spPr>
        <p:txBody>
          <a:bodyPr/>
          <a:lstStyle>
            <a:lvl1pPr>
              <a:defRPr/>
            </a:lvl1pPr>
          </a:lstStyle>
          <a:p>
            <a:fld id="{F6C3C7C2-43E5-9341-9174-479ABF795C70}" type="slidenum">
              <a:rPr lang="en-GB"/>
              <a:pPr/>
              <a:t>‹#›</a:t>
            </a:fld>
            <a:endParaRPr lang="en-GB"/>
          </a:p>
        </p:txBody>
      </p:sp>
    </p:spTree>
    <p:extLst>
      <p:ext uri="{BB962C8B-B14F-4D97-AF65-F5344CB8AC3E}">
        <p14:creationId xmlns:p14="http://schemas.microsoft.com/office/powerpoint/2010/main" val="1839871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6731D-B505-F544-B9B2-A6F260207F75}" type="datetimeFigureOut">
              <a:rPr lang="en-US" smtClean="0"/>
              <a:t>19/07/2011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75C1FB-5650-8745-9EFD-4C589F29A740}" type="slidenum">
              <a:rPr lang="en-GB" smtClean="0"/>
              <a:pPr/>
              <a:t>‹#›</a:t>
            </a:fld>
            <a:endParaRPr lang="en-GB"/>
          </a:p>
        </p:txBody>
      </p:sp>
    </p:spTree>
    <p:extLst>
      <p:ext uri="{BB962C8B-B14F-4D97-AF65-F5344CB8AC3E}">
        <p14:creationId xmlns:p14="http://schemas.microsoft.com/office/powerpoint/2010/main" val="1007779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C6731D-B505-F544-B9B2-A6F260207F75}" type="datetimeFigureOut">
              <a:rPr lang="en-US" smtClean="0"/>
              <a:t>19/07/2011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DA3E4-FEB8-1745-9845-474C25F9F7F3}" type="slidenum">
              <a:rPr lang="en-GB" smtClean="0"/>
              <a:pPr/>
              <a:t>‹#›</a:t>
            </a:fld>
            <a:endParaRPr lang="en-GB"/>
          </a:p>
        </p:txBody>
      </p:sp>
    </p:spTree>
    <p:extLst>
      <p:ext uri="{BB962C8B-B14F-4D97-AF65-F5344CB8AC3E}">
        <p14:creationId xmlns:p14="http://schemas.microsoft.com/office/powerpoint/2010/main" val="4225830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C6731D-B505-F544-B9B2-A6F260207F75}" type="datetimeFigureOut">
              <a:rPr lang="en-US" smtClean="0"/>
              <a:t>19/07/2011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32550-1104-DF4E-8687-82F34B333A1F}" type="slidenum">
              <a:rPr lang="en-GB" smtClean="0"/>
              <a:pPr/>
              <a:t>‹#›</a:t>
            </a:fld>
            <a:endParaRPr lang="en-GB"/>
          </a:p>
        </p:txBody>
      </p:sp>
    </p:spTree>
    <p:extLst>
      <p:ext uri="{BB962C8B-B14F-4D97-AF65-F5344CB8AC3E}">
        <p14:creationId xmlns:p14="http://schemas.microsoft.com/office/powerpoint/2010/main" val="3251758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C6731D-B505-F544-B9B2-A6F260207F75}" type="datetimeFigureOut">
              <a:rPr lang="en-US" smtClean="0"/>
              <a:t>19/07/2011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1AED3-3B86-9F40-9C99-C0C3E86D7231}" type="slidenum">
              <a:rPr lang="en-GB" smtClean="0"/>
              <a:pPr/>
              <a:t>‹#›</a:t>
            </a:fld>
            <a:endParaRPr lang="en-GB"/>
          </a:p>
        </p:txBody>
      </p:sp>
    </p:spTree>
    <p:extLst>
      <p:ext uri="{BB962C8B-B14F-4D97-AF65-F5344CB8AC3E}">
        <p14:creationId xmlns:p14="http://schemas.microsoft.com/office/powerpoint/2010/main" val="1781633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C6731D-B505-F544-B9B2-A6F260207F75}" type="datetimeFigureOut">
              <a:rPr lang="en-US" smtClean="0"/>
              <a:t>19/07/2011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0A949F-4D9A-9746-B452-3E1EDECDFE0A}" type="slidenum">
              <a:rPr lang="en-GB" smtClean="0"/>
              <a:pPr/>
              <a:t>‹#›</a:t>
            </a:fld>
            <a:endParaRPr lang="en-GB"/>
          </a:p>
        </p:txBody>
      </p:sp>
    </p:spTree>
    <p:extLst>
      <p:ext uri="{BB962C8B-B14F-4D97-AF65-F5344CB8AC3E}">
        <p14:creationId xmlns:p14="http://schemas.microsoft.com/office/powerpoint/2010/main" val="31013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6731D-B505-F544-B9B2-A6F260207F75}" type="datetimeFigureOut">
              <a:rPr lang="en-US" smtClean="0"/>
              <a:t>19/07/2011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D98E9B-392D-F24F-BE2B-819858D8E19C}" type="slidenum">
              <a:rPr lang="en-GB" smtClean="0"/>
              <a:pPr/>
              <a:t>‹#›</a:t>
            </a:fld>
            <a:endParaRPr lang="en-GB"/>
          </a:p>
        </p:txBody>
      </p:sp>
    </p:spTree>
    <p:extLst>
      <p:ext uri="{BB962C8B-B14F-4D97-AF65-F5344CB8AC3E}">
        <p14:creationId xmlns:p14="http://schemas.microsoft.com/office/powerpoint/2010/main" val="665896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C6731D-B505-F544-B9B2-A6F260207F75}" type="datetimeFigureOut">
              <a:rPr lang="en-US" smtClean="0"/>
              <a:t>19/07/2011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B0C02-3058-A845-874E-F5846514F3C4}" type="slidenum">
              <a:rPr lang="en-GB" smtClean="0"/>
              <a:pPr/>
              <a:t>‹#›</a:t>
            </a:fld>
            <a:endParaRPr lang="en-GB"/>
          </a:p>
        </p:txBody>
      </p:sp>
    </p:spTree>
    <p:extLst>
      <p:ext uri="{BB962C8B-B14F-4D97-AF65-F5344CB8AC3E}">
        <p14:creationId xmlns:p14="http://schemas.microsoft.com/office/powerpoint/2010/main" val="3411397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C6731D-B505-F544-B9B2-A6F260207F75}" type="datetimeFigureOut">
              <a:rPr lang="en-US" smtClean="0"/>
              <a:t>19/07/2011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3ECA1-802D-0E48-B7B7-49535228E67C}" type="slidenum">
              <a:rPr lang="en-GB" smtClean="0"/>
              <a:pPr/>
              <a:t>‹#›</a:t>
            </a:fld>
            <a:endParaRPr lang="en-GB"/>
          </a:p>
        </p:txBody>
      </p:sp>
    </p:spTree>
    <p:extLst>
      <p:ext uri="{BB962C8B-B14F-4D97-AF65-F5344CB8AC3E}">
        <p14:creationId xmlns:p14="http://schemas.microsoft.com/office/powerpoint/2010/main" val="34680002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C6731D-B505-F544-B9B2-A6F260207F75}" type="datetimeFigureOut">
              <a:rPr lang="en-US" smtClean="0"/>
              <a:t>19/07/2011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D9043-27DE-0E49-93C8-DCBCCC997177}" type="slidenum">
              <a:rPr lang="en-GB" smtClean="0"/>
              <a:pPr/>
              <a:t>‹#›</a:t>
            </a:fld>
            <a:endParaRPr lang="en-GB"/>
          </a:p>
        </p:txBody>
      </p:sp>
    </p:spTree>
    <p:extLst>
      <p:ext uri="{BB962C8B-B14F-4D97-AF65-F5344CB8AC3E}">
        <p14:creationId xmlns:p14="http://schemas.microsoft.com/office/powerpoint/2010/main" val="1211049101"/>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Lst>
  <p:txStyles>
    <p:titleStyle>
      <a:lvl1pPr algn="ctr" defTabSz="4572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chemeClr val="tx2"/>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2.png"/><Relationship Id="rId1" Type="http://schemas.microsoft.com/office/2007/relationships/media" Target="file://localhost/Not%20me%20work/V/VisCog%20productions/Surprising%20studies%20of%20visual%20awareness/26%20Basketball%20-%20lift%20lobby.m4v" TargetMode="External"/><Relationship Id="rId2" Type="http://schemas.openxmlformats.org/officeDocument/2006/relationships/video" Target="file://localhost/Not%20me%20work/V/VisCog%20productions/Surprising%20studies%20of%20visual%20awareness/26%20Basketball%20-%20lift%20lobby.m4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 Id="rId3" Type="http://schemas.openxmlformats.org/officeDocument/2006/relationships/image" Target="../media/image4.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5.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ctrTitle"/>
          </p:nvPr>
        </p:nvSpPr>
        <p:spPr/>
        <p:txBody>
          <a:bodyPr>
            <a:normAutofit fontScale="90000"/>
          </a:bodyPr>
          <a:lstStyle/>
          <a:p>
            <a:pPr eaLnBrk="1" hangingPunct="1"/>
            <a:r>
              <a:rPr lang="en-US" sz="4000">
                <a:latin typeface="Arial" charset="0"/>
                <a:ea typeface="ＭＳ Ｐゴシック" charset="0"/>
                <a:cs typeface="ＭＳ Ｐゴシック" charset="0"/>
              </a:rPr>
              <a:t>Embedding formative assessment with teacher learning communities</a:t>
            </a:r>
            <a:endParaRPr lang="en-GB">
              <a:latin typeface="Arial" charset="0"/>
              <a:ea typeface="ＭＳ Ｐゴシック" charset="0"/>
              <a:cs typeface="ＭＳ Ｐゴシック" charset="0"/>
            </a:endParaRPr>
          </a:p>
        </p:txBody>
      </p:sp>
      <p:sp>
        <p:nvSpPr>
          <p:cNvPr id="16387" name="Rectangle 7"/>
          <p:cNvSpPr>
            <a:spLocks noGrp="1" noChangeArrowheads="1"/>
          </p:cNvSpPr>
          <p:nvPr>
            <p:ph type="subTitle" idx="1"/>
          </p:nvPr>
        </p:nvSpPr>
        <p:spPr>
          <a:xfrm>
            <a:off x="1371600" y="3886199"/>
            <a:ext cx="6400800" cy="2396067"/>
          </a:xfrm>
        </p:spPr>
        <p:txBody>
          <a:bodyPr>
            <a:normAutofit fontScale="70000" lnSpcReduction="20000"/>
          </a:bodyPr>
          <a:lstStyle/>
          <a:p>
            <a:pPr marL="0" indent="0" eaLnBrk="1" hangingPunct="1"/>
            <a:r>
              <a:rPr lang="en-GB" b="0" dirty="0">
                <a:latin typeface="Arial" charset="0"/>
                <a:ea typeface="ＭＳ Ｐゴシック" charset="0"/>
                <a:cs typeface="ＭＳ Ｐゴシック" charset="0"/>
              </a:rPr>
              <a:t>Dylan Wiliam</a:t>
            </a:r>
          </a:p>
          <a:p>
            <a:pPr marL="0" indent="0" eaLnBrk="1" hangingPunct="1"/>
            <a:endParaRPr lang="en-GB" b="0" dirty="0">
              <a:latin typeface="Arial" charset="0"/>
              <a:ea typeface="ＭＳ Ｐゴシック" charset="0"/>
              <a:cs typeface="ＭＳ Ｐゴシック" charset="0"/>
            </a:endParaRPr>
          </a:p>
          <a:p>
            <a:pPr marL="0" indent="0" eaLnBrk="1" hangingPunct="1"/>
            <a:r>
              <a:rPr lang="en-GB" b="0" dirty="0" smtClean="0">
                <a:latin typeface="Arial" charset="0"/>
                <a:ea typeface="ＭＳ Ｐゴシック" charset="0"/>
                <a:cs typeface="ＭＳ Ｐゴシック" charset="0"/>
              </a:rPr>
              <a:t>Learning Forward Summer Conference</a:t>
            </a:r>
          </a:p>
          <a:p>
            <a:pPr marL="0" indent="0" eaLnBrk="1" hangingPunct="1"/>
            <a:endParaRPr lang="en-GB" b="0" dirty="0">
              <a:latin typeface="Arial" charset="0"/>
              <a:ea typeface="ＭＳ Ｐゴシック" charset="0"/>
              <a:cs typeface="ＭＳ Ｐゴシック" charset="0"/>
            </a:endParaRPr>
          </a:p>
          <a:p>
            <a:pPr marL="0" indent="0" eaLnBrk="1" hangingPunct="1"/>
            <a:r>
              <a:rPr lang="en-GB" b="0" dirty="0" smtClean="0">
                <a:latin typeface="Arial" charset="0"/>
                <a:ea typeface="ＭＳ Ｐゴシック" charset="0"/>
                <a:cs typeface="ＭＳ Ｐゴシック" charset="0"/>
              </a:rPr>
              <a:t>July 2011</a:t>
            </a:r>
            <a:endParaRPr lang="en-GB" b="0" dirty="0">
              <a:latin typeface="Arial" charset="0"/>
              <a:ea typeface="ＭＳ Ｐゴシック" charset="0"/>
              <a:cs typeface="ＭＳ Ｐゴシック" charset="0"/>
            </a:endParaRPr>
          </a:p>
          <a:p>
            <a:pPr marL="0" indent="0" eaLnBrk="1" hangingPunct="1"/>
            <a:endParaRPr lang="en-GB" b="0" dirty="0">
              <a:latin typeface="Arial" charset="0"/>
              <a:ea typeface="ＭＳ Ｐゴシック" charset="0"/>
              <a:cs typeface="ＭＳ Ｐゴシック" charset="0"/>
            </a:endParaRPr>
          </a:p>
          <a:p>
            <a:pPr marL="0" indent="0" eaLnBrk="1" hangingPunct="1"/>
            <a:r>
              <a:rPr lang="en-GB" b="0" dirty="0">
                <a:latin typeface="Arial" charset="0"/>
                <a:ea typeface="ＭＳ Ｐゴシック" charset="0"/>
                <a:cs typeface="ＭＳ Ｐゴシック" charset="0"/>
              </a:rPr>
              <a:t>www.dylanwiliam.net</a:t>
            </a:r>
            <a:endParaRPr lang="en-GB" dirty="0">
              <a:latin typeface="Arial" charset="0"/>
              <a:ea typeface="ＭＳ Ｐゴシック" charset="0"/>
              <a:cs typeface="ＭＳ Ｐゴシック" charset="0"/>
            </a:endParaRPr>
          </a:p>
          <a:p>
            <a:pPr marL="0" indent="0" eaLnBrk="1" hangingPunct="1"/>
            <a:endParaRPr lang="en-GB" dirty="0">
              <a:latin typeface="Arial" charset="0"/>
              <a:ea typeface="ＭＳ Ｐゴシック" charset="0"/>
              <a:cs typeface="ＭＳ Ｐゴシック"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mtClean="0"/>
              <a:t>Unpacking formative assessment</a:t>
            </a:r>
            <a:endParaRPr lang="en-US"/>
          </a:p>
        </p:txBody>
      </p:sp>
      <p:sp>
        <p:nvSpPr>
          <p:cNvPr id="58371" name="Rectangle 3"/>
          <p:cNvSpPr>
            <a:spLocks noGrp="1" noChangeArrowheads="1"/>
          </p:cNvSpPr>
          <p:nvPr>
            <p:ph idx="1"/>
          </p:nvPr>
        </p:nvSpPr>
        <p:spPr/>
        <p:txBody>
          <a:bodyPr>
            <a:normAutofit fontScale="92500"/>
          </a:bodyPr>
          <a:lstStyle/>
          <a:p>
            <a:r>
              <a:rPr lang="en-US" smtClean="0"/>
              <a:t>Key processes</a:t>
            </a:r>
          </a:p>
          <a:p>
            <a:pPr lvl="1"/>
            <a:r>
              <a:rPr lang="en-US" smtClean="0"/>
              <a:t>Establishing where the learners are in their learning</a:t>
            </a:r>
          </a:p>
          <a:p>
            <a:pPr lvl="1"/>
            <a:r>
              <a:rPr lang="en-US" smtClean="0"/>
              <a:t>Establishing where they are going</a:t>
            </a:r>
          </a:p>
          <a:p>
            <a:pPr lvl="1"/>
            <a:r>
              <a:rPr lang="en-US" smtClean="0"/>
              <a:t>Working out how to get there</a:t>
            </a:r>
          </a:p>
          <a:p>
            <a:pPr lvl="1"/>
            <a:endParaRPr lang="en-US" smtClean="0"/>
          </a:p>
          <a:p>
            <a:r>
              <a:rPr lang="en-US" smtClean="0"/>
              <a:t>Participants</a:t>
            </a:r>
          </a:p>
          <a:p>
            <a:pPr lvl="1"/>
            <a:r>
              <a:rPr lang="en-US" smtClean="0"/>
              <a:t>Teachers</a:t>
            </a:r>
          </a:p>
          <a:p>
            <a:pPr lvl="1"/>
            <a:r>
              <a:rPr lang="en-US" smtClean="0"/>
              <a:t>Peers</a:t>
            </a:r>
          </a:p>
          <a:p>
            <a:pPr lvl="1"/>
            <a:r>
              <a:rPr lang="en-US" smtClean="0"/>
              <a:t>Learners</a:t>
            </a:r>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GB" smtClean="0"/>
              <a:t>Aspects of formative assessment</a:t>
            </a:r>
            <a:endParaRPr lang="en-GB"/>
          </a:p>
        </p:txBody>
      </p:sp>
      <p:graphicFrame>
        <p:nvGraphicFramePr>
          <p:cNvPr id="557099" name="Group 43"/>
          <p:cNvGraphicFramePr>
            <a:graphicFrameLocks noGrp="1"/>
          </p:cNvGraphicFramePr>
          <p:nvPr>
            <p:extLst>
              <p:ext uri="{D42A27DB-BD31-4B8C-83A1-F6EECF244321}">
                <p14:modId xmlns:p14="http://schemas.microsoft.com/office/powerpoint/2010/main" val="3090208164"/>
              </p:ext>
            </p:extLst>
          </p:nvPr>
        </p:nvGraphicFramePr>
        <p:xfrm>
          <a:off x="245533" y="1693333"/>
          <a:ext cx="8686800" cy="4428174"/>
        </p:xfrm>
        <a:graphic>
          <a:graphicData uri="http://schemas.openxmlformats.org/drawingml/2006/table">
            <a:tbl>
              <a:tblPr/>
              <a:tblGrid>
                <a:gridCol w="1376363"/>
                <a:gridCol w="2228850"/>
                <a:gridCol w="2622550"/>
                <a:gridCol w="2459037"/>
              </a:tblGrid>
              <a:tr h="1100138">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endParaRPr kumimoji="0" lang="en-US" sz="1600" b="1" i="0" u="none" strike="noStrike" cap="none" normalizeH="0" baseline="0">
                        <a:ln>
                          <a:noFill/>
                        </a:ln>
                        <a:solidFill>
                          <a:schemeClr val="tx1"/>
                        </a:solidFill>
                        <a:effectLst/>
                        <a:latin typeface="Helvetica" charset="0"/>
                        <a:ea typeface="ＭＳ Ｐゴシック" charset="0"/>
                        <a:cs typeface="ＭＳ Ｐゴシック"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800" b="0" i="0" u="none" strike="noStrike" cap="none" normalizeH="0" baseline="0">
                          <a:ln>
                            <a:noFill/>
                          </a:ln>
                          <a:solidFill>
                            <a:schemeClr val="tx1"/>
                          </a:solidFill>
                          <a:effectLst/>
                          <a:latin typeface="Helvetica" charset="0"/>
                          <a:ea typeface="ＭＳ Ｐゴシック" charset="0"/>
                          <a:cs typeface="ＭＳ Ｐゴシック" charset="0"/>
                        </a:rPr>
                        <a:t>Where the learner is going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800" b="0" i="0" u="none" strike="noStrike" cap="none" normalizeH="0" baseline="0">
                          <a:ln>
                            <a:noFill/>
                          </a:ln>
                          <a:solidFill>
                            <a:schemeClr val="tx1"/>
                          </a:solidFill>
                          <a:effectLst/>
                          <a:latin typeface="Helvetica" charset="0"/>
                          <a:ea typeface="ＭＳ Ｐゴシック" charset="0"/>
                          <a:cs typeface="ＭＳ Ｐゴシック" charset="0"/>
                        </a:rPr>
                        <a:t>Where the learner is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800" b="0" i="0" u="none" strike="noStrike" cap="none" normalizeH="0" baseline="0">
                          <a:ln>
                            <a:noFill/>
                          </a:ln>
                          <a:solidFill>
                            <a:schemeClr val="tx1"/>
                          </a:solidFill>
                          <a:effectLst/>
                          <a:latin typeface="Helvetica" charset="0"/>
                          <a:ea typeface="ＭＳ Ｐゴシック" charset="0"/>
                          <a:cs typeface="ＭＳ Ｐゴシック" charset="0"/>
                        </a:rPr>
                        <a:t>How to get there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101725">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GB" sz="1800" b="0" i="0" u="none" strike="noStrike" cap="none" normalizeH="0" baseline="0">
                          <a:ln>
                            <a:noFill/>
                          </a:ln>
                          <a:solidFill>
                            <a:schemeClr val="tx1"/>
                          </a:solidFill>
                          <a:effectLst/>
                          <a:latin typeface="Helvetica" charset="0"/>
                          <a:ea typeface="ＭＳ Ｐゴシック" charset="0"/>
                          <a:cs typeface="ＭＳ Ｐゴシック" charset="0"/>
                        </a:rPr>
                        <a:t>Teacher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800" b="1" i="0" u="none" strike="noStrike" cap="none" normalizeH="0" baseline="0">
                          <a:ln>
                            <a:noFill/>
                          </a:ln>
                          <a:solidFill>
                            <a:schemeClr val="tx1"/>
                          </a:solidFill>
                          <a:effectLst/>
                          <a:latin typeface="Helvetica" charset="0"/>
                          <a:ea typeface="ＭＳ Ｐゴシック" charset="0"/>
                          <a:cs typeface="ＭＳ Ｐゴシック" charset="0"/>
                        </a:rPr>
                        <a:t>Clarify and share learning intentions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700" b="1" i="0" u="none" strike="noStrike" cap="none" normalizeH="0" baseline="0">
                          <a:ln>
                            <a:noFill/>
                          </a:ln>
                          <a:solidFill>
                            <a:schemeClr val="tx1"/>
                          </a:solidFill>
                          <a:effectLst/>
                          <a:latin typeface="Helvetica" charset="0"/>
                          <a:ea typeface="ＭＳ Ｐゴシック" charset="0"/>
                          <a:cs typeface="ＭＳ Ｐゴシック" charset="0"/>
                        </a:rPr>
                        <a:t>Engineering effective discussions, tasks and activities that elicit evidence of learning</a:t>
                      </a:r>
                      <a:endParaRPr kumimoji="0" lang="en-GB" sz="1600" b="1" i="0" u="none" strike="noStrike" cap="none" normalizeH="0" baseline="0">
                        <a:ln>
                          <a:noFill/>
                        </a:ln>
                        <a:solidFill>
                          <a:schemeClr val="tx1"/>
                        </a:solidFill>
                        <a:effectLst/>
                        <a:latin typeface="Helvetica" charset="0"/>
                        <a:ea typeface="ＭＳ Ｐゴシック" charset="0"/>
                        <a:cs typeface="ＭＳ Ｐゴシック"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800" b="1" i="0" u="none" strike="noStrike" cap="none" normalizeH="0" baseline="0">
                          <a:ln>
                            <a:noFill/>
                          </a:ln>
                          <a:solidFill>
                            <a:schemeClr val="tx1"/>
                          </a:solidFill>
                          <a:effectLst/>
                          <a:latin typeface="Helvetica" charset="0"/>
                          <a:ea typeface="ＭＳ Ｐゴシック" charset="0"/>
                          <a:cs typeface="ＭＳ Ｐゴシック" charset="0"/>
                        </a:rPr>
                        <a:t>Providing feedback that moves learners forward</a:t>
                      </a:r>
                      <a:endParaRPr kumimoji="0" lang="en-GB" sz="1600" b="1" i="0" u="none" strike="noStrike" cap="none" normalizeH="0" baseline="0">
                        <a:ln>
                          <a:noFill/>
                        </a:ln>
                        <a:solidFill>
                          <a:schemeClr val="tx1"/>
                        </a:solidFill>
                        <a:effectLst/>
                        <a:latin typeface="Helvetica" charset="0"/>
                        <a:ea typeface="ＭＳ Ｐゴシック" charset="0"/>
                        <a:cs typeface="ＭＳ Ｐゴシック"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100138">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GB" sz="1800" b="0" i="0" u="none" strike="noStrike" cap="none" normalizeH="0" baseline="0">
                          <a:ln>
                            <a:noFill/>
                          </a:ln>
                          <a:solidFill>
                            <a:schemeClr val="tx1"/>
                          </a:solidFill>
                          <a:effectLst/>
                          <a:latin typeface="Helvetica" charset="0"/>
                          <a:ea typeface="ＭＳ Ｐゴシック" charset="0"/>
                          <a:cs typeface="ＭＳ Ｐゴシック" charset="0"/>
                        </a:rPr>
                        <a:t>Peer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800" b="1" i="0" u="none" strike="noStrike" cap="none" normalizeH="0" baseline="0">
                          <a:ln>
                            <a:noFill/>
                          </a:ln>
                          <a:solidFill>
                            <a:schemeClr val="tx1"/>
                          </a:solidFill>
                          <a:effectLst/>
                          <a:latin typeface="Helvetica" charset="0"/>
                          <a:ea typeface="ＭＳ Ｐゴシック" charset="0"/>
                          <a:cs typeface="ＭＳ Ｐゴシック" charset="0"/>
                        </a:rPr>
                        <a:t>Understand and share learning intentions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gridSpan="2">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800" b="1" i="0" u="none" strike="noStrike" cap="none" normalizeH="0" baseline="0">
                          <a:ln>
                            <a:noFill/>
                          </a:ln>
                          <a:solidFill>
                            <a:schemeClr val="tx1"/>
                          </a:solidFill>
                          <a:effectLst/>
                          <a:latin typeface="Helvetica" charset="0"/>
                          <a:ea typeface="ＭＳ Ｐゴシック" charset="0"/>
                          <a:cs typeface="ＭＳ Ｐゴシック" charset="0"/>
                        </a:rPr>
                        <a:t>Activating students as learning</a:t>
                      </a:r>
                    </a:p>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800" b="1" i="0" u="none" strike="noStrike" cap="none" normalizeH="0" baseline="0">
                          <a:ln>
                            <a:noFill/>
                          </a:ln>
                          <a:solidFill>
                            <a:schemeClr val="tx1"/>
                          </a:solidFill>
                          <a:effectLst/>
                          <a:latin typeface="Helvetica" charset="0"/>
                          <a:ea typeface="ＭＳ Ｐゴシック" charset="0"/>
                          <a:cs typeface="ＭＳ Ｐゴシック" charset="0"/>
                        </a:rPr>
                        <a:t>resources for one another</a:t>
                      </a:r>
                      <a:endParaRPr kumimoji="0" lang="en-GB" sz="1600" b="1" i="0" u="none" strike="noStrike" cap="none" normalizeH="0" baseline="0">
                        <a:ln>
                          <a:noFill/>
                        </a:ln>
                        <a:solidFill>
                          <a:schemeClr val="tx1"/>
                        </a:solidFill>
                        <a:effectLst/>
                        <a:latin typeface="Helvetica" charset="0"/>
                        <a:ea typeface="ＭＳ Ｐゴシック" charset="0"/>
                        <a:cs typeface="ＭＳ Ｐゴシック"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r>
              <a:tr h="1100138">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GB" sz="1800" b="0" i="0" u="none" strike="noStrike" cap="none" normalizeH="0" baseline="0">
                          <a:ln>
                            <a:noFill/>
                          </a:ln>
                          <a:solidFill>
                            <a:schemeClr val="tx1"/>
                          </a:solidFill>
                          <a:effectLst/>
                          <a:latin typeface="Helvetica" charset="0"/>
                          <a:ea typeface="ＭＳ Ｐゴシック" charset="0"/>
                          <a:cs typeface="ＭＳ Ｐゴシック" charset="0"/>
                        </a:rPr>
                        <a:t>Learner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800" b="1" i="0" u="none" strike="noStrike" cap="none" normalizeH="0" baseline="0">
                          <a:ln>
                            <a:noFill/>
                          </a:ln>
                          <a:solidFill>
                            <a:schemeClr val="tx1"/>
                          </a:solidFill>
                          <a:effectLst/>
                          <a:latin typeface="Helvetica" charset="0"/>
                          <a:ea typeface="ＭＳ Ｐゴシック" charset="0"/>
                          <a:cs typeface="ＭＳ Ｐゴシック" charset="0"/>
                        </a:rPr>
                        <a:t>Understand learning intentions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0" fontAlgn="base" latinLnBrk="0" hangingPunct="0">
                        <a:lnSpc>
                          <a:spcPct val="100000"/>
                        </a:lnSpc>
                        <a:spcBef>
                          <a:spcPct val="0"/>
                        </a:spcBef>
                        <a:spcAft>
                          <a:spcPct val="0"/>
                        </a:spcAft>
                        <a:buClr>
                          <a:schemeClr val="bg1"/>
                        </a:buClr>
                        <a:buSzTx/>
                        <a:buFontTx/>
                        <a:buNone/>
                        <a:tabLst/>
                      </a:pPr>
                      <a:r>
                        <a:rPr kumimoji="0" lang="en-GB" sz="1800" b="1" i="0" u="none" strike="noStrike" cap="none" normalizeH="0" baseline="0" dirty="0">
                          <a:ln>
                            <a:noFill/>
                          </a:ln>
                          <a:solidFill>
                            <a:schemeClr val="tx1"/>
                          </a:solidFill>
                          <a:effectLst/>
                          <a:latin typeface="Helvetica" charset="0"/>
                          <a:ea typeface="ＭＳ Ｐゴシック" charset="0"/>
                          <a:cs typeface="ＭＳ Ｐゴシック" charset="0"/>
                        </a:rPr>
                        <a:t>Activating students as owners</a:t>
                      </a:r>
                      <a:br>
                        <a:rPr kumimoji="0" lang="en-GB" sz="1800" b="1" i="0" u="none" strike="noStrike" cap="none" normalizeH="0" baseline="0" dirty="0">
                          <a:ln>
                            <a:noFill/>
                          </a:ln>
                          <a:solidFill>
                            <a:schemeClr val="tx1"/>
                          </a:solidFill>
                          <a:effectLst/>
                          <a:latin typeface="Helvetica" charset="0"/>
                          <a:ea typeface="ＭＳ Ｐゴシック" charset="0"/>
                          <a:cs typeface="ＭＳ Ｐゴシック" charset="0"/>
                        </a:rPr>
                      </a:br>
                      <a:r>
                        <a:rPr kumimoji="0" lang="en-GB" sz="1800" b="1" i="0" u="none" strike="noStrike" cap="none" normalizeH="0" baseline="0" dirty="0">
                          <a:ln>
                            <a:noFill/>
                          </a:ln>
                          <a:solidFill>
                            <a:schemeClr val="tx1"/>
                          </a:solidFill>
                          <a:effectLst/>
                          <a:latin typeface="Helvetica" charset="0"/>
                          <a:ea typeface="ＭＳ Ｐゴシック" charset="0"/>
                          <a:cs typeface="ＭＳ Ｐゴシック" charset="0"/>
                        </a:rPr>
                        <a:t>of their own learning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mtClean="0"/>
              <a:t>Five “key strategies”…</a:t>
            </a:r>
            <a:endParaRPr lang="en-US"/>
          </a:p>
        </p:txBody>
      </p:sp>
      <p:sp>
        <p:nvSpPr>
          <p:cNvPr id="62467" name="Rectangle 3"/>
          <p:cNvSpPr>
            <a:spLocks noGrp="1" noChangeArrowheads="1"/>
          </p:cNvSpPr>
          <p:nvPr>
            <p:ph idx="1"/>
          </p:nvPr>
        </p:nvSpPr>
        <p:spPr/>
        <p:txBody>
          <a:bodyPr>
            <a:normAutofit fontScale="77500" lnSpcReduction="20000"/>
          </a:bodyPr>
          <a:lstStyle/>
          <a:p>
            <a:r>
              <a:rPr lang="en-US" smtClean="0"/>
              <a:t>Clarifying, understanding, and sharing learning intentions</a:t>
            </a:r>
          </a:p>
          <a:p>
            <a:pPr lvl="1"/>
            <a:r>
              <a:rPr lang="en-US" smtClean="0"/>
              <a:t>curriculum philosophy</a:t>
            </a:r>
          </a:p>
          <a:p>
            <a:r>
              <a:rPr lang="en-US" smtClean="0"/>
              <a:t>Engineering effective classroom discussions, tasks and activities that elicit evidence of learning</a:t>
            </a:r>
          </a:p>
          <a:p>
            <a:pPr lvl="1"/>
            <a:r>
              <a:rPr lang="en-US" smtClean="0"/>
              <a:t>classroom discourse, interactive whole-class teaching</a:t>
            </a:r>
          </a:p>
          <a:p>
            <a:r>
              <a:rPr lang="en-US" smtClean="0"/>
              <a:t>Providing feedback that moves learners forward</a:t>
            </a:r>
          </a:p>
          <a:p>
            <a:pPr lvl="1"/>
            <a:r>
              <a:rPr lang="en-US" smtClean="0"/>
              <a:t> feedback</a:t>
            </a:r>
          </a:p>
          <a:p>
            <a:r>
              <a:rPr lang="en-US" smtClean="0"/>
              <a:t>Activating students as learning resources for one another</a:t>
            </a:r>
          </a:p>
          <a:p>
            <a:pPr lvl="1"/>
            <a:r>
              <a:rPr lang="en-US" smtClean="0"/>
              <a:t> collaborative learning, reciprocal teaching, peer-assessment</a:t>
            </a:r>
          </a:p>
          <a:p>
            <a:r>
              <a:rPr lang="en-US" smtClean="0"/>
              <a:t>Activating students as owners of their own learning</a:t>
            </a:r>
          </a:p>
          <a:p>
            <a:pPr lvl="1"/>
            <a:r>
              <a:rPr lang="en-US" smtClean="0"/>
              <a:t>metacognition, motivation, interest, attribution, self-assessment</a:t>
            </a:r>
            <a:endParaRPr lang="en-US"/>
          </a:p>
        </p:txBody>
      </p:sp>
      <p:sp>
        <p:nvSpPr>
          <p:cNvPr id="62468" name="Text Box 4"/>
          <p:cNvSpPr txBox="1">
            <a:spLocks noChangeArrowheads="1"/>
          </p:cNvSpPr>
          <p:nvPr/>
        </p:nvSpPr>
        <p:spPr bwMode="auto">
          <a:xfrm>
            <a:off x="5943600" y="64008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eaLnBrk="0" hangingPunct="0">
              <a:defRPr sz="2400">
                <a:solidFill>
                  <a:schemeClr val="tx1"/>
                </a:solidFill>
                <a:latin typeface="Geneva" charset="0"/>
                <a:ea typeface="ＭＳ Ｐゴシック" charset="0"/>
                <a:cs typeface="ＭＳ Ｐゴシック" charset="0"/>
              </a:defRPr>
            </a:lvl1pPr>
            <a:lvl2pPr marL="37931725" indent="-37474525" defTabSz="762000" eaLnBrk="0" hangingPunct="0">
              <a:defRPr sz="2400">
                <a:solidFill>
                  <a:schemeClr val="tx1"/>
                </a:solidFill>
                <a:latin typeface="Geneva" charset="0"/>
                <a:ea typeface="ＭＳ Ｐゴシック" charset="0"/>
              </a:defRPr>
            </a:lvl2pPr>
            <a:lvl3pPr eaLnBrk="0" hangingPunct="0">
              <a:defRPr sz="2400">
                <a:solidFill>
                  <a:schemeClr val="tx1"/>
                </a:solidFill>
                <a:latin typeface="Geneva" charset="0"/>
                <a:ea typeface="ＭＳ Ｐゴシック" charset="0"/>
              </a:defRPr>
            </a:lvl3pPr>
            <a:lvl4pPr eaLnBrk="0" hangingPunct="0">
              <a:defRPr sz="2400">
                <a:solidFill>
                  <a:schemeClr val="tx1"/>
                </a:solidFill>
                <a:latin typeface="Geneva" charset="0"/>
                <a:ea typeface="ＭＳ Ｐゴシック" charset="0"/>
              </a:defRPr>
            </a:lvl4pPr>
            <a:lvl5pPr eaLnBrk="0" hangingPunct="0">
              <a:defRPr sz="2400">
                <a:solidFill>
                  <a:schemeClr val="tx1"/>
                </a:solidFill>
                <a:latin typeface="Geneva" charset="0"/>
                <a:ea typeface="ＭＳ Ｐゴシック" charset="0"/>
              </a:defRPr>
            </a:lvl5pPr>
            <a:lvl6pPr marL="457200" eaLnBrk="0" fontAlgn="base" hangingPunct="0">
              <a:spcBef>
                <a:spcPct val="0"/>
              </a:spcBef>
              <a:spcAft>
                <a:spcPct val="0"/>
              </a:spcAft>
              <a:defRPr sz="2400">
                <a:solidFill>
                  <a:schemeClr val="tx1"/>
                </a:solidFill>
                <a:latin typeface="Geneva" charset="0"/>
                <a:ea typeface="ＭＳ Ｐゴシック" charset="0"/>
              </a:defRPr>
            </a:lvl6pPr>
            <a:lvl7pPr marL="914400" eaLnBrk="0" fontAlgn="base" hangingPunct="0">
              <a:spcBef>
                <a:spcPct val="0"/>
              </a:spcBef>
              <a:spcAft>
                <a:spcPct val="0"/>
              </a:spcAft>
              <a:defRPr sz="2400">
                <a:solidFill>
                  <a:schemeClr val="tx1"/>
                </a:solidFill>
                <a:latin typeface="Geneva" charset="0"/>
                <a:ea typeface="ＭＳ Ｐゴシック" charset="0"/>
              </a:defRPr>
            </a:lvl7pPr>
            <a:lvl8pPr marL="1371600" eaLnBrk="0" fontAlgn="base" hangingPunct="0">
              <a:spcBef>
                <a:spcPct val="0"/>
              </a:spcBef>
              <a:spcAft>
                <a:spcPct val="0"/>
              </a:spcAft>
              <a:defRPr sz="2400">
                <a:solidFill>
                  <a:schemeClr val="tx1"/>
                </a:solidFill>
                <a:latin typeface="Geneva" charset="0"/>
                <a:ea typeface="ＭＳ Ｐゴシック" charset="0"/>
              </a:defRPr>
            </a:lvl8pPr>
            <a:lvl9pPr marL="1828800" eaLnBrk="0" fontAlgn="base" hangingPunct="0">
              <a:spcBef>
                <a:spcPct val="0"/>
              </a:spcBef>
              <a:spcAft>
                <a:spcPct val="0"/>
              </a:spcAft>
              <a:defRPr sz="2400">
                <a:solidFill>
                  <a:schemeClr val="tx1"/>
                </a:solidFill>
                <a:latin typeface="Geneva" charset="0"/>
                <a:ea typeface="ＭＳ Ｐゴシック" charset="0"/>
              </a:defRPr>
            </a:lvl9pPr>
          </a:lstStyle>
          <a:p>
            <a:pPr eaLnBrk="1" hangingPunct="1">
              <a:spcBef>
                <a:spcPct val="50000"/>
              </a:spcBef>
            </a:pPr>
            <a:endParaRPr lang="en-US"/>
          </a:p>
        </p:txBody>
      </p:sp>
      <p:sp>
        <p:nvSpPr>
          <p:cNvPr id="62469" name="Text Box 5"/>
          <p:cNvSpPr txBox="1">
            <a:spLocks noChangeArrowheads="1"/>
          </p:cNvSpPr>
          <p:nvPr/>
        </p:nvSpPr>
        <p:spPr bwMode="auto">
          <a:xfrm>
            <a:off x="4953000" y="6446838"/>
            <a:ext cx="4191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eaLnBrk="0" hangingPunct="0">
              <a:defRPr sz="2400">
                <a:solidFill>
                  <a:schemeClr val="tx1"/>
                </a:solidFill>
                <a:latin typeface="Geneva" charset="0"/>
                <a:ea typeface="ＭＳ Ｐゴシック" charset="0"/>
                <a:cs typeface="ＭＳ Ｐゴシック" charset="0"/>
              </a:defRPr>
            </a:lvl1pPr>
            <a:lvl2pPr marL="37931725" indent="-37474525" defTabSz="762000" eaLnBrk="0" hangingPunct="0">
              <a:defRPr sz="2400">
                <a:solidFill>
                  <a:schemeClr val="tx1"/>
                </a:solidFill>
                <a:latin typeface="Geneva" charset="0"/>
                <a:ea typeface="ＭＳ Ｐゴシック" charset="0"/>
              </a:defRPr>
            </a:lvl2pPr>
            <a:lvl3pPr eaLnBrk="0" hangingPunct="0">
              <a:defRPr sz="2400">
                <a:solidFill>
                  <a:schemeClr val="tx1"/>
                </a:solidFill>
                <a:latin typeface="Geneva" charset="0"/>
                <a:ea typeface="ＭＳ Ｐゴシック" charset="0"/>
              </a:defRPr>
            </a:lvl3pPr>
            <a:lvl4pPr eaLnBrk="0" hangingPunct="0">
              <a:defRPr sz="2400">
                <a:solidFill>
                  <a:schemeClr val="tx1"/>
                </a:solidFill>
                <a:latin typeface="Geneva" charset="0"/>
                <a:ea typeface="ＭＳ Ｐゴシック" charset="0"/>
              </a:defRPr>
            </a:lvl4pPr>
            <a:lvl5pPr eaLnBrk="0" hangingPunct="0">
              <a:defRPr sz="2400">
                <a:solidFill>
                  <a:schemeClr val="tx1"/>
                </a:solidFill>
                <a:latin typeface="Geneva" charset="0"/>
                <a:ea typeface="ＭＳ Ｐゴシック" charset="0"/>
              </a:defRPr>
            </a:lvl5pPr>
            <a:lvl6pPr marL="457200" eaLnBrk="0" fontAlgn="base" hangingPunct="0">
              <a:spcBef>
                <a:spcPct val="0"/>
              </a:spcBef>
              <a:spcAft>
                <a:spcPct val="0"/>
              </a:spcAft>
              <a:defRPr sz="2400">
                <a:solidFill>
                  <a:schemeClr val="tx1"/>
                </a:solidFill>
                <a:latin typeface="Geneva" charset="0"/>
                <a:ea typeface="ＭＳ Ｐゴシック" charset="0"/>
              </a:defRPr>
            </a:lvl6pPr>
            <a:lvl7pPr marL="914400" eaLnBrk="0" fontAlgn="base" hangingPunct="0">
              <a:spcBef>
                <a:spcPct val="0"/>
              </a:spcBef>
              <a:spcAft>
                <a:spcPct val="0"/>
              </a:spcAft>
              <a:defRPr sz="2400">
                <a:solidFill>
                  <a:schemeClr val="tx1"/>
                </a:solidFill>
                <a:latin typeface="Geneva" charset="0"/>
                <a:ea typeface="ＭＳ Ｐゴシック" charset="0"/>
              </a:defRPr>
            </a:lvl7pPr>
            <a:lvl8pPr marL="1371600" eaLnBrk="0" fontAlgn="base" hangingPunct="0">
              <a:spcBef>
                <a:spcPct val="0"/>
              </a:spcBef>
              <a:spcAft>
                <a:spcPct val="0"/>
              </a:spcAft>
              <a:defRPr sz="2400">
                <a:solidFill>
                  <a:schemeClr val="tx1"/>
                </a:solidFill>
                <a:latin typeface="Geneva" charset="0"/>
                <a:ea typeface="ＭＳ Ｐゴシック" charset="0"/>
              </a:defRPr>
            </a:lvl8pPr>
            <a:lvl9pPr marL="1828800" eaLnBrk="0" fontAlgn="base" hangingPunct="0">
              <a:spcBef>
                <a:spcPct val="0"/>
              </a:spcBef>
              <a:spcAft>
                <a:spcPct val="0"/>
              </a:spcAft>
              <a:defRPr sz="2400">
                <a:solidFill>
                  <a:schemeClr val="tx1"/>
                </a:solidFill>
                <a:latin typeface="Geneva" charset="0"/>
                <a:ea typeface="ＭＳ Ｐゴシック" charset="0"/>
              </a:defRPr>
            </a:lvl9pPr>
          </a:lstStyle>
          <a:p>
            <a:pPr algn="r" eaLnBrk="1" hangingPunct="1">
              <a:spcBef>
                <a:spcPct val="50000"/>
              </a:spcBef>
            </a:pPr>
            <a:r>
              <a:rPr lang="en-US" sz="1800"/>
              <a:t>(Wiliam &amp; Thompson, 2007)</a:t>
            </a:r>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mtClean="0"/>
              <a:t>…and one big idea</a:t>
            </a:r>
            <a:endParaRPr lang="en-US"/>
          </a:p>
        </p:txBody>
      </p:sp>
      <p:sp>
        <p:nvSpPr>
          <p:cNvPr id="72707" name="Rectangle 3"/>
          <p:cNvSpPr>
            <a:spLocks noGrp="1" noChangeArrowheads="1"/>
          </p:cNvSpPr>
          <p:nvPr>
            <p:ph idx="1"/>
          </p:nvPr>
        </p:nvSpPr>
        <p:spPr/>
        <p:txBody>
          <a:bodyPr/>
          <a:lstStyle/>
          <a:p>
            <a:r>
              <a:rPr lang="en-US" dirty="0" smtClean="0"/>
              <a:t>Use evidence about learning to adapt instruction to meet student needs</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p:cNvSpPr>
            <a:spLocks noGrp="1" noChangeArrowheads="1"/>
          </p:cNvSpPr>
          <p:nvPr>
            <p:ph type="title"/>
          </p:nvPr>
        </p:nvSpPr>
        <p:spPr/>
        <p:txBody>
          <a:bodyPr/>
          <a:lstStyle/>
          <a:p>
            <a:r>
              <a:rPr lang="en-GB" smtClean="0"/>
              <a:t>Effective learning environments</a:t>
            </a:r>
            <a:endParaRPr lang="en-GB"/>
          </a:p>
        </p:txBody>
      </p:sp>
      <p:sp>
        <p:nvSpPr>
          <p:cNvPr id="68611" name="Rectangle 5"/>
          <p:cNvSpPr>
            <a:spLocks noGrp="1" noChangeArrowheads="1"/>
          </p:cNvSpPr>
          <p:nvPr>
            <p:ph idx="1"/>
          </p:nvPr>
        </p:nvSpPr>
        <p:spPr/>
        <p:txBody>
          <a:bodyPr>
            <a:normAutofit fontScale="77500" lnSpcReduction="20000"/>
          </a:bodyPr>
          <a:lstStyle/>
          <a:p>
            <a:r>
              <a:rPr lang="en-US" smtClean="0"/>
              <a:t>A prevalent, mistaken, view</a:t>
            </a:r>
          </a:p>
          <a:p>
            <a:pPr lvl="1"/>
            <a:r>
              <a:rPr lang="en-US" smtClean="0"/>
              <a:t>Teachers create learning</a:t>
            </a:r>
          </a:p>
          <a:p>
            <a:pPr lvl="1"/>
            <a:r>
              <a:rPr lang="en-US" smtClean="0"/>
              <a:t>The teacher’s job is to do the learning for the learner</a:t>
            </a:r>
          </a:p>
          <a:p>
            <a:r>
              <a:rPr lang="en-US" smtClean="0"/>
              <a:t>A not so prevalent, not quite so mistaken, but equally dangerous view</a:t>
            </a:r>
          </a:p>
          <a:p>
            <a:pPr lvl="1"/>
            <a:r>
              <a:rPr lang="en-US" smtClean="0"/>
              <a:t>Only learners can create learning</a:t>
            </a:r>
          </a:p>
          <a:p>
            <a:pPr lvl="1"/>
            <a:r>
              <a:rPr lang="en-US" smtClean="0"/>
              <a:t>The teacher’s job is to “facilitate” learning</a:t>
            </a:r>
          </a:p>
          <a:p>
            <a:r>
              <a:rPr lang="en-US" smtClean="0"/>
              <a:t>A difficult to negotiate, middle path</a:t>
            </a:r>
          </a:p>
          <a:p>
            <a:pPr lvl="1"/>
            <a:r>
              <a:rPr lang="en-US" smtClean="0"/>
              <a:t>Teaching as the engineering of effective learning environments</a:t>
            </a:r>
          </a:p>
          <a:p>
            <a:pPr lvl="1"/>
            <a:r>
              <a:rPr lang="en-US" smtClean="0"/>
              <a:t>Key features:</a:t>
            </a:r>
          </a:p>
          <a:p>
            <a:pPr lvl="2"/>
            <a:r>
              <a:rPr lang="en-US" smtClean="0"/>
              <a:t>Create student engagement (pedagogies of engagement)</a:t>
            </a:r>
          </a:p>
          <a:p>
            <a:pPr lvl="2"/>
            <a:r>
              <a:rPr lang="en-US" smtClean="0"/>
              <a:t>Well-regulated (pedagogies of contingency)</a:t>
            </a:r>
          </a:p>
          <a:p>
            <a:pPr lvl="2"/>
            <a:r>
              <a:rPr lang="en-US" smtClean="0"/>
              <a:t>Develop habits of mind (pedagogies of formation)</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4"/>
          <p:cNvSpPr>
            <a:spLocks noGrp="1" noChangeArrowheads="1"/>
          </p:cNvSpPr>
          <p:nvPr>
            <p:ph type="title"/>
          </p:nvPr>
        </p:nvSpPr>
        <p:spPr/>
        <p:txBody>
          <a:bodyPr/>
          <a:lstStyle/>
          <a:p>
            <a:r>
              <a:rPr lang="en-US" dirty="0" smtClean="0"/>
              <a:t>An educational positioning system</a:t>
            </a:r>
            <a:endParaRPr lang="en-US" dirty="0"/>
          </a:p>
        </p:txBody>
      </p:sp>
      <p:sp>
        <p:nvSpPr>
          <p:cNvPr id="70659" name="Rectangle 5"/>
          <p:cNvSpPr>
            <a:spLocks noGrp="1" noChangeArrowheads="1"/>
          </p:cNvSpPr>
          <p:nvPr>
            <p:ph idx="1"/>
          </p:nvPr>
        </p:nvSpPr>
        <p:spPr/>
        <p:txBody>
          <a:bodyPr/>
          <a:lstStyle/>
          <a:p>
            <a:r>
              <a:rPr lang="en-US" smtClean="0"/>
              <a:t>A good teacher</a:t>
            </a:r>
          </a:p>
          <a:p>
            <a:pPr lvl="1"/>
            <a:r>
              <a:rPr lang="en-US" smtClean="0"/>
              <a:t>Establishes where the students are in their learning</a:t>
            </a:r>
          </a:p>
          <a:p>
            <a:pPr lvl="1"/>
            <a:r>
              <a:rPr lang="en-US" smtClean="0"/>
              <a:t>Identifies the learning destination</a:t>
            </a:r>
          </a:p>
          <a:p>
            <a:pPr lvl="1"/>
            <a:r>
              <a:rPr lang="en-US" smtClean="0"/>
              <a:t>Carefully plans a route</a:t>
            </a:r>
          </a:p>
          <a:p>
            <a:pPr lvl="1"/>
            <a:r>
              <a:rPr lang="en-US" smtClean="0"/>
              <a:t>Begins the learning journey</a:t>
            </a:r>
          </a:p>
          <a:p>
            <a:pPr lvl="1"/>
            <a:r>
              <a:rPr lang="en-US" smtClean="0"/>
              <a:t>Makes regular checks on progress on the way</a:t>
            </a:r>
          </a:p>
          <a:p>
            <a:pPr lvl="1"/>
            <a:r>
              <a:rPr lang="en-US" smtClean="0"/>
              <a:t>Makes adjustments to the course as conditions dictate</a:t>
            </a:r>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of these are formative?</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pPr marL="514350" indent="-514350">
              <a:buFont typeface="+mj-lt"/>
              <a:buAutoNum type="alphaUcPeriod"/>
            </a:pPr>
            <a:r>
              <a:rPr lang="en-US" sz="2400" dirty="0" smtClean="0"/>
              <a:t>District science supervisor uses test results to plan professional development workshops for teachers</a:t>
            </a:r>
          </a:p>
          <a:p>
            <a:pPr marL="514350" indent="-514350">
              <a:buFont typeface="+mj-lt"/>
              <a:buAutoNum type="alphaUcPeriod"/>
            </a:pPr>
            <a:r>
              <a:rPr lang="en-US" sz="2400" dirty="0" smtClean="0"/>
              <a:t>Teachers doing item-by-item analysis of 5</a:t>
            </a:r>
            <a:r>
              <a:rPr lang="en-US" sz="2400" baseline="30000" dirty="0" smtClean="0"/>
              <a:t>th</a:t>
            </a:r>
            <a:r>
              <a:rPr lang="en-US" sz="2400" dirty="0" smtClean="0"/>
              <a:t> grade math tests to review their 5</a:t>
            </a:r>
            <a:r>
              <a:rPr lang="en-US" sz="2400" baseline="30000" dirty="0" smtClean="0"/>
              <a:t>th</a:t>
            </a:r>
            <a:r>
              <a:rPr lang="en-US" sz="2400" dirty="0" smtClean="0"/>
              <a:t> grade curriculum</a:t>
            </a:r>
          </a:p>
          <a:p>
            <a:pPr marL="514350" indent="-514350">
              <a:buFont typeface="+mj-lt"/>
              <a:buAutoNum type="alphaUcPeriod"/>
            </a:pPr>
            <a:r>
              <a:rPr lang="en-US" sz="2400" dirty="0" smtClean="0"/>
              <a:t>A school tests students every 10 weeks to predict which students are “on course” to pass the state test in March</a:t>
            </a:r>
          </a:p>
          <a:p>
            <a:pPr marL="514350" indent="-514350">
              <a:buFont typeface="+mj-lt"/>
              <a:buAutoNum type="alphaUcPeriod"/>
            </a:pPr>
            <a:r>
              <a:rPr lang="en-US" sz="2400" dirty="0" smtClean="0"/>
              <a:t>Three-fourths of the way through a unit test</a:t>
            </a:r>
          </a:p>
          <a:p>
            <a:pPr marL="514350" indent="-514350">
              <a:buFont typeface="+mj-lt"/>
              <a:buAutoNum type="alphaUcPeriod"/>
            </a:pPr>
            <a:r>
              <a:rPr lang="en-US" sz="2400" dirty="0" smtClean="0"/>
              <a:t>Students who fail a test on Friday have to come back on Saturday</a:t>
            </a:r>
          </a:p>
          <a:p>
            <a:pPr marL="514350" indent="-514350">
              <a:buFont typeface="+mj-lt"/>
              <a:buAutoNum type="alphaUcPeriod"/>
            </a:pPr>
            <a:r>
              <a:rPr lang="en-US" sz="2400" dirty="0" smtClean="0"/>
              <a:t>Exit pass question: “What is the difference between mass and weight?”</a:t>
            </a:r>
          </a:p>
          <a:p>
            <a:pPr marL="514350" indent="-514350">
              <a:buFont typeface="+mj-lt"/>
              <a:buAutoNum type="alphaUcPeriod"/>
            </a:pPr>
            <a:r>
              <a:rPr lang="en-US" sz="2400" dirty="0" smtClean="0"/>
              <a:t>“Sketch the graph of </a:t>
            </a:r>
            <a:r>
              <a:rPr lang="en-US" sz="2400" dirty="0" err="1" smtClean="0"/>
              <a:t>y</a:t>
            </a:r>
            <a:r>
              <a:rPr lang="en-US" sz="2400" dirty="0" smtClean="0"/>
              <a:t> equals one over one plus </a:t>
            </a:r>
            <a:r>
              <a:rPr lang="en-US" sz="2400" dirty="0" err="1" smtClean="0"/>
              <a:t>x</a:t>
            </a:r>
            <a:r>
              <a:rPr lang="en-US" sz="2400" dirty="0" smtClean="0"/>
              <a:t> squared on your mini-white boards.”	</a:t>
            </a:r>
            <a:endParaRPr lang="en-US" sz="2400" dirty="0"/>
          </a:p>
        </p:txBody>
      </p:sp>
    </p:spTree>
    <p:extLst>
      <p:ext uri="{BB962C8B-B14F-4D97-AF65-F5344CB8AC3E}">
        <p14:creationId xmlns:p14="http://schemas.microsoft.com/office/powerpoint/2010/main" val="220924863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normAutofit fontScale="90000"/>
          </a:bodyPr>
          <a:lstStyle/>
          <a:p>
            <a:pPr eaLnBrk="1" hangingPunct="1"/>
            <a:r>
              <a:rPr lang="en-GB" sz="4000">
                <a:ea typeface="ＭＳ Ｐゴシック" charset="-128"/>
              </a:rPr>
              <a:t>Practical techniques: sharing learning intentions</a:t>
            </a:r>
          </a:p>
        </p:txBody>
      </p:sp>
      <p:sp>
        <p:nvSpPr>
          <p:cNvPr id="1022979" name="Rectangle 3"/>
          <p:cNvSpPr>
            <a:spLocks noGrp="1" noChangeArrowheads="1"/>
          </p:cNvSpPr>
          <p:nvPr>
            <p:ph idx="1"/>
          </p:nvPr>
        </p:nvSpPr>
        <p:spPr/>
        <p:txBody>
          <a:bodyPr>
            <a:normAutofit/>
          </a:bodyPr>
          <a:lstStyle/>
          <a:p>
            <a:pPr eaLnBrk="1" hangingPunct="1">
              <a:lnSpc>
                <a:spcPct val="90000"/>
              </a:lnSpc>
            </a:pPr>
            <a:r>
              <a:rPr lang="en-GB" sz="2700" dirty="0">
                <a:ea typeface="ＭＳ Ｐゴシック" charset="-128"/>
              </a:rPr>
              <a:t>Explaining learning intentions at start of lesson/unit</a:t>
            </a:r>
          </a:p>
          <a:p>
            <a:pPr lvl="1" eaLnBrk="1" hangingPunct="1">
              <a:lnSpc>
                <a:spcPct val="90000"/>
              </a:lnSpc>
            </a:pPr>
            <a:r>
              <a:rPr lang="en-GB" dirty="0"/>
              <a:t>Learning intentions</a:t>
            </a:r>
          </a:p>
          <a:p>
            <a:pPr lvl="1" eaLnBrk="1" hangingPunct="1">
              <a:lnSpc>
                <a:spcPct val="90000"/>
              </a:lnSpc>
            </a:pPr>
            <a:r>
              <a:rPr lang="en-GB" dirty="0"/>
              <a:t>Success criteria</a:t>
            </a:r>
          </a:p>
          <a:p>
            <a:pPr eaLnBrk="1" hangingPunct="1">
              <a:lnSpc>
                <a:spcPct val="90000"/>
              </a:lnSpc>
            </a:pPr>
            <a:r>
              <a:rPr lang="en-GB" sz="2700" dirty="0">
                <a:ea typeface="ＭＳ Ｐゴシック" charset="-128"/>
              </a:rPr>
              <a:t>Intentions/criteria in students’ language</a:t>
            </a:r>
          </a:p>
          <a:p>
            <a:pPr eaLnBrk="1" hangingPunct="1">
              <a:lnSpc>
                <a:spcPct val="90000"/>
              </a:lnSpc>
            </a:pPr>
            <a:r>
              <a:rPr lang="en-GB" sz="2700" dirty="0">
                <a:ea typeface="ＭＳ Ｐゴシック" charset="-128"/>
              </a:rPr>
              <a:t>Posters of key words to talk about learning</a:t>
            </a:r>
          </a:p>
          <a:p>
            <a:pPr lvl="1" eaLnBrk="1" hangingPunct="1">
              <a:lnSpc>
                <a:spcPct val="90000"/>
              </a:lnSpc>
            </a:pPr>
            <a:r>
              <a:rPr lang="en-GB" dirty="0"/>
              <a:t>eg describe, explain, evaluate</a:t>
            </a:r>
          </a:p>
          <a:p>
            <a:pPr eaLnBrk="1" hangingPunct="1">
              <a:lnSpc>
                <a:spcPct val="90000"/>
              </a:lnSpc>
            </a:pPr>
            <a:r>
              <a:rPr lang="en-GB" sz="2700" dirty="0">
                <a:ea typeface="ＭＳ Ｐゴシック" charset="-128"/>
              </a:rPr>
              <a:t>Planning/writing frames</a:t>
            </a:r>
          </a:p>
          <a:p>
            <a:pPr eaLnBrk="1" hangingPunct="1">
              <a:lnSpc>
                <a:spcPct val="90000"/>
              </a:lnSpc>
            </a:pPr>
            <a:r>
              <a:rPr lang="en-GB" sz="2700" dirty="0">
                <a:ea typeface="ＭＳ Ｐゴシック" charset="-128"/>
              </a:rPr>
              <a:t>Annotated examples of different standards to ‘flesh out’</a:t>
            </a:r>
            <a:r>
              <a:rPr lang="en-GB" sz="2700" dirty="0" smtClean="0">
                <a:ea typeface="ＭＳ Ｐゴシック" charset="-128"/>
              </a:rPr>
              <a:t> scoring </a:t>
            </a:r>
            <a:r>
              <a:rPr lang="en-GB" sz="2700" dirty="0" smtClean="0">
                <a:ea typeface="ＭＳ Ｐゴシック" charset="-128"/>
              </a:rPr>
              <a:t>rubrics </a:t>
            </a:r>
            <a:r>
              <a:rPr lang="en-GB" sz="2700" dirty="0">
                <a:ea typeface="ＭＳ Ｐゴシック" charset="-128"/>
              </a:rPr>
              <a:t>(e.g. lab reports)</a:t>
            </a:r>
          </a:p>
          <a:p>
            <a:pPr eaLnBrk="1" hangingPunct="1">
              <a:lnSpc>
                <a:spcPct val="90000"/>
              </a:lnSpc>
            </a:pPr>
            <a:r>
              <a:rPr lang="en-GB" sz="2700" dirty="0">
                <a:ea typeface="ＭＳ Ｐゴシック" charset="-128"/>
              </a:rPr>
              <a:t>Opportunities for students to design their own tests</a:t>
            </a:r>
          </a:p>
        </p:txBody>
      </p:sp>
    </p:spTree>
    <p:extLst>
      <p:ext uri="{BB962C8B-B14F-4D97-AF65-F5344CB8AC3E}">
        <p14:creationId xmlns:p14="http://schemas.microsoft.com/office/powerpoint/2010/main" val="338489650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29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0229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0229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297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297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02297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02297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022979">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0229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297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en-GB" dirty="0" smtClean="0">
                <a:ea typeface="ＭＳ Ｐゴシック" charset="-128"/>
              </a:rPr>
              <a:t>Practical techniques: eliciting </a:t>
            </a:r>
            <a:r>
              <a:rPr lang="en-GB" dirty="0">
                <a:ea typeface="ＭＳ Ｐゴシック" charset="-128"/>
              </a:rPr>
              <a:t>evidence</a:t>
            </a:r>
          </a:p>
        </p:txBody>
      </p:sp>
      <p:sp>
        <p:nvSpPr>
          <p:cNvPr id="942083" name="Rectangle 3"/>
          <p:cNvSpPr>
            <a:spLocks noGrp="1" noChangeArrowheads="1"/>
          </p:cNvSpPr>
          <p:nvPr>
            <p:ph idx="1"/>
          </p:nvPr>
        </p:nvSpPr>
        <p:spPr/>
        <p:txBody>
          <a:bodyPr/>
          <a:lstStyle/>
          <a:p>
            <a:pPr eaLnBrk="1" hangingPunct="1">
              <a:lnSpc>
                <a:spcPct val="80000"/>
              </a:lnSpc>
            </a:pPr>
            <a:r>
              <a:rPr lang="en-GB" sz="2200">
                <a:ea typeface="ＭＳ Ｐゴシック" charset="-128"/>
              </a:rPr>
              <a:t>Key idea: questioning should</a:t>
            </a:r>
          </a:p>
          <a:p>
            <a:pPr lvl="1" eaLnBrk="1" hangingPunct="1">
              <a:lnSpc>
                <a:spcPct val="80000"/>
              </a:lnSpc>
            </a:pPr>
            <a:r>
              <a:rPr lang="en-GB" sz="2000"/>
              <a:t>cause thinking</a:t>
            </a:r>
          </a:p>
          <a:p>
            <a:pPr lvl="1" eaLnBrk="1" hangingPunct="1">
              <a:lnSpc>
                <a:spcPct val="80000"/>
              </a:lnSpc>
            </a:pPr>
            <a:r>
              <a:rPr lang="en-GB" sz="2000"/>
              <a:t>provide data that informs teaching</a:t>
            </a:r>
          </a:p>
          <a:p>
            <a:pPr eaLnBrk="1" hangingPunct="1">
              <a:lnSpc>
                <a:spcPct val="80000"/>
              </a:lnSpc>
            </a:pPr>
            <a:r>
              <a:rPr lang="en-GB" sz="2200">
                <a:ea typeface="ＭＳ Ｐゴシック" charset="-128"/>
              </a:rPr>
              <a:t>Improving teacher questioning</a:t>
            </a:r>
          </a:p>
          <a:p>
            <a:pPr lvl="1" eaLnBrk="1" hangingPunct="1">
              <a:lnSpc>
                <a:spcPct val="80000"/>
              </a:lnSpc>
            </a:pPr>
            <a:r>
              <a:rPr lang="en-GB" sz="2000"/>
              <a:t>generating questions with colleagues </a:t>
            </a:r>
          </a:p>
          <a:p>
            <a:pPr lvl="1" eaLnBrk="1" hangingPunct="1">
              <a:lnSpc>
                <a:spcPct val="80000"/>
              </a:lnSpc>
            </a:pPr>
            <a:r>
              <a:rPr lang="en-GB" sz="2000"/>
              <a:t>closed v open</a:t>
            </a:r>
          </a:p>
          <a:p>
            <a:pPr lvl="1" eaLnBrk="1" hangingPunct="1">
              <a:lnSpc>
                <a:spcPct val="80000"/>
              </a:lnSpc>
            </a:pPr>
            <a:r>
              <a:rPr lang="en-GB" sz="2000"/>
              <a:t>low-order v high-order</a:t>
            </a:r>
          </a:p>
          <a:p>
            <a:pPr lvl="1" eaLnBrk="1" hangingPunct="1">
              <a:lnSpc>
                <a:spcPct val="80000"/>
              </a:lnSpc>
            </a:pPr>
            <a:r>
              <a:rPr lang="en-GB" sz="2000"/>
              <a:t>appropriate wait-time</a:t>
            </a:r>
          </a:p>
          <a:p>
            <a:pPr eaLnBrk="1" hangingPunct="1">
              <a:lnSpc>
                <a:spcPct val="80000"/>
              </a:lnSpc>
            </a:pPr>
            <a:r>
              <a:rPr lang="en-GB" sz="2200">
                <a:ea typeface="ＭＳ Ｐゴシック" charset="-128"/>
              </a:rPr>
              <a:t>Getting away from I-R-E</a:t>
            </a:r>
          </a:p>
          <a:p>
            <a:pPr lvl="1" eaLnBrk="1" hangingPunct="1">
              <a:lnSpc>
                <a:spcPct val="80000"/>
              </a:lnSpc>
            </a:pPr>
            <a:r>
              <a:rPr lang="en-GB" sz="2000"/>
              <a:t>basketball rather than serial table-tennis</a:t>
            </a:r>
          </a:p>
          <a:p>
            <a:pPr lvl="1" eaLnBrk="1" hangingPunct="1">
              <a:lnSpc>
                <a:spcPct val="80000"/>
              </a:lnSpc>
            </a:pPr>
            <a:r>
              <a:rPr lang="en-GB" sz="2000"/>
              <a:t>‘No hands up’ (except to ask a question)</a:t>
            </a:r>
          </a:p>
          <a:p>
            <a:pPr lvl="1" eaLnBrk="1" hangingPunct="1">
              <a:lnSpc>
                <a:spcPct val="80000"/>
              </a:lnSpc>
            </a:pPr>
            <a:r>
              <a:rPr lang="en-GB" sz="2000"/>
              <a:t>‘Hot Seat’ questioning</a:t>
            </a:r>
          </a:p>
          <a:p>
            <a:pPr eaLnBrk="1" hangingPunct="1">
              <a:lnSpc>
                <a:spcPct val="80000"/>
              </a:lnSpc>
            </a:pPr>
            <a:r>
              <a:rPr lang="en-GB" sz="2200">
                <a:ea typeface="ＭＳ Ｐゴシック" charset="-128"/>
              </a:rPr>
              <a:t>All-student response systems</a:t>
            </a:r>
          </a:p>
          <a:p>
            <a:pPr lvl="1" eaLnBrk="1" hangingPunct="1">
              <a:lnSpc>
                <a:spcPct val="80000"/>
              </a:lnSpc>
            </a:pPr>
            <a:r>
              <a:rPr lang="en-GB" sz="2000"/>
              <a:t>Class polls, ABCD cards, Mini white-boards, Exit passes</a:t>
            </a:r>
          </a:p>
        </p:txBody>
      </p:sp>
    </p:spTree>
    <p:extLst>
      <p:ext uri="{BB962C8B-B14F-4D97-AF65-F5344CB8AC3E}">
        <p14:creationId xmlns:p14="http://schemas.microsoft.com/office/powerpoint/2010/main" val="12512301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420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420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9420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4208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94208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94208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94208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94208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4208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94208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94208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94208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94208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499"/>
                                          </p:stCondLst>
                                        </p:cTn>
                                        <p:tgtEl>
                                          <p:spTgt spid="94208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eaLnBrk="1" hangingPunct="1"/>
            <a:r>
              <a:rPr lang="en-GB">
                <a:ea typeface="ＭＳ Ｐゴシック" charset="-128"/>
              </a:rPr>
              <a:t>Practical techniques: feedback</a:t>
            </a:r>
          </a:p>
        </p:txBody>
      </p:sp>
      <p:sp>
        <p:nvSpPr>
          <p:cNvPr id="1014787" name="Rectangle 3"/>
          <p:cNvSpPr>
            <a:spLocks noGrp="1" noChangeArrowheads="1"/>
          </p:cNvSpPr>
          <p:nvPr>
            <p:ph idx="1"/>
          </p:nvPr>
        </p:nvSpPr>
        <p:spPr/>
        <p:txBody>
          <a:bodyPr/>
          <a:lstStyle/>
          <a:p>
            <a:pPr marL="342900" indent="-342900" eaLnBrk="1" hangingPunct="1">
              <a:lnSpc>
                <a:spcPct val="80000"/>
              </a:lnSpc>
            </a:pPr>
            <a:r>
              <a:rPr lang="en-GB" sz="3000" dirty="0">
                <a:ea typeface="ＭＳ Ｐゴシック" charset="-128"/>
              </a:rPr>
              <a:t>Key idea: feedback should</a:t>
            </a:r>
          </a:p>
          <a:p>
            <a:pPr marL="742950" lvl="1" indent="-285750" eaLnBrk="1" hangingPunct="1">
              <a:lnSpc>
                <a:spcPct val="80000"/>
              </a:lnSpc>
            </a:pPr>
            <a:r>
              <a:rPr lang="en-GB" sz="2600" dirty="0"/>
              <a:t>cause thinking</a:t>
            </a:r>
          </a:p>
          <a:p>
            <a:pPr marL="742950" lvl="1" indent="-285750" eaLnBrk="1" hangingPunct="1">
              <a:lnSpc>
                <a:spcPct val="80000"/>
              </a:lnSpc>
            </a:pPr>
            <a:r>
              <a:rPr lang="en-GB" sz="2600" dirty="0"/>
              <a:t>provide guidance on how to improve</a:t>
            </a:r>
          </a:p>
          <a:p>
            <a:pPr marL="342900" indent="-342900" eaLnBrk="1" hangingPunct="1">
              <a:lnSpc>
                <a:spcPct val="80000"/>
              </a:lnSpc>
            </a:pPr>
            <a:r>
              <a:rPr lang="en-GB" sz="3000" dirty="0">
                <a:ea typeface="ＭＳ Ｐゴシック" charset="-128"/>
              </a:rPr>
              <a:t>Comment-only</a:t>
            </a:r>
            <a:r>
              <a:rPr lang="en-GB" sz="3000" dirty="0" smtClean="0">
                <a:ea typeface="ＭＳ Ｐゴシック" charset="-128"/>
              </a:rPr>
              <a:t> </a:t>
            </a:r>
            <a:r>
              <a:rPr lang="en-GB" sz="3000" dirty="0" smtClean="0">
                <a:ea typeface="ＭＳ Ｐゴシック" charset="-128"/>
              </a:rPr>
              <a:t>grading</a:t>
            </a:r>
            <a:endParaRPr lang="en-GB" sz="3000" dirty="0" smtClean="0">
              <a:ea typeface="ＭＳ Ｐゴシック" charset="-128"/>
            </a:endParaRPr>
          </a:p>
          <a:p>
            <a:pPr marL="342900" indent="-342900" eaLnBrk="1" hangingPunct="1">
              <a:lnSpc>
                <a:spcPct val="80000"/>
              </a:lnSpc>
            </a:pPr>
            <a:r>
              <a:rPr lang="en-GB" sz="3000" dirty="0">
                <a:ea typeface="ＭＳ Ｐゴシック" charset="-128"/>
              </a:rPr>
              <a:t>Focused</a:t>
            </a:r>
            <a:r>
              <a:rPr lang="en-GB" sz="3000" dirty="0" smtClean="0">
                <a:ea typeface="ＭＳ Ｐゴシック" charset="-128"/>
              </a:rPr>
              <a:t> </a:t>
            </a:r>
            <a:r>
              <a:rPr lang="en-GB" sz="3000" dirty="0" smtClean="0">
                <a:ea typeface="ＭＳ Ｐゴシック" charset="-128"/>
              </a:rPr>
              <a:t>grading</a:t>
            </a:r>
            <a:endParaRPr lang="en-GB" sz="3000" dirty="0" smtClean="0">
              <a:ea typeface="ＭＳ Ｐゴシック" charset="-128"/>
            </a:endParaRPr>
          </a:p>
          <a:p>
            <a:pPr marL="342900" indent="-342900" eaLnBrk="1" hangingPunct="1">
              <a:lnSpc>
                <a:spcPct val="80000"/>
              </a:lnSpc>
            </a:pPr>
            <a:r>
              <a:rPr lang="en-GB" sz="3000" dirty="0">
                <a:ea typeface="ＭＳ Ｐゴシック" charset="-128"/>
              </a:rPr>
              <a:t>Explicit reference to</a:t>
            </a:r>
            <a:r>
              <a:rPr lang="en-GB" sz="3000" dirty="0" smtClean="0">
                <a:ea typeface="ＭＳ Ｐゴシック" charset="-128"/>
              </a:rPr>
              <a:t> </a:t>
            </a:r>
            <a:r>
              <a:rPr lang="en-GB" sz="3000" dirty="0" smtClean="0">
                <a:ea typeface="ＭＳ Ｐゴシック" charset="-128"/>
              </a:rPr>
              <a:t>rubrics</a:t>
            </a:r>
            <a:endParaRPr lang="en-GB" sz="3000" dirty="0" smtClean="0">
              <a:ea typeface="ＭＳ Ｐゴシック" charset="-128"/>
            </a:endParaRPr>
          </a:p>
          <a:p>
            <a:pPr marL="342900" indent="-342900" eaLnBrk="1" hangingPunct="1">
              <a:lnSpc>
                <a:spcPct val="80000"/>
              </a:lnSpc>
            </a:pPr>
            <a:r>
              <a:rPr lang="en-GB" sz="3000" dirty="0">
                <a:ea typeface="ＭＳ Ｐゴシック" charset="-128"/>
              </a:rPr>
              <a:t>Suggestions on how to improve</a:t>
            </a:r>
          </a:p>
          <a:p>
            <a:pPr marL="742950" lvl="1" indent="-285750" eaLnBrk="1" hangingPunct="1">
              <a:lnSpc>
                <a:spcPct val="80000"/>
              </a:lnSpc>
            </a:pPr>
            <a:r>
              <a:rPr lang="en-GB" sz="2600" dirty="0"/>
              <a:t>Not giving complete solutions</a:t>
            </a:r>
          </a:p>
          <a:p>
            <a:pPr marL="342900" indent="-342900" eaLnBrk="1" hangingPunct="1">
              <a:lnSpc>
                <a:spcPct val="80000"/>
              </a:lnSpc>
            </a:pPr>
            <a:r>
              <a:rPr lang="en-GB" sz="3000" dirty="0">
                <a:ea typeface="ＭＳ Ｐゴシック" charset="-128"/>
              </a:rPr>
              <a:t>Re-timing assessment</a:t>
            </a:r>
          </a:p>
          <a:p>
            <a:pPr marL="742950" lvl="1" indent="-285750" eaLnBrk="1" hangingPunct="1">
              <a:lnSpc>
                <a:spcPct val="80000"/>
              </a:lnSpc>
            </a:pPr>
            <a:r>
              <a:rPr lang="en-GB" sz="2600" dirty="0"/>
              <a:t>(eg three-fourths-of-the-way-through-a-unit test)</a:t>
            </a:r>
          </a:p>
        </p:txBody>
      </p:sp>
    </p:spTree>
    <p:extLst>
      <p:ext uri="{BB962C8B-B14F-4D97-AF65-F5344CB8AC3E}">
        <p14:creationId xmlns:p14="http://schemas.microsoft.com/office/powerpoint/2010/main" val="152214949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147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0147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0147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1478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1478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1478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14787">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014787">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014787">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10147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78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5"/>
          <p:cNvSpPr>
            <a:spLocks noGrp="1" noChangeArrowheads="1"/>
          </p:cNvSpPr>
          <p:nvPr>
            <p:ph type="title"/>
          </p:nvPr>
        </p:nvSpPr>
        <p:spPr/>
        <p:txBody>
          <a:bodyPr/>
          <a:lstStyle/>
          <a:p>
            <a:pPr eaLnBrk="1" hangingPunct="1"/>
            <a:r>
              <a:rPr lang="en-GB" dirty="0" smtClean="0">
                <a:ea typeface="ＭＳ Ｐゴシック" charset="-128"/>
              </a:rPr>
              <a:t>Feedback has complex effects</a:t>
            </a:r>
            <a:endParaRPr lang="en-GB" dirty="0">
              <a:ea typeface="ＭＳ Ｐゴシック" charset="-128"/>
            </a:endParaRPr>
          </a:p>
        </p:txBody>
      </p:sp>
      <p:sp>
        <p:nvSpPr>
          <p:cNvPr id="133123" name="Rectangle 2"/>
          <p:cNvSpPr>
            <a:spLocks noGrp="1" noChangeArrowheads="1"/>
          </p:cNvSpPr>
          <p:nvPr>
            <p:ph idx="1"/>
          </p:nvPr>
        </p:nvSpPr>
        <p:spPr>
          <a:xfrm>
            <a:off x="484188" y="1625600"/>
            <a:ext cx="8353425" cy="1387475"/>
          </a:xfrm>
        </p:spPr>
        <p:txBody>
          <a:bodyPr/>
          <a:lstStyle/>
          <a:p>
            <a:pPr eaLnBrk="1" hangingPunct="1">
              <a:lnSpc>
                <a:spcPct val="80000"/>
              </a:lnSpc>
            </a:pPr>
            <a:r>
              <a:rPr lang="en-GB" sz="2200">
                <a:ea typeface="ＭＳ Ｐゴシック" charset="-128"/>
              </a:rPr>
              <a:t>264 low and high ability grade 6 students in 12 classes in 4 schools; analysis of 132 students at top and bottom of each class</a:t>
            </a:r>
          </a:p>
          <a:p>
            <a:pPr eaLnBrk="1" hangingPunct="1">
              <a:lnSpc>
                <a:spcPct val="80000"/>
              </a:lnSpc>
            </a:pPr>
            <a:r>
              <a:rPr lang="en-GB" sz="2200">
                <a:ea typeface="ＭＳ Ｐゴシック" charset="-128"/>
              </a:rPr>
              <a:t>Same teaching, same aims, same teachers, same classwork</a:t>
            </a:r>
          </a:p>
          <a:p>
            <a:pPr eaLnBrk="1" hangingPunct="1">
              <a:lnSpc>
                <a:spcPct val="80000"/>
              </a:lnSpc>
            </a:pPr>
            <a:r>
              <a:rPr lang="en-GB" sz="2200">
                <a:ea typeface="ＭＳ Ｐゴシック" charset="-128"/>
              </a:rPr>
              <a:t>Three kinds of feedback: scores, comments, scores+comments</a:t>
            </a:r>
          </a:p>
        </p:txBody>
      </p:sp>
      <p:sp>
        <p:nvSpPr>
          <p:cNvPr id="133124" name="Rectangle 3"/>
          <p:cNvSpPr>
            <a:spLocks noChangeArrowheads="1"/>
          </p:cNvSpPr>
          <p:nvPr/>
        </p:nvSpPr>
        <p:spPr bwMode="auto">
          <a:xfrm>
            <a:off x="4587875" y="6494463"/>
            <a:ext cx="4313238" cy="363537"/>
          </a:xfrm>
          <a:prstGeom prst="rect">
            <a:avLst/>
          </a:prstGeom>
          <a:noFill/>
          <a:ln w="12700">
            <a:noFill/>
            <a:miter lim="800000"/>
            <a:headEnd/>
            <a:tailEnd/>
          </a:ln>
        </p:spPr>
        <p:txBody>
          <a:bodyPr wrap="none" lIns="90488" tIns="44450" rIns="90488" bIns="44450">
            <a:prstTxWarp prst="textNoShape">
              <a:avLst/>
            </a:prstTxWarp>
            <a:spAutoFit/>
          </a:bodyPr>
          <a:lstStyle/>
          <a:p>
            <a:pPr eaLnBrk="0" hangingPunct="0"/>
            <a:r>
              <a:rPr lang="en-GB" sz="1800">
                <a:latin typeface="Times New Roman" charset="0"/>
              </a:rPr>
              <a:t>[Butler(1988) </a:t>
            </a:r>
            <a:r>
              <a:rPr lang="en-GB" sz="1800" i="1">
                <a:latin typeface="Times New Roman" charset="0"/>
              </a:rPr>
              <a:t>Br. J. Educ. Psychol.</a:t>
            </a:r>
            <a:r>
              <a:rPr lang="en-GB" sz="1800">
                <a:latin typeface="Times New Roman" charset="0"/>
              </a:rPr>
              <a:t>, </a:t>
            </a:r>
            <a:r>
              <a:rPr lang="en-GB" sz="1800" b="1">
                <a:latin typeface="Times New Roman" charset="0"/>
              </a:rPr>
              <a:t>58</a:t>
            </a:r>
            <a:r>
              <a:rPr lang="en-GB" sz="1800">
                <a:latin typeface="Times New Roman" charset="0"/>
              </a:rPr>
              <a:t> 1-14]</a:t>
            </a:r>
          </a:p>
        </p:txBody>
      </p:sp>
      <p:sp>
        <p:nvSpPr>
          <p:cNvPr id="133125" name="Rectangle 4"/>
          <p:cNvSpPr>
            <a:spLocks noChangeArrowheads="1"/>
          </p:cNvSpPr>
          <p:nvPr/>
        </p:nvSpPr>
        <p:spPr bwMode="auto">
          <a:xfrm>
            <a:off x="7326313" y="5334000"/>
            <a:ext cx="184150" cy="457200"/>
          </a:xfrm>
          <a:prstGeom prst="rect">
            <a:avLst/>
          </a:prstGeom>
          <a:noFill/>
          <a:ln w="12700">
            <a:noFill/>
            <a:miter lim="800000"/>
            <a:headEnd/>
            <a:tailEnd/>
          </a:ln>
        </p:spPr>
        <p:txBody>
          <a:bodyPr wrap="none">
            <a:prstTxWarp prst="textNoShape">
              <a:avLst/>
            </a:prstTxWarp>
            <a:spAutoFit/>
          </a:bodyPr>
          <a:lstStyle/>
          <a:p>
            <a:pPr defTabSz="762000"/>
            <a:endParaRPr lang="en-US"/>
          </a:p>
        </p:txBody>
      </p:sp>
      <p:graphicFrame>
        <p:nvGraphicFramePr>
          <p:cNvPr id="8" name="Group 5"/>
          <p:cNvGraphicFramePr>
            <a:graphicFrameLocks noGrp="1"/>
          </p:cNvGraphicFramePr>
          <p:nvPr/>
        </p:nvGraphicFramePr>
        <p:xfrm>
          <a:off x="812800" y="3425825"/>
          <a:ext cx="7339541" cy="2163763"/>
        </p:xfrm>
        <a:graphic>
          <a:graphicData uri="http://schemas.openxmlformats.org/drawingml/2006/table">
            <a:tbl>
              <a:tblPr>
                <a:tableStyleId>{5C22544A-7EE6-4342-B048-85BDC9FD1C3A}</a:tableStyleId>
              </a:tblPr>
              <a:tblGrid>
                <a:gridCol w="2445933"/>
                <a:gridCol w="2135836"/>
                <a:gridCol w="2757772"/>
              </a:tblGrid>
              <a:tr h="639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rgbClr val="FFFFFF"/>
                        </a:solidFill>
                        <a:effectLst/>
                        <a:latin typeface="Arial" pitchFamily="-111" charset="0"/>
                      </a:endParaRPr>
                    </a:p>
                  </a:txBody>
                  <a:tcPr horzOverflow="overflow">
                    <a:solidFill>
                      <a:srgbClr val="558ED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solidFill>
                            <a:srgbClr val="FFFFFF"/>
                          </a:solidFill>
                          <a:effectLst/>
                        </a:rPr>
                        <a:t>Achievement</a:t>
                      </a:r>
                      <a:endParaRPr kumimoji="0" lang="en-US" sz="2000" b="1" i="0" u="none" strike="noStrike" cap="none" normalizeH="0" baseline="0" dirty="0">
                        <a:ln>
                          <a:noFill/>
                        </a:ln>
                        <a:solidFill>
                          <a:srgbClr val="FFFFFF"/>
                        </a:solidFill>
                        <a:effectLst/>
                        <a:latin typeface="Arial" pitchFamily="-111" charset="0"/>
                      </a:endParaRPr>
                    </a:p>
                  </a:txBody>
                  <a:tcPr horzOverflow="overflow">
                    <a:solidFill>
                      <a:srgbClr val="558ED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solidFill>
                            <a:srgbClr val="FFFFFF"/>
                          </a:solidFill>
                          <a:effectLst/>
                        </a:rPr>
                        <a:t>Attitude</a:t>
                      </a:r>
                      <a:endParaRPr kumimoji="0" lang="en-US" sz="2000" b="1" i="0" u="none" strike="noStrike" cap="none" normalizeH="0" baseline="0" dirty="0">
                        <a:ln>
                          <a:noFill/>
                        </a:ln>
                        <a:solidFill>
                          <a:srgbClr val="FFFFFF"/>
                        </a:solidFill>
                        <a:effectLst/>
                        <a:latin typeface="Arial" pitchFamily="-111" charset="0"/>
                      </a:endParaRPr>
                    </a:p>
                  </a:txBody>
                  <a:tcPr horzOverflow="overflow">
                    <a:solidFill>
                      <a:srgbClr val="558ED5"/>
                    </a:solidFill>
                  </a:tcPr>
                </a:tc>
              </a:tr>
              <a:tr h="749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rPr>
                        <a:t>Scores</a:t>
                      </a:r>
                      <a:endParaRPr kumimoji="0" lang="en-US" sz="2000" b="1" i="0" u="none" strike="noStrike" cap="none" normalizeH="0" baseline="0" dirty="0">
                        <a:ln>
                          <a:noFill/>
                        </a:ln>
                        <a:solidFill>
                          <a:schemeClr val="tx1"/>
                        </a:solidFill>
                        <a:effectLst/>
                        <a:latin typeface="Arial" pitchFamily="-111"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rPr>
                        <a:t> no gain</a:t>
                      </a:r>
                      <a:endParaRPr kumimoji="0" lang="en-US" sz="2000" b="1" i="0" u="none" strike="noStrike" cap="none" normalizeH="0" baseline="0" dirty="0">
                        <a:ln>
                          <a:noFill/>
                        </a:ln>
                        <a:solidFill>
                          <a:schemeClr val="tx1"/>
                        </a:solidFill>
                        <a:effectLst/>
                        <a:latin typeface="Arial" pitchFamily="-111"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rPr>
                        <a:t>High scorers : positive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rPr>
                        <a:t>Low scorers: negative</a:t>
                      </a:r>
                      <a:endParaRPr kumimoji="0" lang="en-US" sz="2000" b="1" i="0" u="none" strike="noStrike" cap="none" normalizeH="0" baseline="0" dirty="0">
                        <a:ln>
                          <a:noFill/>
                        </a:ln>
                        <a:solidFill>
                          <a:schemeClr val="tx1"/>
                        </a:solidFill>
                        <a:effectLst/>
                        <a:latin typeface="Arial" pitchFamily="-111" charset="0"/>
                      </a:endParaRPr>
                    </a:p>
                  </a:txBody>
                  <a:tcPr horzOverflow="overflow"/>
                </a:tc>
              </a:tr>
              <a:tr h="749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a:ln>
                            <a:noFill/>
                          </a:ln>
                          <a:effectLst/>
                        </a:rPr>
                        <a:t>Comments</a:t>
                      </a:r>
                      <a:endParaRPr kumimoji="0" lang="en-US" sz="2000" b="1" i="0" u="none" strike="noStrike" cap="none" normalizeH="0" baseline="0">
                        <a:ln>
                          <a:noFill/>
                        </a:ln>
                        <a:solidFill>
                          <a:schemeClr val="tx1"/>
                        </a:solidFill>
                        <a:effectLst/>
                        <a:latin typeface="Arial" pitchFamily="-111"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a:ln>
                            <a:noFill/>
                          </a:ln>
                          <a:effectLst/>
                        </a:rPr>
                        <a:t>30% gain</a:t>
                      </a:r>
                      <a:endParaRPr kumimoji="0" lang="en-US" sz="2000" b="1" i="0" u="none" strike="noStrike" cap="none" normalizeH="0" baseline="0">
                        <a:ln>
                          <a:noFill/>
                        </a:ln>
                        <a:solidFill>
                          <a:schemeClr val="tx1"/>
                        </a:solidFill>
                        <a:effectLst/>
                        <a:latin typeface="Arial" pitchFamily="-111"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rPr>
                        <a:t>High scorers : positive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rPr>
                        <a:t>Low scorers : positive</a:t>
                      </a:r>
                      <a:endParaRPr kumimoji="0" lang="en-US" sz="2000" b="1" i="0" u="none" strike="noStrike" cap="none" normalizeH="0" baseline="0" dirty="0">
                        <a:ln>
                          <a:noFill/>
                        </a:ln>
                        <a:solidFill>
                          <a:schemeClr val="tx1"/>
                        </a:solidFill>
                        <a:effectLst/>
                        <a:latin typeface="Arial" pitchFamily="-111" charset="0"/>
                      </a:endParaRPr>
                    </a:p>
                  </a:txBody>
                  <a:tcPr horzOverflow="overflow"/>
                </a:tc>
              </a:tr>
            </a:tbl>
          </a:graphicData>
        </a:graphic>
      </p:graphicFrame>
    </p:spTree>
    <p:extLst>
      <p:ext uri="{BB962C8B-B14F-4D97-AF65-F5344CB8AC3E}">
        <p14:creationId xmlns:p14="http://schemas.microsoft.com/office/powerpoint/2010/main" val="307496346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normAutofit fontScale="90000"/>
          </a:bodyPr>
          <a:lstStyle/>
          <a:p>
            <a:r>
              <a:rPr lang="en-GB" smtClean="0"/>
              <a:t>Students owning their learning and as learning resources</a:t>
            </a:r>
            <a:endParaRPr lang="en-GB"/>
          </a:p>
        </p:txBody>
      </p:sp>
      <p:sp>
        <p:nvSpPr>
          <p:cNvPr id="1029123" name="Rectangle 3"/>
          <p:cNvSpPr>
            <a:spLocks noGrp="1" noChangeArrowheads="1"/>
          </p:cNvSpPr>
          <p:nvPr>
            <p:ph idx="1"/>
          </p:nvPr>
        </p:nvSpPr>
        <p:spPr/>
        <p:txBody>
          <a:bodyPr>
            <a:normAutofit fontScale="85000" lnSpcReduction="20000"/>
          </a:bodyPr>
          <a:lstStyle/>
          <a:p>
            <a:r>
              <a:rPr lang="en-GB" dirty="0" smtClean="0"/>
              <a:t>Students assessing their own/peers’ work </a:t>
            </a:r>
          </a:p>
          <a:p>
            <a:pPr lvl="1"/>
            <a:r>
              <a:rPr lang="en-GB" dirty="0" smtClean="0"/>
              <a:t>With rubrics</a:t>
            </a:r>
          </a:p>
          <a:p>
            <a:pPr lvl="1"/>
            <a:r>
              <a:rPr lang="en-GB" dirty="0" smtClean="0"/>
              <a:t>With exemplars</a:t>
            </a:r>
          </a:p>
          <a:p>
            <a:pPr lvl="1"/>
            <a:r>
              <a:rPr lang="en-GB" dirty="0" smtClean="0"/>
              <a:t>“Two stars and a wish”</a:t>
            </a:r>
          </a:p>
          <a:p>
            <a:r>
              <a:rPr lang="en-GB" dirty="0" smtClean="0"/>
              <a:t>Training students to pose questions/identifying group weaknesses</a:t>
            </a:r>
          </a:p>
          <a:p>
            <a:r>
              <a:rPr lang="en-GB" dirty="0" smtClean="0"/>
              <a:t>Self-assessment of understanding</a:t>
            </a:r>
          </a:p>
          <a:p>
            <a:pPr lvl="1"/>
            <a:r>
              <a:rPr lang="en-GB" dirty="0" smtClean="0"/>
              <a:t>Traffic lights</a:t>
            </a:r>
          </a:p>
          <a:p>
            <a:pPr lvl="1"/>
            <a:r>
              <a:rPr lang="en-GB" dirty="0" smtClean="0"/>
              <a:t>Red/green discs</a:t>
            </a:r>
          </a:p>
          <a:p>
            <a:pPr lvl="1"/>
            <a:r>
              <a:rPr lang="en-GB" dirty="0" err="1" smtClean="0"/>
              <a:t>Colored</a:t>
            </a:r>
            <a:r>
              <a:rPr lang="en-GB" dirty="0" smtClean="0"/>
              <a:t> cups</a:t>
            </a:r>
          </a:p>
          <a:p>
            <a:r>
              <a:rPr lang="en-GB" dirty="0" smtClean="0"/>
              <a:t>End-of-lesson students’ review</a:t>
            </a:r>
            <a:endParaRPr lang="en-GB" dirty="0"/>
          </a:p>
        </p:txBody>
      </p:sp>
    </p:spTree>
    <p:extLst>
      <p:ext uri="{BB962C8B-B14F-4D97-AF65-F5344CB8AC3E}">
        <p14:creationId xmlns:p14="http://schemas.microsoft.com/office/powerpoint/2010/main" val="91871682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9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0291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0291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02912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02912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02912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02912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02912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02912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291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12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itle 3"/>
          <p:cNvSpPr>
            <a:spLocks noGrp="1"/>
          </p:cNvSpPr>
          <p:nvPr>
            <p:ph type="ctrTitle"/>
          </p:nvPr>
        </p:nvSpPr>
        <p:spPr/>
        <p:txBody>
          <a:bodyPr/>
          <a:lstStyle/>
          <a:p>
            <a:r>
              <a:rPr lang="en-US" smtClean="0">
                <a:ea typeface="ＭＳ Ｐゴシック" charset="-128"/>
              </a:rPr>
              <a:t>Technique review</a:t>
            </a:r>
          </a:p>
        </p:txBody>
      </p:sp>
      <p:sp>
        <p:nvSpPr>
          <p:cNvPr id="5" name="Subtitle 4"/>
          <p:cNvSpPr>
            <a:spLocks noGrp="1"/>
          </p:cNvSpPr>
          <p:nvPr>
            <p:ph type="subTitle" idx="1"/>
          </p:nvPr>
        </p:nvSpPr>
        <p:spPr/>
        <p:txBody>
          <a:bodyPr/>
          <a:lstStyle/>
          <a:p>
            <a:pPr>
              <a:defRPr/>
            </a:pPr>
            <a:endParaRPr lang="en-US"/>
          </a:p>
        </p:txBody>
      </p:sp>
    </p:spTree>
    <p:extLst>
      <p:ext uri="{BB962C8B-B14F-4D97-AF65-F5344CB8AC3E}">
        <p14:creationId xmlns:p14="http://schemas.microsoft.com/office/powerpoint/2010/main" val="80843876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ctrTitle"/>
          </p:nvPr>
        </p:nvSpPr>
        <p:spPr/>
        <p:txBody>
          <a:bodyPr>
            <a:normAutofit fontScale="90000"/>
          </a:bodyPr>
          <a:lstStyle/>
          <a:p>
            <a:pPr eaLnBrk="1" hangingPunct="1"/>
            <a:r>
              <a:rPr lang="en-US">
                <a:latin typeface="Arial" charset="0"/>
                <a:ea typeface="ＭＳ Ｐゴシック" charset="0"/>
                <a:cs typeface="ＭＳ Ｐゴシック" charset="0"/>
              </a:rPr>
              <a:t>Supporting change with teacher learning communities</a:t>
            </a:r>
            <a:br>
              <a:rPr lang="en-US">
                <a:latin typeface="Arial" charset="0"/>
                <a:ea typeface="ＭＳ Ｐゴシック" charset="0"/>
                <a:cs typeface="ＭＳ Ｐゴシック" charset="0"/>
              </a:rPr>
            </a:br>
            <a:endParaRPr lang="en-GB">
              <a:latin typeface="Arial" charset="0"/>
              <a:ea typeface="ＭＳ Ｐゴシック" charset="0"/>
              <a:cs typeface="ＭＳ Ｐゴシック" charset="0"/>
            </a:endParaRPr>
          </a:p>
        </p:txBody>
      </p:sp>
      <p:sp>
        <p:nvSpPr>
          <p:cNvPr id="122883" name="Rectangle 4"/>
          <p:cNvSpPr>
            <a:spLocks noGrp="1" noChangeArrowheads="1"/>
          </p:cNvSpPr>
          <p:nvPr>
            <p:ph type="subTitle" idx="1"/>
          </p:nvPr>
        </p:nvSpPr>
        <p:spPr/>
        <p:txBody>
          <a:bodyPr/>
          <a:lstStyle/>
          <a:p>
            <a:pPr marL="0" indent="0" eaLnBrk="1" hangingPunct="1"/>
            <a:endParaRPr lang="en-US">
              <a:latin typeface="Arial" charset="0"/>
              <a:ea typeface="ＭＳ Ｐゴシック" charset="0"/>
              <a:cs typeface="ＭＳ Ｐゴシック"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Title 1"/>
          <p:cNvSpPr>
            <a:spLocks noGrp="1"/>
          </p:cNvSpPr>
          <p:nvPr>
            <p:ph type="title"/>
          </p:nvPr>
        </p:nvSpPr>
        <p:spPr/>
        <p:txBody>
          <a:bodyPr/>
          <a:lstStyle/>
          <a:p>
            <a:r>
              <a:rPr lang="en-US">
                <a:latin typeface="Arial" charset="0"/>
                <a:ea typeface="ＭＳ Ｐゴシック" charset="0"/>
                <a:cs typeface="ＭＳ Ｐゴシック" charset="0"/>
              </a:rPr>
              <a:t>Knowledge transfer…or creation?</a:t>
            </a:r>
          </a:p>
        </p:txBody>
      </p:sp>
      <p:graphicFrame>
        <p:nvGraphicFramePr>
          <p:cNvPr id="124930" name="Object 2"/>
          <p:cNvGraphicFramePr>
            <a:graphicFrameLocks noChangeAspect="1"/>
          </p:cNvGraphicFramePr>
          <p:nvPr>
            <p:extLst>
              <p:ext uri="{D42A27DB-BD31-4B8C-83A1-F6EECF244321}">
                <p14:modId xmlns:p14="http://schemas.microsoft.com/office/powerpoint/2010/main" val="867177348"/>
              </p:ext>
            </p:extLst>
          </p:nvPr>
        </p:nvGraphicFramePr>
        <p:xfrm>
          <a:off x="1129263" y="1439333"/>
          <a:ext cx="6925712" cy="4724400"/>
        </p:xfrm>
        <a:graphic>
          <a:graphicData uri="http://schemas.openxmlformats.org/presentationml/2006/ole">
            <mc:AlternateContent xmlns:mc="http://schemas.openxmlformats.org/markup-compatibility/2006">
              <mc:Choice xmlns:v="urn:schemas-microsoft-com:vml" Requires="v">
                <p:oleObj spid="_x0000_s124962" name="Document" r:id="rId3" imgW="6375400" imgH="4356100" progId="Word.Document.8">
                  <p:embed/>
                </p:oleObj>
              </mc:Choice>
              <mc:Fallback>
                <p:oleObj name="Document" r:id="rId3" imgW="6375400" imgH="435610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9263" y="1439333"/>
                        <a:ext cx="6925712" cy="4724400"/>
                      </a:xfrm>
                      <a:prstGeom prst="rect">
                        <a:avLst/>
                      </a:prstGeom>
                      <a:noFill/>
                    </p:spPr>
                  </p:pic>
                </p:oleObj>
              </mc:Fallback>
            </mc:AlternateContent>
          </a:graphicData>
        </a:graphic>
      </p:graphicFrame>
      <p:sp>
        <p:nvSpPr>
          <p:cNvPr id="124932" name="TextBox 3"/>
          <p:cNvSpPr txBox="1">
            <a:spLocks noChangeArrowheads="1"/>
          </p:cNvSpPr>
          <p:nvPr/>
        </p:nvSpPr>
        <p:spPr bwMode="auto">
          <a:xfrm>
            <a:off x="4381500" y="6488113"/>
            <a:ext cx="4610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37931725" indent="-37474525" eaLnBrk="0" hangingPunct="0">
              <a:defRPr sz="2400">
                <a:solidFill>
                  <a:schemeClr val="tx1"/>
                </a:solidFill>
                <a:latin typeface="Geneva" charset="0"/>
                <a:ea typeface="ＭＳ Ｐゴシック" charset="0"/>
              </a:defRPr>
            </a:lvl2pPr>
            <a:lvl3pPr eaLnBrk="0" hangingPunct="0">
              <a:defRPr sz="2400">
                <a:solidFill>
                  <a:schemeClr val="tx1"/>
                </a:solidFill>
                <a:latin typeface="Geneva" charset="0"/>
                <a:ea typeface="ＭＳ Ｐゴシック" charset="0"/>
              </a:defRPr>
            </a:lvl3pPr>
            <a:lvl4pPr eaLnBrk="0" hangingPunct="0">
              <a:defRPr sz="2400">
                <a:solidFill>
                  <a:schemeClr val="tx1"/>
                </a:solidFill>
                <a:latin typeface="Geneva" charset="0"/>
                <a:ea typeface="ＭＳ Ｐゴシック" charset="0"/>
              </a:defRPr>
            </a:lvl4pPr>
            <a:lvl5pPr eaLnBrk="0" hangingPunct="0">
              <a:defRPr sz="2400">
                <a:solidFill>
                  <a:schemeClr val="tx1"/>
                </a:solidFill>
                <a:latin typeface="Geneva" charset="0"/>
                <a:ea typeface="ＭＳ Ｐゴシック" charset="0"/>
              </a:defRPr>
            </a:lvl5pPr>
            <a:lvl6pPr marL="457200" eaLnBrk="0" fontAlgn="base" hangingPunct="0">
              <a:spcBef>
                <a:spcPct val="0"/>
              </a:spcBef>
              <a:spcAft>
                <a:spcPct val="0"/>
              </a:spcAft>
              <a:defRPr sz="2400">
                <a:solidFill>
                  <a:schemeClr val="tx1"/>
                </a:solidFill>
                <a:latin typeface="Geneva" charset="0"/>
                <a:ea typeface="ＭＳ Ｐゴシック" charset="0"/>
              </a:defRPr>
            </a:lvl6pPr>
            <a:lvl7pPr marL="914400" eaLnBrk="0" fontAlgn="base" hangingPunct="0">
              <a:spcBef>
                <a:spcPct val="0"/>
              </a:spcBef>
              <a:spcAft>
                <a:spcPct val="0"/>
              </a:spcAft>
              <a:defRPr sz="2400">
                <a:solidFill>
                  <a:schemeClr val="tx1"/>
                </a:solidFill>
                <a:latin typeface="Geneva" charset="0"/>
                <a:ea typeface="ＭＳ Ｐゴシック" charset="0"/>
              </a:defRPr>
            </a:lvl7pPr>
            <a:lvl8pPr marL="1371600" eaLnBrk="0" fontAlgn="base" hangingPunct="0">
              <a:spcBef>
                <a:spcPct val="0"/>
              </a:spcBef>
              <a:spcAft>
                <a:spcPct val="0"/>
              </a:spcAft>
              <a:defRPr sz="2400">
                <a:solidFill>
                  <a:schemeClr val="tx1"/>
                </a:solidFill>
                <a:latin typeface="Geneva" charset="0"/>
                <a:ea typeface="ＭＳ Ｐゴシック" charset="0"/>
              </a:defRPr>
            </a:lvl8pPr>
            <a:lvl9pPr marL="1828800" eaLnBrk="0" fontAlgn="base" hangingPunct="0">
              <a:spcBef>
                <a:spcPct val="0"/>
              </a:spcBef>
              <a:spcAft>
                <a:spcPct val="0"/>
              </a:spcAft>
              <a:defRPr sz="2400">
                <a:solidFill>
                  <a:schemeClr val="tx1"/>
                </a:solidFill>
                <a:latin typeface="Geneva" charset="0"/>
                <a:ea typeface="ＭＳ Ｐゴシック" charset="0"/>
              </a:defRPr>
            </a:lvl9pPr>
          </a:lstStyle>
          <a:p>
            <a:pPr algn="r" eaLnBrk="1" hangingPunct="1"/>
            <a:r>
              <a:rPr lang="en-US" sz="1800">
                <a:solidFill>
                  <a:schemeClr val="tx2"/>
                </a:solidFill>
                <a:latin typeface="Arial" charset="0"/>
                <a:cs typeface="Arial" charset="0"/>
              </a:rPr>
              <a:t>(Nonaka &amp; Takeuchi, 1995)</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smtClean="0"/>
              <a:t>A model for teacher learning</a:t>
            </a:r>
            <a:endParaRPr lang="en-US"/>
          </a:p>
        </p:txBody>
      </p:sp>
      <p:sp>
        <p:nvSpPr>
          <p:cNvPr id="125955" name="Rectangle 3"/>
          <p:cNvSpPr>
            <a:spLocks noGrp="1" noChangeArrowheads="1"/>
          </p:cNvSpPr>
          <p:nvPr>
            <p:ph idx="1"/>
          </p:nvPr>
        </p:nvSpPr>
        <p:spPr/>
        <p:txBody>
          <a:bodyPr>
            <a:normAutofit fontScale="85000" lnSpcReduction="20000"/>
          </a:bodyPr>
          <a:lstStyle/>
          <a:p>
            <a:r>
              <a:rPr lang="en-US" smtClean="0"/>
              <a:t>Content, then process</a:t>
            </a:r>
          </a:p>
          <a:p>
            <a:endParaRPr lang="en-US" smtClean="0"/>
          </a:p>
          <a:p>
            <a:r>
              <a:rPr lang="en-US" smtClean="0"/>
              <a:t>Content (what we want teachers to change)</a:t>
            </a:r>
          </a:p>
          <a:p>
            <a:pPr lvl="1"/>
            <a:r>
              <a:rPr lang="en-US" smtClean="0"/>
              <a:t>Evidence</a:t>
            </a:r>
          </a:p>
          <a:p>
            <a:pPr lvl="1"/>
            <a:r>
              <a:rPr lang="en-US" smtClean="0"/>
              <a:t>Ideas (strategies and techniques)</a:t>
            </a:r>
          </a:p>
          <a:p>
            <a:r>
              <a:rPr lang="en-US" smtClean="0"/>
              <a:t>Process (how to go about change)</a:t>
            </a:r>
          </a:p>
          <a:p>
            <a:pPr lvl="1"/>
            <a:r>
              <a:rPr lang="en-US" smtClean="0"/>
              <a:t>Choice</a:t>
            </a:r>
          </a:p>
          <a:p>
            <a:pPr lvl="1"/>
            <a:r>
              <a:rPr lang="en-US" smtClean="0"/>
              <a:t>Flexibility</a:t>
            </a:r>
          </a:p>
          <a:p>
            <a:pPr lvl="1"/>
            <a:r>
              <a:rPr lang="en-US" smtClean="0"/>
              <a:t>Small steps</a:t>
            </a:r>
          </a:p>
          <a:p>
            <a:pPr lvl="1"/>
            <a:r>
              <a:rPr lang="en-US" smtClean="0"/>
              <a:t>Accountability</a:t>
            </a:r>
          </a:p>
          <a:p>
            <a:pPr lvl="1"/>
            <a:r>
              <a:rPr lang="en-US" smtClean="0"/>
              <a:t>Support</a:t>
            </a:r>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smtClean="0"/>
              <a:t>Choice</a:t>
            </a:r>
            <a:endParaRPr lang="en-US"/>
          </a:p>
        </p:txBody>
      </p:sp>
      <p:sp>
        <p:nvSpPr>
          <p:cNvPr id="128003" name="Rectangle 3"/>
          <p:cNvSpPr>
            <a:spLocks noGrp="1" noChangeArrowheads="1"/>
          </p:cNvSpPr>
          <p:nvPr>
            <p:ph idx="1"/>
          </p:nvPr>
        </p:nvSpPr>
        <p:spPr/>
        <p:txBody>
          <a:bodyPr>
            <a:normAutofit fontScale="85000" lnSpcReduction="20000"/>
          </a:bodyPr>
          <a:lstStyle/>
          <a:p>
            <a:r>
              <a:rPr lang="en-US" smtClean="0"/>
              <a:t>Belbin inventory (Management teams: why they succeed or fail)</a:t>
            </a:r>
          </a:p>
          <a:p>
            <a:pPr lvl="1"/>
            <a:r>
              <a:rPr lang="en-US" smtClean="0"/>
              <a:t>Eight team roles (defined as “A tendency to behave, contribute and interrelate with others in a particular way.”)</a:t>
            </a:r>
          </a:p>
          <a:p>
            <a:pPr lvl="2"/>
            <a:r>
              <a:rPr lang="en-US" smtClean="0"/>
              <a:t>Company worker; Innovator; Shaper; Chairperson; Resource investigator; Monitor/evaluator; Completer/finisher; Team worker</a:t>
            </a:r>
          </a:p>
          <a:p>
            <a:pPr lvl="1"/>
            <a:r>
              <a:rPr lang="en-US" smtClean="0"/>
              <a:t>Key ideas</a:t>
            </a:r>
          </a:p>
          <a:p>
            <a:pPr lvl="2"/>
            <a:r>
              <a:rPr lang="en-US" smtClean="0"/>
              <a:t>Each role has strengths and allowable weaknesses</a:t>
            </a:r>
          </a:p>
          <a:p>
            <a:pPr lvl="2"/>
            <a:r>
              <a:rPr lang="en-US" smtClean="0"/>
              <a:t>People rarely sustain “out of role” behavior, especially under stress</a:t>
            </a:r>
          </a:p>
          <a:p>
            <a:r>
              <a:rPr lang="en-US" smtClean="0"/>
              <a:t>Each teacher’s personal approach to teaching is similar</a:t>
            </a:r>
          </a:p>
          <a:p>
            <a:pPr lvl="1"/>
            <a:r>
              <a:rPr lang="en-US" smtClean="0"/>
              <a:t>Some teachers’ weaknesses require immediate attention</a:t>
            </a:r>
          </a:p>
          <a:p>
            <a:pPr lvl="1"/>
            <a:r>
              <a:rPr lang="en-US" smtClean="0"/>
              <a:t>For most, however, students benefit more by developing teachers’ strengths </a:t>
            </a:r>
            <a:endParaRPr lang="en-US"/>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smtClean="0"/>
              <a:t>Flexibility</a:t>
            </a:r>
            <a:endParaRPr lang="en-US"/>
          </a:p>
        </p:txBody>
      </p:sp>
      <p:sp>
        <p:nvSpPr>
          <p:cNvPr id="130051" name="Rectangle 3"/>
          <p:cNvSpPr>
            <a:spLocks noGrp="1" noChangeArrowheads="1"/>
          </p:cNvSpPr>
          <p:nvPr>
            <p:ph idx="1"/>
          </p:nvPr>
        </p:nvSpPr>
        <p:spPr/>
        <p:txBody>
          <a:bodyPr>
            <a:normAutofit fontScale="70000" lnSpcReduction="20000"/>
          </a:bodyPr>
          <a:lstStyle/>
          <a:p>
            <a:r>
              <a:rPr lang="en-US" smtClean="0"/>
              <a:t>Two opposing factors in any school reform</a:t>
            </a:r>
          </a:p>
          <a:p>
            <a:pPr lvl="1"/>
            <a:r>
              <a:rPr lang="en-US" smtClean="0"/>
              <a:t>Need for flexibility to adapt to local constraints and affordances</a:t>
            </a:r>
          </a:p>
          <a:p>
            <a:pPr lvl="2"/>
            <a:r>
              <a:rPr lang="en-US" smtClean="0"/>
              <a:t>Implies there is appropriate flexibility built into the reform</a:t>
            </a:r>
          </a:p>
          <a:p>
            <a:pPr lvl="1"/>
            <a:r>
              <a:rPr lang="en-US" smtClean="0"/>
              <a:t>Need to maintain fidelity to the theory of action of the reform, to minimise “lethal mutations”</a:t>
            </a:r>
          </a:p>
          <a:p>
            <a:pPr lvl="2"/>
            <a:r>
              <a:rPr lang="en-US" smtClean="0"/>
              <a:t>So you have to have a clearly articulated theory of action</a:t>
            </a:r>
          </a:p>
          <a:p>
            <a:r>
              <a:rPr lang="en-US" smtClean="0"/>
              <a:t>Different innovations have different approaches to flexibility</a:t>
            </a:r>
          </a:p>
          <a:p>
            <a:pPr lvl="1"/>
            <a:r>
              <a:rPr lang="en-US" smtClean="0"/>
              <a:t>Some reforms are too loose (e.g., the ‘Effective schools’ movement)</a:t>
            </a:r>
          </a:p>
          <a:p>
            <a:pPr lvl="1"/>
            <a:r>
              <a:rPr lang="en-US" smtClean="0"/>
              <a:t>Others are too tight (e.g., Montessori Schools)</a:t>
            </a:r>
          </a:p>
          <a:p>
            <a:r>
              <a:rPr lang="en-US" smtClean="0"/>
              <a:t>The “tight but loose” formulation</a:t>
            </a:r>
          </a:p>
          <a:p>
            <a:r>
              <a:rPr lang="en-US" smtClean="0"/>
              <a:t>… combines an obsessive adherence to central design principles (the “tight” part) with accommodations to the needs, resources, constraints, and affordances that occur in any school or district (the “loose” part), but only where these do not conflict with the theory of action of the intervention.</a:t>
            </a:r>
            <a:endParaRPr lang="en-US"/>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smtClean="0"/>
              <a:t>Small steps</a:t>
            </a:r>
            <a:endParaRPr lang="en-US"/>
          </a:p>
        </p:txBody>
      </p:sp>
      <p:sp>
        <p:nvSpPr>
          <p:cNvPr id="132099" name="Rectangle 3"/>
          <p:cNvSpPr>
            <a:spLocks noGrp="1" noChangeArrowheads="1"/>
          </p:cNvSpPr>
          <p:nvPr>
            <p:ph idx="1"/>
          </p:nvPr>
        </p:nvSpPr>
        <p:spPr/>
        <p:txBody>
          <a:bodyPr>
            <a:normAutofit fontScale="70000" lnSpcReduction="20000"/>
          </a:bodyPr>
          <a:lstStyle/>
          <a:p>
            <a:r>
              <a:rPr lang="en-US" smtClean="0"/>
              <a:t>According to Berliner (1994), experts</a:t>
            </a:r>
          </a:p>
          <a:p>
            <a:pPr lvl="1"/>
            <a:r>
              <a:rPr lang="en-US" smtClean="0"/>
              <a:t>excel mainly in their own domain.</a:t>
            </a:r>
          </a:p>
          <a:p>
            <a:pPr lvl="1"/>
            <a:r>
              <a:rPr lang="en-US" smtClean="0"/>
              <a:t>often develop automaticity for the repetitive operations that are needed to accomplish their goals.</a:t>
            </a:r>
          </a:p>
          <a:p>
            <a:pPr lvl="1"/>
            <a:r>
              <a:rPr lang="en-US" smtClean="0"/>
              <a:t>are more sensitive to the task demands and social situation when solving problems.</a:t>
            </a:r>
          </a:p>
          <a:p>
            <a:pPr lvl="1"/>
            <a:r>
              <a:rPr lang="en-US" smtClean="0"/>
              <a:t>are more opportunistic and flexible in their teaching than novices.</a:t>
            </a:r>
          </a:p>
          <a:p>
            <a:pPr lvl="1"/>
            <a:r>
              <a:rPr lang="en-US" smtClean="0"/>
              <a:t>represent problems in qualitatively different ways than novices.</a:t>
            </a:r>
          </a:p>
          <a:p>
            <a:pPr lvl="1"/>
            <a:r>
              <a:rPr lang="en-US" smtClean="0"/>
              <a:t>have fast and accurate pattern recognition capabilities.  Novices cannot always make sense of what they experience.</a:t>
            </a:r>
          </a:p>
          <a:p>
            <a:pPr lvl="1"/>
            <a:r>
              <a:rPr lang="en-US" smtClean="0"/>
              <a:t>perceive meaningful patterns in the domain in which they are experienced.</a:t>
            </a:r>
          </a:p>
          <a:p>
            <a:pPr lvl="1"/>
            <a:r>
              <a:rPr lang="en-US" smtClean="0"/>
              <a:t>begin to solve problems slower but bring richer and more personal sources of information to bear on the problem that they are trying to solve.</a:t>
            </a:r>
            <a:endParaRPr lang="en-US"/>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304800" y="1295400"/>
            <a:ext cx="7848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600">
              <a:solidFill>
                <a:srgbClr val="9E2487"/>
              </a:solidFill>
              <a:latin typeface="Arial" charset="0"/>
            </a:endParaRPr>
          </a:p>
        </p:txBody>
      </p:sp>
      <p:sp>
        <p:nvSpPr>
          <p:cNvPr id="134147" name="Rectangle 3"/>
          <p:cNvSpPr>
            <a:spLocks noGrp="1" noChangeArrowheads="1"/>
          </p:cNvSpPr>
          <p:nvPr>
            <p:ph type="title"/>
          </p:nvPr>
        </p:nvSpPr>
        <p:spPr/>
        <p:txBody>
          <a:bodyPr/>
          <a:lstStyle/>
          <a:p>
            <a:r>
              <a:rPr lang="en-GB" smtClean="0"/>
              <a:t>Example: CPR (Klein &amp; Klein, 1981)</a:t>
            </a:r>
            <a:endParaRPr lang="en-US" dirty="0"/>
          </a:p>
        </p:txBody>
      </p:sp>
      <p:sp>
        <p:nvSpPr>
          <p:cNvPr id="833540" name="Rectangle 4"/>
          <p:cNvSpPr>
            <a:spLocks noGrp="1" noChangeArrowheads="1"/>
          </p:cNvSpPr>
          <p:nvPr>
            <p:ph idx="1"/>
          </p:nvPr>
        </p:nvSpPr>
        <p:spPr/>
        <p:txBody>
          <a:bodyPr>
            <a:normAutofit fontScale="92500" lnSpcReduction="10000"/>
          </a:bodyPr>
          <a:lstStyle/>
          <a:p>
            <a:r>
              <a:rPr lang="en-US" dirty="0" smtClean="0"/>
              <a:t>Six video extracts of a person delivering cardio-pulmonary resuscitation (CPR)</a:t>
            </a:r>
          </a:p>
          <a:p>
            <a:pPr lvl="1"/>
            <a:r>
              <a:rPr lang="en-US" dirty="0" smtClean="0"/>
              <a:t>5 of the video extracts are students</a:t>
            </a:r>
          </a:p>
          <a:p>
            <a:pPr lvl="1"/>
            <a:r>
              <a:rPr lang="en-US" dirty="0" smtClean="0"/>
              <a:t>1 of the video extracts is an expert</a:t>
            </a:r>
          </a:p>
          <a:p>
            <a:r>
              <a:rPr lang="en-US" dirty="0" smtClean="0"/>
              <a:t>Videos shown to three groups: students, experts, instructors</a:t>
            </a:r>
          </a:p>
          <a:p>
            <a:r>
              <a:rPr lang="en-US" dirty="0" smtClean="0"/>
              <a:t>Success rate in identifying the expert:</a:t>
            </a:r>
          </a:p>
          <a:p>
            <a:pPr lvl="1">
              <a:tabLst>
                <a:tab pos="2506663" algn="l"/>
              </a:tabLst>
            </a:pPr>
            <a:r>
              <a:rPr lang="en-US" dirty="0" smtClean="0"/>
              <a:t>Experts:	90%</a:t>
            </a:r>
          </a:p>
          <a:p>
            <a:pPr lvl="1">
              <a:tabLst>
                <a:tab pos="2506663" algn="l"/>
              </a:tabLst>
            </a:pPr>
            <a:r>
              <a:rPr lang="en-US" dirty="0" smtClean="0"/>
              <a:t>Students:	50%</a:t>
            </a:r>
          </a:p>
          <a:p>
            <a:pPr lvl="1">
              <a:tabLst>
                <a:tab pos="2506663" algn="l"/>
              </a:tabLst>
            </a:pPr>
            <a:r>
              <a:rPr lang="en-US" dirty="0" smtClean="0"/>
              <a:t>Instructors:	30%</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335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3354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3354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3354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3354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33540">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833540">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83354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3540" grpId="0" build="p" bldLvl="2"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attention</a:t>
            </a:r>
            <a:endParaRPr lang="en-US" dirty="0"/>
          </a:p>
        </p:txBody>
      </p:sp>
      <p:pic>
        <p:nvPicPr>
          <p:cNvPr id="4" name="26 Basketball - lift lobby.m4v">
            <a:hlinkClick r:id="" action="ppaction://media"/>
          </p:cNvPr>
          <p:cNvPicPr>
            <a:picLocks noGrp="1" noChangeAspect="1"/>
          </p:cNvPicPr>
          <p:nvPr>
            <p:ph idx="1"/>
            <a:videoFile r:link="rId2"/>
            <p:extLst>
              <p:ext uri="{DAA4B4D4-6D71-4841-9C94-3DE7FCFB9230}">
                <p14:media xmlns:p14="http://schemas.microsoft.com/office/powerpoint/2010/main" r:link="rId1"/>
              </p:ext>
            </p:extLst>
          </p:nvPr>
        </p:nvPicPr>
        <p:blipFill>
          <a:blip r:embed="rId4"/>
          <a:stretch>
            <a:fillRect/>
          </a:stretch>
        </p:blipFill>
        <p:spPr>
          <a:xfrm>
            <a:off x="1589088" y="1600200"/>
            <a:ext cx="5965825" cy="4525963"/>
          </a:xfrm>
        </p:spPr>
      </p:pic>
    </p:spTree>
    <p:extLst>
      <p:ext uri="{BB962C8B-B14F-4D97-AF65-F5344CB8AC3E}">
        <p14:creationId xmlns:p14="http://schemas.microsoft.com/office/powerpoint/2010/main" val="2435124395"/>
      </p:ext>
    </p:extLst>
  </p:cSld>
  <p:clrMapOvr>
    <a:masterClrMapping/>
  </p:clrMapOvr>
  <p:timing>
    <p:tnLst>
      <p:par>
        <p:cTn xmlns:p14="http://schemas.microsoft.com/office/powerpoint/2010/mai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vol="80000">
                <p:cTn id="7" fill="hold" display="0">
                  <p:stCondLst>
                    <p:cond delay="indefinite"/>
                  </p:stCondLst>
                </p:cTn>
                <p:tgtEl>
                  <p:spTgt spid="4"/>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4830763" y="6494463"/>
            <a:ext cx="4313237" cy="363537"/>
          </a:xfrm>
          <a:prstGeom prst="rect">
            <a:avLst/>
          </a:prstGeom>
          <a:noFill/>
          <a:ln w="12700">
            <a:noFill/>
            <a:miter lim="800000"/>
            <a:headEnd/>
            <a:tailEnd/>
          </a:ln>
        </p:spPr>
        <p:txBody>
          <a:bodyPr wrap="none" lIns="90488" tIns="44450" rIns="90488" bIns="44450">
            <a:prstTxWarp prst="textNoShape">
              <a:avLst/>
            </a:prstTxWarp>
            <a:spAutoFit/>
          </a:bodyPr>
          <a:lstStyle/>
          <a:p>
            <a:pPr eaLnBrk="0" hangingPunct="0"/>
            <a:r>
              <a:rPr lang="en-GB" sz="1800">
                <a:latin typeface="Times New Roman" charset="0"/>
              </a:rPr>
              <a:t>[Butler(1988) </a:t>
            </a:r>
            <a:r>
              <a:rPr lang="en-GB" sz="1800" i="1">
                <a:latin typeface="Times New Roman" charset="0"/>
              </a:rPr>
              <a:t>Br. J. Educ. Psychol.</a:t>
            </a:r>
            <a:r>
              <a:rPr lang="en-GB" sz="1800">
                <a:latin typeface="Times New Roman" charset="0"/>
              </a:rPr>
              <a:t>, </a:t>
            </a:r>
            <a:r>
              <a:rPr lang="en-GB" sz="1800" b="1">
                <a:latin typeface="Times New Roman" charset="0"/>
              </a:rPr>
              <a:t>58</a:t>
            </a:r>
            <a:r>
              <a:rPr lang="en-GB" sz="1800">
                <a:latin typeface="Times New Roman" charset="0"/>
              </a:rPr>
              <a:t> 1-14]</a:t>
            </a:r>
          </a:p>
        </p:txBody>
      </p:sp>
      <p:sp>
        <p:nvSpPr>
          <p:cNvPr id="135171" name="Rectangle 3"/>
          <p:cNvSpPr>
            <a:spLocks noGrp="1" noChangeArrowheads="1"/>
          </p:cNvSpPr>
          <p:nvPr>
            <p:ph type="title"/>
          </p:nvPr>
        </p:nvSpPr>
        <p:spPr/>
        <p:txBody>
          <a:bodyPr/>
          <a:lstStyle/>
          <a:p>
            <a:pPr eaLnBrk="1" hangingPunct="1"/>
            <a:r>
              <a:rPr lang="en-GB">
                <a:ea typeface="ＭＳ Ｐゴシック" charset="-128"/>
              </a:rPr>
              <a:t>Responses</a:t>
            </a:r>
          </a:p>
        </p:txBody>
      </p:sp>
      <p:sp>
        <p:nvSpPr>
          <p:cNvPr id="135172" name="Rectangle 4"/>
          <p:cNvSpPr>
            <a:spLocks noGrp="1" noChangeArrowheads="1"/>
          </p:cNvSpPr>
          <p:nvPr>
            <p:ph idx="1"/>
          </p:nvPr>
        </p:nvSpPr>
        <p:spPr>
          <a:xfrm>
            <a:off x="411163" y="3843338"/>
            <a:ext cx="8353425" cy="3014662"/>
          </a:xfrm>
        </p:spPr>
        <p:txBody>
          <a:bodyPr/>
          <a:lstStyle/>
          <a:p>
            <a:pPr marL="4763" indent="-4763" eaLnBrk="1" hangingPunct="1">
              <a:lnSpc>
                <a:spcPct val="70000"/>
              </a:lnSpc>
              <a:buFont typeface="Wingdings" charset="2"/>
              <a:buNone/>
            </a:pPr>
            <a:r>
              <a:rPr lang="en-US" sz="2500">
                <a:ea typeface="ＭＳ Ｐゴシック" charset="-128"/>
              </a:rPr>
              <a:t>What do you think happened for the students given both scores and comments?</a:t>
            </a:r>
          </a:p>
          <a:p>
            <a:pPr marL="4763" indent="-4763" eaLnBrk="1" hangingPunct="1">
              <a:lnSpc>
                <a:spcPct val="70000"/>
              </a:lnSpc>
              <a:buFont typeface="Wingdings" charset="2"/>
              <a:buNone/>
            </a:pPr>
            <a:endParaRPr lang="en-US" sz="2500">
              <a:ea typeface="ＭＳ Ｐゴシック" charset="-128"/>
            </a:endParaRPr>
          </a:p>
          <a:p>
            <a:pPr marL="657225" lvl="1" indent="-369888" eaLnBrk="1" hangingPunct="1">
              <a:lnSpc>
                <a:spcPct val="70000"/>
              </a:lnSpc>
              <a:buFont typeface="Arial" charset="0"/>
              <a:buAutoNum type="alphaUcPeriod"/>
            </a:pPr>
            <a:r>
              <a:rPr lang="en-US" sz="2200"/>
              <a:t>Gain: 30%; Attitude: all positive</a:t>
            </a:r>
          </a:p>
          <a:p>
            <a:pPr marL="657225" lvl="1" indent="-369888" eaLnBrk="1" hangingPunct="1">
              <a:lnSpc>
                <a:spcPct val="70000"/>
              </a:lnSpc>
              <a:buFont typeface="Arial" charset="0"/>
              <a:buAutoNum type="alphaUcPeriod"/>
            </a:pPr>
            <a:r>
              <a:rPr lang="en-US" sz="2200"/>
              <a:t>Gain: 30%; Attitude: high scorers positive, low scorers negative</a:t>
            </a:r>
          </a:p>
          <a:p>
            <a:pPr marL="657225" lvl="1" indent="-369888" eaLnBrk="1" hangingPunct="1">
              <a:lnSpc>
                <a:spcPct val="70000"/>
              </a:lnSpc>
              <a:buFont typeface="Arial" charset="0"/>
              <a:buAutoNum type="alphaUcPeriod"/>
            </a:pPr>
            <a:r>
              <a:rPr lang="en-US" sz="2200"/>
              <a:t>Gain: 0%; Attitude: all positive</a:t>
            </a:r>
          </a:p>
          <a:p>
            <a:pPr marL="657225" lvl="1" indent="-369888" eaLnBrk="1" hangingPunct="1">
              <a:lnSpc>
                <a:spcPct val="70000"/>
              </a:lnSpc>
              <a:buFont typeface="Arial" charset="0"/>
              <a:buAutoNum type="alphaUcPeriod"/>
            </a:pPr>
            <a:r>
              <a:rPr lang="en-US" sz="2200"/>
              <a:t>Gain: 0%; Attitude: high scorers positive, low scorers negative</a:t>
            </a:r>
          </a:p>
          <a:p>
            <a:pPr marL="657225" lvl="1" indent="-369888" eaLnBrk="1" hangingPunct="1">
              <a:lnSpc>
                <a:spcPct val="70000"/>
              </a:lnSpc>
              <a:buFont typeface="Arial" charset="0"/>
              <a:buAutoNum type="alphaUcPeriod"/>
            </a:pPr>
            <a:r>
              <a:rPr lang="en-US" sz="2200"/>
              <a:t>Something else</a:t>
            </a:r>
          </a:p>
          <a:p>
            <a:pPr marL="4763" indent="-4763" eaLnBrk="1" hangingPunct="1">
              <a:lnSpc>
                <a:spcPct val="70000"/>
              </a:lnSpc>
            </a:pPr>
            <a:endParaRPr lang="en-US" sz="2500">
              <a:ea typeface="ＭＳ Ｐゴシック" charset="-128"/>
            </a:endParaRPr>
          </a:p>
        </p:txBody>
      </p:sp>
      <p:graphicFrame>
        <p:nvGraphicFramePr>
          <p:cNvPr id="6" name="Group 5"/>
          <p:cNvGraphicFramePr>
            <a:graphicFrameLocks noGrp="1"/>
          </p:cNvGraphicFramePr>
          <p:nvPr/>
        </p:nvGraphicFramePr>
        <p:xfrm>
          <a:off x="1371600" y="1470025"/>
          <a:ext cx="7339541" cy="2163763"/>
        </p:xfrm>
        <a:graphic>
          <a:graphicData uri="http://schemas.openxmlformats.org/drawingml/2006/table">
            <a:tbl>
              <a:tblPr>
                <a:tableStyleId>{5C22544A-7EE6-4342-B048-85BDC9FD1C3A}</a:tableStyleId>
              </a:tblPr>
              <a:tblGrid>
                <a:gridCol w="2445933"/>
                <a:gridCol w="2135836"/>
                <a:gridCol w="2757772"/>
              </a:tblGrid>
              <a:tr h="639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rgbClr val="FFFFFF"/>
                        </a:solidFill>
                        <a:effectLst/>
                        <a:latin typeface="Arial" pitchFamily="-111" charset="0"/>
                      </a:endParaRPr>
                    </a:p>
                  </a:txBody>
                  <a:tcPr horzOverflow="overflow">
                    <a:solidFill>
                      <a:srgbClr val="558ED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solidFill>
                            <a:srgbClr val="FFFFFF"/>
                          </a:solidFill>
                          <a:effectLst/>
                        </a:rPr>
                        <a:t>Achievement</a:t>
                      </a:r>
                      <a:endParaRPr kumimoji="0" lang="en-US" sz="2000" b="1" i="0" u="none" strike="noStrike" cap="none" normalizeH="0" baseline="0" dirty="0">
                        <a:ln>
                          <a:noFill/>
                        </a:ln>
                        <a:solidFill>
                          <a:srgbClr val="FFFFFF"/>
                        </a:solidFill>
                        <a:effectLst/>
                        <a:latin typeface="Arial" pitchFamily="-111" charset="0"/>
                      </a:endParaRPr>
                    </a:p>
                  </a:txBody>
                  <a:tcPr horzOverflow="overflow">
                    <a:solidFill>
                      <a:srgbClr val="558ED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solidFill>
                            <a:srgbClr val="FFFFFF"/>
                          </a:solidFill>
                          <a:effectLst/>
                        </a:rPr>
                        <a:t>Attitude</a:t>
                      </a:r>
                      <a:endParaRPr kumimoji="0" lang="en-US" sz="2000" b="1" i="0" u="none" strike="noStrike" cap="none" normalizeH="0" baseline="0" dirty="0">
                        <a:ln>
                          <a:noFill/>
                        </a:ln>
                        <a:solidFill>
                          <a:srgbClr val="FFFFFF"/>
                        </a:solidFill>
                        <a:effectLst/>
                        <a:latin typeface="Arial" pitchFamily="-111" charset="0"/>
                      </a:endParaRPr>
                    </a:p>
                  </a:txBody>
                  <a:tcPr horzOverflow="overflow">
                    <a:solidFill>
                      <a:srgbClr val="558ED5"/>
                    </a:solidFill>
                  </a:tcPr>
                </a:tc>
              </a:tr>
              <a:tr h="749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rPr>
                        <a:t>Scores</a:t>
                      </a:r>
                      <a:endParaRPr kumimoji="0" lang="en-US" sz="2000" b="1" i="0" u="none" strike="noStrike" cap="none" normalizeH="0" baseline="0" dirty="0">
                        <a:ln>
                          <a:noFill/>
                        </a:ln>
                        <a:solidFill>
                          <a:schemeClr val="tx1"/>
                        </a:solidFill>
                        <a:effectLst/>
                        <a:latin typeface="Arial" pitchFamily="-111"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rPr>
                        <a:t> no gain</a:t>
                      </a:r>
                      <a:endParaRPr kumimoji="0" lang="en-US" sz="2000" b="1" i="0" u="none" strike="noStrike" cap="none" normalizeH="0" baseline="0" dirty="0">
                        <a:ln>
                          <a:noFill/>
                        </a:ln>
                        <a:solidFill>
                          <a:schemeClr val="tx1"/>
                        </a:solidFill>
                        <a:effectLst/>
                        <a:latin typeface="Arial" pitchFamily="-111"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rPr>
                        <a:t>High scorers : positive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rPr>
                        <a:t>Low scorers: negative</a:t>
                      </a:r>
                      <a:endParaRPr kumimoji="0" lang="en-US" sz="2000" b="1" i="0" u="none" strike="noStrike" cap="none" normalizeH="0" baseline="0" dirty="0">
                        <a:ln>
                          <a:noFill/>
                        </a:ln>
                        <a:solidFill>
                          <a:schemeClr val="tx1"/>
                        </a:solidFill>
                        <a:effectLst/>
                        <a:latin typeface="Arial" pitchFamily="-111" charset="0"/>
                      </a:endParaRPr>
                    </a:p>
                  </a:txBody>
                  <a:tcPr horzOverflow="overflow"/>
                </a:tc>
              </a:tr>
              <a:tr h="749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a:ln>
                            <a:noFill/>
                          </a:ln>
                          <a:effectLst/>
                        </a:rPr>
                        <a:t>Comments</a:t>
                      </a:r>
                      <a:endParaRPr kumimoji="0" lang="en-US" sz="2000" b="1" i="0" u="none" strike="noStrike" cap="none" normalizeH="0" baseline="0">
                        <a:ln>
                          <a:noFill/>
                        </a:ln>
                        <a:solidFill>
                          <a:schemeClr val="tx1"/>
                        </a:solidFill>
                        <a:effectLst/>
                        <a:latin typeface="Arial" pitchFamily="-111"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a:ln>
                            <a:noFill/>
                          </a:ln>
                          <a:effectLst/>
                        </a:rPr>
                        <a:t>30% gain</a:t>
                      </a:r>
                      <a:endParaRPr kumimoji="0" lang="en-US" sz="2000" b="1" i="0" u="none" strike="noStrike" cap="none" normalizeH="0" baseline="0">
                        <a:ln>
                          <a:noFill/>
                        </a:ln>
                        <a:solidFill>
                          <a:schemeClr val="tx1"/>
                        </a:solidFill>
                        <a:effectLst/>
                        <a:latin typeface="Arial" pitchFamily="-111"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rPr>
                        <a:t>High scorers : positive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rPr>
                        <a:t>Low scorers : positive</a:t>
                      </a:r>
                      <a:endParaRPr kumimoji="0" lang="en-US" sz="2000" b="1" i="0" u="none" strike="noStrike" cap="none" normalizeH="0" baseline="0" dirty="0">
                        <a:ln>
                          <a:noFill/>
                        </a:ln>
                        <a:solidFill>
                          <a:schemeClr val="tx1"/>
                        </a:solidFill>
                        <a:effectLst/>
                        <a:latin typeface="Arial" pitchFamily="-111" charset="0"/>
                      </a:endParaRPr>
                    </a:p>
                  </a:txBody>
                  <a:tcPr horzOverflow="overflow"/>
                </a:tc>
              </a:tr>
            </a:tbl>
          </a:graphicData>
        </a:graphic>
      </p:graphicFrame>
    </p:spTree>
    <p:extLst>
      <p:ext uri="{BB962C8B-B14F-4D97-AF65-F5344CB8AC3E}">
        <p14:creationId xmlns:p14="http://schemas.microsoft.com/office/powerpoint/2010/main" val="381425156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eaLnBrk="1" hangingPunct="1"/>
            <a:r>
              <a:rPr lang="en-US" sz="3500">
                <a:latin typeface="Arial" charset="0"/>
                <a:ea typeface="ＭＳ Ｐゴシック" charset="0"/>
                <a:cs typeface="ＭＳ Ｐゴシック" charset="0"/>
              </a:rPr>
              <a:t>Sensory capacity (Nørretranders, 1998)</a:t>
            </a:r>
            <a:endParaRPr lang="en-US" sz="2600">
              <a:latin typeface="Arial" charset="0"/>
              <a:ea typeface="ＭＳ Ｐゴシック" charset="0"/>
              <a:cs typeface="ＭＳ Ｐゴシック"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28149101"/>
              </p:ext>
            </p:extLst>
          </p:nvPr>
        </p:nvGraphicFramePr>
        <p:xfrm>
          <a:off x="457200" y="1600200"/>
          <a:ext cx="8229600" cy="3886198"/>
        </p:xfrm>
        <a:graphic>
          <a:graphicData uri="http://schemas.openxmlformats.org/drawingml/2006/table">
            <a:tbl>
              <a:tblPr firstRow="1" bandRow="1">
                <a:tableStyleId>{5C22544A-7EE6-4342-B048-85BDC9FD1C3A}</a:tableStyleId>
              </a:tblPr>
              <a:tblGrid>
                <a:gridCol w="2743200"/>
                <a:gridCol w="2743200"/>
                <a:gridCol w="2743200"/>
              </a:tblGrid>
              <a:tr h="9972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a:ln>
                            <a:noFill/>
                          </a:ln>
                          <a:solidFill>
                            <a:srgbClr val="FFFFFF"/>
                          </a:solidFill>
                          <a:effectLst/>
                          <a:latin typeface="Arial" charset="0"/>
                          <a:ea typeface="ＭＳ Ｐゴシック" charset="0"/>
                          <a:cs typeface="ＭＳ Ｐゴシック" charset="0"/>
                        </a:rPr>
                        <a:t>Sensory system</a:t>
                      </a:r>
                      <a:endParaRPr kumimoji="0" lang="en-US" sz="18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L="92176" marR="92176"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a:ln>
                            <a:noFill/>
                          </a:ln>
                          <a:solidFill>
                            <a:srgbClr val="FFFFFF"/>
                          </a:solidFill>
                          <a:effectLst/>
                          <a:latin typeface="Arial" charset="0"/>
                          <a:ea typeface="ＭＳ Ｐゴシック" charset="0"/>
                          <a:cs typeface="ＭＳ Ｐゴシック" charset="0"/>
                        </a:rPr>
                        <a:t>Total bandwidth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a:ln>
                            <a:noFill/>
                          </a:ln>
                          <a:solidFill>
                            <a:srgbClr val="FFFFFF"/>
                          </a:solidFill>
                          <a:effectLst/>
                          <a:latin typeface="Arial" charset="0"/>
                          <a:ea typeface="ＭＳ Ｐゴシック" charset="0"/>
                          <a:cs typeface="ＭＳ Ｐゴシック" charset="0"/>
                        </a:rPr>
                        <a:t>(in bits/second)</a:t>
                      </a:r>
                      <a:endParaRPr kumimoji="0" lang="en-US" sz="18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L="92176" marR="92176"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a:ln>
                            <a:noFill/>
                          </a:ln>
                          <a:solidFill>
                            <a:srgbClr val="FFFFFF"/>
                          </a:solidFill>
                          <a:effectLst/>
                          <a:latin typeface="Arial" charset="0"/>
                          <a:ea typeface="ＭＳ Ｐゴシック" charset="0"/>
                          <a:cs typeface="ＭＳ Ｐゴシック" charset="0"/>
                        </a:rPr>
                        <a:t>Conscious bandwidth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a:ln>
                            <a:noFill/>
                          </a:ln>
                          <a:solidFill>
                            <a:srgbClr val="FFFFFF"/>
                          </a:solidFill>
                          <a:effectLst/>
                          <a:latin typeface="Arial" charset="0"/>
                          <a:ea typeface="ＭＳ Ｐゴシック" charset="0"/>
                          <a:cs typeface="ＭＳ Ｐゴシック" charset="0"/>
                        </a:rPr>
                        <a:t>(in bits/second)</a:t>
                      </a:r>
                      <a:endParaRPr kumimoji="0" lang="en-US" sz="18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L="92176" marR="92176" horzOverflow="overflow"/>
                </a:tc>
              </a:tr>
              <a:tr h="5777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rgbClr val="1F497D"/>
                          </a:solidFill>
                          <a:effectLst/>
                          <a:latin typeface="Arial" charset="0"/>
                          <a:ea typeface="ＭＳ Ｐゴシック" charset="0"/>
                          <a:cs typeface="ＭＳ Ｐゴシック" charset="0"/>
                        </a:rPr>
                        <a:t>Eyes</a:t>
                      </a:r>
                      <a:endParaRPr kumimoji="0" lang="en-US" sz="1800" b="0" i="0" u="none" strike="noStrike" cap="none" normalizeH="0" baseline="0" dirty="0">
                        <a:ln>
                          <a:noFill/>
                        </a:ln>
                        <a:solidFill>
                          <a:srgbClr val="1F497D"/>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rgbClr val="1F497D"/>
                          </a:solidFill>
                          <a:effectLst/>
                          <a:latin typeface="Arial" charset="0"/>
                          <a:ea typeface="ＭＳ Ｐゴシック" charset="0"/>
                          <a:cs typeface="ＭＳ Ｐゴシック" charset="0"/>
                        </a:rPr>
                        <a:t>10,000,000</a:t>
                      </a:r>
                      <a:endParaRPr kumimoji="0" lang="en-US" sz="1800" b="0" i="0" u="none" strike="noStrike" cap="none" normalizeH="0" baseline="0">
                        <a:ln>
                          <a:noFill/>
                        </a:ln>
                        <a:solidFill>
                          <a:srgbClr val="1F497D"/>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rgbClr val="1F497D"/>
                          </a:solidFill>
                          <a:effectLst/>
                          <a:latin typeface="Arial" charset="0"/>
                          <a:ea typeface="ＭＳ Ｐゴシック" charset="0"/>
                          <a:cs typeface="ＭＳ Ｐゴシック" charset="0"/>
                        </a:rPr>
                        <a:t>40</a:t>
                      </a:r>
                      <a:endParaRPr kumimoji="0" lang="en-US" sz="1800" b="0" i="0" u="none" strike="noStrike" cap="none" normalizeH="0" baseline="0" dirty="0">
                        <a:ln>
                          <a:noFill/>
                        </a:ln>
                        <a:solidFill>
                          <a:srgbClr val="1F497D"/>
                        </a:solidFill>
                        <a:effectLst/>
                        <a:latin typeface="Arial" charset="0"/>
                        <a:ea typeface="ＭＳ Ｐゴシック" charset="0"/>
                        <a:cs typeface="ＭＳ Ｐゴシック" charset="0"/>
                      </a:endParaRPr>
                    </a:p>
                  </a:txBody>
                  <a:tcPr marL="92176" marR="92176" anchor="ctr" horzOverflow="overflow"/>
                </a:tc>
              </a:tr>
              <a:tr h="5777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rgbClr val="1F497D"/>
                          </a:solidFill>
                          <a:effectLst/>
                          <a:latin typeface="Arial" charset="0"/>
                          <a:ea typeface="ＭＳ Ｐゴシック" charset="0"/>
                          <a:cs typeface="ＭＳ Ｐゴシック" charset="0"/>
                        </a:rPr>
                        <a:t>Ears</a:t>
                      </a:r>
                      <a:endParaRPr kumimoji="0" lang="en-US" sz="1800" b="0" i="0" u="none" strike="noStrike" cap="none" normalizeH="0" baseline="0">
                        <a:ln>
                          <a:noFill/>
                        </a:ln>
                        <a:solidFill>
                          <a:srgbClr val="1F497D"/>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rgbClr val="1F497D"/>
                          </a:solidFill>
                          <a:effectLst/>
                          <a:latin typeface="Arial" charset="0"/>
                          <a:ea typeface="ＭＳ Ｐゴシック" charset="0"/>
                          <a:cs typeface="ＭＳ Ｐゴシック" charset="0"/>
                        </a:rPr>
                        <a:t>100,000</a:t>
                      </a:r>
                      <a:endParaRPr kumimoji="0" lang="en-US" sz="1800" b="0" i="0" u="none" strike="noStrike" cap="none" normalizeH="0" baseline="0">
                        <a:ln>
                          <a:noFill/>
                        </a:ln>
                        <a:solidFill>
                          <a:srgbClr val="1F497D"/>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rgbClr val="1F497D"/>
                          </a:solidFill>
                          <a:effectLst/>
                          <a:latin typeface="Arial" charset="0"/>
                          <a:ea typeface="ＭＳ Ｐゴシック" charset="0"/>
                          <a:cs typeface="ＭＳ Ｐゴシック" charset="0"/>
                        </a:rPr>
                        <a:t>30</a:t>
                      </a:r>
                      <a:endParaRPr kumimoji="0" lang="en-US" sz="1800" b="0" i="0" u="none" strike="noStrike" cap="none" normalizeH="0" baseline="0" dirty="0">
                        <a:ln>
                          <a:noFill/>
                        </a:ln>
                        <a:solidFill>
                          <a:srgbClr val="1F497D"/>
                        </a:solidFill>
                        <a:effectLst/>
                        <a:latin typeface="Arial" charset="0"/>
                        <a:ea typeface="ＭＳ Ｐゴシック" charset="0"/>
                        <a:cs typeface="ＭＳ Ｐゴシック" charset="0"/>
                      </a:endParaRPr>
                    </a:p>
                  </a:txBody>
                  <a:tcPr marL="92176" marR="92176" anchor="ctr" horzOverflow="overflow"/>
                </a:tc>
              </a:tr>
              <a:tr h="5777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rgbClr val="1F497D"/>
                          </a:solidFill>
                          <a:effectLst/>
                          <a:latin typeface="Arial" charset="0"/>
                          <a:ea typeface="ＭＳ Ｐゴシック" charset="0"/>
                          <a:cs typeface="ＭＳ Ｐゴシック" charset="0"/>
                        </a:rPr>
                        <a:t>Skin</a:t>
                      </a:r>
                      <a:endParaRPr kumimoji="0" lang="en-US" sz="1800" b="0" i="0" u="none" strike="noStrike" cap="none" normalizeH="0" baseline="0">
                        <a:ln>
                          <a:noFill/>
                        </a:ln>
                        <a:solidFill>
                          <a:srgbClr val="1F497D"/>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rgbClr val="1F497D"/>
                          </a:solidFill>
                          <a:effectLst/>
                          <a:latin typeface="Arial" charset="0"/>
                          <a:ea typeface="ＭＳ Ｐゴシック" charset="0"/>
                          <a:cs typeface="ＭＳ Ｐゴシック" charset="0"/>
                        </a:rPr>
                        <a:t>1,000,000</a:t>
                      </a:r>
                      <a:endParaRPr kumimoji="0" lang="en-US" sz="1800" b="0" i="0" u="none" strike="noStrike" cap="none" normalizeH="0" baseline="0">
                        <a:ln>
                          <a:noFill/>
                        </a:ln>
                        <a:solidFill>
                          <a:srgbClr val="1F497D"/>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rgbClr val="1F497D"/>
                          </a:solidFill>
                          <a:effectLst/>
                          <a:latin typeface="Arial" charset="0"/>
                          <a:ea typeface="ＭＳ Ｐゴシック" charset="0"/>
                          <a:cs typeface="ＭＳ Ｐゴシック" charset="0"/>
                        </a:rPr>
                        <a:t>5</a:t>
                      </a:r>
                      <a:endParaRPr kumimoji="0" lang="en-US" sz="1800" b="0" i="0" u="none" strike="noStrike" cap="none" normalizeH="0" baseline="0" dirty="0">
                        <a:ln>
                          <a:noFill/>
                        </a:ln>
                        <a:solidFill>
                          <a:srgbClr val="1F497D"/>
                        </a:solidFill>
                        <a:effectLst/>
                        <a:latin typeface="Arial" charset="0"/>
                        <a:ea typeface="ＭＳ Ｐゴシック" charset="0"/>
                        <a:cs typeface="ＭＳ Ｐゴシック" charset="0"/>
                      </a:endParaRPr>
                    </a:p>
                  </a:txBody>
                  <a:tcPr marL="92176" marR="92176" anchor="ctr" horzOverflow="overflow"/>
                </a:tc>
              </a:tr>
              <a:tr h="5777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rgbClr val="1F497D"/>
                          </a:solidFill>
                          <a:effectLst/>
                          <a:latin typeface="Arial" charset="0"/>
                          <a:ea typeface="ＭＳ Ｐゴシック" charset="0"/>
                          <a:cs typeface="ＭＳ Ｐゴシック" charset="0"/>
                        </a:rPr>
                        <a:t>Taste</a:t>
                      </a:r>
                      <a:endParaRPr kumimoji="0" lang="en-US" sz="1800" b="0" i="0" u="none" strike="noStrike" cap="none" normalizeH="0" baseline="0">
                        <a:ln>
                          <a:noFill/>
                        </a:ln>
                        <a:solidFill>
                          <a:srgbClr val="1F497D"/>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rgbClr val="1F497D"/>
                          </a:solidFill>
                          <a:effectLst/>
                          <a:latin typeface="Arial" charset="0"/>
                          <a:ea typeface="ＭＳ Ｐゴシック" charset="0"/>
                          <a:cs typeface="ＭＳ Ｐゴシック" charset="0"/>
                        </a:rPr>
                        <a:t>1,000</a:t>
                      </a:r>
                      <a:endParaRPr kumimoji="0" lang="en-US" sz="1800" b="0" i="0" u="none" strike="noStrike" cap="none" normalizeH="0" baseline="0">
                        <a:ln>
                          <a:noFill/>
                        </a:ln>
                        <a:solidFill>
                          <a:srgbClr val="1F497D"/>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rgbClr val="1F497D"/>
                          </a:solidFill>
                          <a:effectLst/>
                          <a:latin typeface="Arial" charset="0"/>
                          <a:ea typeface="ＭＳ Ｐゴシック" charset="0"/>
                          <a:cs typeface="ＭＳ Ｐゴシック" charset="0"/>
                        </a:rPr>
                        <a:t>1</a:t>
                      </a:r>
                      <a:endParaRPr kumimoji="0" lang="en-US" sz="1800" b="0" i="0" u="none" strike="noStrike" cap="none" normalizeH="0" baseline="0" dirty="0">
                        <a:ln>
                          <a:noFill/>
                        </a:ln>
                        <a:solidFill>
                          <a:srgbClr val="1F497D"/>
                        </a:solidFill>
                        <a:effectLst/>
                        <a:latin typeface="Arial" charset="0"/>
                        <a:ea typeface="ＭＳ Ｐゴシック" charset="0"/>
                        <a:cs typeface="ＭＳ Ｐゴシック" charset="0"/>
                      </a:endParaRPr>
                    </a:p>
                  </a:txBody>
                  <a:tcPr marL="92176" marR="92176" anchor="ctr" horzOverflow="overflow"/>
                </a:tc>
              </a:tr>
              <a:tr h="5777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rgbClr val="1F497D"/>
                          </a:solidFill>
                          <a:effectLst/>
                          <a:latin typeface="Arial" charset="0"/>
                          <a:ea typeface="ＭＳ Ｐゴシック" charset="0"/>
                          <a:cs typeface="ＭＳ Ｐゴシック" charset="0"/>
                        </a:rPr>
                        <a:t>Smell</a:t>
                      </a:r>
                      <a:endParaRPr kumimoji="0" lang="en-US" sz="1800" b="0" i="0" u="none" strike="noStrike" cap="none" normalizeH="0" baseline="0">
                        <a:ln>
                          <a:noFill/>
                        </a:ln>
                        <a:solidFill>
                          <a:srgbClr val="1F497D"/>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rgbClr val="1F497D"/>
                          </a:solidFill>
                          <a:effectLst/>
                          <a:latin typeface="Arial" charset="0"/>
                          <a:ea typeface="ＭＳ Ｐゴシック" charset="0"/>
                          <a:cs typeface="ＭＳ Ｐゴシック" charset="0"/>
                        </a:rPr>
                        <a:t>100,000</a:t>
                      </a:r>
                      <a:endParaRPr kumimoji="0" lang="en-US" sz="1800" b="0" i="0" u="none" strike="noStrike" cap="none" normalizeH="0" baseline="0">
                        <a:ln>
                          <a:noFill/>
                        </a:ln>
                        <a:solidFill>
                          <a:srgbClr val="1F497D"/>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rgbClr val="1F497D"/>
                          </a:solidFill>
                          <a:effectLst/>
                          <a:latin typeface="Arial" charset="0"/>
                          <a:ea typeface="ＭＳ Ｐゴシック" charset="0"/>
                          <a:cs typeface="ＭＳ Ｐゴシック" charset="0"/>
                        </a:rPr>
                        <a:t>1</a:t>
                      </a:r>
                      <a:endParaRPr kumimoji="0" lang="en-US" sz="1800" b="0" i="0" u="none" strike="noStrike" cap="none" normalizeH="0" baseline="0" dirty="0">
                        <a:ln>
                          <a:noFill/>
                        </a:ln>
                        <a:solidFill>
                          <a:srgbClr val="1F497D"/>
                        </a:solidFill>
                        <a:effectLst/>
                        <a:latin typeface="Arial" charset="0"/>
                        <a:ea typeface="ＭＳ Ｐゴシック" charset="0"/>
                        <a:cs typeface="ＭＳ Ｐゴシック" charset="0"/>
                      </a:endParaRPr>
                    </a:p>
                  </a:txBody>
                  <a:tcPr marL="92176" marR="92176" anchor="ctr" horzOverflow="overflow"/>
                </a:tc>
              </a:tr>
            </a:tbl>
          </a:graphicData>
        </a:graphic>
      </p:graphicFrame>
      <p:sp>
        <p:nvSpPr>
          <p:cNvPr id="136195" name="Rectangle 3"/>
          <p:cNvSpPr>
            <a:spLocks noChangeArrowheads="1"/>
          </p:cNvSpPr>
          <p:nvPr/>
        </p:nvSpPr>
        <p:spPr bwMode="auto">
          <a:xfrm>
            <a:off x="304800" y="1447800"/>
            <a:ext cx="8153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600">
              <a:solidFill>
                <a:srgbClr val="9E2487"/>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smtClean="0"/>
              <a:t>Looking at the wrong knowledge…</a:t>
            </a:r>
            <a:endParaRPr lang="en-US"/>
          </a:p>
        </p:txBody>
      </p:sp>
      <p:sp>
        <p:nvSpPr>
          <p:cNvPr id="138243" name="Rectangle 3"/>
          <p:cNvSpPr>
            <a:spLocks noGrp="1" noChangeArrowheads="1"/>
          </p:cNvSpPr>
          <p:nvPr>
            <p:ph idx="1"/>
          </p:nvPr>
        </p:nvSpPr>
        <p:spPr>
          <a:xfrm>
            <a:off x="457200" y="1600200"/>
            <a:ext cx="8229600" cy="5257800"/>
          </a:xfrm>
        </p:spPr>
        <p:txBody>
          <a:bodyPr>
            <a:normAutofit fontScale="85000" lnSpcReduction="20000"/>
          </a:bodyPr>
          <a:lstStyle/>
          <a:p>
            <a:r>
              <a:rPr lang="en-US" dirty="0" smtClean="0"/>
              <a:t>The most powerful teacher knowledge is not explicit</a:t>
            </a:r>
          </a:p>
          <a:p>
            <a:pPr lvl="1"/>
            <a:r>
              <a:rPr lang="en-US" dirty="0" smtClean="0"/>
              <a:t>That’s why telling teachers what to do doesn’t work</a:t>
            </a:r>
          </a:p>
          <a:p>
            <a:pPr lvl="1"/>
            <a:r>
              <a:rPr lang="en-US" dirty="0" smtClean="0"/>
              <a:t>What we know is more than we can say</a:t>
            </a:r>
          </a:p>
          <a:p>
            <a:pPr lvl="1"/>
            <a:r>
              <a:rPr lang="en-US" dirty="0" smtClean="0"/>
              <a:t>And that is why most professional development has been relatively ineffective</a:t>
            </a:r>
          </a:p>
          <a:p>
            <a:r>
              <a:rPr lang="en-US" dirty="0" smtClean="0"/>
              <a:t>Improving practice involves changing habits, not adding knowledge</a:t>
            </a:r>
          </a:p>
          <a:p>
            <a:pPr lvl="1"/>
            <a:r>
              <a:rPr lang="en-US" dirty="0" smtClean="0"/>
              <a:t>That’s why it’s hard</a:t>
            </a:r>
          </a:p>
          <a:p>
            <a:pPr lvl="2"/>
            <a:r>
              <a:rPr lang="en-US" dirty="0" smtClean="0"/>
              <a:t>And the hardest bit is not getting new ideas into people’s heads</a:t>
            </a:r>
          </a:p>
          <a:p>
            <a:pPr lvl="2"/>
            <a:r>
              <a:rPr lang="en-US" dirty="0" smtClean="0"/>
              <a:t>It’s getting the old ones out</a:t>
            </a:r>
          </a:p>
          <a:p>
            <a:pPr lvl="1"/>
            <a:r>
              <a:rPr lang="en-US" dirty="0" smtClean="0"/>
              <a:t>That’s why it takes time</a:t>
            </a:r>
          </a:p>
          <a:p>
            <a:r>
              <a:rPr lang="en-US" dirty="0" smtClean="0"/>
              <a:t>But it doesn’t happen naturally</a:t>
            </a:r>
          </a:p>
          <a:p>
            <a:pPr lvl="1"/>
            <a:r>
              <a:rPr lang="en-US" dirty="0" smtClean="0"/>
              <a:t>If it did, the most experienced teachers would be the most productive, and that’s not true (</a:t>
            </a:r>
            <a:r>
              <a:rPr lang="en-US" dirty="0" err="1" smtClean="0"/>
              <a:t>Hanushek</a:t>
            </a:r>
            <a:r>
              <a:rPr lang="en-US" dirty="0" smtClean="0"/>
              <a:t>, 2005)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0" name="Title 1"/>
          <p:cNvSpPr>
            <a:spLocks noGrp="1"/>
          </p:cNvSpPr>
          <p:nvPr>
            <p:ph type="title"/>
          </p:nvPr>
        </p:nvSpPr>
        <p:spPr/>
        <p:txBody>
          <a:bodyPr/>
          <a:lstStyle/>
          <a:p>
            <a:r>
              <a:rPr lang="en-US" sz="3600" dirty="0">
                <a:latin typeface="Arial" charset="0"/>
                <a:ea typeface="ＭＳ Ｐゴシック" charset="0"/>
                <a:cs typeface="ＭＳ Ｐゴシック" charset="0"/>
              </a:rPr>
              <a:t>Hand hygiene in hospitals (</a:t>
            </a:r>
            <a:r>
              <a:rPr lang="en-US" sz="3600" dirty="0" err="1">
                <a:latin typeface="Arial" charset="0"/>
                <a:ea typeface="ＭＳ Ｐゴシック" charset="0"/>
                <a:cs typeface="ＭＳ Ｐゴシック" charset="0"/>
              </a:rPr>
              <a:t>Pittet</a:t>
            </a:r>
            <a:r>
              <a:rPr lang="en-US" sz="3600" dirty="0">
                <a:latin typeface="Arial" charset="0"/>
                <a:ea typeface="ＭＳ Ｐゴシック" charset="0"/>
                <a:cs typeface="ＭＳ Ｐゴシック" charset="0"/>
              </a:rPr>
              <a:t>, 2001)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8224048"/>
              </p:ext>
            </p:extLst>
          </p:nvPr>
        </p:nvGraphicFramePr>
        <p:xfrm>
          <a:off x="474133" y="1285875"/>
          <a:ext cx="8229600" cy="5572125"/>
        </p:xfrm>
        <a:graphic>
          <a:graphicData uri="http://schemas.openxmlformats.org/drawingml/2006/table">
            <a:tbl>
              <a:tblPr firstRow="1" bandRow="1">
                <a:tableStyleId>{5C22544A-7EE6-4342-B048-85BDC9FD1C3A}</a:tableStyleId>
              </a:tblPr>
              <a:tblGrid>
                <a:gridCol w="3861437"/>
                <a:gridCol w="1951832"/>
                <a:gridCol w="2416331"/>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Study</a:t>
                      </a:r>
                      <a:endParaRPr kumimoji="0" lang="en-US" sz="1800" b="1" i="0" u="none" strike="noStrike" cap="none" normalizeH="0" baseline="0">
                        <a:ln>
                          <a:noFill/>
                        </a:ln>
                        <a:solidFill>
                          <a:srgbClr val="FFFFFF"/>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Focus</a:t>
                      </a:r>
                      <a:endParaRPr kumimoji="0" lang="en-US" sz="1800" b="1" i="0" u="none" strike="noStrike" cap="none" normalizeH="0" baseline="0">
                        <a:ln>
                          <a:noFill/>
                        </a:ln>
                        <a:solidFill>
                          <a:srgbClr val="FFFFFF"/>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Compliance rate</a:t>
                      </a:r>
                      <a:endParaRPr kumimoji="0" lang="en-US" sz="1800" b="1" i="0" u="none" strike="noStrike" cap="none" normalizeH="0" baseline="0">
                        <a:ln>
                          <a:noFill/>
                        </a:ln>
                        <a:solidFill>
                          <a:srgbClr val="FFFFFF"/>
                        </a:solidFill>
                        <a:effectLst/>
                        <a:latin typeface="Arial" charset="0"/>
                        <a:ea typeface="ＭＳ Ｐゴシック" charset="0"/>
                        <a:cs typeface="ＭＳ Ｐゴシック" charset="0"/>
                      </a:endParaRPr>
                    </a:p>
                  </a:txBody>
                  <a:tcPr marL="90085" marR="90085"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Preston, Larson &amp; Stamm (1981)</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Open ward</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16%</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30%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Albert &amp; Condie (1981)</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28% to 41%</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Larson (1983)</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All wards</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45%</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Donowitz (1987)</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Pediatric 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30%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Graham (1990)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32%</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Dubbert (1990)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81%</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Pettinger &amp; Nettleman (1991)</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Surgical 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51%</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Larson et al. (1992)</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Neonatal 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29%</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Doebbeling et al. (1992)</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40%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Zimakoff et al. (1992)</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40%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Meengs et al. (1994)</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ER (Casualty)</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32%</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Pittet, Mourouga &amp; Perneger  (1999)</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All wards</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48%</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90085" marR="90085"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36%</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L="90085" marR="90085" horzOverflow="overflow"/>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141315" name="Rectangle 3"/>
          <p:cNvSpPr>
            <a:spLocks noGrp="1" noChangeArrowheads="1"/>
          </p:cNvSpPr>
          <p:nvPr>
            <p:ph idx="1"/>
          </p:nvPr>
        </p:nvSpPr>
        <p:spPr>
          <a:xfrm>
            <a:off x="457200" y="1600200"/>
            <a:ext cx="8229600" cy="5020733"/>
          </a:xfrm>
        </p:spPr>
        <p:txBody>
          <a:bodyPr>
            <a:normAutofit fontScale="92500"/>
          </a:bodyPr>
          <a:lstStyle/>
          <a:p>
            <a:pPr marL="0" indent="0">
              <a:buNone/>
              <a:tabLst>
                <a:tab pos="2506663" algn="l"/>
                <a:tab pos="2878138" algn="l"/>
              </a:tabLst>
            </a:pPr>
            <a:r>
              <a:rPr lang="en-US" dirty="0" smtClean="0"/>
              <a:t>We need to create time and space for teachers to reflect on their practice in a structured way, and to learn from mistakes</a:t>
            </a:r>
            <a:br>
              <a:rPr lang="en-US" dirty="0" smtClean="0"/>
            </a:br>
            <a:r>
              <a:rPr lang="en-US" dirty="0" smtClean="0"/>
              <a:t>	</a:t>
            </a:r>
            <a:r>
              <a:rPr lang="en-US" dirty="0" err="1" smtClean="0"/>
              <a:t>Bransford</a:t>
            </a:r>
            <a:r>
              <a:rPr lang="en-US" dirty="0" smtClean="0"/>
              <a:t>, Brown &amp; Cocking (1999)</a:t>
            </a:r>
          </a:p>
          <a:p>
            <a:pPr marL="0" indent="0">
              <a:buNone/>
            </a:pPr>
            <a:endParaRPr lang="en-US" dirty="0" smtClean="0"/>
          </a:p>
          <a:p>
            <a:pPr marL="0" indent="0">
              <a:buNone/>
              <a:tabLst>
                <a:tab pos="3233738" algn="l"/>
              </a:tabLst>
            </a:pPr>
            <a:r>
              <a:rPr lang="ja-JP" altLang="en-GB" dirty="0" smtClean="0"/>
              <a:t>“</a:t>
            </a:r>
            <a:r>
              <a:rPr lang="en-GB" dirty="0" smtClean="0"/>
              <a:t>Always make new mistakes</a:t>
            </a:r>
            <a:r>
              <a:rPr lang="en-US" dirty="0" smtClean="0"/>
              <a:t>”</a:t>
            </a:r>
            <a:br>
              <a:rPr lang="en-US" dirty="0" smtClean="0"/>
            </a:br>
            <a:r>
              <a:rPr lang="en-US" dirty="0" smtClean="0"/>
              <a:t>	</a:t>
            </a:r>
            <a:r>
              <a:rPr lang="en-GB" dirty="0" smtClean="0"/>
              <a:t>Esther Dyson</a:t>
            </a:r>
          </a:p>
          <a:p>
            <a:pPr marL="0" indent="0">
              <a:buNone/>
              <a:tabLst>
                <a:tab pos="3048000" algn="l"/>
              </a:tabLst>
            </a:pPr>
            <a:r>
              <a:rPr lang="en-US" dirty="0" smtClean="0"/>
              <a:t>“Ever tried. Ever failed. No matter. Try again. Fail again. Fail better.”</a:t>
            </a:r>
            <a:r>
              <a:rPr lang="en-US" dirty="0"/>
              <a:t/>
            </a:r>
            <a:br>
              <a:rPr lang="en-US" dirty="0"/>
            </a:br>
            <a:r>
              <a:rPr lang="en-US" dirty="0" smtClean="0"/>
              <a:t>		</a:t>
            </a:r>
            <a:r>
              <a:rPr lang="en-GB" dirty="0" smtClean="0"/>
              <a:t>Samuel Beckett, </a:t>
            </a:r>
            <a:r>
              <a:rPr lang="en-GB" dirty="0" err="1" smtClean="0"/>
              <a:t>Worstward</a:t>
            </a:r>
            <a:r>
              <a:rPr lang="en-GB" dirty="0" smtClean="0"/>
              <a:t> </a:t>
            </a:r>
            <a:r>
              <a:rPr lang="en-GB" dirty="0" err="1" smtClean="0"/>
              <a:t>Ho</a:t>
            </a:r>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1057796" name="Rectangle 4"/>
          <p:cNvSpPr>
            <a:spLocks noChangeArrowheads="1"/>
          </p:cNvSpPr>
          <p:nvPr/>
        </p:nvSpPr>
        <p:spPr bwMode="auto">
          <a:xfrm>
            <a:off x="411163" y="3667125"/>
            <a:ext cx="83534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spcBef>
                <a:spcPct val="20000"/>
              </a:spcBef>
              <a:tabLst>
                <a:tab pos="3335338" algn="r"/>
              </a:tabLst>
            </a:pPr>
            <a:endParaRPr lang="en-US" sz="2800" dirty="0">
              <a:ea typeface="ヒラギノ角ゴ ProN W3" charset="0"/>
              <a:cs typeface="ヒラギノ角ゴ ProN W3" charset="0"/>
            </a:endParaRPr>
          </a:p>
        </p:txBody>
      </p:sp>
      <p:sp>
        <p:nvSpPr>
          <p:cNvPr id="1057797" name="Rectangle 5"/>
          <p:cNvSpPr>
            <a:spLocks noChangeArrowheads="1"/>
          </p:cNvSpPr>
          <p:nvPr/>
        </p:nvSpPr>
        <p:spPr bwMode="auto">
          <a:xfrm>
            <a:off x="411163" y="4656138"/>
            <a:ext cx="83534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spcBef>
                <a:spcPct val="20000"/>
              </a:spcBef>
              <a:tabLst>
                <a:tab pos="2776538" algn="r"/>
                <a:tab pos="8008938" algn="r"/>
              </a:tabLst>
            </a:pPr>
            <a:endParaRPr lang="en-US" sz="2800" i="1" dirty="0">
              <a:ea typeface="ヒラギノ角ゴ ProN W3" charset="0"/>
              <a:cs typeface="ヒラギノ角ゴ ProN W3"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0577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105779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131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131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13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p:bldP spid="1057796" grpId="0" build="p"/>
      <p:bldP spid="105779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smtClean="0"/>
              <a:t>Making a commitment…</a:t>
            </a:r>
            <a:endParaRPr lang="en-US"/>
          </a:p>
        </p:txBody>
      </p:sp>
      <p:sp>
        <p:nvSpPr>
          <p:cNvPr id="143363" name="Rectangle 3"/>
          <p:cNvSpPr>
            <a:spLocks noGrp="1" noChangeArrowheads="1"/>
          </p:cNvSpPr>
          <p:nvPr>
            <p:ph idx="1"/>
          </p:nvPr>
        </p:nvSpPr>
        <p:spPr/>
        <p:txBody>
          <a:bodyPr>
            <a:normAutofit fontScale="77500" lnSpcReduction="20000"/>
          </a:bodyPr>
          <a:lstStyle/>
          <a:p>
            <a:r>
              <a:rPr lang="en-US" smtClean="0"/>
              <a:t>Action planning</a:t>
            </a:r>
          </a:p>
          <a:p>
            <a:pPr lvl="1"/>
            <a:r>
              <a:rPr lang="en-US" smtClean="0"/>
              <a:t>Forces teachers to make their ideas concrete and creates a record</a:t>
            </a:r>
          </a:p>
          <a:p>
            <a:pPr lvl="1"/>
            <a:r>
              <a:rPr lang="en-US" smtClean="0"/>
              <a:t>Makes the teacher accountable for doing what they promised</a:t>
            </a:r>
          </a:p>
          <a:p>
            <a:pPr lvl="1"/>
            <a:r>
              <a:rPr lang="en-US" smtClean="0"/>
              <a:t>Requires each teacher to focus on a small number of changes</a:t>
            </a:r>
          </a:p>
          <a:p>
            <a:pPr lvl="1"/>
            <a:r>
              <a:rPr lang="en-US" smtClean="0"/>
              <a:t>Requires the teacher to identify what they will give up or reduce</a:t>
            </a:r>
          </a:p>
          <a:p>
            <a:r>
              <a:rPr lang="en-US" smtClean="0"/>
              <a:t>A good action plan</a:t>
            </a:r>
          </a:p>
          <a:p>
            <a:pPr lvl="1"/>
            <a:r>
              <a:rPr lang="en-US" smtClean="0"/>
              <a:t>Does not try to change everything at once</a:t>
            </a:r>
          </a:p>
          <a:p>
            <a:pPr lvl="1"/>
            <a:r>
              <a:rPr lang="en-US" smtClean="0"/>
              <a:t>Spells out specific changes in teaching practice</a:t>
            </a:r>
          </a:p>
          <a:p>
            <a:pPr lvl="1"/>
            <a:r>
              <a:rPr lang="en-US" smtClean="0"/>
              <a:t>Relates to the five “key strategies” of AfL</a:t>
            </a:r>
          </a:p>
          <a:p>
            <a:pPr lvl="1"/>
            <a:r>
              <a:rPr lang="en-US" smtClean="0"/>
              <a:t>Is achievable within a reasonable period of time</a:t>
            </a:r>
          </a:p>
          <a:p>
            <a:pPr lvl="1"/>
            <a:r>
              <a:rPr lang="en-US" smtClean="0"/>
              <a:t>Identifies something that the teacher will no longer do or will do less of</a:t>
            </a:r>
            <a:endParaRPr lang="en-US"/>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smtClean="0"/>
              <a:t>…and being held to it</a:t>
            </a:r>
            <a:endParaRPr lang="en-US"/>
          </a:p>
        </p:txBody>
      </p:sp>
      <p:sp>
        <p:nvSpPr>
          <p:cNvPr id="145411" name="Rectangle 3"/>
          <p:cNvSpPr>
            <a:spLocks noGrp="1" noChangeArrowheads="1"/>
          </p:cNvSpPr>
          <p:nvPr>
            <p:ph idx="1"/>
          </p:nvPr>
        </p:nvSpPr>
        <p:spPr>
          <a:xfrm>
            <a:off x="457200" y="1159933"/>
            <a:ext cx="8432800" cy="5698067"/>
          </a:xfrm>
        </p:spPr>
        <p:txBody>
          <a:bodyPr>
            <a:noAutofit/>
          </a:bodyPr>
          <a:lstStyle/>
          <a:p>
            <a:pPr marL="0" indent="0">
              <a:buNone/>
            </a:pPr>
            <a:r>
              <a:rPr lang="en-US" sz="2200" dirty="0" smtClean="0"/>
              <a:t>I think specifically what was helpful was the ridiculous NCR [No Carbon Required] forms. I thought that was the dumbest thing, but </a:t>
            </a:r>
            <a:r>
              <a:rPr lang="en-US" sz="2200" dirty="0" smtClean="0"/>
              <a:t>I</a:t>
            </a:r>
            <a:r>
              <a:rPr lang="en-US" sz="2200" dirty="0" smtClean="0"/>
              <a:t>’</a:t>
            </a:r>
            <a:r>
              <a:rPr lang="en-GB" sz="2200" dirty="0" smtClean="0"/>
              <a:t>m </a:t>
            </a:r>
            <a:r>
              <a:rPr lang="en-US" sz="2200" dirty="0" smtClean="0"/>
              <a:t>sitting with my friends and on the NCR form I write down what I am going to do next month.</a:t>
            </a:r>
            <a:br>
              <a:rPr lang="en-US" sz="2200" dirty="0" smtClean="0"/>
            </a:br>
            <a:endParaRPr lang="en-US" sz="2200" dirty="0" smtClean="0"/>
          </a:p>
          <a:p>
            <a:pPr marL="0" indent="0">
              <a:buNone/>
            </a:pPr>
            <a:r>
              <a:rPr lang="en-US" sz="2200" dirty="0" smtClean="0"/>
              <a:t>Well, it turns out to be a sort of “I’m</a:t>
            </a:r>
            <a:r>
              <a:rPr lang="en-GB" sz="2200" dirty="0" smtClean="0"/>
              <a:t> </a:t>
            </a:r>
            <a:r>
              <a:rPr lang="en-US" sz="2200" dirty="0" smtClean="0"/>
              <a:t>telling my friends I’m</a:t>
            </a:r>
            <a:r>
              <a:rPr lang="en-GB" sz="2200" dirty="0" smtClean="0"/>
              <a:t> </a:t>
            </a:r>
            <a:r>
              <a:rPr lang="en-US" sz="2200" dirty="0" smtClean="0"/>
              <a:t>going to do this” and I really actually did it and it was because of that. It was because I wrote it </a:t>
            </a:r>
            <a:r>
              <a:rPr lang="en-US" sz="2200" dirty="0" smtClean="0"/>
              <a:t>down</a:t>
            </a:r>
            <a:r>
              <a:rPr lang="en-US" sz="2200" dirty="0" smtClean="0"/>
              <a:t>.</a:t>
            </a:r>
          </a:p>
          <a:p>
            <a:pPr marL="0" indent="0">
              <a:buNone/>
            </a:pPr>
            <a:endParaRPr lang="en-US" sz="2200" dirty="0" smtClean="0"/>
          </a:p>
          <a:p>
            <a:pPr marL="0" indent="0">
              <a:buNone/>
              <a:tabLst>
                <a:tab pos="4300538" algn="l"/>
              </a:tabLst>
            </a:pPr>
            <a:r>
              <a:rPr lang="en-US" sz="2200" dirty="0" smtClean="0"/>
              <a:t>I was surprised at how strong an incentive that was to do actually do something different … that idea of writing down what you are going to do and then because when they come by the next month you better take out that piece of paper and </a:t>
            </a:r>
            <a:r>
              <a:rPr lang="en-US" sz="2200" dirty="0" smtClean="0"/>
              <a:t>say “D</a:t>
            </a:r>
            <a:r>
              <a:rPr lang="en-GB" sz="2200" dirty="0" smtClean="0"/>
              <a:t>i</a:t>
            </a:r>
            <a:r>
              <a:rPr lang="en-US" sz="2200" dirty="0" smtClean="0"/>
              <a:t>d </a:t>
            </a:r>
            <a:r>
              <a:rPr lang="en-US" sz="2200" dirty="0" smtClean="0"/>
              <a:t>I do that?” … just the idea of sitting in a group, working out something, and making a commitment… I was impressed about how that actually made me do stuff.</a:t>
            </a:r>
            <a:br>
              <a:rPr lang="en-US" sz="2200" dirty="0" smtClean="0"/>
            </a:br>
            <a:r>
              <a:rPr lang="en-US" sz="2200" dirty="0" smtClean="0"/>
              <a:t>	(Tim, Spruce Central High School)</a:t>
            </a:r>
            <a:endParaRPr lang="en-US" sz="2200"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ctrTitle"/>
          </p:nvPr>
        </p:nvSpPr>
        <p:spPr/>
        <p:txBody>
          <a:bodyPr/>
          <a:lstStyle/>
          <a:p>
            <a:pPr eaLnBrk="1" hangingPunct="1"/>
            <a:r>
              <a:rPr lang="en-US">
                <a:latin typeface="Arial" charset="0"/>
                <a:ea typeface="ＭＳ Ｐゴシック" charset="0"/>
                <a:cs typeface="ＭＳ Ｐゴシック" charset="0"/>
              </a:rPr>
              <a:t>Supporting change with teacher learning communities</a:t>
            </a:r>
          </a:p>
        </p:txBody>
      </p:sp>
      <p:sp>
        <p:nvSpPr>
          <p:cNvPr id="147459" name="Rectangle 3"/>
          <p:cNvSpPr>
            <a:spLocks noGrp="1" noChangeArrowheads="1"/>
          </p:cNvSpPr>
          <p:nvPr>
            <p:ph type="subTitle" idx="1"/>
          </p:nvPr>
        </p:nvSpPr>
        <p:spPr/>
        <p:txBody>
          <a:bodyPr/>
          <a:lstStyle/>
          <a:p>
            <a:pPr marL="0" indent="0" eaLnBrk="1" hangingPunct="1"/>
            <a:endParaRPr lang="en-US">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4"/>
          <p:cNvSpPr>
            <a:spLocks noGrp="1" noChangeArrowheads="1"/>
          </p:cNvSpPr>
          <p:nvPr>
            <p:ph type="title"/>
          </p:nvPr>
        </p:nvSpPr>
        <p:spPr/>
        <p:txBody>
          <a:bodyPr/>
          <a:lstStyle/>
          <a:p>
            <a:r>
              <a:rPr lang="en-US" smtClean="0"/>
              <a:t>Supportive accountability</a:t>
            </a:r>
            <a:endParaRPr lang="en-US"/>
          </a:p>
        </p:txBody>
      </p:sp>
      <p:sp>
        <p:nvSpPr>
          <p:cNvPr id="149507" name="Rectangle 5"/>
          <p:cNvSpPr>
            <a:spLocks noGrp="1" noChangeArrowheads="1"/>
          </p:cNvSpPr>
          <p:nvPr>
            <p:ph idx="1"/>
          </p:nvPr>
        </p:nvSpPr>
        <p:spPr/>
        <p:txBody>
          <a:bodyPr>
            <a:normAutofit fontScale="77500" lnSpcReduction="20000"/>
          </a:bodyPr>
          <a:lstStyle/>
          <a:p>
            <a:r>
              <a:rPr lang="en-US" smtClean="0"/>
              <a:t>Teacher learning is just like any other learning in a highly complex area</a:t>
            </a:r>
          </a:p>
          <a:p>
            <a:pPr lvl="1"/>
            <a:r>
              <a:rPr lang="en-US" smtClean="0"/>
              <a:t>In the same way that teachers cannot do the learning for their learners, leaders cannot do the learning for their teachers</a:t>
            </a:r>
          </a:p>
          <a:p>
            <a:r>
              <a:rPr lang="en-US" smtClean="0"/>
              <a:t>What is needed from teachers</a:t>
            </a:r>
          </a:p>
          <a:p>
            <a:pPr lvl="1"/>
            <a:r>
              <a:rPr lang="en-US" smtClean="0"/>
              <a:t>A commitment to the continuous improvement of practice; and</a:t>
            </a:r>
          </a:p>
          <a:p>
            <a:pPr lvl="1"/>
            <a:r>
              <a:rPr lang="en-US" smtClean="0"/>
              <a:t>A focus on those things that make a difference to students</a:t>
            </a:r>
          </a:p>
          <a:p>
            <a:r>
              <a:rPr lang="en-US" smtClean="0"/>
              <a:t>What is needed from leaders</a:t>
            </a:r>
          </a:p>
          <a:p>
            <a:pPr lvl="1"/>
            <a:r>
              <a:rPr lang="en-US" smtClean="0"/>
              <a:t>A commitment to engineer effective learning environments for teachers :</a:t>
            </a:r>
          </a:p>
          <a:p>
            <a:pPr lvl="2"/>
            <a:r>
              <a:rPr lang="en-US" smtClean="0"/>
              <a:t>creating expectations for the continuous improvement of practice</a:t>
            </a:r>
          </a:p>
          <a:p>
            <a:pPr lvl="2"/>
            <a:r>
              <a:rPr lang="en-US" smtClean="0"/>
              <a:t>keeping the focus on the things that make a difference to students</a:t>
            </a:r>
          </a:p>
          <a:p>
            <a:pPr lvl="2"/>
            <a:r>
              <a:rPr lang="en-US" smtClean="0"/>
              <a:t>providing the time, space, dispensation and support for innovation</a:t>
            </a:r>
          </a:p>
          <a:p>
            <a:pPr lvl="2"/>
            <a:r>
              <a:rPr lang="en-US" smtClean="0"/>
              <a:t>supporting risk-taking</a:t>
            </a:r>
            <a:endParaRPr lang="en-US"/>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smtClean="0"/>
              <a:t>A case study in risk</a:t>
            </a:r>
            <a:endParaRPr lang="en-US"/>
          </a:p>
        </p:txBody>
      </p:sp>
      <p:sp>
        <p:nvSpPr>
          <p:cNvPr id="151555" name="Rectangle 3"/>
          <p:cNvSpPr>
            <a:spLocks noGrp="1" noChangeArrowheads="1"/>
          </p:cNvSpPr>
          <p:nvPr>
            <p:ph idx="1"/>
          </p:nvPr>
        </p:nvSpPr>
        <p:spPr>
          <a:xfrm>
            <a:off x="457200" y="1600200"/>
            <a:ext cx="8229600" cy="5257800"/>
          </a:xfrm>
        </p:spPr>
        <p:txBody>
          <a:bodyPr>
            <a:normAutofit fontScale="85000" lnSpcReduction="20000"/>
          </a:bodyPr>
          <a:lstStyle/>
          <a:p>
            <a:r>
              <a:rPr lang="en-US" smtClean="0"/>
              <a:t>Transposition of the great arteries (TGA)</a:t>
            </a:r>
          </a:p>
          <a:p>
            <a:pPr lvl="1"/>
            <a:r>
              <a:rPr lang="en-US" smtClean="0"/>
              <a:t>A rare (1 in 4000 live births) but serious condition in newborns in which</a:t>
            </a:r>
          </a:p>
          <a:p>
            <a:pPr lvl="2"/>
            <a:r>
              <a:rPr lang="en-US" smtClean="0"/>
              <a:t>the aorta emerges from the right ventricle and so receives oxygen-poor blood, which is carried back to the body without receiving more oxygen</a:t>
            </a:r>
          </a:p>
          <a:p>
            <a:pPr lvl="2"/>
            <a:r>
              <a:rPr lang="en-US" smtClean="0"/>
              <a:t>the pulmonary artery emerges from the left ventricle and so receives the oxygen-rich blood, which is carried back to the lungs</a:t>
            </a:r>
          </a:p>
          <a:p>
            <a:pPr lvl="1"/>
            <a:r>
              <a:rPr lang="en-US" smtClean="0"/>
              <a:t>Traditional treatment: the ‘Senning’ procedure which involves:</a:t>
            </a:r>
          </a:p>
          <a:p>
            <a:pPr lvl="2"/>
            <a:r>
              <a:rPr lang="en-US" smtClean="0"/>
              <a:t>the creation of a ‘tunnel’ between the ventricles, and</a:t>
            </a:r>
          </a:p>
          <a:p>
            <a:pPr lvl="2"/>
            <a:r>
              <a:rPr lang="en-US" smtClean="0"/>
              <a:t>the insertion of a ‘baffle’ to divert oxygen-rich blood from the left ventricle (where it shouldn’t be) to the right ventricle (where it should)</a:t>
            </a:r>
          </a:p>
          <a:p>
            <a:pPr lvl="1"/>
            <a:r>
              <a:rPr lang="en-US" smtClean="0"/>
              <a:t>Prognosis</a:t>
            </a:r>
          </a:p>
          <a:p>
            <a:pPr lvl="2"/>
            <a:r>
              <a:rPr lang="en-US" smtClean="0"/>
              <a:t>Early death rate (first 30 days): 12%</a:t>
            </a:r>
          </a:p>
          <a:p>
            <a:pPr lvl="2"/>
            <a:r>
              <a:rPr lang="en-US" smtClean="0"/>
              <a:t>Life expectancy: 46.6 years</a:t>
            </a:r>
            <a:endParaRPr lang="en-US"/>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02" name="Picture 2" descr="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0488" y="2251075"/>
            <a:ext cx="6665912" cy="340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03" name="Text Box 3"/>
          <p:cNvSpPr txBox="1">
            <a:spLocks noChangeArrowheads="1"/>
          </p:cNvSpPr>
          <p:nvPr/>
        </p:nvSpPr>
        <p:spPr bwMode="auto">
          <a:xfrm>
            <a:off x="2074863" y="1836738"/>
            <a:ext cx="1803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37931725" indent="-37474525" eaLnBrk="0" hangingPunct="0">
              <a:defRPr sz="2400">
                <a:solidFill>
                  <a:schemeClr val="tx1"/>
                </a:solidFill>
                <a:latin typeface="Geneva" charset="0"/>
                <a:ea typeface="ＭＳ Ｐゴシック" charset="0"/>
              </a:defRPr>
            </a:lvl2pPr>
            <a:lvl3pPr eaLnBrk="0" hangingPunct="0">
              <a:defRPr sz="2400">
                <a:solidFill>
                  <a:schemeClr val="tx1"/>
                </a:solidFill>
                <a:latin typeface="Geneva" charset="0"/>
                <a:ea typeface="ＭＳ Ｐゴシック" charset="0"/>
              </a:defRPr>
            </a:lvl3pPr>
            <a:lvl4pPr eaLnBrk="0" hangingPunct="0">
              <a:defRPr sz="2400">
                <a:solidFill>
                  <a:schemeClr val="tx1"/>
                </a:solidFill>
                <a:latin typeface="Geneva" charset="0"/>
                <a:ea typeface="ＭＳ Ｐゴシック" charset="0"/>
              </a:defRPr>
            </a:lvl4pPr>
            <a:lvl5pPr eaLnBrk="0" hangingPunct="0">
              <a:defRPr sz="2400">
                <a:solidFill>
                  <a:schemeClr val="tx1"/>
                </a:solidFill>
                <a:latin typeface="Geneva" charset="0"/>
                <a:ea typeface="ＭＳ Ｐゴシック" charset="0"/>
              </a:defRPr>
            </a:lvl5pPr>
            <a:lvl6pPr marL="457200" eaLnBrk="0" fontAlgn="base" hangingPunct="0">
              <a:spcBef>
                <a:spcPct val="0"/>
              </a:spcBef>
              <a:spcAft>
                <a:spcPct val="0"/>
              </a:spcAft>
              <a:defRPr sz="2400">
                <a:solidFill>
                  <a:schemeClr val="tx1"/>
                </a:solidFill>
                <a:latin typeface="Geneva" charset="0"/>
                <a:ea typeface="ＭＳ Ｐゴシック" charset="0"/>
              </a:defRPr>
            </a:lvl6pPr>
            <a:lvl7pPr marL="914400" eaLnBrk="0" fontAlgn="base" hangingPunct="0">
              <a:spcBef>
                <a:spcPct val="0"/>
              </a:spcBef>
              <a:spcAft>
                <a:spcPct val="0"/>
              </a:spcAft>
              <a:defRPr sz="2400">
                <a:solidFill>
                  <a:schemeClr val="tx1"/>
                </a:solidFill>
                <a:latin typeface="Geneva" charset="0"/>
                <a:ea typeface="ＭＳ Ｐゴシック" charset="0"/>
              </a:defRPr>
            </a:lvl7pPr>
            <a:lvl8pPr marL="1371600" eaLnBrk="0" fontAlgn="base" hangingPunct="0">
              <a:spcBef>
                <a:spcPct val="0"/>
              </a:spcBef>
              <a:spcAft>
                <a:spcPct val="0"/>
              </a:spcAft>
              <a:defRPr sz="2400">
                <a:solidFill>
                  <a:schemeClr val="tx1"/>
                </a:solidFill>
                <a:latin typeface="Geneva" charset="0"/>
                <a:ea typeface="ＭＳ Ｐゴシック" charset="0"/>
              </a:defRPr>
            </a:lvl8pPr>
            <a:lvl9pPr marL="1828800" eaLnBrk="0" fontAlgn="base" hangingPunct="0">
              <a:spcBef>
                <a:spcPct val="0"/>
              </a:spcBef>
              <a:spcAft>
                <a:spcPct val="0"/>
              </a:spcAft>
              <a:defRPr sz="2400">
                <a:solidFill>
                  <a:schemeClr val="tx1"/>
                </a:solidFill>
                <a:latin typeface="Geneva" charset="0"/>
                <a:ea typeface="ＭＳ Ｐゴシック" charset="0"/>
              </a:defRPr>
            </a:lvl9pPr>
          </a:lstStyle>
          <a:p>
            <a:pPr algn="ctr">
              <a:spcBef>
                <a:spcPct val="50000"/>
              </a:spcBef>
            </a:pPr>
            <a:r>
              <a:rPr lang="en-US" sz="1800" dirty="0" err="1">
                <a:latin typeface="Arial" charset="0"/>
              </a:rPr>
              <a:t>Senning</a:t>
            </a:r>
            <a:endParaRPr lang="en-US" sz="1800" dirty="0">
              <a:latin typeface="Arial" charset="0"/>
            </a:endParaRPr>
          </a:p>
        </p:txBody>
      </p:sp>
      <p:sp>
        <p:nvSpPr>
          <p:cNvPr id="153604" name="Text Box 4"/>
          <p:cNvSpPr txBox="1">
            <a:spLocks noChangeArrowheads="1"/>
          </p:cNvSpPr>
          <p:nvPr/>
        </p:nvSpPr>
        <p:spPr bwMode="auto">
          <a:xfrm>
            <a:off x="3910013" y="1852613"/>
            <a:ext cx="20335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37931725" indent="-37474525" eaLnBrk="0" hangingPunct="0">
              <a:defRPr sz="2400">
                <a:solidFill>
                  <a:schemeClr val="tx1"/>
                </a:solidFill>
                <a:latin typeface="Geneva" charset="0"/>
                <a:ea typeface="ＭＳ Ｐゴシック" charset="0"/>
              </a:defRPr>
            </a:lvl2pPr>
            <a:lvl3pPr eaLnBrk="0" hangingPunct="0">
              <a:defRPr sz="2400">
                <a:solidFill>
                  <a:schemeClr val="tx1"/>
                </a:solidFill>
                <a:latin typeface="Geneva" charset="0"/>
                <a:ea typeface="ＭＳ Ｐゴシック" charset="0"/>
              </a:defRPr>
            </a:lvl3pPr>
            <a:lvl4pPr eaLnBrk="0" hangingPunct="0">
              <a:defRPr sz="2400">
                <a:solidFill>
                  <a:schemeClr val="tx1"/>
                </a:solidFill>
                <a:latin typeface="Geneva" charset="0"/>
                <a:ea typeface="ＭＳ Ｐゴシック" charset="0"/>
              </a:defRPr>
            </a:lvl4pPr>
            <a:lvl5pPr eaLnBrk="0" hangingPunct="0">
              <a:defRPr sz="2400">
                <a:solidFill>
                  <a:schemeClr val="tx1"/>
                </a:solidFill>
                <a:latin typeface="Geneva" charset="0"/>
                <a:ea typeface="ＭＳ Ｐゴシック" charset="0"/>
              </a:defRPr>
            </a:lvl5pPr>
            <a:lvl6pPr marL="457200" eaLnBrk="0" fontAlgn="base" hangingPunct="0">
              <a:spcBef>
                <a:spcPct val="0"/>
              </a:spcBef>
              <a:spcAft>
                <a:spcPct val="0"/>
              </a:spcAft>
              <a:defRPr sz="2400">
                <a:solidFill>
                  <a:schemeClr val="tx1"/>
                </a:solidFill>
                <a:latin typeface="Geneva" charset="0"/>
                <a:ea typeface="ＭＳ Ｐゴシック" charset="0"/>
              </a:defRPr>
            </a:lvl6pPr>
            <a:lvl7pPr marL="914400" eaLnBrk="0" fontAlgn="base" hangingPunct="0">
              <a:spcBef>
                <a:spcPct val="0"/>
              </a:spcBef>
              <a:spcAft>
                <a:spcPct val="0"/>
              </a:spcAft>
              <a:defRPr sz="2400">
                <a:solidFill>
                  <a:schemeClr val="tx1"/>
                </a:solidFill>
                <a:latin typeface="Geneva" charset="0"/>
                <a:ea typeface="ＭＳ Ｐゴシック" charset="0"/>
              </a:defRPr>
            </a:lvl7pPr>
            <a:lvl8pPr marL="1371600" eaLnBrk="0" fontAlgn="base" hangingPunct="0">
              <a:spcBef>
                <a:spcPct val="0"/>
              </a:spcBef>
              <a:spcAft>
                <a:spcPct val="0"/>
              </a:spcAft>
              <a:defRPr sz="2400">
                <a:solidFill>
                  <a:schemeClr val="tx1"/>
                </a:solidFill>
                <a:latin typeface="Geneva" charset="0"/>
                <a:ea typeface="ＭＳ Ｐゴシック" charset="0"/>
              </a:defRPr>
            </a:lvl8pPr>
            <a:lvl9pPr marL="1828800" eaLnBrk="0" fontAlgn="base" hangingPunct="0">
              <a:spcBef>
                <a:spcPct val="0"/>
              </a:spcBef>
              <a:spcAft>
                <a:spcPct val="0"/>
              </a:spcAft>
              <a:defRPr sz="2400">
                <a:solidFill>
                  <a:schemeClr val="tx1"/>
                </a:solidFill>
                <a:latin typeface="Geneva" charset="0"/>
                <a:ea typeface="ＭＳ Ｐゴシック" charset="0"/>
              </a:defRPr>
            </a:lvl9pPr>
          </a:lstStyle>
          <a:p>
            <a:pPr algn="ctr">
              <a:spcBef>
                <a:spcPct val="50000"/>
              </a:spcBef>
            </a:pPr>
            <a:r>
              <a:rPr lang="en-US" sz="1800">
                <a:latin typeface="Arial" charset="0"/>
              </a:rPr>
              <a:t>Transitional</a:t>
            </a:r>
          </a:p>
        </p:txBody>
      </p:sp>
      <p:sp>
        <p:nvSpPr>
          <p:cNvPr id="153605" name="Text Box 5"/>
          <p:cNvSpPr txBox="1">
            <a:spLocks noChangeArrowheads="1"/>
          </p:cNvSpPr>
          <p:nvPr/>
        </p:nvSpPr>
        <p:spPr bwMode="auto">
          <a:xfrm>
            <a:off x="5926138" y="1836738"/>
            <a:ext cx="1828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37931725" indent="-37474525" eaLnBrk="0" hangingPunct="0">
              <a:defRPr sz="2400">
                <a:solidFill>
                  <a:schemeClr val="tx1"/>
                </a:solidFill>
                <a:latin typeface="Geneva" charset="0"/>
                <a:ea typeface="ＭＳ Ｐゴシック" charset="0"/>
              </a:defRPr>
            </a:lvl2pPr>
            <a:lvl3pPr eaLnBrk="0" hangingPunct="0">
              <a:defRPr sz="2400">
                <a:solidFill>
                  <a:schemeClr val="tx1"/>
                </a:solidFill>
                <a:latin typeface="Geneva" charset="0"/>
                <a:ea typeface="ＭＳ Ｐゴシック" charset="0"/>
              </a:defRPr>
            </a:lvl3pPr>
            <a:lvl4pPr eaLnBrk="0" hangingPunct="0">
              <a:defRPr sz="2400">
                <a:solidFill>
                  <a:schemeClr val="tx1"/>
                </a:solidFill>
                <a:latin typeface="Geneva" charset="0"/>
                <a:ea typeface="ＭＳ Ｐゴシック" charset="0"/>
              </a:defRPr>
            </a:lvl4pPr>
            <a:lvl5pPr eaLnBrk="0" hangingPunct="0">
              <a:defRPr sz="2400">
                <a:solidFill>
                  <a:schemeClr val="tx1"/>
                </a:solidFill>
                <a:latin typeface="Geneva" charset="0"/>
                <a:ea typeface="ＭＳ Ｐゴシック" charset="0"/>
              </a:defRPr>
            </a:lvl5pPr>
            <a:lvl6pPr marL="457200" eaLnBrk="0" fontAlgn="base" hangingPunct="0">
              <a:spcBef>
                <a:spcPct val="0"/>
              </a:spcBef>
              <a:spcAft>
                <a:spcPct val="0"/>
              </a:spcAft>
              <a:defRPr sz="2400">
                <a:solidFill>
                  <a:schemeClr val="tx1"/>
                </a:solidFill>
                <a:latin typeface="Geneva" charset="0"/>
                <a:ea typeface="ＭＳ Ｐゴシック" charset="0"/>
              </a:defRPr>
            </a:lvl6pPr>
            <a:lvl7pPr marL="914400" eaLnBrk="0" fontAlgn="base" hangingPunct="0">
              <a:spcBef>
                <a:spcPct val="0"/>
              </a:spcBef>
              <a:spcAft>
                <a:spcPct val="0"/>
              </a:spcAft>
              <a:defRPr sz="2400">
                <a:solidFill>
                  <a:schemeClr val="tx1"/>
                </a:solidFill>
                <a:latin typeface="Geneva" charset="0"/>
                <a:ea typeface="ＭＳ Ｐゴシック" charset="0"/>
              </a:defRPr>
            </a:lvl7pPr>
            <a:lvl8pPr marL="1371600" eaLnBrk="0" fontAlgn="base" hangingPunct="0">
              <a:spcBef>
                <a:spcPct val="0"/>
              </a:spcBef>
              <a:spcAft>
                <a:spcPct val="0"/>
              </a:spcAft>
              <a:defRPr sz="2400">
                <a:solidFill>
                  <a:schemeClr val="tx1"/>
                </a:solidFill>
                <a:latin typeface="Geneva" charset="0"/>
                <a:ea typeface="ＭＳ Ｐゴシック" charset="0"/>
              </a:defRPr>
            </a:lvl8pPr>
            <a:lvl9pPr marL="1828800" eaLnBrk="0" fontAlgn="base" hangingPunct="0">
              <a:spcBef>
                <a:spcPct val="0"/>
              </a:spcBef>
              <a:spcAft>
                <a:spcPct val="0"/>
              </a:spcAft>
              <a:defRPr sz="2400">
                <a:solidFill>
                  <a:schemeClr val="tx1"/>
                </a:solidFill>
                <a:latin typeface="Geneva" charset="0"/>
                <a:ea typeface="ＭＳ Ｐゴシック" charset="0"/>
              </a:defRPr>
            </a:lvl9pPr>
          </a:lstStyle>
          <a:p>
            <a:pPr algn="ctr">
              <a:spcBef>
                <a:spcPct val="50000"/>
              </a:spcBef>
            </a:pPr>
            <a:r>
              <a:rPr lang="en-US" sz="1800">
                <a:latin typeface="Arial" charset="0"/>
              </a:rPr>
              <a:t>Switch</a:t>
            </a:r>
          </a:p>
        </p:txBody>
      </p:sp>
      <p:sp>
        <p:nvSpPr>
          <p:cNvPr id="153606" name="Text Box 6"/>
          <p:cNvSpPr txBox="1">
            <a:spLocks noChangeArrowheads="1"/>
          </p:cNvSpPr>
          <p:nvPr/>
        </p:nvSpPr>
        <p:spPr bwMode="auto">
          <a:xfrm>
            <a:off x="0" y="5851525"/>
            <a:ext cx="2946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37931725" indent="-37474525" eaLnBrk="0" hangingPunct="0">
              <a:defRPr sz="2400">
                <a:solidFill>
                  <a:schemeClr val="tx1"/>
                </a:solidFill>
                <a:latin typeface="Geneva" charset="0"/>
                <a:ea typeface="ＭＳ Ｐゴシック" charset="0"/>
              </a:defRPr>
            </a:lvl2pPr>
            <a:lvl3pPr eaLnBrk="0" hangingPunct="0">
              <a:defRPr sz="2400">
                <a:solidFill>
                  <a:schemeClr val="tx1"/>
                </a:solidFill>
                <a:latin typeface="Geneva" charset="0"/>
                <a:ea typeface="ＭＳ Ｐゴシック" charset="0"/>
              </a:defRPr>
            </a:lvl3pPr>
            <a:lvl4pPr eaLnBrk="0" hangingPunct="0">
              <a:defRPr sz="2400">
                <a:solidFill>
                  <a:schemeClr val="tx1"/>
                </a:solidFill>
                <a:latin typeface="Geneva" charset="0"/>
                <a:ea typeface="ＭＳ Ｐゴシック" charset="0"/>
              </a:defRPr>
            </a:lvl4pPr>
            <a:lvl5pPr eaLnBrk="0" hangingPunct="0">
              <a:defRPr sz="2400">
                <a:solidFill>
                  <a:schemeClr val="tx1"/>
                </a:solidFill>
                <a:latin typeface="Geneva" charset="0"/>
                <a:ea typeface="ＭＳ Ｐゴシック" charset="0"/>
              </a:defRPr>
            </a:lvl5pPr>
            <a:lvl6pPr marL="457200" eaLnBrk="0" fontAlgn="base" hangingPunct="0">
              <a:spcBef>
                <a:spcPct val="0"/>
              </a:spcBef>
              <a:spcAft>
                <a:spcPct val="0"/>
              </a:spcAft>
              <a:defRPr sz="2400">
                <a:solidFill>
                  <a:schemeClr val="tx1"/>
                </a:solidFill>
                <a:latin typeface="Geneva" charset="0"/>
                <a:ea typeface="ＭＳ Ｐゴシック" charset="0"/>
              </a:defRPr>
            </a:lvl6pPr>
            <a:lvl7pPr marL="914400" eaLnBrk="0" fontAlgn="base" hangingPunct="0">
              <a:spcBef>
                <a:spcPct val="0"/>
              </a:spcBef>
              <a:spcAft>
                <a:spcPct val="0"/>
              </a:spcAft>
              <a:defRPr sz="2400">
                <a:solidFill>
                  <a:schemeClr val="tx1"/>
                </a:solidFill>
                <a:latin typeface="Geneva" charset="0"/>
                <a:ea typeface="ＭＳ Ｐゴシック" charset="0"/>
              </a:defRPr>
            </a:lvl7pPr>
            <a:lvl8pPr marL="1371600" eaLnBrk="0" fontAlgn="base" hangingPunct="0">
              <a:spcBef>
                <a:spcPct val="0"/>
              </a:spcBef>
              <a:spcAft>
                <a:spcPct val="0"/>
              </a:spcAft>
              <a:defRPr sz="2400">
                <a:solidFill>
                  <a:schemeClr val="tx1"/>
                </a:solidFill>
                <a:latin typeface="Geneva" charset="0"/>
                <a:ea typeface="ＭＳ Ｐゴシック" charset="0"/>
              </a:defRPr>
            </a:lvl8pPr>
            <a:lvl9pPr marL="1828800" eaLnBrk="0" fontAlgn="base" hangingPunct="0">
              <a:spcBef>
                <a:spcPct val="0"/>
              </a:spcBef>
              <a:spcAft>
                <a:spcPct val="0"/>
              </a:spcAft>
              <a:defRPr sz="2400">
                <a:solidFill>
                  <a:schemeClr val="tx1"/>
                </a:solidFill>
                <a:latin typeface="Geneva" charset="0"/>
                <a:ea typeface="ＭＳ Ｐゴシック" charset="0"/>
              </a:defRPr>
            </a:lvl9pPr>
          </a:lstStyle>
          <a:p>
            <a:r>
              <a:rPr lang="en-US" sz="2000">
                <a:latin typeface="Arial" charset="0"/>
              </a:rPr>
              <a:t>Early death rate</a:t>
            </a:r>
          </a:p>
          <a:p>
            <a:r>
              <a:rPr lang="en-US" sz="2000">
                <a:latin typeface="Arial" charset="0"/>
              </a:rPr>
              <a:t>Senning	12%</a:t>
            </a:r>
          </a:p>
          <a:p>
            <a:r>
              <a:rPr lang="en-US" sz="2000">
                <a:latin typeface="Arial" charset="0"/>
              </a:rPr>
              <a:t>Transitional	25%</a:t>
            </a:r>
            <a:endParaRPr lang="en-US">
              <a:latin typeface="Arial" charset="0"/>
            </a:endParaRPr>
          </a:p>
        </p:txBody>
      </p:sp>
      <p:sp>
        <p:nvSpPr>
          <p:cNvPr id="153607" name="Line 7"/>
          <p:cNvSpPr>
            <a:spLocks noChangeShapeType="1"/>
          </p:cNvSpPr>
          <p:nvPr/>
        </p:nvSpPr>
        <p:spPr bwMode="auto">
          <a:xfrm flipV="1">
            <a:off x="2221442" y="3776133"/>
            <a:ext cx="3925888" cy="127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08" name="Text Box 8"/>
          <p:cNvSpPr txBox="1">
            <a:spLocks noChangeArrowheads="1"/>
          </p:cNvSpPr>
          <p:nvPr/>
        </p:nvSpPr>
        <p:spPr bwMode="auto">
          <a:xfrm>
            <a:off x="4217988" y="6461125"/>
            <a:ext cx="4926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37931725" indent="-37474525" eaLnBrk="0" hangingPunct="0">
              <a:defRPr sz="2400">
                <a:solidFill>
                  <a:schemeClr val="tx1"/>
                </a:solidFill>
                <a:latin typeface="Geneva" charset="0"/>
                <a:ea typeface="ＭＳ Ｐゴシック" charset="0"/>
              </a:defRPr>
            </a:lvl2pPr>
            <a:lvl3pPr eaLnBrk="0" hangingPunct="0">
              <a:defRPr sz="2400">
                <a:solidFill>
                  <a:schemeClr val="tx1"/>
                </a:solidFill>
                <a:latin typeface="Geneva" charset="0"/>
                <a:ea typeface="ＭＳ Ｐゴシック" charset="0"/>
              </a:defRPr>
            </a:lvl3pPr>
            <a:lvl4pPr eaLnBrk="0" hangingPunct="0">
              <a:defRPr sz="2400">
                <a:solidFill>
                  <a:schemeClr val="tx1"/>
                </a:solidFill>
                <a:latin typeface="Geneva" charset="0"/>
                <a:ea typeface="ＭＳ Ｐゴシック" charset="0"/>
              </a:defRPr>
            </a:lvl4pPr>
            <a:lvl5pPr eaLnBrk="0" hangingPunct="0">
              <a:defRPr sz="2400">
                <a:solidFill>
                  <a:schemeClr val="tx1"/>
                </a:solidFill>
                <a:latin typeface="Geneva" charset="0"/>
                <a:ea typeface="ＭＳ Ｐゴシック" charset="0"/>
              </a:defRPr>
            </a:lvl5pPr>
            <a:lvl6pPr marL="457200" eaLnBrk="0" fontAlgn="base" hangingPunct="0">
              <a:spcBef>
                <a:spcPct val="0"/>
              </a:spcBef>
              <a:spcAft>
                <a:spcPct val="0"/>
              </a:spcAft>
              <a:defRPr sz="2400">
                <a:solidFill>
                  <a:schemeClr val="tx1"/>
                </a:solidFill>
                <a:latin typeface="Geneva" charset="0"/>
                <a:ea typeface="ＭＳ Ｐゴシック" charset="0"/>
              </a:defRPr>
            </a:lvl6pPr>
            <a:lvl7pPr marL="914400" eaLnBrk="0" fontAlgn="base" hangingPunct="0">
              <a:spcBef>
                <a:spcPct val="0"/>
              </a:spcBef>
              <a:spcAft>
                <a:spcPct val="0"/>
              </a:spcAft>
              <a:defRPr sz="2400">
                <a:solidFill>
                  <a:schemeClr val="tx1"/>
                </a:solidFill>
                <a:latin typeface="Geneva" charset="0"/>
                <a:ea typeface="ＭＳ Ｐゴシック" charset="0"/>
              </a:defRPr>
            </a:lvl7pPr>
            <a:lvl8pPr marL="1371600" eaLnBrk="0" fontAlgn="base" hangingPunct="0">
              <a:spcBef>
                <a:spcPct val="0"/>
              </a:spcBef>
              <a:spcAft>
                <a:spcPct val="0"/>
              </a:spcAft>
              <a:defRPr sz="2400">
                <a:solidFill>
                  <a:schemeClr val="tx1"/>
                </a:solidFill>
                <a:latin typeface="Geneva" charset="0"/>
                <a:ea typeface="ＭＳ Ｐゴシック" charset="0"/>
              </a:defRPr>
            </a:lvl8pPr>
            <a:lvl9pPr marL="18288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sz="1800"/>
              <a:t>Bull, et al (2000). </a:t>
            </a:r>
            <a:r>
              <a:rPr lang="en-US" sz="1800" i="1"/>
              <a:t>BMJ, </a:t>
            </a:r>
            <a:r>
              <a:rPr lang="en-US" sz="1800" b="1"/>
              <a:t>320</a:t>
            </a:r>
            <a:r>
              <a:rPr lang="en-US" sz="1800"/>
              <a:t>, 1168-1173</a:t>
            </a:r>
            <a:r>
              <a:rPr lang="en-US" sz="2000"/>
              <a:t>.</a:t>
            </a:r>
            <a:endParaRPr lang="en-US"/>
          </a:p>
        </p:txBody>
      </p:sp>
      <p:sp>
        <p:nvSpPr>
          <p:cNvPr id="1068041" name="Rectangle 9"/>
          <p:cNvSpPr>
            <a:spLocks noGrp="1" noChangeArrowheads="1"/>
          </p:cNvSpPr>
          <p:nvPr>
            <p:ph type="title"/>
          </p:nvPr>
        </p:nvSpPr>
        <p:spPr/>
        <p:txBody>
          <a:bodyPr/>
          <a:lstStyle/>
          <a:p>
            <a:r>
              <a:rPr lang="en-US" smtClean="0"/>
              <a:t>The introduction of the ‘switch’ procedure</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eaLnBrk="1" hangingPunct="1"/>
            <a:r>
              <a:rPr lang="en-GB">
                <a:ea typeface="ＭＳ Ｐゴシック" charset="-128"/>
              </a:rPr>
              <a:t>Effects of feedback</a:t>
            </a:r>
          </a:p>
        </p:txBody>
      </p:sp>
      <p:sp>
        <p:nvSpPr>
          <p:cNvPr id="139267" name="Rectangle 3"/>
          <p:cNvSpPr>
            <a:spLocks noGrp="1" noChangeArrowheads="1"/>
          </p:cNvSpPr>
          <p:nvPr>
            <p:ph idx="1"/>
          </p:nvPr>
        </p:nvSpPr>
        <p:spPr/>
        <p:txBody>
          <a:bodyPr>
            <a:normAutofit lnSpcReduction="10000"/>
          </a:bodyPr>
          <a:lstStyle/>
          <a:p>
            <a:pPr eaLnBrk="1" hangingPunct="1">
              <a:lnSpc>
                <a:spcPct val="80000"/>
              </a:lnSpc>
            </a:pPr>
            <a:r>
              <a:rPr lang="en-GB" sz="2500">
                <a:ea typeface="ＭＳ Ｐゴシック" charset="-128"/>
              </a:rPr>
              <a:t>Kluger &amp; DeNisi (1996) review of 3000 research reports</a:t>
            </a:r>
          </a:p>
          <a:p>
            <a:pPr eaLnBrk="1" hangingPunct="1">
              <a:lnSpc>
                <a:spcPct val="80000"/>
              </a:lnSpc>
            </a:pPr>
            <a:r>
              <a:rPr lang="en-GB" sz="2500">
                <a:ea typeface="ＭＳ Ｐゴシック" charset="-128"/>
              </a:rPr>
              <a:t>Excluding those:</a:t>
            </a:r>
          </a:p>
          <a:p>
            <a:pPr lvl="1" eaLnBrk="1" hangingPunct="1">
              <a:lnSpc>
                <a:spcPct val="80000"/>
              </a:lnSpc>
            </a:pPr>
            <a:r>
              <a:rPr lang="en-GB" sz="2200"/>
              <a:t>without adequate controls</a:t>
            </a:r>
          </a:p>
          <a:p>
            <a:pPr lvl="1" eaLnBrk="1" hangingPunct="1">
              <a:lnSpc>
                <a:spcPct val="80000"/>
              </a:lnSpc>
            </a:pPr>
            <a:r>
              <a:rPr lang="en-GB" sz="2200"/>
              <a:t>with poor design</a:t>
            </a:r>
          </a:p>
          <a:p>
            <a:pPr lvl="1" eaLnBrk="1" hangingPunct="1">
              <a:lnSpc>
                <a:spcPct val="80000"/>
              </a:lnSpc>
            </a:pPr>
            <a:r>
              <a:rPr lang="en-GB" sz="2200"/>
              <a:t>with fewer than 10 participants</a:t>
            </a:r>
          </a:p>
          <a:p>
            <a:pPr lvl="1" eaLnBrk="1" hangingPunct="1">
              <a:lnSpc>
                <a:spcPct val="80000"/>
              </a:lnSpc>
            </a:pPr>
            <a:r>
              <a:rPr lang="en-GB" sz="2200"/>
              <a:t>where performance was not measured</a:t>
            </a:r>
          </a:p>
          <a:p>
            <a:pPr lvl="1" eaLnBrk="1" hangingPunct="1">
              <a:lnSpc>
                <a:spcPct val="80000"/>
              </a:lnSpc>
            </a:pPr>
            <a:r>
              <a:rPr lang="en-GB" sz="2200"/>
              <a:t>without details of effect sizes</a:t>
            </a:r>
          </a:p>
          <a:p>
            <a:pPr eaLnBrk="1" hangingPunct="1">
              <a:lnSpc>
                <a:spcPct val="80000"/>
              </a:lnSpc>
            </a:pPr>
            <a:r>
              <a:rPr lang="en-GB" sz="2500">
                <a:ea typeface="ＭＳ Ｐゴシック" charset="-128"/>
              </a:rPr>
              <a:t>left 131 reports, 607 effect sizes, involving 12652 individuals</a:t>
            </a:r>
          </a:p>
          <a:p>
            <a:pPr eaLnBrk="1" hangingPunct="1">
              <a:lnSpc>
                <a:spcPct val="80000"/>
              </a:lnSpc>
            </a:pPr>
            <a:endParaRPr lang="en-GB" sz="2500">
              <a:ea typeface="ＭＳ Ｐゴシック" charset="-128"/>
            </a:endParaRPr>
          </a:p>
          <a:p>
            <a:pPr eaLnBrk="1" hangingPunct="1">
              <a:lnSpc>
                <a:spcPct val="80000"/>
              </a:lnSpc>
            </a:pPr>
            <a:r>
              <a:rPr lang="en-GB" sz="2500">
                <a:ea typeface="ＭＳ Ｐゴシック" charset="-128"/>
              </a:rPr>
              <a:t>On average, feedback increases achievement</a:t>
            </a:r>
          </a:p>
          <a:p>
            <a:pPr lvl="1" eaLnBrk="1" hangingPunct="1">
              <a:lnSpc>
                <a:spcPct val="80000"/>
              </a:lnSpc>
            </a:pPr>
            <a:r>
              <a:rPr lang="en-GB" sz="2200"/>
              <a:t>Effect sizes highly variable</a:t>
            </a:r>
          </a:p>
          <a:p>
            <a:pPr lvl="1" eaLnBrk="1" hangingPunct="1">
              <a:lnSpc>
                <a:spcPct val="80000"/>
              </a:lnSpc>
            </a:pPr>
            <a:r>
              <a:rPr lang="en-GB" sz="2200"/>
              <a:t>38% (50 out of 131) of effect sizes were negative</a:t>
            </a:r>
          </a:p>
        </p:txBody>
      </p:sp>
    </p:spTree>
    <p:extLst>
      <p:ext uri="{BB962C8B-B14F-4D97-AF65-F5344CB8AC3E}">
        <p14:creationId xmlns:p14="http://schemas.microsoft.com/office/powerpoint/2010/main" val="197622967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5650" name="Picture 2" descr="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574925"/>
            <a:ext cx="7551738" cy="428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5651" name="Rectangle 4"/>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Impact on life expectancy</a:t>
            </a:r>
          </a:p>
        </p:txBody>
      </p:sp>
      <p:sp>
        <p:nvSpPr>
          <p:cNvPr id="8" name="Line Callout 2 7"/>
          <p:cNvSpPr>
            <a:spLocks/>
          </p:cNvSpPr>
          <p:nvPr/>
        </p:nvSpPr>
        <p:spPr bwMode="auto">
          <a:xfrm>
            <a:off x="6434138" y="2438400"/>
            <a:ext cx="2506662" cy="1422400"/>
          </a:xfrm>
          <a:prstGeom prst="borderCallout2">
            <a:avLst>
              <a:gd name="adj1" fmla="val 48514"/>
              <a:gd name="adj2" fmla="val -2250"/>
              <a:gd name="adj3" fmla="val 48514"/>
              <a:gd name="adj4" fmla="val -22074"/>
              <a:gd name="adj5" fmla="val 91069"/>
              <a:gd name="adj6" fmla="val -57477"/>
            </a:avLst>
          </a:prstGeom>
          <a:solidFill>
            <a:schemeClr val="tx2">
              <a:lumMod val="60000"/>
              <a:lumOff val="40000"/>
            </a:schemeClr>
          </a:solidFill>
          <a:ln w="12700">
            <a:solidFill>
              <a:schemeClr val="tx2"/>
            </a:solidFill>
            <a:round/>
            <a:headEnd/>
            <a:tailEnd/>
          </a:ln>
        </p:spPr>
        <p:txBody>
          <a:bodyPr/>
          <a:lstStyle/>
          <a:p>
            <a:pPr eaLnBrk="0" hangingPunct="0">
              <a:tabLst>
                <a:tab pos="1150938" algn="l"/>
              </a:tabLst>
              <a:defRPr/>
            </a:pPr>
            <a:r>
              <a:rPr lang="en-US" sz="1800" dirty="0">
                <a:latin typeface="Arial" charset="0"/>
                <a:ea typeface="ＭＳ Ｐゴシック" charset="-128"/>
                <a:cs typeface="ＭＳ Ｐゴシック" charset="-128"/>
              </a:rPr>
              <a:t>Life expectancy:</a:t>
            </a:r>
          </a:p>
          <a:p>
            <a:pPr eaLnBrk="0" hangingPunct="0">
              <a:tabLst>
                <a:tab pos="1150938" algn="l"/>
              </a:tabLst>
              <a:defRPr/>
            </a:pPr>
            <a:r>
              <a:rPr lang="en-US" sz="1800" dirty="0" err="1">
                <a:latin typeface="Arial" charset="0"/>
                <a:ea typeface="ＭＳ Ｐゴシック" charset="-128"/>
                <a:cs typeface="ＭＳ Ｐゴシック" charset="-128"/>
              </a:rPr>
              <a:t>Senning</a:t>
            </a:r>
            <a:r>
              <a:rPr lang="en-US" sz="1800" dirty="0">
                <a:latin typeface="Arial" charset="0"/>
                <a:ea typeface="ＭＳ Ｐゴシック" charset="-128"/>
                <a:cs typeface="ＭＳ Ｐゴシック" charset="-128"/>
              </a:rPr>
              <a:t>: 	46.6 years</a:t>
            </a:r>
          </a:p>
          <a:p>
            <a:pPr eaLnBrk="0" hangingPunct="0">
              <a:tabLst>
                <a:tab pos="1150938" algn="l"/>
              </a:tabLst>
              <a:defRPr/>
            </a:pPr>
            <a:r>
              <a:rPr lang="en-US" sz="1800" dirty="0">
                <a:latin typeface="Arial" charset="0"/>
                <a:ea typeface="ＭＳ Ｐゴシック" charset="-128"/>
                <a:cs typeface="ＭＳ Ｐゴシック" charset="-128"/>
              </a:rPr>
              <a:t>Switch:	62.6 years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smtClean="0"/>
              <a:t>Pareto analysis</a:t>
            </a:r>
            <a:endParaRPr lang="en-US"/>
          </a:p>
        </p:txBody>
      </p:sp>
      <p:sp>
        <p:nvSpPr>
          <p:cNvPr id="157699" name="Rectangle 3"/>
          <p:cNvSpPr>
            <a:spLocks noGrp="1" noChangeArrowheads="1"/>
          </p:cNvSpPr>
          <p:nvPr>
            <p:ph idx="1"/>
          </p:nvPr>
        </p:nvSpPr>
        <p:spPr>
          <a:xfrm>
            <a:off x="457200" y="1600200"/>
            <a:ext cx="8229600" cy="5054600"/>
          </a:xfrm>
        </p:spPr>
        <p:txBody>
          <a:bodyPr>
            <a:normAutofit fontScale="77500" lnSpcReduction="20000"/>
          </a:bodyPr>
          <a:lstStyle/>
          <a:p>
            <a:r>
              <a:rPr lang="en-US" dirty="0" err="1" smtClean="0"/>
              <a:t>Vilfredo</a:t>
            </a:r>
            <a:r>
              <a:rPr lang="en-US" dirty="0" smtClean="0"/>
              <a:t> Pareto (1848-1923)</a:t>
            </a:r>
          </a:p>
          <a:p>
            <a:pPr lvl="1"/>
            <a:r>
              <a:rPr lang="en-US" dirty="0" smtClean="0"/>
              <a:t>Economist and philosopher associated with</a:t>
            </a:r>
            <a:br>
              <a:rPr lang="en-US" dirty="0" smtClean="0"/>
            </a:br>
            <a:r>
              <a:rPr lang="en-US" dirty="0" smtClean="0"/>
              <a:t>the 80:20 rule</a:t>
            </a:r>
          </a:p>
          <a:p>
            <a:r>
              <a:rPr lang="en-US" dirty="0" smtClean="0"/>
              <a:t>Pareto improvement</a:t>
            </a:r>
          </a:p>
          <a:p>
            <a:pPr lvl="1"/>
            <a:r>
              <a:rPr lang="en-US" dirty="0" smtClean="0"/>
              <a:t>A change that can make at least one person</a:t>
            </a:r>
            <a:br>
              <a:rPr lang="en-US" dirty="0" smtClean="0"/>
            </a:br>
            <a:r>
              <a:rPr lang="en-US" dirty="0" smtClean="0"/>
              <a:t>better off without making anyone else worse</a:t>
            </a:r>
            <a:br>
              <a:rPr lang="en-US" dirty="0" smtClean="0"/>
            </a:br>
            <a:r>
              <a:rPr lang="en-US" dirty="0" smtClean="0"/>
              <a:t>off.</a:t>
            </a:r>
          </a:p>
          <a:p>
            <a:r>
              <a:rPr lang="en-US" dirty="0" smtClean="0"/>
              <a:t>Pareto efficiency/Pareto optimality</a:t>
            </a:r>
          </a:p>
          <a:p>
            <a:pPr lvl="1"/>
            <a:r>
              <a:rPr lang="en-US" dirty="0" smtClean="0"/>
              <a:t>An allocation of resource is Pareto efficient or</a:t>
            </a:r>
            <a:br>
              <a:rPr lang="en-US" dirty="0" smtClean="0"/>
            </a:br>
            <a:r>
              <a:rPr lang="en-US" dirty="0" smtClean="0"/>
              <a:t>Pareto</a:t>
            </a:r>
            <a:r>
              <a:rPr lang="en-US" dirty="0"/>
              <a:t> </a:t>
            </a:r>
            <a:r>
              <a:rPr lang="en-US" dirty="0" smtClean="0"/>
              <a:t>optimal when there are no more Pareto</a:t>
            </a:r>
            <a:br>
              <a:rPr lang="en-US" dirty="0" smtClean="0"/>
            </a:br>
            <a:r>
              <a:rPr lang="en-US" dirty="0" smtClean="0"/>
              <a:t>improvements</a:t>
            </a:r>
          </a:p>
          <a:p>
            <a:r>
              <a:rPr lang="en-US" dirty="0" smtClean="0"/>
              <a:t>Obstacles to Pareto improvements</a:t>
            </a:r>
          </a:p>
          <a:p>
            <a:pPr lvl="1"/>
            <a:r>
              <a:rPr lang="en-US" dirty="0" smtClean="0"/>
              <a:t>The political economy of reform</a:t>
            </a:r>
          </a:p>
          <a:p>
            <a:pPr lvl="1"/>
            <a:r>
              <a:rPr lang="en-US" dirty="0" smtClean="0"/>
              <a:t>It is very hard to stop people doing valuable things in order to give them time to do even more valuable things</a:t>
            </a:r>
            <a:endParaRPr lang="en-US" dirty="0"/>
          </a:p>
        </p:txBody>
      </p:sp>
      <p:pic>
        <p:nvPicPr>
          <p:cNvPr id="157700" name="Picture 5" descr="Pare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0250" y="1525588"/>
            <a:ext cx="2063750" cy="329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smtClean="0"/>
              <a:t>Teacher learning communities</a:t>
            </a:r>
            <a:endParaRPr lang="en-US"/>
          </a:p>
        </p:txBody>
      </p:sp>
      <p:sp>
        <p:nvSpPr>
          <p:cNvPr id="159747" name="Rectangle 3"/>
          <p:cNvSpPr>
            <a:spLocks noGrp="1" noChangeArrowheads="1"/>
          </p:cNvSpPr>
          <p:nvPr>
            <p:ph idx="1"/>
          </p:nvPr>
        </p:nvSpPr>
        <p:spPr/>
        <p:txBody>
          <a:bodyPr>
            <a:normAutofit fontScale="85000" lnSpcReduction="20000"/>
          </a:bodyPr>
          <a:lstStyle/>
          <a:p>
            <a:r>
              <a:rPr lang="en-US" smtClean="0"/>
              <a:t>Plan that the TLC will run for two years</a:t>
            </a:r>
          </a:p>
          <a:p>
            <a:r>
              <a:rPr lang="en-US" smtClean="0"/>
              <a:t>Identify 10 to 12	 interested colleagues</a:t>
            </a:r>
          </a:p>
          <a:p>
            <a:pPr lvl="1"/>
            <a:r>
              <a:rPr lang="en-US" smtClean="0"/>
              <a:t>Composition</a:t>
            </a:r>
          </a:p>
          <a:p>
            <a:pPr lvl="2"/>
            <a:r>
              <a:rPr lang="en-US" smtClean="0"/>
              <a:t>Similar assignments (e.g. early years, math/sci)</a:t>
            </a:r>
          </a:p>
          <a:p>
            <a:pPr lvl="2"/>
            <a:r>
              <a:rPr lang="en-US" smtClean="0"/>
              <a:t>Mixed-subject/mixed-phase</a:t>
            </a:r>
          </a:p>
          <a:p>
            <a:pPr lvl="2"/>
            <a:r>
              <a:rPr lang="en-US" smtClean="0"/>
              <a:t>Hybrid</a:t>
            </a:r>
          </a:p>
          <a:p>
            <a:r>
              <a:rPr lang="en-US" smtClean="0"/>
              <a:t>Secure institutional support for:</a:t>
            </a:r>
          </a:p>
          <a:p>
            <a:pPr lvl="1"/>
            <a:r>
              <a:rPr lang="en-US" smtClean="0"/>
              <a:t>Monthly meetings (75 - 120 minutes each, inside or outside school time)</a:t>
            </a:r>
          </a:p>
          <a:p>
            <a:pPr lvl="1"/>
            <a:r>
              <a:rPr lang="en-US" smtClean="0"/>
              <a:t>Time between meetings (2 hrs per month in school time)</a:t>
            </a:r>
          </a:p>
          <a:p>
            <a:pPr lvl="2"/>
            <a:r>
              <a:rPr lang="en-US" smtClean="0"/>
              <a:t>Collaborative planning</a:t>
            </a:r>
          </a:p>
          <a:p>
            <a:pPr lvl="2"/>
            <a:r>
              <a:rPr lang="en-US" smtClean="0"/>
              <a:t>Peer observation</a:t>
            </a:r>
          </a:p>
          <a:p>
            <a:pPr lvl="1"/>
            <a:r>
              <a:rPr lang="en-US" smtClean="0"/>
              <a:t>Any necessary waivers from school policies</a:t>
            </a:r>
            <a:endParaRPr lang="en-US"/>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smtClean="0"/>
              <a:t>A ‘signature pedagogy’ for teacher learning</a:t>
            </a:r>
            <a:endParaRPr lang="en-US"/>
          </a:p>
        </p:txBody>
      </p:sp>
      <p:sp>
        <p:nvSpPr>
          <p:cNvPr id="160771" name="Rectangle 3"/>
          <p:cNvSpPr>
            <a:spLocks noGrp="1" noChangeArrowheads="1"/>
          </p:cNvSpPr>
          <p:nvPr>
            <p:ph idx="1"/>
          </p:nvPr>
        </p:nvSpPr>
        <p:spPr/>
        <p:txBody>
          <a:bodyPr>
            <a:normAutofit lnSpcReduction="10000"/>
          </a:bodyPr>
          <a:lstStyle/>
          <a:p>
            <a:r>
              <a:rPr lang="en-US" smtClean="0"/>
              <a:t>Every monthly TLC meeting should follows the same structure and sequence of activities</a:t>
            </a:r>
          </a:p>
          <a:p>
            <a:pPr lvl="1"/>
            <a:r>
              <a:rPr lang="en-US" smtClean="0"/>
              <a:t>Activity 1: Introduction (5 minutes)</a:t>
            </a:r>
          </a:p>
          <a:p>
            <a:pPr lvl="1"/>
            <a:r>
              <a:rPr lang="en-US" smtClean="0"/>
              <a:t>Activity 2: Starter activity (5 minutes)</a:t>
            </a:r>
          </a:p>
          <a:p>
            <a:pPr lvl="1"/>
            <a:r>
              <a:rPr lang="en-US" smtClean="0"/>
              <a:t>Activity 3: Feedback (25-50 minutes)</a:t>
            </a:r>
          </a:p>
          <a:p>
            <a:pPr lvl="1"/>
            <a:r>
              <a:rPr lang="en-US" smtClean="0"/>
              <a:t>Activity 4: New learning about formative assessment (20-40 minutes)</a:t>
            </a:r>
          </a:p>
          <a:p>
            <a:pPr lvl="1"/>
            <a:r>
              <a:rPr lang="en-US" smtClean="0"/>
              <a:t>Activity 5: Personal action planning (15 minutes)</a:t>
            </a:r>
          </a:p>
          <a:p>
            <a:pPr lvl="1"/>
            <a:r>
              <a:rPr lang="en-US" smtClean="0"/>
              <a:t>Activity 6: Review of learning (5 minutes)</a:t>
            </a:r>
            <a:endParaRPr lang="en-US"/>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smtClean="0"/>
              <a:t>Every TLC needs a leader</a:t>
            </a:r>
            <a:endParaRPr lang="en-US"/>
          </a:p>
        </p:txBody>
      </p:sp>
      <p:sp>
        <p:nvSpPr>
          <p:cNvPr id="162819" name="Rectangle 3"/>
          <p:cNvSpPr>
            <a:spLocks noGrp="1" noChangeArrowheads="1"/>
          </p:cNvSpPr>
          <p:nvPr>
            <p:ph idx="1"/>
          </p:nvPr>
        </p:nvSpPr>
        <p:spPr/>
        <p:txBody>
          <a:bodyPr>
            <a:normAutofit lnSpcReduction="10000"/>
          </a:bodyPr>
          <a:lstStyle/>
          <a:p>
            <a:r>
              <a:rPr lang="en-US" smtClean="0"/>
              <a:t>The job of the TLC leader(s)</a:t>
            </a:r>
          </a:p>
          <a:p>
            <a:pPr lvl="1"/>
            <a:r>
              <a:rPr lang="en-US" smtClean="0"/>
              <a:t>To ensure that all necessary resources (including refreshments!) are available at meetings</a:t>
            </a:r>
          </a:p>
          <a:p>
            <a:pPr lvl="1"/>
            <a:r>
              <a:rPr lang="en-US" smtClean="0"/>
              <a:t>To ensure that the agenda is followed</a:t>
            </a:r>
          </a:p>
          <a:p>
            <a:pPr lvl="1"/>
            <a:r>
              <a:rPr lang="en-US" smtClean="0"/>
              <a:t>To maintain a collegial and supportive environment</a:t>
            </a:r>
          </a:p>
          <a:p>
            <a:endParaRPr lang="en-US" smtClean="0"/>
          </a:p>
          <a:p>
            <a:r>
              <a:rPr lang="en-US" smtClean="0"/>
              <a:t>But most important of all…</a:t>
            </a:r>
          </a:p>
          <a:p>
            <a:pPr lvl="1"/>
            <a:r>
              <a:rPr lang="en-US" smtClean="0"/>
              <a:t>not to be the formative assessment “expert”</a:t>
            </a:r>
            <a:endParaRPr lang="en-US"/>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smtClean="0"/>
              <a:t>Peer observation</a:t>
            </a:r>
            <a:endParaRPr lang="en-US"/>
          </a:p>
        </p:txBody>
      </p:sp>
      <p:sp>
        <p:nvSpPr>
          <p:cNvPr id="164867" name="Rectangle 3"/>
          <p:cNvSpPr>
            <a:spLocks noGrp="1" noChangeArrowheads="1"/>
          </p:cNvSpPr>
          <p:nvPr>
            <p:ph idx="1"/>
          </p:nvPr>
        </p:nvSpPr>
        <p:spPr/>
        <p:txBody>
          <a:bodyPr/>
          <a:lstStyle/>
          <a:p>
            <a:r>
              <a:rPr lang="en-US" smtClean="0"/>
              <a:t>Run to the agenda of the observed, not the observer</a:t>
            </a:r>
          </a:p>
          <a:p>
            <a:pPr lvl="1"/>
            <a:r>
              <a:rPr lang="en-US" smtClean="0"/>
              <a:t>Observed teacher specifies focus of observation</a:t>
            </a:r>
          </a:p>
          <a:p>
            <a:pPr lvl="2"/>
            <a:r>
              <a:rPr lang="en-US" smtClean="0"/>
              <a:t>e.g., teacher wants to increase wait-time</a:t>
            </a:r>
          </a:p>
          <a:p>
            <a:pPr lvl="1"/>
            <a:r>
              <a:rPr lang="en-US" smtClean="0"/>
              <a:t>Observed teacher specifies what counts as evidence</a:t>
            </a:r>
          </a:p>
          <a:p>
            <a:pPr lvl="2"/>
            <a:r>
              <a:rPr lang="en-US" smtClean="0"/>
              <a:t>provides observer with a stop-watch to log wait-times</a:t>
            </a:r>
          </a:p>
          <a:p>
            <a:pPr lvl="1"/>
            <a:r>
              <a:rPr lang="en-US" smtClean="0"/>
              <a:t>Observed teacher owns any notes made during the observation</a:t>
            </a:r>
          </a:p>
          <a:p>
            <a:pPr lvl="1"/>
            <a:endParaRPr lang="en-US" smtClean="0"/>
          </a:p>
          <a:p>
            <a:endParaRPr lang="en-US"/>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ctrTitle"/>
          </p:nvPr>
        </p:nvSpPr>
        <p:spPr/>
        <p:txBody>
          <a:bodyPr>
            <a:normAutofit fontScale="90000"/>
          </a:bodyPr>
          <a:lstStyle/>
          <a:p>
            <a:pPr eaLnBrk="1" hangingPunct="1"/>
            <a:r>
              <a:rPr lang="en-US">
                <a:latin typeface="Arial" charset="0"/>
                <a:ea typeface="ＭＳ Ｐゴシック" charset="0"/>
                <a:cs typeface="ＭＳ Ｐゴシック" charset="0"/>
              </a:rPr>
              <a:t>Comments?</a:t>
            </a:r>
            <a:br>
              <a:rPr lang="en-US">
                <a:latin typeface="Arial" charset="0"/>
                <a:ea typeface="ＭＳ Ｐゴシック" charset="0"/>
                <a:cs typeface="ＭＳ Ｐゴシック" charset="0"/>
              </a:rPr>
            </a:br>
            <a:r>
              <a:rPr lang="en-US">
                <a:latin typeface="Arial" charset="0"/>
                <a:ea typeface="ＭＳ Ｐゴシック" charset="0"/>
                <a:cs typeface="ＭＳ Ｐゴシック" charset="0"/>
              </a:rPr>
              <a:t/>
            </a:r>
            <a:br>
              <a:rPr lang="en-US">
                <a:latin typeface="Arial" charset="0"/>
                <a:ea typeface="ＭＳ Ｐゴシック" charset="0"/>
                <a:cs typeface="ＭＳ Ｐゴシック" charset="0"/>
              </a:rPr>
            </a:br>
            <a:r>
              <a:rPr lang="en-US">
                <a:latin typeface="Arial" charset="0"/>
                <a:ea typeface="ＭＳ Ｐゴシック" charset="0"/>
                <a:cs typeface="ＭＳ Ｐゴシック" charset="0"/>
              </a:rPr>
              <a:t>Questions?	</a:t>
            </a:r>
          </a:p>
        </p:txBody>
      </p:sp>
      <p:sp>
        <p:nvSpPr>
          <p:cNvPr id="165891" name="Rectangle 3"/>
          <p:cNvSpPr>
            <a:spLocks noGrp="1" noChangeArrowheads="1"/>
          </p:cNvSpPr>
          <p:nvPr>
            <p:ph type="subTitle" idx="1"/>
          </p:nvPr>
        </p:nvSpPr>
        <p:spPr/>
        <p:txBody>
          <a:bodyPr/>
          <a:lstStyle/>
          <a:p>
            <a:pPr marL="0" indent="0" eaLnBrk="1" hangingPunct="1"/>
            <a:endParaRPr lang="en-US">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Force-field analysis (Lewin, 1954)</a:t>
            </a:r>
          </a:p>
        </p:txBody>
      </p:sp>
      <p:sp>
        <p:nvSpPr>
          <p:cNvPr id="166915" name="Rectangle 3"/>
          <p:cNvSpPr>
            <a:spLocks noGrp="1" noChangeArrowheads="1"/>
          </p:cNvSpPr>
          <p:nvPr>
            <p:ph sz="half" idx="1"/>
          </p:nvPr>
        </p:nvSpPr>
        <p:spPr/>
        <p:txBody>
          <a:bodyPr/>
          <a:lstStyle/>
          <a:p>
            <a:pPr marL="0" indent="0" eaLnBrk="1" hangingPunct="1"/>
            <a:r>
              <a:rPr lang="en-US" sz="1700">
                <a:latin typeface="Arial" charset="0"/>
                <a:ea typeface="ＭＳ Ｐゴシック" charset="0"/>
                <a:cs typeface="ＭＳ Ｐゴシック" charset="0"/>
              </a:rPr>
              <a:t>What are the forces that will support or drive the adoption of formative assessment practices in your school/district?</a:t>
            </a:r>
          </a:p>
        </p:txBody>
      </p:sp>
      <p:sp>
        <p:nvSpPr>
          <p:cNvPr id="166916" name="Rectangle 4"/>
          <p:cNvSpPr>
            <a:spLocks noGrp="1" noChangeArrowheads="1"/>
          </p:cNvSpPr>
          <p:nvPr>
            <p:ph sz="half" idx="2"/>
          </p:nvPr>
        </p:nvSpPr>
        <p:spPr/>
        <p:txBody>
          <a:bodyPr/>
          <a:lstStyle/>
          <a:p>
            <a:pPr marL="0" indent="0" eaLnBrk="1" hangingPunct="1"/>
            <a:r>
              <a:rPr lang="en-US" sz="1700">
                <a:latin typeface="Arial" charset="0"/>
                <a:ea typeface="ＭＳ Ｐゴシック" charset="0"/>
                <a:cs typeface="ＭＳ Ｐゴシック" charset="0"/>
              </a:rPr>
              <a:t>What are the forces that will constrain or prevent the adoption of formative assessment practices in your school/district?</a:t>
            </a:r>
          </a:p>
        </p:txBody>
      </p:sp>
      <p:sp>
        <p:nvSpPr>
          <p:cNvPr id="166917" name="Line 5"/>
          <p:cNvSpPr>
            <a:spLocks noChangeShapeType="1"/>
          </p:cNvSpPr>
          <p:nvPr/>
        </p:nvSpPr>
        <p:spPr bwMode="auto">
          <a:xfrm>
            <a:off x="524404" y="3488267"/>
            <a:ext cx="814546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6918" name="Line 6"/>
          <p:cNvSpPr>
            <a:spLocks noChangeShapeType="1"/>
          </p:cNvSpPr>
          <p:nvPr/>
        </p:nvSpPr>
        <p:spPr bwMode="auto">
          <a:xfrm>
            <a:off x="4572000" y="1473729"/>
            <a:ext cx="0" cy="430053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6919" name="Text Box 7"/>
          <p:cNvSpPr txBox="1">
            <a:spLocks noChangeArrowheads="1"/>
          </p:cNvSpPr>
          <p:nvPr/>
        </p:nvSpPr>
        <p:spPr bwMode="auto">
          <a:xfrm>
            <a:off x="1913466" y="2745317"/>
            <a:ext cx="10668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eaLnBrk="0" hangingPunct="0">
              <a:defRPr sz="2400">
                <a:solidFill>
                  <a:schemeClr val="tx1"/>
                </a:solidFill>
                <a:latin typeface="Geneva" charset="0"/>
                <a:ea typeface="ＭＳ Ｐゴシック" charset="0"/>
                <a:cs typeface="ＭＳ Ｐゴシック" charset="0"/>
              </a:defRPr>
            </a:lvl1pPr>
            <a:lvl2pPr marL="37931725" indent="-37474525" defTabSz="762000" eaLnBrk="0" hangingPunct="0">
              <a:defRPr sz="2400">
                <a:solidFill>
                  <a:schemeClr val="tx1"/>
                </a:solidFill>
                <a:latin typeface="Geneva" charset="0"/>
                <a:ea typeface="ＭＳ Ｐゴシック" charset="0"/>
              </a:defRPr>
            </a:lvl2pPr>
            <a:lvl3pPr eaLnBrk="0" hangingPunct="0">
              <a:defRPr sz="2400">
                <a:solidFill>
                  <a:schemeClr val="tx1"/>
                </a:solidFill>
                <a:latin typeface="Geneva" charset="0"/>
                <a:ea typeface="ＭＳ Ｐゴシック" charset="0"/>
              </a:defRPr>
            </a:lvl3pPr>
            <a:lvl4pPr eaLnBrk="0" hangingPunct="0">
              <a:defRPr sz="2400">
                <a:solidFill>
                  <a:schemeClr val="tx1"/>
                </a:solidFill>
                <a:latin typeface="Geneva" charset="0"/>
                <a:ea typeface="ＭＳ Ｐゴシック" charset="0"/>
              </a:defRPr>
            </a:lvl4pPr>
            <a:lvl5pPr eaLnBrk="0" hangingPunct="0">
              <a:defRPr sz="2400">
                <a:solidFill>
                  <a:schemeClr val="tx1"/>
                </a:solidFill>
                <a:latin typeface="Geneva" charset="0"/>
                <a:ea typeface="ＭＳ Ｐゴシック" charset="0"/>
              </a:defRPr>
            </a:lvl5pPr>
            <a:lvl6pPr marL="457200" eaLnBrk="0" fontAlgn="base" hangingPunct="0">
              <a:spcBef>
                <a:spcPct val="0"/>
              </a:spcBef>
              <a:spcAft>
                <a:spcPct val="0"/>
              </a:spcAft>
              <a:defRPr sz="2400">
                <a:solidFill>
                  <a:schemeClr val="tx1"/>
                </a:solidFill>
                <a:latin typeface="Geneva" charset="0"/>
                <a:ea typeface="ＭＳ Ｐゴシック" charset="0"/>
              </a:defRPr>
            </a:lvl6pPr>
            <a:lvl7pPr marL="914400" eaLnBrk="0" fontAlgn="base" hangingPunct="0">
              <a:spcBef>
                <a:spcPct val="0"/>
              </a:spcBef>
              <a:spcAft>
                <a:spcPct val="0"/>
              </a:spcAft>
              <a:defRPr sz="2400">
                <a:solidFill>
                  <a:schemeClr val="tx1"/>
                </a:solidFill>
                <a:latin typeface="Geneva" charset="0"/>
                <a:ea typeface="ＭＳ Ｐゴシック" charset="0"/>
              </a:defRPr>
            </a:lvl7pPr>
            <a:lvl8pPr marL="1371600" eaLnBrk="0" fontAlgn="base" hangingPunct="0">
              <a:spcBef>
                <a:spcPct val="0"/>
              </a:spcBef>
              <a:spcAft>
                <a:spcPct val="0"/>
              </a:spcAft>
              <a:defRPr sz="2400">
                <a:solidFill>
                  <a:schemeClr val="tx1"/>
                </a:solidFill>
                <a:latin typeface="Geneva" charset="0"/>
                <a:ea typeface="ＭＳ Ｐゴシック" charset="0"/>
              </a:defRPr>
            </a:lvl8pPr>
            <a:lvl9pPr marL="1828800" eaLnBrk="0" fontAlgn="base" hangingPunct="0">
              <a:spcBef>
                <a:spcPct val="0"/>
              </a:spcBef>
              <a:spcAft>
                <a:spcPct val="0"/>
              </a:spcAft>
              <a:defRPr sz="2400">
                <a:solidFill>
                  <a:schemeClr val="tx1"/>
                </a:solidFill>
                <a:latin typeface="Geneva" charset="0"/>
                <a:ea typeface="ＭＳ Ｐゴシック" charset="0"/>
              </a:defRPr>
            </a:lvl9pPr>
          </a:lstStyle>
          <a:p>
            <a:pPr eaLnBrk="1" hangingPunct="1">
              <a:spcBef>
                <a:spcPct val="50000"/>
              </a:spcBef>
            </a:pPr>
            <a:r>
              <a:rPr lang="en-US" sz="4800" dirty="0">
                <a:solidFill>
                  <a:srgbClr val="1F497D"/>
                </a:solidFill>
              </a:rPr>
              <a:t>+</a:t>
            </a:r>
            <a:endParaRPr lang="en-US" dirty="0">
              <a:solidFill>
                <a:srgbClr val="1F497D"/>
              </a:solidFill>
            </a:endParaRPr>
          </a:p>
        </p:txBody>
      </p:sp>
      <p:sp>
        <p:nvSpPr>
          <p:cNvPr id="166920" name="Rectangle 8"/>
          <p:cNvSpPr>
            <a:spLocks noChangeArrowheads="1"/>
          </p:cNvSpPr>
          <p:nvPr/>
        </p:nvSpPr>
        <p:spPr bwMode="auto">
          <a:xfrm>
            <a:off x="6137804" y="2840567"/>
            <a:ext cx="6556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p>
            <a:pPr defTabSz="762000"/>
            <a:r>
              <a:rPr lang="en-US" sz="3600" dirty="0">
                <a:solidFill>
                  <a:srgbClr val="1F497D"/>
                </a:solidFill>
              </a:rPr>
              <a:t>—</a:t>
            </a: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smtClean="0"/>
              <a:t>Summary</a:t>
            </a:r>
            <a:endParaRPr lang="en-US"/>
          </a:p>
        </p:txBody>
      </p:sp>
      <p:sp>
        <p:nvSpPr>
          <p:cNvPr id="168963" name="Rectangle 3"/>
          <p:cNvSpPr>
            <a:spLocks noGrp="1" noChangeArrowheads="1"/>
          </p:cNvSpPr>
          <p:nvPr>
            <p:ph idx="1"/>
          </p:nvPr>
        </p:nvSpPr>
        <p:spPr/>
        <p:txBody>
          <a:bodyPr>
            <a:normAutofit fontScale="77500" lnSpcReduction="20000"/>
          </a:bodyPr>
          <a:lstStyle/>
          <a:p>
            <a:r>
              <a:rPr lang="en-US" smtClean="0"/>
              <a:t>Raising achievement is important</a:t>
            </a:r>
          </a:p>
          <a:p>
            <a:r>
              <a:rPr lang="en-US" smtClean="0"/>
              <a:t>Raising achievement requires improving teacher quality</a:t>
            </a:r>
          </a:p>
          <a:p>
            <a:r>
              <a:rPr lang="en-US" smtClean="0"/>
              <a:t>Improving teacher quality requires teacher professional development</a:t>
            </a:r>
          </a:p>
          <a:p>
            <a:r>
              <a:rPr lang="en-US" smtClean="0"/>
              <a:t>To be effective, teacher professional development must address</a:t>
            </a:r>
          </a:p>
          <a:p>
            <a:pPr lvl="1"/>
            <a:r>
              <a:rPr lang="en-US" smtClean="0"/>
              <a:t>What teachers do in the classroom</a:t>
            </a:r>
          </a:p>
          <a:p>
            <a:pPr lvl="1"/>
            <a:r>
              <a:rPr lang="en-US" smtClean="0"/>
              <a:t>How teachers change what they do in the classroom</a:t>
            </a:r>
          </a:p>
          <a:p>
            <a:r>
              <a:rPr lang="en-US" smtClean="0"/>
              <a:t>Formative assessment + Teacher learning communities</a:t>
            </a:r>
          </a:p>
          <a:p>
            <a:pPr lvl="1"/>
            <a:r>
              <a:rPr lang="en-US" smtClean="0"/>
              <a:t>A point of (uniquely?) high leverage</a:t>
            </a:r>
          </a:p>
          <a:p>
            <a:pPr lvl="1"/>
            <a:r>
              <a:rPr lang="en-US" smtClean="0"/>
              <a:t>A “Trojan Horse” into wider issues of pedagogy, psychology, and curriculum</a:t>
            </a:r>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pPr eaLnBrk="1" hangingPunct="1"/>
            <a:r>
              <a:rPr lang="en-US" smtClean="0"/>
              <a:t>Getting feedback right is hard</a:t>
            </a:r>
          </a:p>
        </p:txBody>
      </p:sp>
      <p:graphicFrame>
        <p:nvGraphicFramePr>
          <p:cNvPr id="4" name="Content Placeholder 3"/>
          <p:cNvGraphicFramePr>
            <a:graphicFrameLocks noGrp="1"/>
          </p:cNvGraphicFramePr>
          <p:nvPr>
            <p:ph idx="1"/>
          </p:nvPr>
        </p:nvGraphicFramePr>
        <p:xfrm>
          <a:off x="490538" y="1676400"/>
          <a:ext cx="8449733" cy="4169105"/>
        </p:xfrm>
        <a:graphic>
          <a:graphicData uri="http://schemas.openxmlformats.org/drawingml/2006/table">
            <a:tbl>
              <a:tblPr firstRow="1" bandRow="1">
                <a:tableStyleId>{5C22544A-7EE6-4342-B048-85BDC9FD1C3A}</a:tableStyleId>
              </a:tblPr>
              <a:tblGrid>
                <a:gridCol w="2294989"/>
                <a:gridCol w="2990440"/>
                <a:gridCol w="3164304"/>
              </a:tblGrid>
              <a:tr h="711200">
                <a:tc>
                  <a:txBody>
                    <a:bodyPr/>
                    <a:lstStyle/>
                    <a:p>
                      <a:pPr marL="0" indent="0">
                        <a:spcAft>
                          <a:spcPts val="400"/>
                        </a:spcAft>
                      </a:pPr>
                      <a:r>
                        <a:rPr lang="en-US" sz="2000" dirty="0"/>
                        <a:t>Response type</a:t>
                      </a:r>
                      <a:endParaRPr lang="en-GB" sz="2000" dirty="0">
                        <a:latin typeface="Palatino"/>
                        <a:ea typeface="Times New Roman"/>
                        <a:cs typeface="Palatino"/>
                      </a:endParaRPr>
                    </a:p>
                  </a:txBody>
                  <a:tcPr marL="0" marR="0" marT="0" marB="0"/>
                </a:tc>
                <a:tc gridSpan="2">
                  <a:txBody>
                    <a:bodyPr/>
                    <a:lstStyle/>
                    <a:p>
                      <a:pPr marL="84138" indent="0" algn="ctr">
                        <a:spcAft>
                          <a:spcPts val="400"/>
                        </a:spcAft>
                      </a:pPr>
                      <a:r>
                        <a:rPr lang="en-US" sz="2000" dirty="0"/>
                        <a:t>Feedback</a:t>
                      </a:r>
                      <a:r>
                        <a:rPr lang="en-US" sz="2000" dirty="0" smtClean="0"/>
                        <a:t> indicates performance…</a:t>
                      </a:r>
                      <a:endParaRPr lang="en-GB" sz="2000" dirty="0">
                        <a:latin typeface="Palatino"/>
                        <a:ea typeface="Times New Roman"/>
                        <a:cs typeface="Palatino"/>
                      </a:endParaRPr>
                    </a:p>
                  </a:txBody>
                  <a:tcPr marL="0" marR="0" marT="0" marB="0"/>
                </a:tc>
                <a:tc hMerge="1">
                  <a:txBody>
                    <a:bodyPr/>
                    <a:lstStyle/>
                    <a:p>
                      <a:pPr marL="84138" indent="0">
                        <a:spcAft>
                          <a:spcPts val="400"/>
                        </a:spcAft>
                      </a:pPr>
                      <a:endParaRPr lang="en-GB" sz="2400" dirty="0">
                        <a:latin typeface="Palatino"/>
                        <a:ea typeface="Times New Roman"/>
                        <a:cs typeface="Palatino"/>
                      </a:endParaRPr>
                    </a:p>
                  </a:txBody>
                  <a:tcPr marL="0" marR="0" marT="0" marB="0"/>
                </a:tc>
              </a:tr>
              <a:tr h="691581">
                <a:tc>
                  <a:txBody>
                    <a:bodyPr/>
                    <a:lstStyle/>
                    <a:p>
                      <a:pPr marL="0" indent="0">
                        <a:spcAft>
                          <a:spcPts val="400"/>
                        </a:spcAft>
                      </a:pPr>
                      <a:endParaRPr lang="en-GB" sz="2000" dirty="0">
                        <a:solidFill>
                          <a:schemeClr val="bg1"/>
                        </a:solidFill>
                        <a:latin typeface="Palatino"/>
                        <a:ea typeface="Times New Roman"/>
                        <a:cs typeface="Palatino"/>
                      </a:endParaRPr>
                    </a:p>
                  </a:txBody>
                  <a:tcPr marL="0" marR="0" marT="0" marB="0">
                    <a:solidFill>
                      <a:srgbClr val="6195C5"/>
                    </a:solidFill>
                  </a:tcPr>
                </a:tc>
                <a:tc>
                  <a:txBody>
                    <a:bodyPr/>
                    <a:lstStyle/>
                    <a:p>
                      <a:pPr marL="84138" indent="0">
                        <a:spcAft>
                          <a:spcPts val="400"/>
                        </a:spcAft>
                      </a:pPr>
                      <a:r>
                        <a:rPr lang="en-US" sz="2000" dirty="0" smtClean="0">
                          <a:solidFill>
                            <a:schemeClr val="bg1"/>
                          </a:solidFill>
                        </a:rPr>
                        <a:t>exceeds goal</a:t>
                      </a:r>
                      <a:endParaRPr lang="en-GB" sz="2000" dirty="0">
                        <a:solidFill>
                          <a:schemeClr val="bg1"/>
                        </a:solidFill>
                        <a:latin typeface="Palatino"/>
                        <a:ea typeface="Times New Roman"/>
                        <a:cs typeface="Palatino"/>
                      </a:endParaRPr>
                    </a:p>
                  </a:txBody>
                  <a:tcPr marL="0" marR="0" marT="0" marB="0">
                    <a:solidFill>
                      <a:srgbClr val="6195C5"/>
                    </a:solidFill>
                  </a:tcPr>
                </a:tc>
                <a:tc>
                  <a:txBody>
                    <a:bodyPr/>
                    <a:lstStyle/>
                    <a:p>
                      <a:pPr marL="84138" indent="0">
                        <a:spcAft>
                          <a:spcPts val="400"/>
                        </a:spcAft>
                      </a:pPr>
                      <a:r>
                        <a:rPr lang="en-US" sz="2000" dirty="0" smtClean="0">
                          <a:solidFill>
                            <a:schemeClr val="bg1"/>
                          </a:solidFill>
                        </a:rPr>
                        <a:t>falls short of goal</a:t>
                      </a:r>
                      <a:endParaRPr lang="en-GB" sz="2000" dirty="0">
                        <a:solidFill>
                          <a:schemeClr val="bg1"/>
                        </a:solidFill>
                        <a:latin typeface="Palatino"/>
                        <a:ea typeface="Times New Roman"/>
                        <a:cs typeface="Palatino"/>
                      </a:endParaRPr>
                    </a:p>
                  </a:txBody>
                  <a:tcPr marL="0" marR="0" marT="0" marB="0">
                    <a:solidFill>
                      <a:srgbClr val="6195C5"/>
                    </a:solidFill>
                  </a:tcPr>
                </a:tc>
              </a:tr>
              <a:tr h="691581">
                <a:tc>
                  <a:txBody>
                    <a:bodyPr/>
                    <a:lstStyle/>
                    <a:p>
                      <a:pPr marL="0" indent="0">
                        <a:spcAft>
                          <a:spcPts val="400"/>
                        </a:spcAft>
                      </a:pPr>
                      <a:r>
                        <a:rPr lang="en-US" sz="2000" dirty="0" smtClean="0"/>
                        <a:t>Change </a:t>
                      </a:r>
                      <a:r>
                        <a:rPr lang="en-US" sz="2000" dirty="0"/>
                        <a:t>behavior</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dirty="0"/>
                        <a:t>Exert less effort</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b="1" dirty="0"/>
                        <a:t>Increase effort</a:t>
                      </a:r>
                      <a:endParaRPr lang="en-GB" sz="2000" b="1" dirty="0">
                        <a:latin typeface="Palatino"/>
                        <a:ea typeface="Times New Roman"/>
                        <a:cs typeface="Palatino"/>
                      </a:endParaRPr>
                    </a:p>
                  </a:txBody>
                  <a:tcPr marL="0" marR="0" marT="0" marB="0"/>
                </a:tc>
              </a:tr>
              <a:tr h="691581">
                <a:tc>
                  <a:txBody>
                    <a:bodyPr/>
                    <a:lstStyle/>
                    <a:p>
                      <a:pPr marL="0" indent="0">
                        <a:spcAft>
                          <a:spcPts val="400"/>
                        </a:spcAft>
                      </a:pPr>
                      <a:r>
                        <a:rPr lang="en-US" sz="2000" dirty="0"/>
                        <a:t>Change goal</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b="1" dirty="0"/>
                        <a:t>Increase aspiration</a:t>
                      </a:r>
                      <a:endParaRPr lang="en-GB" sz="2000" b="1" dirty="0">
                        <a:latin typeface="Palatino"/>
                        <a:ea typeface="Times New Roman"/>
                        <a:cs typeface="Palatino"/>
                      </a:endParaRPr>
                    </a:p>
                  </a:txBody>
                  <a:tcPr marL="0" marR="0" marT="0" marB="0"/>
                </a:tc>
                <a:tc>
                  <a:txBody>
                    <a:bodyPr/>
                    <a:lstStyle/>
                    <a:p>
                      <a:pPr marL="84138" indent="0">
                        <a:spcAft>
                          <a:spcPts val="400"/>
                        </a:spcAft>
                      </a:pPr>
                      <a:r>
                        <a:rPr lang="en-US" sz="2000" dirty="0"/>
                        <a:t>Reduce aspiration</a:t>
                      </a:r>
                      <a:endParaRPr lang="en-GB" sz="2000" dirty="0">
                        <a:latin typeface="Palatino"/>
                        <a:ea typeface="Times New Roman"/>
                        <a:cs typeface="Palatino"/>
                      </a:endParaRPr>
                    </a:p>
                  </a:txBody>
                  <a:tcPr marL="0" marR="0" marT="0" marB="0"/>
                </a:tc>
              </a:tr>
              <a:tr h="691581">
                <a:tc>
                  <a:txBody>
                    <a:bodyPr/>
                    <a:lstStyle/>
                    <a:p>
                      <a:pPr marL="0" indent="0">
                        <a:spcAft>
                          <a:spcPts val="400"/>
                        </a:spcAft>
                      </a:pPr>
                      <a:r>
                        <a:rPr lang="en-US" sz="2000" dirty="0"/>
                        <a:t>Abandon goal</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dirty="0"/>
                        <a:t>Decide goal is too easy</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dirty="0"/>
                        <a:t>Decide goal is too hard</a:t>
                      </a:r>
                      <a:endParaRPr lang="en-GB" sz="2000" dirty="0">
                        <a:latin typeface="Palatino"/>
                        <a:ea typeface="Times New Roman"/>
                        <a:cs typeface="Palatino"/>
                      </a:endParaRPr>
                    </a:p>
                  </a:txBody>
                  <a:tcPr marL="0" marR="0" marT="0" marB="0"/>
                </a:tc>
              </a:tr>
              <a:tr h="691581">
                <a:tc>
                  <a:txBody>
                    <a:bodyPr/>
                    <a:lstStyle/>
                    <a:p>
                      <a:pPr>
                        <a:spcAft>
                          <a:spcPts val="400"/>
                        </a:spcAft>
                      </a:pPr>
                      <a:r>
                        <a:rPr lang="en-US" sz="2000" dirty="0"/>
                        <a:t>Reject feedback</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dirty="0"/>
                        <a:t>Feedback is ignored</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dirty="0"/>
                        <a:t>Feedback is ignored</a:t>
                      </a:r>
                      <a:endParaRPr lang="en-GB" sz="2000" dirty="0">
                        <a:latin typeface="Palatino"/>
                        <a:ea typeface="Times New Roman"/>
                        <a:cs typeface="Palatino"/>
                      </a:endParaRPr>
                    </a:p>
                  </a:txBody>
                  <a:tcPr marL="0" marR="0" marT="0" marB="0"/>
                </a:tc>
              </a:tr>
            </a:tbl>
          </a:graphicData>
        </a:graphic>
      </p:graphicFrame>
    </p:spTree>
    <p:extLst>
      <p:ext uri="{BB962C8B-B14F-4D97-AF65-F5344CB8AC3E}">
        <p14:creationId xmlns:p14="http://schemas.microsoft.com/office/powerpoint/2010/main" val="23234244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en-US" smtClean="0"/>
              <a:t>Cost/effect comparisons</a:t>
            </a:r>
            <a:endParaRPr lang="en-US"/>
          </a:p>
        </p:txBody>
      </p:sp>
      <p:graphicFrame>
        <p:nvGraphicFramePr>
          <p:cNvPr id="840707" name="Group 3"/>
          <p:cNvGraphicFramePr>
            <a:graphicFrameLocks noGrp="1"/>
          </p:cNvGraphicFramePr>
          <p:nvPr>
            <p:ph idx="1"/>
            <p:extLst>
              <p:ext uri="{D42A27DB-BD31-4B8C-83A1-F6EECF244321}">
                <p14:modId xmlns:p14="http://schemas.microsoft.com/office/powerpoint/2010/main" val="4115460372"/>
              </p:ext>
            </p:extLst>
          </p:nvPr>
        </p:nvGraphicFramePr>
        <p:xfrm>
          <a:off x="457200" y="1600200"/>
          <a:ext cx="8229601" cy="3240088"/>
        </p:xfrm>
        <a:graphic>
          <a:graphicData uri="http://schemas.openxmlformats.org/drawingml/2006/table">
            <a:tbl>
              <a:tblPr firstRow="1" bandRow="1">
                <a:tableStyleId>{5C22544A-7EE6-4342-B048-85BDC9FD1C3A}</a:tableStyleId>
              </a:tblPr>
              <a:tblGrid>
                <a:gridCol w="3729450"/>
                <a:gridCol w="2316756"/>
                <a:gridCol w="2183395"/>
              </a:tblGrid>
              <a:tr h="803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Intervention</a:t>
                      </a:r>
                      <a:endParaRPr kumimoji="0" lang="en-US" sz="2000" b="0" i="0" u="none" strike="noStrike" cap="none" normalizeH="0" baseline="0">
                        <a:ln>
                          <a:noFill/>
                        </a:ln>
                        <a:solidFill>
                          <a:schemeClr val="tx1"/>
                        </a:solidFill>
                        <a:effectLst/>
                        <a:latin typeface="Helvetica" pitchFamily="-111" charset="0"/>
                      </a:endParaRPr>
                    </a:p>
                  </a:txBody>
                  <a:tcPr marL="89321" marR="8932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Extra months of learning per year</a:t>
                      </a:r>
                      <a:endParaRPr kumimoji="0" lang="en-US" sz="2000" b="0" i="0" u="none" strike="noStrike" cap="none" normalizeH="0" baseline="0">
                        <a:ln>
                          <a:noFill/>
                        </a:ln>
                        <a:solidFill>
                          <a:schemeClr val="tx1"/>
                        </a:solidFill>
                        <a:effectLst/>
                        <a:latin typeface="Helvetica" pitchFamily="-111" charset="0"/>
                      </a:endParaRPr>
                    </a:p>
                  </a:txBody>
                  <a:tcPr marL="89321" marR="8932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Cost/class-room/yr</a:t>
                      </a:r>
                      <a:endParaRPr kumimoji="0" lang="en-US" sz="2000" b="0" i="0" u="none" strike="noStrike" cap="none" normalizeH="0" baseline="0">
                        <a:ln>
                          <a:noFill/>
                        </a:ln>
                        <a:solidFill>
                          <a:schemeClr val="tx1"/>
                        </a:solidFill>
                        <a:effectLst/>
                        <a:latin typeface="Helvetica" pitchFamily="-111" charset="0"/>
                      </a:endParaRPr>
                    </a:p>
                  </a:txBody>
                  <a:tcPr marL="89321" marR="89321" horzOverflow="overflow"/>
                </a:tc>
              </a:tr>
              <a:tr h="760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Class-size reduction (by 30%)</a:t>
                      </a:r>
                      <a:endParaRPr kumimoji="0" lang="en-US" sz="2000" b="0" i="0" u="none" strike="noStrike" cap="none" normalizeH="0" baseline="0">
                        <a:ln>
                          <a:noFill/>
                        </a:ln>
                        <a:solidFill>
                          <a:schemeClr val="tx1"/>
                        </a:solidFill>
                        <a:effectLst/>
                        <a:latin typeface="Helvetica" pitchFamily="-111" charset="0"/>
                      </a:endParaRPr>
                    </a:p>
                  </a:txBody>
                  <a:tcPr marL="89321" marR="8932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4</a:t>
                      </a:r>
                      <a:endParaRPr kumimoji="0" lang="en-US" sz="2000" b="0" i="0" u="none" strike="noStrike" cap="none" normalizeH="0" baseline="0">
                        <a:ln>
                          <a:noFill/>
                        </a:ln>
                        <a:solidFill>
                          <a:schemeClr val="tx1"/>
                        </a:solidFill>
                        <a:effectLst/>
                        <a:latin typeface="Helvetica" pitchFamily="-111" charset="0"/>
                      </a:endParaRPr>
                    </a:p>
                  </a:txBody>
                  <a:tcPr marL="89321" marR="8932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$30k</a:t>
                      </a:r>
                      <a:endParaRPr kumimoji="0" lang="en-US" sz="2000" b="0" i="0" u="none" strike="noStrike" cap="none" normalizeH="0" baseline="0">
                        <a:ln>
                          <a:noFill/>
                        </a:ln>
                        <a:solidFill>
                          <a:schemeClr val="tx1"/>
                        </a:solidFill>
                        <a:effectLst/>
                        <a:latin typeface="Helvetica" pitchFamily="-111" charset="0"/>
                      </a:endParaRPr>
                    </a:p>
                  </a:txBody>
                  <a:tcPr marL="89321" marR="89321" horzOverflow="overflow"/>
                </a:tc>
              </a:tr>
              <a:tr h="803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Increase teacher content knowledge from weak to strong</a:t>
                      </a:r>
                      <a:endParaRPr kumimoji="0" lang="en-US" sz="2000" b="0" i="0" u="none" strike="noStrike" cap="none" normalizeH="0" baseline="0">
                        <a:ln>
                          <a:noFill/>
                        </a:ln>
                        <a:solidFill>
                          <a:schemeClr val="tx1"/>
                        </a:solidFill>
                        <a:effectLst/>
                        <a:latin typeface="Helvetica" pitchFamily="-111" charset="0"/>
                      </a:endParaRPr>
                    </a:p>
                  </a:txBody>
                  <a:tcPr marL="89321" marR="8932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2</a:t>
                      </a:r>
                      <a:endParaRPr kumimoji="0" lang="en-US" sz="2000" b="0" i="0" u="none" strike="noStrike" cap="none" normalizeH="0" baseline="0">
                        <a:ln>
                          <a:noFill/>
                        </a:ln>
                        <a:solidFill>
                          <a:schemeClr val="tx1"/>
                        </a:solidFill>
                        <a:effectLst/>
                        <a:latin typeface="Helvetica" pitchFamily="-111" charset="0"/>
                      </a:endParaRPr>
                    </a:p>
                  </a:txBody>
                  <a:tcPr marL="89321" marR="8932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a:t>
                      </a:r>
                      <a:endParaRPr kumimoji="0" lang="en-US" sz="2000" b="0" i="0" u="none" strike="noStrike" cap="none" normalizeH="0" baseline="0">
                        <a:ln>
                          <a:noFill/>
                        </a:ln>
                        <a:solidFill>
                          <a:schemeClr val="tx1"/>
                        </a:solidFill>
                        <a:effectLst/>
                        <a:latin typeface="Helvetica" pitchFamily="-111" charset="0"/>
                      </a:endParaRPr>
                    </a:p>
                  </a:txBody>
                  <a:tcPr marL="89321" marR="89321" horzOverflow="overflow"/>
                </a:tc>
              </a:tr>
              <a:tr h="873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Formative assessment/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Assessment for learning</a:t>
                      </a:r>
                      <a:endParaRPr kumimoji="0" lang="en-US" sz="2000" b="0" i="0" u="none" strike="noStrike" cap="none" normalizeH="0" baseline="0">
                        <a:ln>
                          <a:noFill/>
                        </a:ln>
                        <a:solidFill>
                          <a:schemeClr val="tx1"/>
                        </a:solidFill>
                        <a:effectLst/>
                        <a:latin typeface="Helvetica" pitchFamily="-111" charset="0"/>
                      </a:endParaRPr>
                    </a:p>
                  </a:txBody>
                  <a:tcPr marL="89321" marR="8932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8</a:t>
                      </a:r>
                      <a:endParaRPr kumimoji="0" lang="en-US" sz="2000" b="0" i="0" u="none" strike="noStrike" cap="none" normalizeH="0" baseline="0">
                        <a:ln>
                          <a:noFill/>
                        </a:ln>
                        <a:solidFill>
                          <a:schemeClr val="tx1"/>
                        </a:solidFill>
                        <a:effectLst/>
                        <a:latin typeface="Helvetica" pitchFamily="-111" charset="0"/>
                      </a:endParaRPr>
                    </a:p>
                  </a:txBody>
                  <a:tcPr marL="89321" marR="8932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rPr>
                        <a:t>$3k</a:t>
                      </a:r>
                      <a:endParaRPr kumimoji="0" lang="en-US" sz="2000" b="0" i="0" u="none" strike="noStrike" cap="none" normalizeH="0" baseline="0" dirty="0">
                        <a:ln>
                          <a:noFill/>
                        </a:ln>
                        <a:solidFill>
                          <a:schemeClr val="tx1"/>
                        </a:solidFill>
                        <a:effectLst/>
                        <a:latin typeface="Helvetica" pitchFamily="-111" charset="0"/>
                      </a:endParaRPr>
                    </a:p>
                  </a:txBody>
                  <a:tcPr marL="89321" marR="89321" horzOverflow="overflow"/>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26"/>
          <p:cNvSpPr>
            <a:spLocks noGrp="1" noChangeArrowheads="1"/>
          </p:cNvSpPr>
          <p:nvPr>
            <p:ph type="title"/>
          </p:nvPr>
        </p:nvSpPr>
        <p:spPr/>
        <p:txBody>
          <a:bodyPr/>
          <a:lstStyle/>
          <a:p>
            <a:r>
              <a:rPr lang="en-US" smtClean="0"/>
              <a:t>Relevant studies</a:t>
            </a:r>
            <a:endParaRPr lang="en-US"/>
          </a:p>
        </p:txBody>
      </p:sp>
      <p:sp>
        <p:nvSpPr>
          <p:cNvPr id="53251" name="Rectangle 1027"/>
          <p:cNvSpPr>
            <a:spLocks noGrp="1" noChangeArrowheads="1"/>
          </p:cNvSpPr>
          <p:nvPr>
            <p:ph sz="half" idx="1"/>
          </p:nvPr>
        </p:nvSpPr>
        <p:spPr>
          <a:xfrm>
            <a:off x="457199" y="1600200"/>
            <a:ext cx="4131733" cy="4525963"/>
          </a:xfrm>
        </p:spPr>
        <p:txBody>
          <a:bodyPr>
            <a:normAutofit/>
          </a:bodyPr>
          <a:lstStyle/>
          <a:p>
            <a:r>
              <a:rPr lang="en-US" sz="2400" dirty="0" smtClean="0"/>
              <a:t>Fuchs &amp; Fuchs (1986)</a:t>
            </a:r>
          </a:p>
          <a:p>
            <a:r>
              <a:rPr lang="en-US" sz="2400" dirty="0" err="1" smtClean="0"/>
              <a:t>Natriello</a:t>
            </a:r>
            <a:r>
              <a:rPr lang="en-US" sz="2400" dirty="0" smtClean="0"/>
              <a:t> (1987)</a:t>
            </a:r>
          </a:p>
          <a:p>
            <a:r>
              <a:rPr lang="en-US" sz="2400" dirty="0" smtClean="0"/>
              <a:t>Crooks (1988)</a:t>
            </a:r>
          </a:p>
          <a:p>
            <a:r>
              <a:rPr lang="en-US" sz="2400" dirty="0" smtClean="0"/>
              <a:t>Banger-Drowns, et al. (1991)</a:t>
            </a:r>
          </a:p>
          <a:p>
            <a:r>
              <a:rPr lang="en-US" sz="2400" dirty="0" err="1" smtClean="0"/>
              <a:t>Kluger</a:t>
            </a:r>
            <a:r>
              <a:rPr lang="en-US" sz="2400" dirty="0" smtClean="0"/>
              <a:t> &amp; </a:t>
            </a:r>
            <a:r>
              <a:rPr lang="en-US" sz="2400" dirty="0" err="1" smtClean="0"/>
              <a:t>DeNisi</a:t>
            </a:r>
            <a:r>
              <a:rPr lang="en-US" sz="2400" dirty="0" smtClean="0"/>
              <a:t> (1996)</a:t>
            </a:r>
          </a:p>
          <a:p>
            <a:r>
              <a:rPr lang="en-US" sz="2400" dirty="0" smtClean="0"/>
              <a:t>Black &amp; Wiliam (1998)</a:t>
            </a:r>
          </a:p>
          <a:p>
            <a:r>
              <a:rPr lang="en-US" sz="2400" dirty="0" err="1" smtClean="0"/>
              <a:t>Nyquist</a:t>
            </a:r>
            <a:r>
              <a:rPr lang="en-US" sz="2400" dirty="0" smtClean="0"/>
              <a:t> (2003)</a:t>
            </a:r>
          </a:p>
          <a:p>
            <a:r>
              <a:rPr lang="en-US" sz="2400" dirty="0" err="1" smtClean="0"/>
              <a:t>Dempster</a:t>
            </a:r>
            <a:r>
              <a:rPr lang="en-US" sz="2400" dirty="0" smtClean="0"/>
              <a:t> (1991, 1992)</a:t>
            </a:r>
          </a:p>
          <a:p>
            <a:endParaRPr lang="en-US" dirty="0" smtClean="0"/>
          </a:p>
          <a:p>
            <a:endParaRPr lang="en-US" dirty="0"/>
          </a:p>
        </p:txBody>
      </p:sp>
      <p:sp>
        <p:nvSpPr>
          <p:cNvPr id="53252" name="Rectangle 1028"/>
          <p:cNvSpPr>
            <a:spLocks noGrp="1" noChangeArrowheads="1"/>
          </p:cNvSpPr>
          <p:nvPr>
            <p:ph sz="half" idx="2"/>
          </p:nvPr>
        </p:nvSpPr>
        <p:spPr>
          <a:xfrm>
            <a:off x="4648199" y="1600200"/>
            <a:ext cx="4360333" cy="4525963"/>
          </a:xfrm>
        </p:spPr>
        <p:txBody>
          <a:bodyPr>
            <a:normAutofit/>
          </a:bodyPr>
          <a:lstStyle/>
          <a:p>
            <a:r>
              <a:rPr lang="en-US" sz="2400" dirty="0" err="1" smtClean="0"/>
              <a:t>Elshout</a:t>
            </a:r>
            <a:r>
              <a:rPr lang="en-US" sz="2400" dirty="0" smtClean="0"/>
              <a:t>-Mohr (1994)</a:t>
            </a:r>
          </a:p>
          <a:p>
            <a:r>
              <a:rPr lang="en-US" sz="2400" dirty="0" err="1" smtClean="0"/>
              <a:t>Brookhart</a:t>
            </a:r>
            <a:r>
              <a:rPr lang="en-US" sz="2400" dirty="0" smtClean="0"/>
              <a:t> (2004)</a:t>
            </a:r>
          </a:p>
          <a:p>
            <a:r>
              <a:rPr lang="en-US" sz="2400" dirty="0" err="1" smtClean="0"/>
              <a:t>Allal</a:t>
            </a:r>
            <a:r>
              <a:rPr lang="en-US" sz="2400" dirty="0" smtClean="0"/>
              <a:t> &amp; Lopez (2005)</a:t>
            </a:r>
          </a:p>
          <a:p>
            <a:r>
              <a:rPr lang="en-US" sz="2400" dirty="0" err="1" smtClean="0"/>
              <a:t>Köller</a:t>
            </a:r>
            <a:r>
              <a:rPr lang="en-US" sz="2400" dirty="0" smtClean="0"/>
              <a:t> (2005)</a:t>
            </a:r>
          </a:p>
          <a:p>
            <a:r>
              <a:rPr lang="en-US" sz="2400" dirty="0" err="1" smtClean="0"/>
              <a:t>Brookhart</a:t>
            </a:r>
            <a:r>
              <a:rPr lang="en-US" sz="2400" dirty="0" smtClean="0"/>
              <a:t> (2007)</a:t>
            </a:r>
          </a:p>
          <a:p>
            <a:r>
              <a:rPr lang="en-US" sz="2400" dirty="0" smtClean="0"/>
              <a:t>Wiliam (2007)</a:t>
            </a:r>
          </a:p>
          <a:p>
            <a:r>
              <a:rPr lang="en-US" sz="2400" dirty="0" smtClean="0"/>
              <a:t>Hattie &amp; </a:t>
            </a:r>
            <a:r>
              <a:rPr lang="en-US" sz="2400" dirty="0" err="1" smtClean="0"/>
              <a:t>Timperley</a:t>
            </a:r>
            <a:r>
              <a:rPr lang="en-US" sz="2400" dirty="0" smtClean="0"/>
              <a:t> (2007)</a:t>
            </a:r>
          </a:p>
          <a:p>
            <a:r>
              <a:rPr lang="en-US" sz="2400" dirty="0" smtClean="0"/>
              <a:t>Shute (2008)</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mtClean="0"/>
              <a:t>The formative assessment hi-jack…</a:t>
            </a:r>
            <a:endParaRPr lang="en-US"/>
          </a:p>
        </p:txBody>
      </p:sp>
      <p:sp>
        <p:nvSpPr>
          <p:cNvPr id="56323" name="Rectangle 3"/>
          <p:cNvSpPr>
            <a:spLocks noGrp="1" noChangeArrowheads="1"/>
          </p:cNvSpPr>
          <p:nvPr>
            <p:ph idx="1"/>
          </p:nvPr>
        </p:nvSpPr>
        <p:spPr>
          <a:xfrm>
            <a:off x="457200" y="1600200"/>
            <a:ext cx="8229600" cy="5257800"/>
          </a:xfrm>
        </p:spPr>
        <p:txBody>
          <a:bodyPr>
            <a:normAutofit fontScale="77500" lnSpcReduction="20000"/>
          </a:bodyPr>
          <a:lstStyle/>
          <a:p>
            <a:r>
              <a:rPr lang="en-US" dirty="0" smtClean="0"/>
              <a:t>Long-cycle</a:t>
            </a:r>
          </a:p>
          <a:p>
            <a:pPr lvl="1"/>
            <a:r>
              <a:rPr lang="en-US" dirty="0" smtClean="0"/>
              <a:t>Span: across units, terms</a:t>
            </a:r>
          </a:p>
          <a:p>
            <a:pPr lvl="1"/>
            <a:r>
              <a:rPr lang="en-US" dirty="0" smtClean="0"/>
              <a:t>Length: four weeks to one year</a:t>
            </a:r>
          </a:p>
          <a:p>
            <a:pPr lvl="1"/>
            <a:r>
              <a:rPr lang="en-US" dirty="0" smtClean="0"/>
              <a:t>Impact: Student monitoring; curriculum alignment</a:t>
            </a:r>
          </a:p>
          <a:p>
            <a:r>
              <a:rPr lang="en-US" dirty="0" smtClean="0"/>
              <a:t>Medium-cycle</a:t>
            </a:r>
          </a:p>
          <a:p>
            <a:pPr lvl="1"/>
            <a:r>
              <a:rPr lang="en-US" dirty="0" smtClean="0"/>
              <a:t>Span: within and between teaching units</a:t>
            </a:r>
          </a:p>
          <a:p>
            <a:pPr lvl="1"/>
            <a:r>
              <a:rPr lang="en-US" dirty="0" smtClean="0"/>
              <a:t>Length: one to four weeks</a:t>
            </a:r>
          </a:p>
          <a:p>
            <a:pPr lvl="1"/>
            <a:r>
              <a:rPr lang="en-US" dirty="0" smtClean="0"/>
              <a:t>Impact: Improved, student-involved, assessment; teacher cognition about learning</a:t>
            </a:r>
          </a:p>
          <a:p>
            <a:r>
              <a:rPr lang="en-US" dirty="0" smtClean="0"/>
              <a:t>Short-cycle</a:t>
            </a:r>
          </a:p>
          <a:p>
            <a:pPr lvl="1"/>
            <a:r>
              <a:rPr lang="en-US" dirty="0" smtClean="0"/>
              <a:t>Span: within and between lessons</a:t>
            </a:r>
          </a:p>
          <a:p>
            <a:pPr lvl="1"/>
            <a:r>
              <a:rPr lang="en-US" dirty="0" smtClean="0"/>
              <a:t>Length:</a:t>
            </a:r>
          </a:p>
          <a:p>
            <a:pPr lvl="2"/>
            <a:r>
              <a:rPr lang="en-US" dirty="0" smtClean="0"/>
              <a:t> day-by-day: 24 to 48 hours</a:t>
            </a:r>
          </a:p>
          <a:p>
            <a:pPr lvl="2"/>
            <a:r>
              <a:rPr lang="en-US" dirty="0" smtClean="0"/>
              <a:t> minute-by-minute: 5 seconds to 2 hours</a:t>
            </a:r>
          </a:p>
          <a:p>
            <a:pPr lvl="1"/>
            <a:r>
              <a:rPr lang="en-US" dirty="0" smtClean="0"/>
              <a:t>Impact: classroom practice; student engagement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26"/>
          <p:cNvSpPr>
            <a:spLocks noGrp="1" noChangeArrowheads="1"/>
          </p:cNvSpPr>
          <p:nvPr>
            <p:ph type="title"/>
          </p:nvPr>
        </p:nvSpPr>
        <p:spPr/>
        <p:txBody>
          <a:bodyPr/>
          <a:lstStyle/>
          <a:p>
            <a:r>
              <a:rPr lang="en-US" smtClean="0"/>
              <a:t>Formative assessment: a new definition</a:t>
            </a:r>
            <a:endParaRPr lang="en-US"/>
          </a:p>
        </p:txBody>
      </p:sp>
      <p:sp>
        <p:nvSpPr>
          <p:cNvPr id="55299" name="Rectangle 1027"/>
          <p:cNvSpPr>
            <a:spLocks noGrp="1" noChangeArrowheads="1"/>
          </p:cNvSpPr>
          <p:nvPr>
            <p:ph idx="1"/>
          </p:nvPr>
        </p:nvSpPr>
        <p:spPr/>
        <p:txBody>
          <a:bodyPr/>
          <a:lstStyle/>
          <a:p>
            <a:pPr marL="0" indent="0">
              <a:buNone/>
            </a:pPr>
            <a:r>
              <a:rPr lang="ja-JP" altLang="en-GB" dirty="0" smtClean="0"/>
              <a:t>“</a:t>
            </a:r>
            <a:r>
              <a:rPr lang="en-GB" dirty="0" smtClean="0"/>
              <a:t>An assessment functions formatively to the extent that evidence about student achievement elicited by the assessment is interpreted and used to make decisions about the next steps in instruction that are likely to be better, or better founded, than the decisions that would have been taken in the absence of that evidence.</a:t>
            </a:r>
            <a:r>
              <a:rPr lang="ja-JP" altLang="en-GB" dirty="0" smtClean="0"/>
              <a:t>”</a:t>
            </a:r>
            <a:r>
              <a:rPr lang="en-GB" dirty="0" smtClean="0"/>
              <a:t> (Wiliam, 2009)</a:t>
            </a: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36960</TotalTime>
  <Words>3012</Words>
  <Application>Microsoft Macintosh PowerPoint</Application>
  <PresentationFormat>On-screen Show (4:3)</PresentationFormat>
  <Paragraphs>492</Paragraphs>
  <Slides>48</Slides>
  <Notes>38</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0" baseType="lpstr">
      <vt:lpstr>Office Theme</vt:lpstr>
      <vt:lpstr>Document</vt:lpstr>
      <vt:lpstr>Embedding formative assessment with teacher learning communities</vt:lpstr>
      <vt:lpstr>Feedback has complex effects</vt:lpstr>
      <vt:lpstr>Responses</vt:lpstr>
      <vt:lpstr>Effects of feedback</vt:lpstr>
      <vt:lpstr>Getting feedback right is hard</vt:lpstr>
      <vt:lpstr>Cost/effect comparisons</vt:lpstr>
      <vt:lpstr>Relevant studies</vt:lpstr>
      <vt:lpstr>The formative assessment hi-jack…</vt:lpstr>
      <vt:lpstr>Formative assessment: a new definition</vt:lpstr>
      <vt:lpstr>Unpacking formative assessment</vt:lpstr>
      <vt:lpstr>Aspects of formative assessment</vt:lpstr>
      <vt:lpstr>Five “key strategies”…</vt:lpstr>
      <vt:lpstr>…and one big idea</vt:lpstr>
      <vt:lpstr>Effective learning environments</vt:lpstr>
      <vt:lpstr>An educational positioning system</vt:lpstr>
      <vt:lpstr>Which of these are formative?</vt:lpstr>
      <vt:lpstr>Practical techniques: sharing learning intentions</vt:lpstr>
      <vt:lpstr>Practical techniques: eliciting evidence</vt:lpstr>
      <vt:lpstr>Practical techniques: feedback</vt:lpstr>
      <vt:lpstr>Students owning their learning and as learning resources</vt:lpstr>
      <vt:lpstr>Technique review</vt:lpstr>
      <vt:lpstr>Supporting change with teacher learning communities </vt:lpstr>
      <vt:lpstr>Knowledge transfer…or creation?</vt:lpstr>
      <vt:lpstr>A model for teacher learning</vt:lpstr>
      <vt:lpstr>Choice</vt:lpstr>
      <vt:lpstr>Flexibility</vt:lpstr>
      <vt:lpstr>Small steps</vt:lpstr>
      <vt:lpstr>Example: CPR (Klein &amp; Klein, 1981)</vt:lpstr>
      <vt:lpstr>Visual attention</vt:lpstr>
      <vt:lpstr>Sensory capacity (Nørretranders, 1998)</vt:lpstr>
      <vt:lpstr>Looking at the wrong knowledge…</vt:lpstr>
      <vt:lpstr>Hand hygiene in hospitals (Pittet, 2001)</vt:lpstr>
      <vt:lpstr>PowerPoint Presentation</vt:lpstr>
      <vt:lpstr>Making a commitment…</vt:lpstr>
      <vt:lpstr>…and being held to it</vt:lpstr>
      <vt:lpstr>Supporting change with teacher learning communities</vt:lpstr>
      <vt:lpstr>Supportive accountability</vt:lpstr>
      <vt:lpstr>A case study in risk</vt:lpstr>
      <vt:lpstr>The introduction of the ‘switch’ procedure</vt:lpstr>
      <vt:lpstr>Impact on life expectancy</vt:lpstr>
      <vt:lpstr>Pareto analysis</vt:lpstr>
      <vt:lpstr>Teacher learning communities</vt:lpstr>
      <vt:lpstr>A ‘signature pedagogy’ for teacher learning</vt:lpstr>
      <vt:lpstr>Every TLC needs a leader</vt:lpstr>
      <vt:lpstr>Peer observation</vt:lpstr>
      <vt:lpstr>Comments?  Questions? </vt:lpstr>
      <vt:lpstr>Force-field analysis (Lewin, 1954)</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 the black box: Raising standards through classroom assessment</dc:title>
  <dc:creator>Dylan Wiliam</dc:creator>
  <cp:lastModifiedBy>Dylan Wiliam</cp:lastModifiedBy>
  <cp:revision>197</cp:revision>
  <cp:lastPrinted>2007-02-01T19:02:41Z</cp:lastPrinted>
  <dcterms:created xsi:type="dcterms:W3CDTF">2010-07-29T23:31:26Z</dcterms:created>
  <dcterms:modified xsi:type="dcterms:W3CDTF">2011-07-19T20:42:07Z</dcterms:modified>
</cp:coreProperties>
</file>