
<file path=[Content_Types].xml><?xml version="1.0" encoding="utf-8"?>
<Types xmlns="http://schemas.openxmlformats.org/package/2006/content-types">
  <Default Extension="rels" ContentType="application/vnd.openxmlformats-package.relationships+xml"/>
  <Override PartName="/ppt/slides/slide14.xml" ContentType="application/vnd.openxmlformats-officedocument.presentationml.slide+xml"/>
  <Override PartName="/ppt/slideMasters/slideMaster2.xml" ContentType="application/vnd.openxmlformats-officedocument.presentationml.slideMaster+xml"/>
  <Override PartName="/ppt/notesSlides/notesSlide16.xml" ContentType="application/vnd.openxmlformats-officedocument.presentationml.notesSlide+xml"/>
  <Default Extension="xml" ContentType="application/xml"/>
  <Override PartName="/ppt/tableStyles.xml" ContentType="application/vnd.openxmlformats-officedocument.presentationml.tableStyles+xml"/>
  <Override PartName="/ppt/notesSlides/notesSlide1.xml" ContentType="application/vnd.openxmlformats-officedocument.presentationml.notesSlide+xml"/>
  <Override PartName="/ppt/slideLayouts/slideLayout16.xml" ContentType="application/vnd.openxmlformats-officedocument.presentationml.slideLayout+xml"/>
  <Override PartName="/ppt/slides/slide28.xml" ContentType="application/vnd.openxmlformats-officedocument.presentationml.slide+xml"/>
  <Override PartName="/ppt/slides/slide21.xml" ContentType="application/vnd.openxmlformats-officedocument.presentationml.slide+xml"/>
  <Override PartName="/ppt/slides/slide37.xml" ContentType="application/vnd.openxmlformats-officedocument.presentationml.slide+xml"/>
  <Override PartName="/ppt/slides/slide5.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Override PartName="/ppt/notesSlides/notesSlide9.xml" ContentType="application/vnd.openxmlformats-officedocument.presentationml.notesSlide+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Override PartName="/ppt/handoutMasters/handoutMaster1.xml" ContentType="application/vnd.openxmlformats-officedocument.presentationml.handoutMaster+xml"/>
  <Override PartName="/ppt/slideLayouts/slideLayout15.xml" ContentType="application/vnd.openxmlformats-officedocument.presentationml.slideLayout+xml"/>
  <Override PartName="/ppt/slides/slide27.xml" ContentType="application/vnd.openxmlformats-officedocument.presentationml.slide+xml"/>
  <Default Extension="vml" ContentType="application/vnd.openxmlformats-officedocument.vmlDrawing"/>
  <Override PartName="/ppt/slides/slide20.xml" ContentType="application/vnd.openxmlformats-officedocument.presentationml.slide+xml"/>
  <Override PartName="/ppt/slides/slide36.xml" ContentType="application/vnd.openxmlformats-officedocument.presentationml.slide+xml"/>
  <Override PartName="/ppt/slides/slide4.xml" ContentType="application/vnd.openxmlformats-officedocument.presentationml.slide+xml"/>
  <Override PartName="/ppt/slides/slide19.xml" ContentType="application/vnd.openxmlformats-officedocument.presentationml.slide+xml"/>
  <Override PartName="/ppt/slideLayouts/slideLayout4.xml" ContentType="application/vnd.openxmlformats-officedocument.presentationml.slideLayout+xml"/>
  <Default Extension="png" ContentType="image/png"/>
  <Override PartName="/ppt/notesSlides/notesSlide8.xml" ContentType="application/vnd.openxmlformats-officedocument.presentationml.notesSlide+xml"/>
  <Override PartName="/ppt/slides/slide12.xml" ContentType="application/vnd.openxmlformats-officedocument.presentationml.slide+xml"/>
  <Override PartName="/ppt/notesSlides/notesSlide14.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Default Extension="pict" ContentType="image/pict"/>
  <Override PartName="/ppt/slides/slide26.xml" ContentType="application/vnd.openxmlformats-officedocument.presentationml.slide+xml"/>
  <Override PartName="/ppt/slideLayouts/slideLayout14.xml" ContentType="application/vnd.openxmlformats-officedocument.presentationml.slideLayout+xml"/>
  <Override PartName="/ppt/slides/slide35.xml" ContentType="application/vnd.openxmlformats-officedocument.presentationml.slide+xml"/>
  <Override PartName="/ppt/notesSlides/notesSlide21.xml" ContentType="application/vnd.openxmlformats-officedocument.presentationml.notesSlide+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5.xml" ContentType="application/vnd.openxmlformats-officedocument.presentationml.notesSlide+xml"/>
  <Override PartName="/ppt/theme/theme4.xml" ContentType="application/vnd.openxmlformats-officedocument.theme+xml"/>
  <Override PartName="/ppt/slideLayouts/slideLayout13.xml" ContentType="application/vnd.openxmlformats-officedocument.presentationml.slideLayout+xml"/>
  <Override PartName="/ppt/charts/chart2.xml" ContentType="application/vnd.openxmlformats-officedocument.drawingml.chart+xml"/>
  <Override PartName="/ppt/slides/slide25.xml" ContentType="application/vnd.openxmlformats-officedocument.presentationml.slide+xml"/>
  <Override PartName="/ppt/slides/slide9.xml" ContentType="application/vnd.openxmlformats-officedocument.presentationml.slide+xml"/>
  <Override PartName="/ppt/slideLayouts/slideLayout9.xml" ContentType="application/vnd.openxmlformats-officedocument.presentationml.slideLayout+xml"/>
  <Override PartName="/ppt/slides/slide34.xml" ContentType="application/vnd.openxmlformats-officedocument.presentationml.slide+xml"/>
  <Override PartName="/ppt/notesSlides/notesSlide20.xml" ContentType="application/vnd.openxmlformats-officedocument.presentationml.notesSlide+xml"/>
  <Override PartName="/ppt/slides/slide2.xml" ContentType="application/vnd.openxmlformats-officedocument.presentationml.slide+xml"/>
  <Default Extension="xls" ContentType="application/vnd.ms-excel"/>
  <Override PartName="/ppt/slideLayouts/slideLayout2.xml" ContentType="application/vnd.openxmlformats-officedocument.presentationml.slideLayout+xml"/>
  <Override PartName="/ppt/slides/slide17.xml" ContentType="application/vnd.openxmlformats-officedocument.presentationml.slide+xml"/>
  <Override PartName="/ppt/notesSlides/notesSlide19.xml" ContentType="application/vnd.openxmlformats-officedocument.presentationml.notesSlide+xml"/>
  <Override PartName="/ppt/slides/slide10.xml" ContentType="application/vnd.openxmlformats-officedocument.presentationml.slide+xml"/>
  <Override PartName="/ppt/notesSlides/notesSlide12.xml" ContentType="application/vnd.openxmlformats-officedocument.presentationml.notesSlide+xml"/>
  <Override PartName="/docProps/app.xml" ContentType="application/vnd.openxmlformats-officedocument.extended-properties+xml"/>
  <Override PartName="/ppt/notesSlides/notesSlide4.xml" ContentType="application/vnd.openxmlformats-officedocument.presentationml.notesSlide+xml"/>
  <Override PartName="/ppt/theme/theme3.xml" ContentType="application/vnd.openxmlformats-officedocument.theme+xml"/>
  <Override PartName="/ppt/slideLayouts/slideLayout12.xml" ContentType="application/vnd.openxmlformats-officedocument.presentationml.slideLayout+xml"/>
  <Override PartName="/ppt/charts/chart1.xml" ContentType="application/vnd.openxmlformats-officedocument.drawingml.chart+xml"/>
  <Override PartName="/ppt/slides/slide24.xml" ContentType="application/vnd.openxmlformats-officedocument.presentationml.slide+xml"/>
  <Override PartName="/ppt/slides/slide8.xml" ContentType="application/vnd.openxmlformats-officedocument.presentationml.slide+xml"/>
  <Override PartName="/ppt/notesSlides/notesSlide10.xml" ContentType="application/vnd.openxmlformats-officedocument.presentationml.notesSlide+xml"/>
  <Override PartName="/ppt/slideLayouts/slideLayout8.xml" ContentType="application/vnd.openxmlformats-officedocument.presentationml.slideLayout+xml"/>
  <Override PartName="/ppt/slides/slide33.xml" ContentType="application/vnd.openxmlformats-officedocument.presentationml.slide+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notesSlides/notesSlide18.xml" ContentType="application/vnd.openxmlformats-officedocument.presentationml.notesSlide+xml"/>
  <Default Extension="jpeg" ContentType="image/jpeg"/>
  <Override PartName="/ppt/viewProps.xml" ContentType="application/vnd.openxmlformats-officedocument.presentationml.viewProps+xml"/>
  <Override PartName="/ppt/notesSlides/notesSlide11.xml" ContentType="application/vnd.openxmlformats-officedocument.presentationml.notesSlide+xml"/>
  <Override PartName="/ppt/notesSlides/notesSlide3.xml" ContentType="application/vnd.openxmlformats-officedocument.presentationml.notesSlide+xml"/>
  <Override PartName="/ppt/slides/slide40.xml" ContentType="application/vnd.openxmlformats-officedocument.presentationml.slide+xml"/>
  <Override PartName="/ppt/theme/theme2.xml" ContentType="application/vnd.openxmlformats-officedocument.theme+xml"/>
  <Default Extension="package" ContentType="application/vnd.openxmlformats-officedocument.package"/>
  <Override PartName="/ppt/slideLayouts/slideLayout11.xml" ContentType="application/vnd.openxmlformats-officedocument.presentationml.slideLayout+xml"/>
  <Override PartName="/ppt/slides/slide39.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Layouts/slideLayout7.xml" ContentType="application/vnd.openxmlformats-officedocument.presentationml.slideLayout+xml"/>
  <Override PartName="/ppt/slides/slide32.xml" ContentType="application/vnd.openxmlformats-officedocument.presentationml.slide+xml"/>
  <Override PartName="/ppt/notesMasters/notesMaster1.xml" ContentType="application/vnd.openxmlformats-officedocument.presentationml.notesMaster+xml"/>
  <Override PartName="/ppt/slides/slide15.xml" ContentType="application/vnd.openxmlformats-officedocument.presentationml.slide+xml"/>
  <Override PartName="/ppt/notesSlides/notesSlide17.xml" ContentType="application/vnd.openxmlformats-officedocument.presentationml.notesSlide+xml"/>
  <Override PartName="/ppt/notesSlides/notesSlide2.xml" ContentType="application/vnd.openxmlformats-officedocument.presentationml.notesSlide+xml"/>
  <Override PartName="/ppt/slides/slide29.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slides/slide38.xml" ContentType="application/vnd.openxmlformats-officedocument.presentationml.slide+xml"/>
  <Override PartName="/ppt/presentation.xml" ContentType="application/vnd.openxmlformats-officedocument.presentationml.presentation.main+xml"/>
  <Override PartName="/ppt/slides/slide6.xml" ContentType="application/vnd.openxmlformats-officedocument.presentationml.slide+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s/slide31.xml" ContentType="application/vnd.openxmlformats-officedocument.presentationml.slide+xml"/>
  <Default Extension="bin" ContentType="application/vnd.openxmlformats-officedocument.presentationml.printerSettings"/>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saveSubsetFonts="1" autoCompressPictures="0">
  <p:sldMasterIdLst>
    <p:sldMasterId id="2147483651" r:id="rId1"/>
    <p:sldMasterId id="2147483690" r:id="rId2"/>
  </p:sldMasterIdLst>
  <p:notesMasterIdLst>
    <p:notesMasterId r:id="rId43"/>
  </p:notesMasterIdLst>
  <p:handoutMasterIdLst>
    <p:handoutMasterId r:id="rId44"/>
  </p:handoutMasterIdLst>
  <p:sldIdLst>
    <p:sldId id="893" r:id="rId3"/>
    <p:sldId id="902" r:id="rId4"/>
    <p:sldId id="828" r:id="rId5"/>
    <p:sldId id="903" r:id="rId6"/>
    <p:sldId id="904" r:id="rId7"/>
    <p:sldId id="905" r:id="rId8"/>
    <p:sldId id="836" r:id="rId9"/>
    <p:sldId id="907" r:id="rId10"/>
    <p:sldId id="838" r:id="rId11"/>
    <p:sldId id="843" r:id="rId12"/>
    <p:sldId id="842" r:id="rId13"/>
    <p:sldId id="845" r:id="rId14"/>
    <p:sldId id="846" r:id="rId15"/>
    <p:sldId id="847" r:id="rId16"/>
    <p:sldId id="852" r:id="rId17"/>
    <p:sldId id="850" r:id="rId18"/>
    <p:sldId id="853" r:id="rId19"/>
    <p:sldId id="895" r:id="rId20"/>
    <p:sldId id="896" r:id="rId21"/>
    <p:sldId id="897" r:id="rId22"/>
    <p:sldId id="898" r:id="rId23"/>
    <p:sldId id="899" r:id="rId24"/>
    <p:sldId id="901" r:id="rId25"/>
    <p:sldId id="900" r:id="rId26"/>
    <p:sldId id="854" r:id="rId27"/>
    <p:sldId id="856" r:id="rId28"/>
    <p:sldId id="908" r:id="rId29"/>
    <p:sldId id="909" r:id="rId30"/>
    <p:sldId id="910" r:id="rId31"/>
    <p:sldId id="911" r:id="rId32"/>
    <p:sldId id="912" r:id="rId33"/>
    <p:sldId id="913" r:id="rId34"/>
    <p:sldId id="866" r:id="rId35"/>
    <p:sldId id="873" r:id="rId36"/>
    <p:sldId id="887" r:id="rId37"/>
    <p:sldId id="918" r:id="rId38"/>
    <p:sldId id="920" r:id="rId39"/>
    <p:sldId id="919" r:id="rId40"/>
    <p:sldId id="921" r:id="rId41"/>
    <p:sldId id="824" r:id="rId42"/>
  </p:sldIdLst>
  <p:sldSz cx="9144000" cy="6858000" type="screen4x3"/>
  <p:notesSz cx="9144000" cy="6858000"/>
  <p:kinsoku lang="ja-JP" invalStChars="、。，．・：；？！゛゜ヽヾゝゞ々ー’”）〕］｝〉》」』】°‰′″℃￠％ぁぃぅぇぉっゃゅょゎァィゥェォッャュョヮヵヶ!%),.:;?]}｡｣､･ｧｨｩｪｫｬｭｮｯｰﾞﾟ" invalEndChars="‘“（〔［｛〈《「『【￥＄$([\{｢￡"/>
  <p:defaultTextStyle>
    <a:defPPr>
      <a:defRPr lang="en-GB"/>
    </a:defPPr>
    <a:lvl1pPr algn="l" rtl="0" fontAlgn="base">
      <a:spcBef>
        <a:spcPct val="0"/>
      </a:spcBef>
      <a:spcAft>
        <a:spcPct val="0"/>
      </a:spcAft>
      <a:defRPr sz="2400" kern="1200">
        <a:solidFill>
          <a:schemeClr val="tx1"/>
        </a:solidFill>
        <a:latin typeface="Geneva" charset="0"/>
        <a:ea typeface="+mn-ea"/>
        <a:cs typeface="+mn-cs"/>
      </a:defRPr>
    </a:lvl1pPr>
    <a:lvl2pPr marL="457200" algn="l" rtl="0" fontAlgn="base">
      <a:spcBef>
        <a:spcPct val="0"/>
      </a:spcBef>
      <a:spcAft>
        <a:spcPct val="0"/>
      </a:spcAft>
      <a:defRPr sz="2400" kern="1200">
        <a:solidFill>
          <a:schemeClr val="tx1"/>
        </a:solidFill>
        <a:latin typeface="Geneva" charset="0"/>
        <a:ea typeface="+mn-ea"/>
        <a:cs typeface="+mn-cs"/>
      </a:defRPr>
    </a:lvl2pPr>
    <a:lvl3pPr marL="914400" algn="l" rtl="0" fontAlgn="base">
      <a:spcBef>
        <a:spcPct val="0"/>
      </a:spcBef>
      <a:spcAft>
        <a:spcPct val="0"/>
      </a:spcAft>
      <a:defRPr sz="2400" kern="1200">
        <a:solidFill>
          <a:schemeClr val="tx1"/>
        </a:solidFill>
        <a:latin typeface="Geneva" charset="0"/>
        <a:ea typeface="+mn-ea"/>
        <a:cs typeface="+mn-cs"/>
      </a:defRPr>
    </a:lvl3pPr>
    <a:lvl4pPr marL="1371600" algn="l" rtl="0" fontAlgn="base">
      <a:spcBef>
        <a:spcPct val="0"/>
      </a:spcBef>
      <a:spcAft>
        <a:spcPct val="0"/>
      </a:spcAft>
      <a:defRPr sz="2400" kern="1200">
        <a:solidFill>
          <a:schemeClr val="tx1"/>
        </a:solidFill>
        <a:latin typeface="Geneva" charset="0"/>
        <a:ea typeface="+mn-ea"/>
        <a:cs typeface="+mn-cs"/>
      </a:defRPr>
    </a:lvl4pPr>
    <a:lvl5pPr marL="1828800" algn="l" rtl="0" fontAlgn="base">
      <a:spcBef>
        <a:spcPct val="0"/>
      </a:spcBef>
      <a:spcAft>
        <a:spcPct val="0"/>
      </a:spcAft>
      <a:defRPr sz="2400" kern="1200">
        <a:solidFill>
          <a:schemeClr val="tx1"/>
        </a:solidFill>
        <a:latin typeface="Geneva" charset="0"/>
        <a:ea typeface="+mn-ea"/>
        <a:cs typeface="+mn-cs"/>
      </a:defRPr>
    </a:lvl5pPr>
    <a:lvl6pPr marL="2286000" algn="l" defTabSz="457200" rtl="0" eaLnBrk="1" latinLnBrk="0" hangingPunct="1">
      <a:defRPr sz="2400" kern="1200">
        <a:solidFill>
          <a:schemeClr val="tx1"/>
        </a:solidFill>
        <a:latin typeface="Geneva" charset="0"/>
        <a:ea typeface="+mn-ea"/>
        <a:cs typeface="+mn-cs"/>
      </a:defRPr>
    </a:lvl6pPr>
    <a:lvl7pPr marL="2743200" algn="l" defTabSz="457200" rtl="0" eaLnBrk="1" latinLnBrk="0" hangingPunct="1">
      <a:defRPr sz="2400" kern="1200">
        <a:solidFill>
          <a:schemeClr val="tx1"/>
        </a:solidFill>
        <a:latin typeface="Geneva" charset="0"/>
        <a:ea typeface="+mn-ea"/>
        <a:cs typeface="+mn-cs"/>
      </a:defRPr>
    </a:lvl7pPr>
    <a:lvl8pPr marL="3200400" algn="l" defTabSz="457200" rtl="0" eaLnBrk="1" latinLnBrk="0" hangingPunct="1">
      <a:defRPr sz="2400" kern="1200">
        <a:solidFill>
          <a:schemeClr val="tx1"/>
        </a:solidFill>
        <a:latin typeface="Geneva" charset="0"/>
        <a:ea typeface="+mn-ea"/>
        <a:cs typeface="+mn-cs"/>
      </a:defRPr>
    </a:lvl8pPr>
    <a:lvl9pPr marL="3657600" algn="l" defTabSz="457200" rtl="0" eaLnBrk="1" latinLnBrk="0" hangingPunct="1">
      <a:defRPr sz="2400" kern="1200">
        <a:solidFill>
          <a:schemeClr val="tx1"/>
        </a:solidFill>
        <a:latin typeface="Geneva"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useTimings="0">
    <p:present/>
    <p:sldAll/>
    <p:penClr>
      <a:schemeClr val="tx1"/>
    </p:penClr>
  </p:showPr>
  <p:clrMru>
    <a:srgbClr val="9F4B8B"/>
    <a:srgbClr val="F4E6F0"/>
    <a:srgbClr val="9E2487"/>
    <a:srgbClr val="8C357B"/>
    <a:srgbClr val="A68AAC"/>
    <a:srgbClr val="F1DFED"/>
    <a:srgbClr val="800000"/>
    <a:srgbClr val="0000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p:cViewPr>
        <p:scale>
          <a:sx n="100" d="100"/>
          <a:sy n="100" d="100"/>
        </p:scale>
        <p:origin x="-88" y="-88"/>
      </p:cViewPr>
      <p:guideLst>
        <p:guide orient="horz" pos="2160"/>
        <p:guide pos="2890"/>
      </p:guideLst>
    </p:cSldViewPr>
  </p:slideViewPr>
  <p:outlineViewPr>
    <p:cViewPr>
      <p:scale>
        <a:sx n="33" d="100"/>
        <a:sy n="33" d="100"/>
      </p:scale>
      <p:origin x="0" y="0"/>
    </p:cViewPr>
  </p:outlineViewPr>
  <p:notesTextViewPr>
    <p:cViewPr>
      <p:scale>
        <a:sx n="100" d="100"/>
        <a:sy n="100" d="100"/>
      </p:scale>
      <p:origin x="0" y="0"/>
    </p:cViewPr>
  </p:notesTextViewPr>
  <p:sorterViewPr showFormatting="0">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46" Type="http://schemas.openxmlformats.org/officeDocument/2006/relationships/presProps" Target="presProps.xml"/><Relationship Id="rId47" Type="http://schemas.openxmlformats.org/officeDocument/2006/relationships/viewProps" Target="viewProps.xml"/><Relationship Id="rId48" Type="http://schemas.openxmlformats.org/officeDocument/2006/relationships/theme" Target="theme/theme1.xml"/><Relationship Id="rId49" Type="http://schemas.openxmlformats.org/officeDocument/2006/relationships/tableStyles" Target="tableStyles.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notesMaster" Target="notesMasters/notesMaster1.xml"/><Relationship Id="rId44" Type="http://schemas.openxmlformats.org/officeDocument/2006/relationships/handoutMaster" Target="handoutMasters/handoutMaster1.xml"/><Relationship Id="rId45" Type="http://schemas.openxmlformats.org/officeDocument/2006/relationships/printerSettings" Target="printerSettings/printerSettings1.bin"/></Relationships>
</file>

<file path=ppt/charts/_rels/chart1.xml.rels><?xml version="1.0" encoding="UTF-8" standalone="yes"?>
<Relationships xmlns="http://schemas.openxmlformats.org/package/2006/relationships"><Relationship Id="rId1" Type="http://schemas.openxmlformats.org/officeDocument/2006/relationships/package" Target="../embeddings/package1.package"/></Relationships>
</file>

<file path=ppt/charts/_rels/chart2.xml.rels><?xml version="1.0" encoding="UTF-8" standalone="yes"?>
<Relationships xmlns="http://schemas.openxmlformats.org/package/2006/relationships"><Relationship Id="rId1" Type="http://schemas.openxmlformats.org/officeDocument/2006/relationships/package" Target="../embeddings/package2.package"/></Relationships>
</file>

<file path=ppt/charts/chart1.xml><?xml version="1.0" encoding="utf-8"?>
<c:chartSpace xmlns:c="http://schemas.openxmlformats.org/drawingml/2006/chart" xmlns:a="http://schemas.openxmlformats.org/drawingml/2006/main" xmlns:r="http://schemas.openxmlformats.org/officeDocument/2006/relationships">
  <c:lang val="en-US"/>
  <c:style val="8"/>
  <c:chart>
    <c:autoTitleDeleted val="1"/>
    <c:plotArea>
      <c:layout>
        <c:manualLayout>
          <c:layoutTarget val="inner"/>
          <c:xMode val="edge"/>
          <c:yMode val="edge"/>
          <c:x val="0.0642201834862385"/>
          <c:y val="0.186631444064775"/>
          <c:w val="0.856269113149847"/>
          <c:h val="0.795404471846679"/>
        </c:manualLayout>
      </c:layout>
      <c:barChart>
        <c:barDir val="bar"/>
        <c:grouping val="clustered"/>
        <c:ser>
          <c:idx val="0"/>
          <c:order val="0"/>
          <c:tx>
            <c:strRef>
              <c:f>Sheet1!$B$1</c:f>
              <c:strCache>
                <c:ptCount val="1"/>
                <c:pt idx="0">
                  <c:v>Observed performance difference</c:v>
                </c:pt>
              </c:strCache>
            </c:strRef>
          </c:tx>
          <c:cat>
            <c:strRef>
              <c:f>Sheet1!$A$2:$A$30</c:f>
              <c:strCache>
                <c:ptCount val="23"/>
                <c:pt idx="0">
                  <c:v>Luxembourg</c:v>
                </c:pt>
                <c:pt idx="1">
                  <c:v>Japan</c:v>
                </c:pt>
                <c:pt idx="2">
                  <c:v>Italy</c:v>
                </c:pt>
                <c:pt idx="3">
                  <c:v>Switzerland</c:v>
                </c:pt>
                <c:pt idx="4">
                  <c:v>Finland</c:v>
                </c:pt>
                <c:pt idx="5">
                  <c:v>Denmark</c:v>
                </c:pt>
                <c:pt idx="6">
                  <c:v>Czech Republic</c:v>
                </c:pt>
                <c:pt idx="7">
                  <c:v>Sweden</c:v>
                </c:pt>
                <c:pt idx="8">
                  <c:v>Hungary</c:v>
                </c:pt>
                <c:pt idx="9">
                  <c:v>Austria</c:v>
                </c:pt>
                <c:pt idx="10">
                  <c:v>Portugal</c:v>
                </c:pt>
                <c:pt idx="11">
                  <c:v>United States</c:v>
                </c:pt>
                <c:pt idx="12">
                  <c:v>Netherlands</c:v>
                </c:pt>
                <c:pt idx="13">
                  <c:v>Slovak Republic</c:v>
                </c:pt>
                <c:pt idx="14">
                  <c:v>Korea</c:v>
                </c:pt>
                <c:pt idx="15">
                  <c:v>Ireland</c:v>
                </c:pt>
                <c:pt idx="16">
                  <c:v>Spain</c:v>
                </c:pt>
                <c:pt idx="17">
                  <c:v>Canada</c:v>
                </c:pt>
                <c:pt idx="18">
                  <c:v>Mexico</c:v>
                </c:pt>
                <c:pt idx="19">
                  <c:v>New Zealand</c:v>
                </c:pt>
                <c:pt idx="20">
                  <c:v>Germany</c:v>
                </c:pt>
                <c:pt idx="21">
                  <c:v>     OECD average</c:v>
                </c:pt>
                <c:pt idx="22">
                  <c:v>United Kingdom6</c:v>
                </c:pt>
              </c:strCache>
            </c:strRef>
          </c:cat>
          <c:val>
            <c:numRef>
              <c:f>Sheet1!$B$2:$B$30</c:f>
              <c:numCache>
                <c:formatCode>General</c:formatCode>
                <c:ptCount val="23"/>
                <c:pt idx="0">
                  <c:v>35.0</c:v>
                </c:pt>
                <c:pt idx="1">
                  <c:v>31.0</c:v>
                </c:pt>
                <c:pt idx="2">
                  <c:v>22.0</c:v>
                </c:pt>
                <c:pt idx="3">
                  <c:v>21.0</c:v>
                </c:pt>
                <c:pt idx="4">
                  <c:v>5.0</c:v>
                </c:pt>
                <c:pt idx="5">
                  <c:v>4.0</c:v>
                </c:pt>
                <c:pt idx="6">
                  <c:v>3.0</c:v>
                </c:pt>
                <c:pt idx="7">
                  <c:v>-8.0</c:v>
                </c:pt>
                <c:pt idx="8">
                  <c:v>-17.0</c:v>
                </c:pt>
                <c:pt idx="9">
                  <c:v>-18.0</c:v>
                </c:pt>
                <c:pt idx="10">
                  <c:v>-19.0</c:v>
                </c:pt>
                <c:pt idx="11">
                  <c:v>-24.0</c:v>
                </c:pt>
                <c:pt idx="12">
                  <c:v>-25.0</c:v>
                </c:pt>
                <c:pt idx="13">
                  <c:v>-27.0</c:v>
                </c:pt>
                <c:pt idx="14">
                  <c:v>-28.0</c:v>
                </c:pt>
                <c:pt idx="15">
                  <c:v>-31.0</c:v>
                </c:pt>
                <c:pt idx="16">
                  <c:v>-36.0</c:v>
                </c:pt>
                <c:pt idx="17">
                  <c:v>-41.0</c:v>
                </c:pt>
                <c:pt idx="18">
                  <c:v>-55.0</c:v>
                </c:pt>
                <c:pt idx="19">
                  <c:v>-57.0</c:v>
                </c:pt>
                <c:pt idx="20">
                  <c:v>-66.0</c:v>
                </c:pt>
                <c:pt idx="21">
                  <c:v>-33.0</c:v>
                </c:pt>
                <c:pt idx="22">
                  <c:v>-87.0</c:v>
                </c:pt>
              </c:numCache>
            </c:numRef>
          </c:val>
        </c:ser>
        <c:ser>
          <c:idx val="1"/>
          <c:order val="1"/>
          <c:tx>
            <c:strRef>
              <c:f>Sheet1!$D$1</c:f>
              <c:strCache>
                <c:ptCount val="1"/>
                <c:pt idx="0">
                  <c:v>Difference after accounting for socio-economic background of students and schools</c:v>
                </c:pt>
              </c:strCache>
            </c:strRef>
          </c:tx>
          <c:cat>
            <c:strRef>
              <c:f>Sheet1!$A$2:$A$30</c:f>
              <c:strCache>
                <c:ptCount val="23"/>
                <c:pt idx="0">
                  <c:v>Luxembourg</c:v>
                </c:pt>
                <c:pt idx="1">
                  <c:v>Japan</c:v>
                </c:pt>
                <c:pt idx="2">
                  <c:v>Italy</c:v>
                </c:pt>
                <c:pt idx="3">
                  <c:v>Switzerland</c:v>
                </c:pt>
                <c:pt idx="4">
                  <c:v>Finland</c:v>
                </c:pt>
                <c:pt idx="5">
                  <c:v>Denmark</c:v>
                </c:pt>
                <c:pt idx="6">
                  <c:v>Czech Republic</c:v>
                </c:pt>
                <c:pt idx="7">
                  <c:v>Sweden</c:v>
                </c:pt>
                <c:pt idx="8">
                  <c:v>Hungary</c:v>
                </c:pt>
                <c:pt idx="9">
                  <c:v>Austria</c:v>
                </c:pt>
                <c:pt idx="10">
                  <c:v>Portugal</c:v>
                </c:pt>
                <c:pt idx="11">
                  <c:v>United States</c:v>
                </c:pt>
                <c:pt idx="12">
                  <c:v>Netherlands</c:v>
                </c:pt>
                <c:pt idx="13">
                  <c:v>Slovak Republic</c:v>
                </c:pt>
                <c:pt idx="14">
                  <c:v>Korea</c:v>
                </c:pt>
                <c:pt idx="15">
                  <c:v>Ireland</c:v>
                </c:pt>
                <c:pt idx="16">
                  <c:v>Spain</c:v>
                </c:pt>
                <c:pt idx="17">
                  <c:v>Canada</c:v>
                </c:pt>
                <c:pt idx="18">
                  <c:v>Mexico</c:v>
                </c:pt>
                <c:pt idx="19">
                  <c:v>New Zealand</c:v>
                </c:pt>
                <c:pt idx="20">
                  <c:v>Germany</c:v>
                </c:pt>
                <c:pt idx="21">
                  <c:v>     OECD average</c:v>
                </c:pt>
                <c:pt idx="22">
                  <c:v>United Kingdom6</c:v>
                </c:pt>
              </c:strCache>
            </c:strRef>
          </c:cat>
          <c:val>
            <c:numRef>
              <c:f>Sheet1!$D$2:$D$30</c:f>
              <c:numCache>
                <c:formatCode>General</c:formatCode>
                <c:ptCount val="23"/>
                <c:pt idx="0">
                  <c:v>15.63</c:v>
                </c:pt>
                <c:pt idx="1">
                  <c:v>63.52</c:v>
                </c:pt>
                <c:pt idx="2">
                  <c:v>26.87</c:v>
                </c:pt>
                <c:pt idx="3">
                  <c:v>72.29</c:v>
                </c:pt>
                <c:pt idx="4">
                  <c:v>15.94</c:v>
                </c:pt>
                <c:pt idx="5">
                  <c:v>6.67</c:v>
                </c:pt>
                <c:pt idx="6">
                  <c:v>28.51</c:v>
                </c:pt>
                <c:pt idx="7">
                  <c:v>16.02</c:v>
                </c:pt>
                <c:pt idx="8">
                  <c:v>15.66</c:v>
                </c:pt>
                <c:pt idx="9">
                  <c:v>-2.82</c:v>
                </c:pt>
                <c:pt idx="10">
                  <c:v>0.69</c:v>
                </c:pt>
                <c:pt idx="11">
                  <c:v>12.28</c:v>
                </c:pt>
                <c:pt idx="12">
                  <c:v>-2.36</c:v>
                </c:pt>
                <c:pt idx="13">
                  <c:v>-2.71</c:v>
                </c:pt>
                <c:pt idx="14">
                  <c:v>8.68</c:v>
                </c:pt>
                <c:pt idx="15">
                  <c:v>-2.09</c:v>
                </c:pt>
                <c:pt idx="16">
                  <c:v>-2.9</c:v>
                </c:pt>
                <c:pt idx="17">
                  <c:v>-4.26</c:v>
                </c:pt>
                <c:pt idx="18">
                  <c:v>17.24</c:v>
                </c:pt>
                <c:pt idx="19">
                  <c:v>4.99</c:v>
                </c:pt>
                <c:pt idx="20">
                  <c:v>13.55</c:v>
                </c:pt>
                <c:pt idx="22">
                  <c:v>1.29</c:v>
                </c:pt>
              </c:numCache>
            </c:numRef>
          </c:val>
        </c:ser>
        <c:axId val="655729432"/>
        <c:axId val="471930424"/>
      </c:barChart>
      <c:catAx>
        <c:axId val="655729432"/>
        <c:scaling>
          <c:orientation val="maxMin"/>
        </c:scaling>
        <c:axPos val="l"/>
        <c:majorGridlines/>
        <c:majorTickMark val="none"/>
        <c:tickLblPos val="none"/>
        <c:crossAx val="471930424"/>
        <c:crosses val="autoZero"/>
        <c:auto val="1"/>
        <c:lblAlgn val="ctr"/>
        <c:lblOffset val="100"/>
        <c:tickLblSkip val="1"/>
        <c:tickMarkSkip val="1"/>
      </c:catAx>
      <c:valAx>
        <c:axId val="471930424"/>
        <c:scaling>
          <c:orientation val="minMax"/>
          <c:max val="100.0"/>
          <c:min val="-150.0"/>
        </c:scaling>
        <c:axPos val="t"/>
        <c:majorGridlines/>
        <c:numFmt formatCode="General" sourceLinked="1"/>
        <c:tickLblPos val="nextTo"/>
        <c:txPr>
          <a:bodyPr rot="0" vert="horz"/>
          <a:lstStyle/>
          <a:p>
            <a:pPr>
              <a:defRPr/>
            </a:pPr>
            <a:endParaRPr lang="en-US"/>
          </a:p>
        </c:txPr>
        <c:crossAx val="655729432"/>
        <c:crosses val="autoZero"/>
        <c:crossBetween val="between"/>
        <c:majorUnit val="50.0"/>
        <c:minorUnit val="5.0"/>
      </c:valAx>
    </c:plotArea>
    <c:plotVisOnly val="1"/>
    <c:dispBlanksAs val="gap"/>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4"/>
  <c:chart>
    <c:autoTitleDeleted val="1"/>
    <c:plotArea>
      <c:layout>
        <c:manualLayout>
          <c:layoutTarget val="inner"/>
          <c:xMode val="edge"/>
          <c:yMode val="edge"/>
          <c:x val="0.295454545454545"/>
          <c:y val="0.233727810650888"/>
          <c:w val="0.621212121212121"/>
          <c:h val="0.745562130177515"/>
        </c:manualLayout>
      </c:layout>
      <c:barChart>
        <c:barDir val="bar"/>
        <c:grouping val="stacked"/>
        <c:ser>
          <c:idx val="0"/>
          <c:order val="0"/>
          <c:tx>
            <c:strRef>
              <c:f>Sheet1!$B$1</c:f>
              <c:strCache>
                <c:ptCount val="1"/>
                <c:pt idx="0">
                  <c:v>Government schools</c:v>
                </c:pt>
              </c:strCache>
            </c:strRef>
          </c:tx>
          <c:cat>
            <c:strRef>
              <c:f>Sheet1!$A$2:$A$30</c:f>
              <c:strCache>
                <c:ptCount val="23"/>
                <c:pt idx="0">
                  <c:v>Luxembourg</c:v>
                </c:pt>
                <c:pt idx="1">
                  <c:v>Japan</c:v>
                </c:pt>
                <c:pt idx="2">
                  <c:v>Italy</c:v>
                </c:pt>
                <c:pt idx="3">
                  <c:v>Switzerland</c:v>
                </c:pt>
                <c:pt idx="4">
                  <c:v>Finland</c:v>
                </c:pt>
                <c:pt idx="5">
                  <c:v>Denmark</c:v>
                </c:pt>
                <c:pt idx="6">
                  <c:v>Czech Republic</c:v>
                </c:pt>
                <c:pt idx="7">
                  <c:v>Sweden</c:v>
                </c:pt>
                <c:pt idx="8">
                  <c:v>Hungary</c:v>
                </c:pt>
                <c:pt idx="9">
                  <c:v>Austria</c:v>
                </c:pt>
                <c:pt idx="10">
                  <c:v>Portugal</c:v>
                </c:pt>
                <c:pt idx="11">
                  <c:v>United States</c:v>
                </c:pt>
                <c:pt idx="12">
                  <c:v>Netherlands</c:v>
                </c:pt>
                <c:pt idx="13">
                  <c:v>Slovak Republic</c:v>
                </c:pt>
                <c:pt idx="14">
                  <c:v>Korea</c:v>
                </c:pt>
                <c:pt idx="15">
                  <c:v>Ireland</c:v>
                </c:pt>
                <c:pt idx="16">
                  <c:v>Spain</c:v>
                </c:pt>
                <c:pt idx="17">
                  <c:v>Canada</c:v>
                </c:pt>
                <c:pt idx="18">
                  <c:v>Mexico</c:v>
                </c:pt>
                <c:pt idx="19">
                  <c:v>New Zealand</c:v>
                </c:pt>
                <c:pt idx="20">
                  <c:v>Germany</c:v>
                </c:pt>
                <c:pt idx="21">
                  <c:v>     OECD average</c:v>
                </c:pt>
                <c:pt idx="22">
                  <c:v>United Kingdom</c:v>
                </c:pt>
              </c:strCache>
            </c:strRef>
          </c:cat>
          <c:val>
            <c:numRef>
              <c:f>Sheet1!$B$2:$B$30</c:f>
              <c:numCache>
                <c:formatCode>General</c:formatCode>
                <c:ptCount val="23"/>
                <c:pt idx="0">
                  <c:v>85.9</c:v>
                </c:pt>
                <c:pt idx="1">
                  <c:v>73.0</c:v>
                </c:pt>
                <c:pt idx="2">
                  <c:v>96.1</c:v>
                </c:pt>
                <c:pt idx="3">
                  <c:v>95.3</c:v>
                </c:pt>
                <c:pt idx="4">
                  <c:v>93.3</c:v>
                </c:pt>
                <c:pt idx="5">
                  <c:v>77.8</c:v>
                </c:pt>
                <c:pt idx="6">
                  <c:v>93.3</c:v>
                </c:pt>
                <c:pt idx="7">
                  <c:v>95.7</c:v>
                </c:pt>
                <c:pt idx="8">
                  <c:v>88.9</c:v>
                </c:pt>
                <c:pt idx="9">
                  <c:v>92.0</c:v>
                </c:pt>
                <c:pt idx="10">
                  <c:v>93.7</c:v>
                </c:pt>
                <c:pt idx="11">
                  <c:v>94.3</c:v>
                </c:pt>
                <c:pt idx="12">
                  <c:v>23.3</c:v>
                </c:pt>
                <c:pt idx="13">
                  <c:v>87.4</c:v>
                </c:pt>
                <c:pt idx="14">
                  <c:v>42.3</c:v>
                </c:pt>
                <c:pt idx="15">
                  <c:v>41.6</c:v>
                </c:pt>
                <c:pt idx="16">
                  <c:v>64.2</c:v>
                </c:pt>
                <c:pt idx="17">
                  <c:v>94.2</c:v>
                </c:pt>
                <c:pt idx="18">
                  <c:v>86.7</c:v>
                </c:pt>
                <c:pt idx="19">
                  <c:v>95.4</c:v>
                </c:pt>
                <c:pt idx="20">
                  <c:v>92.2</c:v>
                </c:pt>
                <c:pt idx="21">
                  <c:v>80.4</c:v>
                </c:pt>
                <c:pt idx="22">
                  <c:v>93.8</c:v>
                </c:pt>
              </c:numCache>
            </c:numRef>
          </c:val>
        </c:ser>
        <c:ser>
          <c:idx val="1"/>
          <c:order val="1"/>
          <c:tx>
            <c:strRef>
              <c:f>Sheet1!$C$1</c:f>
              <c:strCache>
                <c:ptCount val="1"/>
                <c:pt idx="0">
                  <c:v>Government dependent private</c:v>
                </c:pt>
              </c:strCache>
            </c:strRef>
          </c:tx>
          <c:cat>
            <c:strRef>
              <c:f>Sheet1!$A$2:$A$30</c:f>
              <c:strCache>
                <c:ptCount val="23"/>
                <c:pt idx="0">
                  <c:v>Luxembourg</c:v>
                </c:pt>
                <c:pt idx="1">
                  <c:v>Japan</c:v>
                </c:pt>
                <c:pt idx="2">
                  <c:v>Italy</c:v>
                </c:pt>
                <c:pt idx="3">
                  <c:v>Switzerland</c:v>
                </c:pt>
                <c:pt idx="4">
                  <c:v>Finland</c:v>
                </c:pt>
                <c:pt idx="5">
                  <c:v>Denmark</c:v>
                </c:pt>
                <c:pt idx="6">
                  <c:v>Czech Republic</c:v>
                </c:pt>
                <c:pt idx="7">
                  <c:v>Sweden</c:v>
                </c:pt>
                <c:pt idx="8">
                  <c:v>Hungary</c:v>
                </c:pt>
                <c:pt idx="9">
                  <c:v>Austria</c:v>
                </c:pt>
                <c:pt idx="10">
                  <c:v>Portugal</c:v>
                </c:pt>
                <c:pt idx="11">
                  <c:v>United States</c:v>
                </c:pt>
                <c:pt idx="12">
                  <c:v>Netherlands</c:v>
                </c:pt>
                <c:pt idx="13">
                  <c:v>Slovak Republic</c:v>
                </c:pt>
                <c:pt idx="14">
                  <c:v>Korea</c:v>
                </c:pt>
                <c:pt idx="15">
                  <c:v>Ireland</c:v>
                </c:pt>
                <c:pt idx="16">
                  <c:v>Spain</c:v>
                </c:pt>
                <c:pt idx="17">
                  <c:v>Canada</c:v>
                </c:pt>
                <c:pt idx="18">
                  <c:v>Mexico</c:v>
                </c:pt>
                <c:pt idx="19">
                  <c:v>New Zealand</c:v>
                </c:pt>
                <c:pt idx="20">
                  <c:v>Germany</c:v>
                </c:pt>
                <c:pt idx="21">
                  <c:v>     OECD average</c:v>
                </c:pt>
                <c:pt idx="22">
                  <c:v>United Kingdom</c:v>
                </c:pt>
              </c:strCache>
            </c:strRef>
          </c:cat>
          <c:val>
            <c:numRef>
              <c:f>Sheet1!$C$2:$C$30</c:f>
              <c:numCache>
                <c:formatCode>General</c:formatCode>
                <c:ptCount val="23"/>
                <c:pt idx="0">
                  <c:v>14.1</c:v>
                </c:pt>
                <c:pt idx="1">
                  <c:v>0.6</c:v>
                </c:pt>
                <c:pt idx="2">
                  <c:v>0.4</c:v>
                </c:pt>
                <c:pt idx="3">
                  <c:v>0.9</c:v>
                </c:pt>
                <c:pt idx="4">
                  <c:v>6.7</c:v>
                </c:pt>
                <c:pt idx="5">
                  <c:v>21.7</c:v>
                </c:pt>
                <c:pt idx="6">
                  <c:v>5.8</c:v>
                </c:pt>
                <c:pt idx="7">
                  <c:v>4.3</c:v>
                </c:pt>
                <c:pt idx="8">
                  <c:v>9.8</c:v>
                </c:pt>
                <c:pt idx="9">
                  <c:v>6.7</c:v>
                </c:pt>
                <c:pt idx="10">
                  <c:v>4.2</c:v>
                </c:pt>
                <c:pt idx="11">
                  <c:v>0.0</c:v>
                </c:pt>
                <c:pt idx="12">
                  <c:v>76.7</c:v>
                </c:pt>
                <c:pt idx="13">
                  <c:v>12.6</c:v>
                </c:pt>
                <c:pt idx="14">
                  <c:v>36.0</c:v>
                </c:pt>
                <c:pt idx="15">
                  <c:v>57.6</c:v>
                </c:pt>
                <c:pt idx="16">
                  <c:v>28.1</c:v>
                </c:pt>
                <c:pt idx="17">
                  <c:v>3.8</c:v>
                </c:pt>
                <c:pt idx="18">
                  <c:v>0.1</c:v>
                </c:pt>
                <c:pt idx="19">
                  <c:v>0.0</c:v>
                </c:pt>
                <c:pt idx="20">
                  <c:v>7.5</c:v>
                </c:pt>
                <c:pt idx="21">
                  <c:v>12.3</c:v>
                </c:pt>
                <c:pt idx="22">
                  <c:v>0.9</c:v>
                </c:pt>
              </c:numCache>
            </c:numRef>
          </c:val>
        </c:ser>
        <c:ser>
          <c:idx val="2"/>
          <c:order val="2"/>
          <c:tx>
            <c:strRef>
              <c:f>Sheet1!$D$1</c:f>
              <c:strCache>
                <c:ptCount val="1"/>
                <c:pt idx="0">
                  <c:v>Government independent private</c:v>
                </c:pt>
              </c:strCache>
            </c:strRef>
          </c:tx>
          <c:cat>
            <c:strRef>
              <c:f>Sheet1!$A$2:$A$30</c:f>
              <c:strCache>
                <c:ptCount val="23"/>
                <c:pt idx="0">
                  <c:v>Luxembourg</c:v>
                </c:pt>
                <c:pt idx="1">
                  <c:v>Japan</c:v>
                </c:pt>
                <c:pt idx="2">
                  <c:v>Italy</c:v>
                </c:pt>
                <c:pt idx="3">
                  <c:v>Switzerland</c:v>
                </c:pt>
                <c:pt idx="4">
                  <c:v>Finland</c:v>
                </c:pt>
                <c:pt idx="5">
                  <c:v>Denmark</c:v>
                </c:pt>
                <c:pt idx="6">
                  <c:v>Czech Republic</c:v>
                </c:pt>
                <c:pt idx="7">
                  <c:v>Sweden</c:v>
                </c:pt>
                <c:pt idx="8">
                  <c:v>Hungary</c:v>
                </c:pt>
                <c:pt idx="9">
                  <c:v>Austria</c:v>
                </c:pt>
                <c:pt idx="10">
                  <c:v>Portugal</c:v>
                </c:pt>
                <c:pt idx="11">
                  <c:v>United States</c:v>
                </c:pt>
                <c:pt idx="12">
                  <c:v>Netherlands</c:v>
                </c:pt>
                <c:pt idx="13">
                  <c:v>Slovak Republic</c:v>
                </c:pt>
                <c:pt idx="14">
                  <c:v>Korea</c:v>
                </c:pt>
                <c:pt idx="15">
                  <c:v>Ireland</c:v>
                </c:pt>
                <c:pt idx="16">
                  <c:v>Spain</c:v>
                </c:pt>
                <c:pt idx="17">
                  <c:v>Canada</c:v>
                </c:pt>
                <c:pt idx="18">
                  <c:v>Mexico</c:v>
                </c:pt>
                <c:pt idx="19">
                  <c:v>New Zealand</c:v>
                </c:pt>
                <c:pt idx="20">
                  <c:v>Germany</c:v>
                </c:pt>
                <c:pt idx="21">
                  <c:v>     OECD average</c:v>
                </c:pt>
                <c:pt idx="22">
                  <c:v>United Kingdom</c:v>
                </c:pt>
              </c:strCache>
            </c:strRef>
          </c:cat>
          <c:val>
            <c:numRef>
              <c:f>Sheet1!$D$2:$D$30</c:f>
              <c:numCache>
                <c:formatCode>General</c:formatCode>
                <c:ptCount val="23"/>
                <c:pt idx="0">
                  <c:v>0.0</c:v>
                </c:pt>
                <c:pt idx="1">
                  <c:v>26.4</c:v>
                </c:pt>
                <c:pt idx="2">
                  <c:v>3.5</c:v>
                </c:pt>
                <c:pt idx="3">
                  <c:v>3.8</c:v>
                </c:pt>
                <c:pt idx="4">
                  <c:v>0.0</c:v>
                </c:pt>
                <c:pt idx="5">
                  <c:v>0.5</c:v>
                </c:pt>
                <c:pt idx="6">
                  <c:v>0.9</c:v>
                </c:pt>
                <c:pt idx="7">
                  <c:v>0.0</c:v>
                </c:pt>
                <c:pt idx="8">
                  <c:v>1.2</c:v>
                </c:pt>
                <c:pt idx="9">
                  <c:v>1.3</c:v>
                </c:pt>
                <c:pt idx="10">
                  <c:v>2.1</c:v>
                </c:pt>
                <c:pt idx="11">
                  <c:v>5.7</c:v>
                </c:pt>
                <c:pt idx="12">
                  <c:v>0.0</c:v>
                </c:pt>
                <c:pt idx="13">
                  <c:v>0.0</c:v>
                </c:pt>
                <c:pt idx="14">
                  <c:v>21.7</c:v>
                </c:pt>
                <c:pt idx="15">
                  <c:v>0.9</c:v>
                </c:pt>
                <c:pt idx="16">
                  <c:v>7.7</c:v>
                </c:pt>
                <c:pt idx="17">
                  <c:v>1.9</c:v>
                </c:pt>
                <c:pt idx="18">
                  <c:v>13.2</c:v>
                </c:pt>
                <c:pt idx="19">
                  <c:v>4.6</c:v>
                </c:pt>
                <c:pt idx="20">
                  <c:v>0.4</c:v>
                </c:pt>
                <c:pt idx="21">
                  <c:v>3.6</c:v>
                </c:pt>
                <c:pt idx="22">
                  <c:v>5.3</c:v>
                </c:pt>
              </c:numCache>
            </c:numRef>
          </c:val>
        </c:ser>
        <c:overlap val="100"/>
        <c:axId val="729639928"/>
        <c:axId val="471888232"/>
      </c:barChart>
      <c:catAx>
        <c:axId val="729639928"/>
        <c:scaling>
          <c:orientation val="maxMin"/>
        </c:scaling>
        <c:axPos val="l"/>
        <c:numFmt formatCode="General" sourceLinked="1"/>
        <c:tickLblPos val="nextTo"/>
        <c:txPr>
          <a:bodyPr rot="0" vert="horz"/>
          <a:lstStyle/>
          <a:p>
            <a:pPr>
              <a:defRPr sz="1600"/>
            </a:pPr>
            <a:endParaRPr lang="en-US"/>
          </a:p>
        </c:txPr>
        <c:crossAx val="471888232"/>
        <c:crosses val="autoZero"/>
        <c:auto val="1"/>
        <c:lblAlgn val="ctr"/>
        <c:lblOffset val="100"/>
        <c:tickLblSkip val="1"/>
        <c:tickMarkSkip val="1"/>
      </c:catAx>
      <c:valAx>
        <c:axId val="471888232"/>
        <c:scaling>
          <c:orientation val="minMax"/>
          <c:max val="100.0"/>
          <c:min val="0.0"/>
        </c:scaling>
        <c:axPos val="t"/>
        <c:majorGridlines/>
        <c:numFmt formatCode="General" sourceLinked="1"/>
        <c:tickLblPos val="nextTo"/>
        <c:txPr>
          <a:bodyPr rot="0" vert="horz"/>
          <a:lstStyle/>
          <a:p>
            <a:pPr>
              <a:defRPr/>
            </a:pPr>
            <a:endParaRPr lang="en-US"/>
          </a:p>
        </c:txPr>
        <c:crossAx val="729639928"/>
        <c:crosses val="autoZero"/>
        <c:crossBetween val="between"/>
        <c:majorUnit val="20.0"/>
        <c:minorUnit val="5.0"/>
      </c:valAx>
    </c:plotArea>
    <c:plotVisOnly val="1"/>
    <c:dispBlanksAs val="gap"/>
  </c:chart>
  <c:txPr>
    <a:bodyPr/>
    <a:lstStyle/>
    <a:p>
      <a:pPr>
        <a:defRPr sz="1800"/>
      </a:pPr>
      <a:endParaRPr lang="en-US"/>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4.pict"/></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pict"/></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pict"/></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812800" y="6343650"/>
            <a:ext cx="7518400" cy="184150"/>
          </a:xfrm>
          <a:prstGeom prst="rect">
            <a:avLst/>
          </a:prstGeom>
          <a:noFill/>
          <a:ln w="12700">
            <a:noFill/>
            <a:miter lim="800000"/>
            <a:headEnd/>
            <a:tailEnd/>
          </a:ln>
          <a:effectLst/>
        </p:spPr>
        <p:txBody>
          <a:bodyPr lIns="93663" tIns="46038" rIns="93663" bIns="46038">
            <a:prstTxWarp prst="textNoShape">
              <a:avLst/>
            </a:prstTxWarp>
            <a:spAutoFit/>
          </a:bodyPr>
          <a:lstStyle/>
          <a:p>
            <a:pPr defTabSz="950913" eaLnBrk="0" hangingPunct="0"/>
            <a:r>
              <a:rPr lang="en-GB" sz="1000">
                <a:latin typeface="Times New Roman" charset="0"/>
              </a:rPr>
              <a:t>© 2007 Dylan Wiliam, Institute of Education, 20 Bedford Way, London WC1H 0AL, UK; 020 7612 6000</a:t>
            </a:r>
          </a:p>
        </p:txBody>
      </p:sp>
      <p:sp>
        <p:nvSpPr>
          <p:cNvPr id="3075" name="Rectangle 3"/>
          <p:cNvSpPr>
            <a:spLocks noChangeArrowheads="1"/>
          </p:cNvSpPr>
          <p:nvPr/>
        </p:nvSpPr>
        <p:spPr bwMode="auto">
          <a:xfrm>
            <a:off x="1060450" y="377825"/>
            <a:ext cx="8037513" cy="192088"/>
          </a:xfrm>
          <a:prstGeom prst="rect">
            <a:avLst/>
          </a:prstGeom>
          <a:noFill/>
          <a:ln w="12700">
            <a:noFill/>
            <a:miter lim="800000"/>
            <a:headEnd/>
            <a:tailEnd/>
          </a:ln>
          <a:effectLst/>
        </p:spPr>
        <p:txBody>
          <a:bodyPr>
            <a:prstTxWarp prst="textNoShape">
              <a:avLst/>
            </a:prstTxWarp>
          </a:bodyPr>
          <a:lstStyle/>
          <a:p>
            <a:endParaRPr lang="en-US"/>
          </a:p>
        </p:txBody>
      </p:sp>
      <p:sp>
        <p:nvSpPr>
          <p:cNvPr id="3076" name="Rectangle 4"/>
          <p:cNvSpPr>
            <a:spLocks noChangeArrowheads="1"/>
          </p:cNvSpPr>
          <p:nvPr/>
        </p:nvSpPr>
        <p:spPr bwMode="auto">
          <a:xfrm>
            <a:off x="4656138" y="6581775"/>
            <a:ext cx="708025" cy="184150"/>
          </a:xfrm>
          <a:prstGeom prst="rect">
            <a:avLst/>
          </a:prstGeom>
          <a:noFill/>
          <a:ln w="12700">
            <a:noFill/>
            <a:miter lim="800000"/>
            <a:headEnd/>
            <a:tailEnd/>
          </a:ln>
          <a:effectLst/>
        </p:spPr>
        <p:txBody>
          <a:bodyPr lIns="93663" tIns="46038" rIns="93663" bIns="46038">
            <a:prstTxWarp prst="textNoShape">
              <a:avLst/>
            </a:prstTxWarp>
            <a:spAutoFit/>
          </a:bodyPr>
          <a:lstStyle/>
          <a:p>
            <a:pPr defTabSz="950913" eaLnBrk="0" hangingPunct="0"/>
            <a:fld id="{CC282693-727F-C84E-85A3-D658E57902F8}" type="slidenum">
              <a:rPr lang="en-GB" sz="1000">
                <a:latin typeface="Times New Roman" charset="0"/>
              </a:rPr>
              <a:pPr defTabSz="950913" eaLnBrk="0" hangingPunct="0"/>
              <a:t>‹#›</a:t>
            </a:fld>
            <a:endParaRPr lang="en-GB" sz="1000">
              <a:latin typeface="Times New Roman"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1306513" y="3257550"/>
            <a:ext cx="7181850" cy="3086100"/>
          </a:xfrm>
          <a:prstGeom prst="rect">
            <a:avLst/>
          </a:prstGeom>
          <a:noFill/>
          <a:ln w="12700">
            <a:noFill/>
            <a:miter lim="800000"/>
            <a:headEnd/>
            <a:tailEnd/>
          </a:ln>
          <a:effectLst/>
        </p:spPr>
        <p:txBody>
          <a:bodyPr vert="horz" wrap="square" lIns="93663" tIns="46038" rIns="93663" bIns="46038"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5363" name="Rectangle 3"/>
          <p:cNvSpPr>
            <a:spLocks noGrp="1" noRot="1" noChangeAspect="1" noChangeArrowheads="1" noTextEdit="1"/>
          </p:cNvSpPr>
          <p:nvPr>
            <p:ph type="sldImg" idx="2"/>
          </p:nvPr>
        </p:nvSpPr>
        <p:spPr bwMode="auto">
          <a:xfrm>
            <a:off x="2968625" y="598488"/>
            <a:ext cx="3206750" cy="2405062"/>
          </a:xfrm>
          <a:prstGeom prst="rect">
            <a:avLst/>
          </a:prstGeom>
          <a:noFill/>
          <a:ln w="12700">
            <a:solidFill>
              <a:schemeClr val="tx1"/>
            </a:solidFill>
            <a:miter lim="800000"/>
            <a:headEnd/>
            <a:tailEnd/>
          </a:ln>
        </p:spPr>
      </p:sp>
    </p:spTree>
  </p:cSld>
  <p:clrMap bg1="lt1" tx1="dk1" bg2="lt2" tx2="dk2" accent1="accent1" accent2="accent2" accent3="accent3" accent4="accent4" accent5="accent5" accent6="accent6" hlink="hlink" folHlink="folHlink"/>
  <p:notesStyle>
    <a:lvl1pPr algn="l" defTabSz="950913" rtl="0" eaLnBrk="0" fontAlgn="base" hangingPunct="0">
      <a:spcBef>
        <a:spcPct val="30000"/>
      </a:spcBef>
      <a:spcAft>
        <a:spcPct val="0"/>
      </a:spcAft>
      <a:defRPr sz="1200" kern="1200">
        <a:solidFill>
          <a:schemeClr val="tx1"/>
        </a:solidFill>
        <a:latin typeface="Times New Roman" pitchFamily="-109" charset="0"/>
        <a:ea typeface="ＭＳ Ｐゴシック" pitchFamily="-65" charset="-128"/>
        <a:cs typeface="ＭＳ Ｐゴシック" pitchFamily="-65" charset="-128"/>
      </a:defRPr>
    </a:lvl1pPr>
    <a:lvl2pPr marL="476250" algn="l" defTabSz="950913" rtl="0" eaLnBrk="0" fontAlgn="base" hangingPunct="0">
      <a:spcBef>
        <a:spcPct val="30000"/>
      </a:spcBef>
      <a:spcAft>
        <a:spcPct val="0"/>
      </a:spcAft>
      <a:defRPr sz="1200" kern="1200">
        <a:solidFill>
          <a:schemeClr val="tx1"/>
        </a:solidFill>
        <a:latin typeface="Times New Roman" pitchFamily="-109" charset="0"/>
        <a:ea typeface="ＭＳ Ｐゴシック" pitchFamily="-109" charset="-128"/>
        <a:cs typeface="+mn-cs"/>
      </a:defRPr>
    </a:lvl2pPr>
    <a:lvl3pPr marL="950913" algn="l" defTabSz="950913" rtl="0" eaLnBrk="0" fontAlgn="base" hangingPunct="0">
      <a:spcBef>
        <a:spcPct val="30000"/>
      </a:spcBef>
      <a:spcAft>
        <a:spcPct val="0"/>
      </a:spcAft>
      <a:defRPr sz="1200" kern="1200">
        <a:solidFill>
          <a:schemeClr val="tx1"/>
        </a:solidFill>
        <a:latin typeface="Times New Roman" pitchFamily="-109" charset="0"/>
        <a:ea typeface="ＭＳ Ｐゴシック" pitchFamily="-109" charset="-128"/>
        <a:cs typeface="+mn-cs"/>
      </a:defRPr>
    </a:lvl3pPr>
    <a:lvl4pPr marL="1427163" algn="l" defTabSz="950913" rtl="0" eaLnBrk="0" fontAlgn="base" hangingPunct="0">
      <a:spcBef>
        <a:spcPct val="30000"/>
      </a:spcBef>
      <a:spcAft>
        <a:spcPct val="0"/>
      </a:spcAft>
      <a:defRPr sz="1200" kern="1200">
        <a:solidFill>
          <a:schemeClr val="tx1"/>
        </a:solidFill>
        <a:latin typeface="Times New Roman" pitchFamily="-109" charset="0"/>
        <a:ea typeface="ＭＳ Ｐゴシック" pitchFamily="-109" charset="-128"/>
        <a:cs typeface="+mn-cs"/>
      </a:defRPr>
    </a:lvl4pPr>
    <a:lvl5pPr marL="1901825" algn="l" defTabSz="950913" rtl="0" eaLnBrk="0" fontAlgn="base" hangingPunct="0">
      <a:spcBef>
        <a:spcPct val="30000"/>
      </a:spcBef>
      <a:spcAft>
        <a:spcPct val="0"/>
      </a:spcAft>
      <a:defRPr sz="1200" kern="1200">
        <a:solidFill>
          <a:schemeClr val="tx1"/>
        </a:solidFill>
        <a:latin typeface="Times New Roman" pitchFamily="-109" charset="0"/>
        <a:ea typeface="ＭＳ Ｐゴシック" pitchFamily="-109"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Rectangle 2"/>
          <p:cNvSpPr>
            <a:spLocks noGrp="1" noRot="1" noChangeAspect="1" noChangeArrowheads="1"/>
          </p:cNvSpPr>
          <p:nvPr>
            <p:ph type="sldImg"/>
          </p:nvPr>
        </p:nvSpPr>
        <p:spPr>
          <a:xfrm>
            <a:off x="2857500" y="514350"/>
            <a:ext cx="3429000" cy="2571750"/>
          </a:xfrm>
          <a:solidFill>
            <a:srgbClr val="FFFFFF"/>
          </a:solidFill>
          <a:ln/>
        </p:spPr>
      </p:sp>
      <p:sp>
        <p:nvSpPr>
          <p:cNvPr id="19459" name="Rectangle 3"/>
          <p:cNvSpPr>
            <a:spLocks noGrp="1" noChangeArrowheads="1"/>
          </p:cNvSpPr>
          <p:nvPr>
            <p:ph type="body" idx="1"/>
          </p:nvPr>
        </p:nvSpPr>
        <p:spPr>
          <a:xfrm>
            <a:off x="1219200" y="3257550"/>
            <a:ext cx="6705600" cy="3086100"/>
          </a:xfrm>
          <a:solidFill>
            <a:srgbClr val="FFFFFF"/>
          </a:solidFill>
          <a:ln>
            <a:solidFill>
              <a:srgbClr val="000000"/>
            </a:solidFill>
          </a:ln>
        </p:spPr>
        <p:txBody>
          <a:bodyPr/>
          <a:lstStyle/>
          <a:p>
            <a:endParaRPr lang="en-US">
              <a:latin typeface="Times New Roman" charset="0"/>
              <a:ea typeface="ＭＳ Ｐゴシック" charset="-128"/>
              <a:cs typeface="ＭＳ Ｐゴシック"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418" name="Rectangle 2"/>
          <p:cNvSpPr>
            <a:spLocks noGrp="1" noRot="1" noChangeAspect="1" noChangeArrowheads="1"/>
          </p:cNvSpPr>
          <p:nvPr>
            <p:ph type="sldImg"/>
          </p:nvPr>
        </p:nvSpPr>
        <p:spPr>
          <a:xfrm>
            <a:off x="2857500" y="514350"/>
            <a:ext cx="3429000" cy="2571750"/>
          </a:xfrm>
          <a:solidFill>
            <a:srgbClr val="FFFFFF"/>
          </a:solidFill>
          <a:ln/>
        </p:spPr>
      </p:sp>
      <p:sp>
        <p:nvSpPr>
          <p:cNvPr id="60419" name="Rectangle 3"/>
          <p:cNvSpPr>
            <a:spLocks noGrp="1" noChangeArrowheads="1"/>
          </p:cNvSpPr>
          <p:nvPr>
            <p:ph type="body" idx="1"/>
          </p:nvPr>
        </p:nvSpPr>
        <p:spPr>
          <a:xfrm>
            <a:off x="1219200" y="3257550"/>
            <a:ext cx="6705600" cy="3086100"/>
          </a:xfrm>
          <a:solidFill>
            <a:srgbClr val="FFFFFF"/>
          </a:solidFill>
          <a:ln>
            <a:solidFill>
              <a:srgbClr val="000000"/>
            </a:solidFill>
          </a:ln>
        </p:spPr>
        <p:txBody>
          <a:bodyPr/>
          <a:lstStyle/>
          <a:p>
            <a:endParaRPr lang="en-US">
              <a:latin typeface="Times New Roman" charset="0"/>
              <a:ea typeface="ＭＳ Ｐゴシック" charset="-128"/>
              <a:cs typeface="ＭＳ Ｐゴシック"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4514" name="Rectangle 2"/>
          <p:cNvSpPr>
            <a:spLocks noGrp="1" noRot="1" noChangeAspect="1" noChangeArrowheads="1"/>
          </p:cNvSpPr>
          <p:nvPr>
            <p:ph type="sldImg"/>
          </p:nvPr>
        </p:nvSpPr>
        <p:spPr>
          <a:xfrm>
            <a:off x="2857500" y="514350"/>
            <a:ext cx="3429000" cy="2571750"/>
          </a:xfrm>
          <a:solidFill>
            <a:srgbClr val="FFFFFF"/>
          </a:solidFill>
          <a:ln/>
        </p:spPr>
      </p:sp>
      <p:sp>
        <p:nvSpPr>
          <p:cNvPr id="64515" name="Rectangle 3"/>
          <p:cNvSpPr>
            <a:spLocks noGrp="1" noChangeArrowheads="1"/>
          </p:cNvSpPr>
          <p:nvPr>
            <p:ph type="body" idx="1"/>
          </p:nvPr>
        </p:nvSpPr>
        <p:spPr>
          <a:xfrm>
            <a:off x="1219200" y="3257550"/>
            <a:ext cx="6705600" cy="3086100"/>
          </a:xfrm>
          <a:solidFill>
            <a:srgbClr val="FFFFFF"/>
          </a:solidFill>
          <a:ln>
            <a:solidFill>
              <a:srgbClr val="000000"/>
            </a:solidFill>
          </a:ln>
        </p:spPr>
        <p:txBody>
          <a:bodyPr/>
          <a:lstStyle/>
          <a:p>
            <a:endParaRPr lang="en-US">
              <a:latin typeface="Times New Roman" charset="0"/>
              <a:ea typeface="ＭＳ Ｐゴシック" charset="-128"/>
              <a:cs typeface="ＭＳ Ｐゴシック"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9634" name="Rectangle 1026"/>
          <p:cNvSpPr>
            <a:spLocks noGrp="1" noRot="1" noChangeAspect="1" noChangeArrowheads="1" noTextEdit="1"/>
          </p:cNvSpPr>
          <p:nvPr>
            <p:ph type="sldImg"/>
          </p:nvPr>
        </p:nvSpPr>
        <p:spPr>
          <a:ln/>
        </p:spPr>
      </p:sp>
      <p:sp>
        <p:nvSpPr>
          <p:cNvPr id="69635" name="Rectangle 1027"/>
          <p:cNvSpPr>
            <a:spLocks noGrp="1" noChangeArrowheads="1"/>
          </p:cNvSpPr>
          <p:nvPr>
            <p:ph type="body" idx="1"/>
          </p:nvPr>
        </p:nvSpPr>
        <p:spPr>
          <a:noFill/>
          <a:ln w="9525"/>
        </p:spPr>
        <p:txBody>
          <a:bodyPr/>
          <a:lstStyle/>
          <a:p>
            <a:endParaRPr lang="en-US">
              <a:latin typeface="Times New Roman" charset="0"/>
              <a:ea typeface="ＭＳ Ｐゴシック" charset="-128"/>
              <a:cs typeface="ＭＳ Ｐゴシック"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682" name="Rectangle 1026"/>
          <p:cNvSpPr>
            <a:spLocks noGrp="1" noRot="1" noChangeAspect="1" noChangeArrowheads="1"/>
          </p:cNvSpPr>
          <p:nvPr>
            <p:ph type="sldImg"/>
          </p:nvPr>
        </p:nvSpPr>
        <p:spPr>
          <a:xfrm>
            <a:off x="2857500" y="514350"/>
            <a:ext cx="3429000" cy="2571750"/>
          </a:xfrm>
          <a:solidFill>
            <a:srgbClr val="FFFFFF"/>
          </a:solidFill>
          <a:ln/>
        </p:spPr>
      </p:sp>
      <p:sp>
        <p:nvSpPr>
          <p:cNvPr id="71683" name="Rectangle 1027"/>
          <p:cNvSpPr>
            <a:spLocks noGrp="1" noChangeArrowheads="1"/>
          </p:cNvSpPr>
          <p:nvPr>
            <p:ph type="body" idx="1"/>
          </p:nvPr>
        </p:nvSpPr>
        <p:spPr>
          <a:xfrm>
            <a:off x="1219200" y="3257550"/>
            <a:ext cx="6705600" cy="3086100"/>
          </a:xfrm>
          <a:solidFill>
            <a:srgbClr val="FFFFFF"/>
          </a:solidFill>
          <a:ln>
            <a:solidFill>
              <a:srgbClr val="000000"/>
            </a:solidFill>
          </a:ln>
        </p:spPr>
        <p:txBody>
          <a:bodyPr/>
          <a:lstStyle/>
          <a:p>
            <a:endParaRPr lang="en-US">
              <a:latin typeface="Times New Roman" charset="0"/>
              <a:ea typeface="ＭＳ Ｐゴシック" charset="-128"/>
              <a:cs typeface="ＭＳ Ｐゴシック"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ln w="9525"/>
        </p:spPr>
        <p:txBody>
          <a:bodyPr/>
          <a:lstStyle/>
          <a:p>
            <a:endParaRPr lang="en-US">
              <a:latin typeface="Times New Roman" charset="0"/>
              <a:ea typeface="ＭＳ Ｐゴシック" charset="-128"/>
              <a:cs typeface="ＭＳ Ｐゴシック"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5778" name="Rectangle 2"/>
          <p:cNvSpPr>
            <a:spLocks noGrp="1" noRot="1" noChangeAspect="1" noChangeArrowheads="1"/>
          </p:cNvSpPr>
          <p:nvPr>
            <p:ph type="sldImg"/>
          </p:nvPr>
        </p:nvSpPr>
        <p:spPr>
          <a:xfrm>
            <a:off x="2857500" y="514350"/>
            <a:ext cx="3429000" cy="2571750"/>
          </a:xfrm>
          <a:solidFill>
            <a:srgbClr val="FFFFFF"/>
          </a:solidFill>
          <a:ln/>
        </p:spPr>
      </p:sp>
      <p:sp>
        <p:nvSpPr>
          <p:cNvPr id="75779" name="Rectangle 3"/>
          <p:cNvSpPr>
            <a:spLocks noGrp="1" noChangeArrowheads="1"/>
          </p:cNvSpPr>
          <p:nvPr>
            <p:ph type="body" idx="1"/>
          </p:nvPr>
        </p:nvSpPr>
        <p:spPr>
          <a:xfrm>
            <a:off x="1219200" y="3257550"/>
            <a:ext cx="6705600" cy="3086100"/>
          </a:xfrm>
          <a:solidFill>
            <a:srgbClr val="FFFFFF"/>
          </a:solidFill>
          <a:ln>
            <a:solidFill>
              <a:srgbClr val="000000"/>
            </a:solidFill>
          </a:ln>
        </p:spPr>
        <p:txBody>
          <a:bodyPr/>
          <a:lstStyle/>
          <a:p>
            <a:endParaRPr lang="en-US">
              <a:latin typeface="Times New Roman" charset="0"/>
              <a:ea typeface="ＭＳ Ｐゴシック" charset="-128"/>
              <a:cs typeface="ＭＳ Ｐゴシック"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4994" name="Rectangle 2"/>
          <p:cNvSpPr>
            <a:spLocks noGrp="1" noRot="1" noChangeAspect="1" noChangeArrowheads="1"/>
          </p:cNvSpPr>
          <p:nvPr>
            <p:ph type="sldImg"/>
          </p:nvPr>
        </p:nvSpPr>
        <p:spPr>
          <a:xfrm>
            <a:off x="2857500" y="514350"/>
            <a:ext cx="3429000" cy="2571750"/>
          </a:xfrm>
          <a:solidFill>
            <a:srgbClr val="FFFFFF"/>
          </a:solidFill>
          <a:ln/>
        </p:spPr>
      </p:sp>
      <p:sp>
        <p:nvSpPr>
          <p:cNvPr id="84995" name="Rectangle 3"/>
          <p:cNvSpPr>
            <a:spLocks noGrp="1" noChangeArrowheads="1"/>
          </p:cNvSpPr>
          <p:nvPr>
            <p:ph type="body" idx="1"/>
          </p:nvPr>
        </p:nvSpPr>
        <p:spPr>
          <a:xfrm>
            <a:off x="1219200" y="3257550"/>
            <a:ext cx="6705600" cy="3086100"/>
          </a:xfrm>
          <a:solidFill>
            <a:srgbClr val="FFFFFF"/>
          </a:solidFill>
          <a:ln>
            <a:solidFill>
              <a:srgbClr val="000000"/>
            </a:solidFill>
          </a:ln>
        </p:spPr>
        <p:txBody>
          <a:bodyPr/>
          <a:lstStyle/>
          <a:p>
            <a:endParaRPr lang="en-US">
              <a:latin typeface="Times New Roman" charset="0"/>
              <a:ea typeface="ＭＳ Ｐゴシック" charset="-128"/>
              <a:cs typeface="ＭＳ Ｐゴシック"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0898" name="Rectangle 2"/>
          <p:cNvSpPr>
            <a:spLocks noGrp="1" noRot="1" noChangeAspect="1" noChangeArrowheads="1"/>
          </p:cNvSpPr>
          <p:nvPr>
            <p:ph type="sldImg"/>
          </p:nvPr>
        </p:nvSpPr>
        <p:spPr>
          <a:ln cap="flat"/>
        </p:spPr>
      </p:sp>
      <p:sp>
        <p:nvSpPr>
          <p:cNvPr id="80899" name="Rectangle 3"/>
          <p:cNvSpPr>
            <a:spLocks noGrp="1" noChangeArrowheads="1"/>
          </p:cNvSpPr>
          <p:nvPr>
            <p:ph type="body" idx="1"/>
          </p:nvPr>
        </p:nvSpPr>
        <p:spPr>
          <a:noFill/>
          <a:ln w="9525"/>
        </p:spPr>
        <p:txBody>
          <a:bodyPr/>
          <a:lstStyle/>
          <a:p>
            <a:endParaRPr lang="en-US" sz="1600">
              <a:solidFill>
                <a:srgbClr val="000000"/>
              </a:solidFill>
              <a:latin typeface="Arial" charset="0"/>
              <a:ea typeface="ＭＳ Ｐゴシック" charset="-128"/>
              <a:cs typeface="ＭＳ Ｐゴシック"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5234" name="Rectangle 2"/>
          <p:cNvSpPr>
            <a:spLocks noGrp="1" noRot="1" noChangeAspect="1" noChangeArrowheads="1"/>
          </p:cNvSpPr>
          <p:nvPr>
            <p:ph type="sldImg"/>
          </p:nvPr>
        </p:nvSpPr>
        <p:spPr>
          <a:solidFill>
            <a:srgbClr val="FFFFFF"/>
          </a:solidFill>
          <a:ln/>
        </p:spPr>
      </p:sp>
      <p:sp>
        <p:nvSpPr>
          <p:cNvPr id="95235" name="Rectangle 3"/>
          <p:cNvSpPr>
            <a:spLocks noGrp="1" noChangeArrowheads="1"/>
          </p:cNvSpPr>
          <p:nvPr>
            <p:ph type="body" idx="1"/>
          </p:nvPr>
        </p:nvSpPr>
        <p:spPr>
          <a:solidFill>
            <a:srgbClr val="FFFFFF"/>
          </a:solidFill>
          <a:ln>
            <a:solidFill>
              <a:srgbClr val="000000"/>
            </a:solidFill>
          </a:ln>
        </p:spPr>
        <p:txBody>
          <a:bodyPr/>
          <a:lstStyle/>
          <a:p>
            <a:endParaRPr lang="en-US">
              <a:latin typeface="Times New Roman" charset="0"/>
              <a:ea typeface="ＭＳ Ｐゴシック" charset="-128"/>
              <a:cs typeface="ＭＳ Ｐゴシック"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8850" name="Rectangle 2"/>
          <p:cNvSpPr>
            <a:spLocks noGrp="1" noRot="1" noChangeAspect="1" noChangeArrowheads="1"/>
          </p:cNvSpPr>
          <p:nvPr>
            <p:ph type="sldImg"/>
          </p:nvPr>
        </p:nvSpPr>
        <p:spPr>
          <a:xfrm>
            <a:off x="2857500" y="514350"/>
            <a:ext cx="3429000" cy="2571750"/>
          </a:xfrm>
          <a:solidFill>
            <a:srgbClr val="FFFFFF"/>
          </a:solidFill>
          <a:ln/>
        </p:spPr>
      </p:sp>
      <p:sp>
        <p:nvSpPr>
          <p:cNvPr id="78851" name="Rectangle 3"/>
          <p:cNvSpPr>
            <a:spLocks noGrp="1" noChangeArrowheads="1"/>
          </p:cNvSpPr>
          <p:nvPr>
            <p:ph type="body" idx="1"/>
          </p:nvPr>
        </p:nvSpPr>
        <p:spPr>
          <a:xfrm>
            <a:off x="1219200" y="3257550"/>
            <a:ext cx="6705600" cy="3086100"/>
          </a:xfrm>
          <a:solidFill>
            <a:srgbClr val="FFFFFF"/>
          </a:solidFill>
          <a:ln>
            <a:solidFill>
              <a:srgbClr val="000000"/>
            </a:solidFill>
          </a:ln>
        </p:spPr>
        <p:txBody>
          <a:bodyPr/>
          <a:lstStyle/>
          <a:p>
            <a:endParaRPr lang="en-US">
              <a:latin typeface="Times New Roman" charset="0"/>
              <a:ea typeface="ＭＳ Ｐゴシック" charset="-128"/>
              <a:cs typeface="ＭＳ Ｐゴシック"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Rectangle 2"/>
          <p:cNvSpPr>
            <a:spLocks noGrp="1" noRot="1" noChangeAspect="1" noChangeArrowheads="1"/>
          </p:cNvSpPr>
          <p:nvPr>
            <p:ph type="sldImg"/>
          </p:nvPr>
        </p:nvSpPr>
        <p:spPr>
          <a:xfrm>
            <a:off x="2857500" y="514350"/>
            <a:ext cx="3429000" cy="2571750"/>
          </a:xfrm>
          <a:solidFill>
            <a:srgbClr val="FFFFFF"/>
          </a:solidFill>
          <a:ln/>
        </p:spPr>
      </p:sp>
      <p:sp>
        <p:nvSpPr>
          <p:cNvPr id="21507" name="Rectangle 3"/>
          <p:cNvSpPr>
            <a:spLocks noGrp="1" noChangeArrowheads="1"/>
          </p:cNvSpPr>
          <p:nvPr>
            <p:ph type="body" idx="1"/>
          </p:nvPr>
        </p:nvSpPr>
        <p:spPr>
          <a:xfrm>
            <a:off x="1219200" y="3257550"/>
            <a:ext cx="6705600" cy="3086100"/>
          </a:xfrm>
          <a:solidFill>
            <a:srgbClr val="FFFFFF"/>
          </a:solidFill>
          <a:ln>
            <a:solidFill>
              <a:srgbClr val="000000"/>
            </a:solidFill>
          </a:ln>
        </p:spPr>
        <p:txBody>
          <a:bodyPr/>
          <a:lstStyle/>
          <a:p>
            <a:endParaRPr lang="en-US">
              <a:latin typeface="Times New Roman" charset="0"/>
              <a:ea typeface="ＭＳ Ｐゴシック" charset="-128"/>
              <a:cs typeface="ＭＳ Ｐゴシック"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2946" name="Rectangle 2"/>
          <p:cNvSpPr>
            <a:spLocks noChangeArrowheads="1"/>
          </p:cNvSpPr>
          <p:nvPr>
            <p:ph type="sldImg"/>
          </p:nvPr>
        </p:nvSpPr>
        <p:spPr>
          <a:solidFill>
            <a:srgbClr val="FFFFFF"/>
          </a:solidFill>
          <a:ln/>
        </p:spPr>
      </p:sp>
      <p:sp>
        <p:nvSpPr>
          <p:cNvPr id="82947" name="Rectangle 3"/>
          <p:cNvSpPr>
            <a:spLocks noChangeArrowheads="1"/>
          </p:cNvSpPr>
          <p:nvPr>
            <p:ph type="body" idx="1"/>
          </p:nvPr>
        </p:nvSpPr>
        <p:spPr>
          <a:solidFill>
            <a:srgbClr val="FFFFFF"/>
          </a:solidFill>
          <a:ln>
            <a:solidFill>
              <a:srgbClr val="000000"/>
            </a:solidFill>
          </a:ln>
        </p:spPr>
        <p:txBody>
          <a:bodyPr/>
          <a:lstStyle/>
          <a:p>
            <a:endParaRPr lang="en-US" smtClean="0">
              <a:latin typeface="Times New Roman" charset="0"/>
              <a:ea typeface="ＭＳ Ｐゴシック" charset="-128"/>
              <a:cs typeface="ＭＳ Ｐゴシック"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0898" name="Rectangle 2"/>
          <p:cNvSpPr>
            <a:spLocks noChangeArrowheads="1"/>
          </p:cNvSpPr>
          <p:nvPr>
            <p:ph type="sldImg"/>
          </p:nvPr>
        </p:nvSpPr>
        <p:spPr>
          <a:solidFill>
            <a:srgbClr val="FFFFFF"/>
          </a:solidFill>
          <a:ln/>
        </p:spPr>
      </p:sp>
      <p:sp>
        <p:nvSpPr>
          <p:cNvPr id="80899" name="Rectangle 3"/>
          <p:cNvSpPr>
            <a:spLocks noChangeArrowheads="1"/>
          </p:cNvSpPr>
          <p:nvPr>
            <p:ph type="body" idx="1"/>
          </p:nvPr>
        </p:nvSpPr>
        <p:spPr>
          <a:solidFill>
            <a:srgbClr val="FFFFFF"/>
          </a:solidFill>
          <a:ln>
            <a:solidFill>
              <a:srgbClr val="000000"/>
            </a:solidFill>
          </a:ln>
        </p:spPr>
        <p:txBody>
          <a:bodyPr/>
          <a:lstStyle/>
          <a:p>
            <a:endParaRPr lang="en-US">
              <a:latin typeface="Times New Roman" charset="0"/>
              <a:ea typeface="ＭＳ Ｐゴシック" charset="-128"/>
              <a:cs typeface="ＭＳ Ｐゴシック"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Rectangle 2"/>
          <p:cNvSpPr>
            <a:spLocks noGrp="1" noRot="1" noChangeAspect="1" noChangeArrowheads="1"/>
          </p:cNvSpPr>
          <p:nvPr>
            <p:ph type="sldImg"/>
          </p:nvPr>
        </p:nvSpPr>
        <p:spPr>
          <a:xfrm>
            <a:off x="2857500" y="514350"/>
            <a:ext cx="3429000" cy="2571750"/>
          </a:xfrm>
          <a:solidFill>
            <a:srgbClr val="FFFFFF"/>
          </a:solidFill>
          <a:ln/>
        </p:spPr>
      </p:sp>
      <p:sp>
        <p:nvSpPr>
          <p:cNvPr id="30723" name="Rectangle 3"/>
          <p:cNvSpPr>
            <a:spLocks noGrp="1" noChangeArrowheads="1"/>
          </p:cNvSpPr>
          <p:nvPr>
            <p:ph type="body" idx="1"/>
          </p:nvPr>
        </p:nvSpPr>
        <p:spPr>
          <a:xfrm>
            <a:off x="1219200" y="3257550"/>
            <a:ext cx="6705600" cy="3086100"/>
          </a:xfrm>
          <a:solidFill>
            <a:srgbClr val="FFFFFF"/>
          </a:solidFill>
          <a:ln>
            <a:solidFill>
              <a:srgbClr val="000000"/>
            </a:solidFill>
          </a:ln>
        </p:spPr>
        <p:txBody>
          <a:bodyPr/>
          <a:lstStyle/>
          <a:p>
            <a:endParaRPr lang="en-US">
              <a:latin typeface="Times New Roman" charset="0"/>
              <a:ea typeface="ＭＳ Ｐゴシック" charset="-128"/>
              <a:cs typeface="ＭＳ Ｐゴシック"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Rectangle 2"/>
          <p:cNvSpPr>
            <a:spLocks noGrp="1" noRot="1" noChangeAspect="1" noChangeArrowheads="1"/>
          </p:cNvSpPr>
          <p:nvPr>
            <p:ph type="sldImg"/>
          </p:nvPr>
        </p:nvSpPr>
        <p:spPr>
          <a:xfrm>
            <a:off x="2857500" y="514350"/>
            <a:ext cx="3429000" cy="2571750"/>
          </a:xfrm>
          <a:solidFill>
            <a:srgbClr val="FFFFFF"/>
          </a:solidFill>
          <a:ln/>
        </p:spPr>
      </p:sp>
      <p:sp>
        <p:nvSpPr>
          <p:cNvPr id="33795" name="Rectangle 3"/>
          <p:cNvSpPr>
            <a:spLocks noGrp="1" noChangeArrowheads="1"/>
          </p:cNvSpPr>
          <p:nvPr>
            <p:ph type="body" idx="1"/>
          </p:nvPr>
        </p:nvSpPr>
        <p:spPr>
          <a:xfrm>
            <a:off x="1219200" y="3257550"/>
            <a:ext cx="6705600" cy="3086100"/>
          </a:xfrm>
          <a:solidFill>
            <a:srgbClr val="FFFFFF"/>
          </a:solidFill>
          <a:ln>
            <a:solidFill>
              <a:srgbClr val="000000"/>
            </a:solidFill>
          </a:ln>
        </p:spPr>
        <p:txBody>
          <a:bodyPr/>
          <a:lstStyle/>
          <a:p>
            <a:endParaRPr lang="en-US">
              <a:latin typeface="Times New Roman" charset="0"/>
              <a:ea typeface="ＭＳ Ｐゴシック" charset="-128"/>
              <a:cs typeface="ＭＳ Ｐゴシック"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Rectangle 2"/>
          <p:cNvSpPr>
            <a:spLocks noGrp="1" noRot="1" noChangeAspect="1" noChangeArrowheads="1"/>
          </p:cNvSpPr>
          <p:nvPr>
            <p:ph type="sldImg"/>
          </p:nvPr>
        </p:nvSpPr>
        <p:spPr>
          <a:solidFill>
            <a:srgbClr val="FFFFFF"/>
          </a:solidFill>
          <a:ln/>
        </p:spPr>
      </p:sp>
      <p:sp>
        <p:nvSpPr>
          <p:cNvPr id="43011" name="Rectangle 3"/>
          <p:cNvSpPr>
            <a:spLocks noGrp="1" noChangeArrowheads="1"/>
          </p:cNvSpPr>
          <p:nvPr>
            <p:ph type="body" idx="1"/>
          </p:nvPr>
        </p:nvSpPr>
        <p:spPr>
          <a:solidFill>
            <a:srgbClr val="FFFFFF"/>
          </a:solidFill>
          <a:ln>
            <a:solidFill>
              <a:srgbClr val="000000"/>
            </a:solidFill>
          </a:ln>
        </p:spPr>
        <p:txBody>
          <a:bodyPr/>
          <a:lstStyle/>
          <a:p>
            <a:endParaRPr lang="en-US">
              <a:latin typeface="Times New Roman" charset="0"/>
              <a:ea typeface="ＭＳ Ｐゴシック" charset="-128"/>
              <a:cs typeface="ＭＳ Ｐゴシック"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2" name="Rectangle 2"/>
          <p:cNvSpPr>
            <a:spLocks noGrp="1" noRot="1" noChangeAspect="1" noChangeArrowheads="1"/>
          </p:cNvSpPr>
          <p:nvPr>
            <p:ph type="sldImg"/>
          </p:nvPr>
        </p:nvSpPr>
        <p:spPr>
          <a:solidFill>
            <a:srgbClr val="FFFFFF"/>
          </a:solidFill>
          <a:ln/>
        </p:spPr>
      </p:sp>
      <p:sp>
        <p:nvSpPr>
          <p:cNvPr id="40963"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New Roman" charset="0"/>
              <a:ea typeface="ＭＳ Ｐゴシック" charset="-128"/>
              <a:cs typeface="ＭＳ Ｐゴシック"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6" name="Rectangle 2"/>
          <p:cNvSpPr>
            <a:spLocks noGrp="1" noRot="1" noChangeAspect="1" noChangeArrowheads="1"/>
          </p:cNvSpPr>
          <p:nvPr>
            <p:ph type="sldImg"/>
          </p:nvPr>
        </p:nvSpPr>
        <p:spPr>
          <a:xfrm>
            <a:off x="2857500" y="514350"/>
            <a:ext cx="3429000" cy="2571750"/>
          </a:xfrm>
          <a:solidFill>
            <a:srgbClr val="FFFFFF"/>
          </a:solidFill>
          <a:ln/>
        </p:spPr>
      </p:sp>
      <p:sp>
        <p:nvSpPr>
          <p:cNvPr id="47107" name="Rectangle 3"/>
          <p:cNvSpPr>
            <a:spLocks noGrp="1" noChangeArrowheads="1"/>
          </p:cNvSpPr>
          <p:nvPr>
            <p:ph type="body" idx="1"/>
          </p:nvPr>
        </p:nvSpPr>
        <p:spPr>
          <a:xfrm>
            <a:off x="1219200" y="3257550"/>
            <a:ext cx="6705600" cy="3086100"/>
          </a:xfrm>
          <a:solidFill>
            <a:srgbClr val="FFFFFF"/>
          </a:solidFill>
          <a:ln>
            <a:solidFill>
              <a:srgbClr val="000000"/>
            </a:solidFill>
          </a:ln>
        </p:spPr>
        <p:txBody>
          <a:bodyPr/>
          <a:lstStyle/>
          <a:p>
            <a:endParaRPr lang="en-US">
              <a:latin typeface="Times New Roman" charset="0"/>
              <a:ea typeface="ＭＳ Ｐゴシック" charset="-128"/>
              <a:cs typeface="ＭＳ Ｐゴシック"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8" name="Rectangle 2"/>
          <p:cNvSpPr>
            <a:spLocks noGrp="1" noRot="1" noChangeAspect="1" noChangeArrowheads="1"/>
          </p:cNvSpPr>
          <p:nvPr>
            <p:ph type="sldImg"/>
          </p:nvPr>
        </p:nvSpPr>
        <p:spPr>
          <a:solidFill>
            <a:srgbClr val="FFFFFF"/>
          </a:solidFill>
          <a:ln/>
        </p:spPr>
      </p:sp>
      <p:sp>
        <p:nvSpPr>
          <p:cNvPr id="50179"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New Roman" charset="0"/>
              <a:ea typeface="ＭＳ Ｐゴシック" charset="-128"/>
              <a:cs typeface="ＭＳ Ｐゴシック"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8" name="Rectangle 2"/>
          <p:cNvSpPr>
            <a:spLocks noGrp="1" noRot="1" noChangeAspect="1" noChangeArrowheads="1"/>
          </p:cNvSpPr>
          <p:nvPr>
            <p:ph type="sldImg"/>
          </p:nvPr>
        </p:nvSpPr>
        <p:spPr>
          <a:xfrm>
            <a:off x="2857500" y="514350"/>
            <a:ext cx="3429000" cy="2571750"/>
          </a:xfrm>
          <a:solidFill>
            <a:srgbClr val="FFFFFF"/>
          </a:solidFill>
          <a:ln/>
        </p:spPr>
      </p:sp>
      <p:sp>
        <p:nvSpPr>
          <p:cNvPr id="55299" name="Rectangle 3"/>
          <p:cNvSpPr>
            <a:spLocks noGrp="1" noChangeArrowheads="1"/>
          </p:cNvSpPr>
          <p:nvPr>
            <p:ph type="body" idx="1"/>
          </p:nvPr>
        </p:nvSpPr>
        <p:spPr>
          <a:xfrm>
            <a:off x="1219200" y="3257550"/>
            <a:ext cx="6705600" cy="3086100"/>
          </a:xfrm>
          <a:solidFill>
            <a:srgbClr val="FFFFFF"/>
          </a:solidFill>
          <a:ln>
            <a:solidFill>
              <a:srgbClr val="000000"/>
            </a:solidFill>
          </a:ln>
        </p:spPr>
        <p:txBody>
          <a:bodyPr/>
          <a:lstStyle/>
          <a:p>
            <a:endParaRPr lang="en-US" smtClean="0">
              <a:latin typeface="Times New Roman" charset="0"/>
              <a:ea typeface="ＭＳ Ｐゴシック" charset="-128"/>
              <a:cs typeface="ＭＳ Ｐゴシック"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582738"/>
            <a:ext cx="6694488" cy="5275262"/>
          </a:xfrm>
          <a:prstGeom prst="rect">
            <a:avLst/>
          </a:prstGeom>
          <a:solidFill>
            <a:srgbClr val="0D3169"/>
          </a:solidFill>
          <a:ln w="9525">
            <a:noFill/>
            <a:miter lim="800000"/>
            <a:headEnd/>
            <a:tailEnd/>
          </a:ln>
          <a:effectLst/>
        </p:spPr>
        <p:txBody>
          <a:bodyPr wrap="none" anchor="ctr">
            <a:prstTxWarp prst="textNoShape">
              <a:avLst/>
            </a:prstTxWarp>
          </a:bodyPr>
          <a:lstStyle/>
          <a:p>
            <a:endParaRPr lang="en-US"/>
          </a:p>
        </p:txBody>
      </p:sp>
      <p:pic>
        <p:nvPicPr>
          <p:cNvPr id="5" name="Picture 3" descr="Image"/>
          <p:cNvPicPr>
            <a:picLocks noChangeAspect="1" noChangeArrowheads="1"/>
          </p:cNvPicPr>
          <p:nvPr/>
        </p:nvPicPr>
        <p:blipFill>
          <a:blip r:embed="rId2"/>
          <a:srcRect r="273" b="2252"/>
          <a:stretch>
            <a:fillRect/>
          </a:stretch>
        </p:blipFill>
        <p:spPr bwMode="auto">
          <a:xfrm>
            <a:off x="6727825" y="1581150"/>
            <a:ext cx="2428875" cy="4062413"/>
          </a:xfrm>
          <a:prstGeom prst="rect">
            <a:avLst/>
          </a:prstGeom>
          <a:noFill/>
          <a:ln w="9525">
            <a:noFill/>
            <a:miter lim="800000"/>
            <a:headEnd/>
            <a:tailEnd/>
          </a:ln>
        </p:spPr>
      </p:pic>
      <p:sp>
        <p:nvSpPr>
          <p:cNvPr id="6" name="Rectangle 4"/>
          <p:cNvSpPr>
            <a:spLocks noChangeArrowheads="1"/>
          </p:cNvSpPr>
          <p:nvPr/>
        </p:nvSpPr>
        <p:spPr bwMode="auto">
          <a:xfrm>
            <a:off x="6732588" y="5684838"/>
            <a:ext cx="2411412" cy="1173162"/>
          </a:xfrm>
          <a:prstGeom prst="rect">
            <a:avLst/>
          </a:prstGeom>
          <a:solidFill>
            <a:srgbClr val="2EC8D5"/>
          </a:solidFill>
          <a:ln w="9525">
            <a:noFill/>
            <a:miter lim="800000"/>
            <a:headEnd/>
            <a:tailEnd/>
          </a:ln>
          <a:effectLst/>
        </p:spPr>
        <p:txBody>
          <a:bodyPr wrap="none" anchor="ctr">
            <a:prstTxWarp prst="textNoShape">
              <a:avLst/>
            </a:prstTxWarp>
          </a:bodyPr>
          <a:lstStyle/>
          <a:p>
            <a:pPr algn="ctr"/>
            <a:r>
              <a:rPr lang="en-US">
                <a:solidFill>
                  <a:schemeClr val="bg1"/>
                </a:solidFill>
              </a:rPr>
              <a:t>www.ioe.ac.uk</a:t>
            </a:r>
          </a:p>
        </p:txBody>
      </p:sp>
      <p:pic>
        <p:nvPicPr>
          <p:cNvPr id="7" name="Picture 7" descr="PMS_C_A4"/>
          <p:cNvPicPr>
            <a:picLocks noChangeAspect="1" noChangeArrowheads="1"/>
          </p:cNvPicPr>
          <p:nvPr/>
        </p:nvPicPr>
        <p:blipFill>
          <a:blip r:embed="rId3"/>
          <a:srcRect/>
          <a:stretch>
            <a:fillRect/>
          </a:stretch>
        </p:blipFill>
        <p:spPr bwMode="auto">
          <a:xfrm>
            <a:off x="6732588" y="358775"/>
            <a:ext cx="2025650" cy="852488"/>
          </a:xfrm>
          <a:prstGeom prst="rect">
            <a:avLst/>
          </a:prstGeom>
          <a:noFill/>
          <a:ln w="9525">
            <a:noFill/>
            <a:miter lim="800000"/>
            <a:headEnd/>
            <a:tailEnd/>
          </a:ln>
        </p:spPr>
      </p:pic>
      <p:sp>
        <p:nvSpPr>
          <p:cNvPr id="555013" name="Rectangle 5"/>
          <p:cNvSpPr>
            <a:spLocks noGrp="1" noChangeArrowheads="1"/>
          </p:cNvSpPr>
          <p:nvPr>
            <p:ph type="ctrTitle"/>
          </p:nvPr>
        </p:nvSpPr>
        <p:spPr>
          <a:xfrm>
            <a:off x="466725" y="1870075"/>
            <a:ext cx="6049963" cy="2711450"/>
          </a:xfrm>
        </p:spPr>
        <p:txBody>
          <a:bodyPr/>
          <a:lstStyle>
            <a:lvl1pPr>
              <a:defRPr sz="4400">
                <a:solidFill>
                  <a:schemeClr val="bg1"/>
                </a:solidFill>
              </a:defRPr>
            </a:lvl1pPr>
          </a:lstStyle>
          <a:p>
            <a:r>
              <a:rPr lang="en-GB"/>
              <a:t>Click to edit Master title style</a:t>
            </a:r>
          </a:p>
        </p:txBody>
      </p:sp>
      <p:sp>
        <p:nvSpPr>
          <p:cNvPr id="555014" name="Rectangle 6"/>
          <p:cNvSpPr>
            <a:spLocks noGrp="1" noChangeArrowheads="1"/>
          </p:cNvSpPr>
          <p:nvPr>
            <p:ph type="subTitle" idx="1"/>
          </p:nvPr>
        </p:nvSpPr>
        <p:spPr>
          <a:xfrm>
            <a:off x="466725" y="5110163"/>
            <a:ext cx="6049963" cy="766762"/>
          </a:xfrm>
        </p:spPr>
        <p:txBody>
          <a:bodyPr/>
          <a:lstStyle>
            <a:lvl1pPr>
              <a:defRPr sz="2100">
                <a:solidFill>
                  <a:schemeClr val="bg1"/>
                </a:solidFill>
              </a:defRPr>
            </a:lvl1pPr>
          </a:lstStyle>
          <a:p>
            <a:r>
              <a:rPr lang="en-GB"/>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fld id="{661EB185-22E0-3D49-9284-E8150FDF073D}" type="slidenum">
              <a:rPr lang="en-GB"/>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2588" y="1870075"/>
            <a:ext cx="2087562" cy="4427538"/>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66725" y="1870075"/>
            <a:ext cx="6113463" cy="4427538"/>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fld id="{9E5444A9-913D-CD44-A996-58E06A165A8C}" type="slidenum">
              <a:rPr lang="en-GB"/>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66725" y="1870075"/>
            <a:ext cx="8353425" cy="644525"/>
          </a:xfrm>
        </p:spPr>
        <p:txBody>
          <a:bodyPr/>
          <a:lstStyle/>
          <a:p>
            <a:r>
              <a:rPr lang="en-GB" smtClean="0"/>
              <a:t>Click to edit Master title style</a:t>
            </a:r>
            <a:endParaRPr lang="en-US"/>
          </a:p>
        </p:txBody>
      </p:sp>
      <p:sp>
        <p:nvSpPr>
          <p:cNvPr id="3" name="Table Placeholder 2"/>
          <p:cNvSpPr>
            <a:spLocks noGrp="1"/>
          </p:cNvSpPr>
          <p:nvPr>
            <p:ph type="tbl" idx="1"/>
          </p:nvPr>
        </p:nvSpPr>
        <p:spPr>
          <a:xfrm>
            <a:off x="466725" y="2590800"/>
            <a:ext cx="8353425" cy="3706813"/>
          </a:xfrm>
        </p:spPr>
        <p:txBody>
          <a:bodyPr/>
          <a:lstStyle/>
          <a:p>
            <a:pPr lvl="0"/>
            <a:endParaRPr lang="en-US" noProof="0" smtClean="0"/>
          </a:p>
        </p:txBody>
      </p:sp>
      <p:sp>
        <p:nvSpPr>
          <p:cNvPr id="4" name="Rectangle 5"/>
          <p:cNvSpPr>
            <a:spLocks noGrp="1" noChangeArrowheads="1"/>
          </p:cNvSpPr>
          <p:nvPr>
            <p:ph type="sldNum" sz="quarter" idx="10"/>
          </p:nvPr>
        </p:nvSpPr>
        <p:spPr>
          <a:ln/>
        </p:spPr>
        <p:txBody>
          <a:bodyPr/>
          <a:lstStyle>
            <a:lvl1pPr>
              <a:defRPr/>
            </a:lvl1pPr>
          </a:lstStyle>
          <a:p>
            <a:fld id="{ABD197B5-48F0-6145-BBB0-5DFE80FA6458}" type="slidenum">
              <a:rPr lang="en-GB"/>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5"/>
          <p:cNvSpPr>
            <a:spLocks noGrp="1" noChangeArrowheads="1"/>
          </p:cNvSpPr>
          <p:nvPr>
            <p:ph type="sldNum" sz="quarter" idx="10"/>
          </p:nvPr>
        </p:nvSpPr>
        <p:spPr>
          <a:xfrm>
            <a:off x="8847138" y="6567488"/>
            <a:ext cx="296862" cy="290512"/>
          </a:xfrm>
        </p:spPr>
        <p:txBody>
          <a:bodyPr/>
          <a:lstStyle>
            <a:lvl1pPr>
              <a:defRPr/>
            </a:lvl1pPr>
          </a:lstStyle>
          <a:p>
            <a:pPr>
              <a:defRPr/>
            </a:pPr>
            <a:fld id="{6F9D5FDB-81FE-7847-944C-8F1C859D402C}" type="slidenum">
              <a:rPr lang="en-GB">
                <a:solidFill>
                  <a:srgbClr val="000000">
                    <a:tint val="75000"/>
                  </a:srgbClr>
                </a:solidFill>
              </a:rPr>
              <a:pPr>
                <a:defRPr/>
              </a:pPr>
              <a:t>‹#›</a:t>
            </a:fld>
            <a:endParaRPr lang="en-GB">
              <a:solidFill>
                <a:srgbClr val="000000">
                  <a:tint val="75000"/>
                </a:srgb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xfrm>
            <a:off x="8847138" y="6567488"/>
            <a:ext cx="296862" cy="290512"/>
          </a:xfrm>
        </p:spPr>
        <p:txBody>
          <a:bodyPr/>
          <a:lstStyle>
            <a:lvl1pPr>
              <a:defRPr/>
            </a:lvl1pPr>
          </a:lstStyle>
          <a:p>
            <a:pPr>
              <a:defRPr/>
            </a:pPr>
            <a:fld id="{C168D324-201C-8940-B333-98AD5010A09F}" type="slidenum">
              <a:rPr lang="en-GB">
                <a:solidFill>
                  <a:srgbClr val="000000">
                    <a:tint val="75000"/>
                  </a:srgbClr>
                </a:solidFill>
              </a:rPr>
              <a:pPr>
                <a:defRPr/>
              </a:pPr>
              <a:t>‹#›</a:t>
            </a:fld>
            <a:endParaRPr lang="en-GB">
              <a:solidFill>
                <a:srgbClr val="000000">
                  <a:tint val="75000"/>
                </a:srgb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66725" y="1870075"/>
            <a:ext cx="8353425" cy="644525"/>
          </a:xfrm>
        </p:spPr>
        <p:txBody>
          <a:bodyPr/>
          <a:lstStyle/>
          <a:p>
            <a:r>
              <a:rPr lang="en-GB" smtClean="0"/>
              <a:t>Click to edit Master title style</a:t>
            </a:r>
            <a:endParaRPr lang="en-US"/>
          </a:p>
        </p:txBody>
      </p:sp>
      <p:sp>
        <p:nvSpPr>
          <p:cNvPr id="3" name="Table Placeholder 2"/>
          <p:cNvSpPr>
            <a:spLocks noGrp="1"/>
          </p:cNvSpPr>
          <p:nvPr>
            <p:ph type="tbl" idx="1"/>
          </p:nvPr>
        </p:nvSpPr>
        <p:spPr>
          <a:xfrm>
            <a:off x="466725" y="2590800"/>
            <a:ext cx="8353425" cy="3706813"/>
          </a:xfrm>
        </p:spPr>
        <p:txBody>
          <a:bodyPr/>
          <a:lstStyle/>
          <a:p>
            <a:pPr lvl="0"/>
            <a:endParaRPr lang="en-US" noProof="0" smtClean="0"/>
          </a:p>
        </p:txBody>
      </p:sp>
      <p:sp>
        <p:nvSpPr>
          <p:cNvPr id="4" name="Rectangle 5"/>
          <p:cNvSpPr>
            <a:spLocks noGrp="1" noChangeArrowheads="1"/>
          </p:cNvSpPr>
          <p:nvPr>
            <p:ph type="sldNum" sz="quarter" idx="10"/>
          </p:nvPr>
        </p:nvSpPr>
        <p:spPr>
          <a:xfrm>
            <a:off x="8847138" y="6567488"/>
            <a:ext cx="296862" cy="290512"/>
          </a:xfrm>
        </p:spPr>
        <p:txBody>
          <a:bodyPr/>
          <a:lstStyle>
            <a:lvl1pPr>
              <a:defRPr/>
            </a:lvl1pPr>
          </a:lstStyle>
          <a:p>
            <a:pPr>
              <a:defRPr/>
            </a:pPr>
            <a:fld id="{D65B1E97-AD83-9546-A50A-E42A5878DFBD}" type="slidenum">
              <a:rPr lang="en-GB">
                <a:solidFill>
                  <a:srgbClr val="000000">
                    <a:tint val="75000"/>
                  </a:srgbClr>
                </a:solidFill>
              </a:rPr>
              <a:pPr>
                <a:defRPr/>
              </a:pPr>
              <a:t>‹#›</a:t>
            </a:fld>
            <a:endParaRPr lang="en-GB">
              <a:solidFill>
                <a:srgbClr val="000000">
                  <a:tint val="75000"/>
                </a:srgb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Rectangle 5"/>
          <p:cNvSpPr>
            <a:spLocks noGrp="1" noChangeArrowheads="1"/>
          </p:cNvSpPr>
          <p:nvPr>
            <p:ph type="sldNum" sz="quarter" idx="10"/>
          </p:nvPr>
        </p:nvSpPr>
        <p:spPr>
          <a:xfrm>
            <a:off x="8847138" y="6567488"/>
            <a:ext cx="296862" cy="290512"/>
          </a:xfrm>
        </p:spPr>
        <p:txBody>
          <a:bodyPr/>
          <a:lstStyle>
            <a:lvl1pPr>
              <a:defRPr/>
            </a:lvl1pPr>
          </a:lstStyle>
          <a:p>
            <a:pPr>
              <a:defRPr/>
            </a:pPr>
            <a:fld id="{F264B42A-219D-C542-9FA5-DE7AE690757F}" type="slidenum">
              <a:rPr lang="en-GB">
                <a:solidFill>
                  <a:srgbClr val="000000">
                    <a:tint val="75000"/>
                  </a:srgbClr>
                </a:solidFill>
              </a:rPr>
              <a:pPr>
                <a:defRPr/>
              </a:pPr>
              <a:t>‹#›</a:t>
            </a:fld>
            <a:endParaRPr lang="en-GB">
              <a:solidFill>
                <a:srgbClr val="000000">
                  <a:tint val="75000"/>
                </a:srgb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fld id="{1527BC13-95C2-E046-B485-CAE690EAB112}" type="slidenum">
              <a:rPr lang="en-GB"/>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Rectangle 5"/>
          <p:cNvSpPr>
            <a:spLocks noGrp="1" noChangeArrowheads="1"/>
          </p:cNvSpPr>
          <p:nvPr>
            <p:ph type="sldNum" sz="quarter" idx="10"/>
          </p:nvPr>
        </p:nvSpPr>
        <p:spPr>
          <a:ln/>
        </p:spPr>
        <p:txBody>
          <a:bodyPr/>
          <a:lstStyle>
            <a:lvl1pPr>
              <a:defRPr/>
            </a:lvl1pPr>
          </a:lstStyle>
          <a:p>
            <a:fld id="{D857AA5C-E1E8-5A41-9B46-7884B74C5EDC}"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66725" y="2590800"/>
            <a:ext cx="4100513" cy="37068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719638" y="2590800"/>
            <a:ext cx="4100512" cy="37068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Rectangle 5"/>
          <p:cNvSpPr>
            <a:spLocks noGrp="1" noChangeArrowheads="1"/>
          </p:cNvSpPr>
          <p:nvPr>
            <p:ph type="sldNum" sz="quarter" idx="10"/>
          </p:nvPr>
        </p:nvSpPr>
        <p:spPr>
          <a:ln/>
        </p:spPr>
        <p:txBody>
          <a:bodyPr/>
          <a:lstStyle>
            <a:lvl1pPr>
              <a:defRPr/>
            </a:lvl1pPr>
          </a:lstStyle>
          <a:p>
            <a:fld id="{65929F72-E759-BE4D-A7C5-58642415689B}"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Rectangle 5"/>
          <p:cNvSpPr>
            <a:spLocks noGrp="1" noChangeArrowheads="1"/>
          </p:cNvSpPr>
          <p:nvPr>
            <p:ph type="sldNum" sz="quarter" idx="10"/>
          </p:nvPr>
        </p:nvSpPr>
        <p:spPr>
          <a:ln/>
        </p:spPr>
        <p:txBody>
          <a:bodyPr/>
          <a:lstStyle>
            <a:lvl1pPr>
              <a:defRPr/>
            </a:lvl1pPr>
          </a:lstStyle>
          <a:p>
            <a:fld id="{F682345F-34A2-3E45-864B-D1EA9E851261}"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Rectangle 5"/>
          <p:cNvSpPr>
            <a:spLocks noGrp="1" noChangeArrowheads="1"/>
          </p:cNvSpPr>
          <p:nvPr>
            <p:ph type="sldNum" sz="quarter" idx="10"/>
          </p:nvPr>
        </p:nvSpPr>
        <p:spPr>
          <a:ln/>
        </p:spPr>
        <p:txBody>
          <a:bodyPr/>
          <a:lstStyle>
            <a:lvl1pPr>
              <a:defRPr/>
            </a:lvl1pPr>
          </a:lstStyle>
          <a:p>
            <a:fld id="{C77517DC-13AA-CB49-B6AD-F71F02B79138}"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fld id="{729C6E93-2C82-5F41-AFED-52D1CA12DDE5}"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fld id="{D94359F6-AC4D-5749-90EB-09FE20B8F893}"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fld id="{A6F9843F-11D4-C247-BCC0-1C15F7F40160}"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theme" Target="../theme/theme2.xml"/><Relationship Id="rId6" Type="http://schemas.openxmlformats.org/officeDocument/2006/relationships/image" Target="../media/image1.jpeg"/><Relationship Id="rId1" Type="http://schemas.openxmlformats.org/officeDocument/2006/relationships/slideLayout" Target="../slideLayouts/slideLayout13.xml"/><Relationship Id="rId2"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553986" name="Rectangle 2"/>
          <p:cNvSpPr>
            <a:spLocks noChangeArrowheads="1"/>
          </p:cNvSpPr>
          <p:nvPr/>
        </p:nvSpPr>
        <p:spPr bwMode="auto">
          <a:xfrm>
            <a:off x="0" y="1582738"/>
            <a:ext cx="9144000" cy="5275262"/>
          </a:xfrm>
          <a:prstGeom prst="rect">
            <a:avLst/>
          </a:prstGeom>
          <a:solidFill>
            <a:srgbClr val="F1DFED"/>
          </a:solidFill>
          <a:ln w="9525">
            <a:noFill/>
            <a:miter lim="800000"/>
            <a:headEnd/>
            <a:tailEnd/>
          </a:ln>
          <a:effectLst/>
        </p:spPr>
        <p:txBody>
          <a:bodyPr wrap="none" anchor="ctr">
            <a:prstTxWarp prst="textNoShape">
              <a:avLst/>
            </a:prstTxWarp>
          </a:bodyPr>
          <a:lstStyle/>
          <a:p>
            <a:endParaRPr lang="en-US"/>
          </a:p>
        </p:txBody>
      </p:sp>
      <p:sp>
        <p:nvSpPr>
          <p:cNvPr id="1027" name="Rectangle 3"/>
          <p:cNvSpPr>
            <a:spLocks noGrp="1" noChangeArrowheads="1"/>
          </p:cNvSpPr>
          <p:nvPr>
            <p:ph type="title"/>
          </p:nvPr>
        </p:nvSpPr>
        <p:spPr bwMode="auto">
          <a:xfrm>
            <a:off x="466725" y="1870075"/>
            <a:ext cx="8353425" cy="6445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a:t>Click to edit Master title style</a:t>
            </a:r>
          </a:p>
        </p:txBody>
      </p:sp>
      <p:sp>
        <p:nvSpPr>
          <p:cNvPr id="1028" name="Rectangle 4"/>
          <p:cNvSpPr>
            <a:spLocks noGrp="1" noChangeArrowheads="1"/>
          </p:cNvSpPr>
          <p:nvPr>
            <p:ph type="body" idx="1"/>
          </p:nvPr>
        </p:nvSpPr>
        <p:spPr bwMode="auto">
          <a:xfrm>
            <a:off x="466725" y="2590800"/>
            <a:ext cx="8353425" cy="37068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53989" name="Rectangle 5"/>
          <p:cNvSpPr>
            <a:spLocks noGrp="1" noChangeArrowheads="1"/>
          </p:cNvSpPr>
          <p:nvPr>
            <p:ph type="sldNum" sz="quarter" idx="4"/>
          </p:nvPr>
        </p:nvSpPr>
        <p:spPr bwMode="auto">
          <a:xfrm>
            <a:off x="466725" y="6440488"/>
            <a:ext cx="296863" cy="2905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1300">
                <a:latin typeface="Arial" charset="0"/>
              </a:defRPr>
            </a:lvl1pPr>
          </a:lstStyle>
          <a:p>
            <a:fld id="{A9727994-B913-4548-AD3A-20BA11E42D74}" type="slidenum">
              <a:rPr lang="en-GB"/>
              <a:pPr/>
              <a:t>‹#›</a:t>
            </a:fld>
            <a:endParaRPr lang="en-GB"/>
          </a:p>
        </p:txBody>
      </p:sp>
      <p:pic>
        <p:nvPicPr>
          <p:cNvPr id="1030" name="Picture 6" descr="PMS_C_A4"/>
          <p:cNvPicPr>
            <a:picLocks noChangeAspect="1" noChangeArrowheads="1"/>
          </p:cNvPicPr>
          <p:nvPr/>
        </p:nvPicPr>
        <p:blipFill>
          <a:blip r:embed="rId14"/>
          <a:srcRect/>
          <a:stretch>
            <a:fillRect/>
          </a:stretch>
        </p:blipFill>
        <p:spPr bwMode="auto">
          <a:xfrm>
            <a:off x="6732588" y="358775"/>
            <a:ext cx="2025650" cy="8524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9"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l" rtl="0" eaLnBrk="0" fontAlgn="base" hangingPunct="0">
        <a:spcBef>
          <a:spcPct val="0"/>
        </a:spcBef>
        <a:spcAft>
          <a:spcPct val="0"/>
        </a:spcAft>
        <a:defRPr sz="3900">
          <a:solidFill>
            <a:srgbClr val="9E2487"/>
          </a:solidFill>
          <a:latin typeface="+mj-lt"/>
          <a:ea typeface="ＭＳ Ｐゴシック" pitchFamily="-65" charset="-128"/>
          <a:cs typeface="ＭＳ Ｐゴシック" pitchFamily="-65" charset="-128"/>
        </a:defRPr>
      </a:lvl1pPr>
      <a:lvl2pPr algn="l" rtl="0" eaLnBrk="0" fontAlgn="base" hangingPunct="0">
        <a:spcBef>
          <a:spcPct val="0"/>
        </a:spcBef>
        <a:spcAft>
          <a:spcPct val="0"/>
        </a:spcAft>
        <a:defRPr sz="3900">
          <a:solidFill>
            <a:srgbClr val="9E2487"/>
          </a:solidFill>
          <a:latin typeface="Arial" pitchFamily="-109" charset="0"/>
          <a:ea typeface="ＭＳ Ｐゴシック" pitchFamily="-65" charset="-128"/>
          <a:cs typeface="ＭＳ Ｐゴシック" pitchFamily="-65" charset="-128"/>
        </a:defRPr>
      </a:lvl2pPr>
      <a:lvl3pPr algn="l" rtl="0" eaLnBrk="0" fontAlgn="base" hangingPunct="0">
        <a:spcBef>
          <a:spcPct val="0"/>
        </a:spcBef>
        <a:spcAft>
          <a:spcPct val="0"/>
        </a:spcAft>
        <a:defRPr sz="3900">
          <a:solidFill>
            <a:srgbClr val="9E2487"/>
          </a:solidFill>
          <a:latin typeface="Arial" pitchFamily="-109" charset="0"/>
          <a:ea typeface="ＭＳ Ｐゴシック" pitchFamily="-65" charset="-128"/>
          <a:cs typeface="ＭＳ Ｐゴシック" pitchFamily="-65" charset="-128"/>
        </a:defRPr>
      </a:lvl3pPr>
      <a:lvl4pPr algn="l" rtl="0" eaLnBrk="0" fontAlgn="base" hangingPunct="0">
        <a:spcBef>
          <a:spcPct val="0"/>
        </a:spcBef>
        <a:spcAft>
          <a:spcPct val="0"/>
        </a:spcAft>
        <a:defRPr sz="3900">
          <a:solidFill>
            <a:srgbClr val="9E2487"/>
          </a:solidFill>
          <a:latin typeface="Arial" pitchFamily="-109" charset="0"/>
          <a:ea typeface="ＭＳ Ｐゴシック" pitchFamily="-65" charset="-128"/>
          <a:cs typeface="ＭＳ Ｐゴシック" pitchFamily="-65" charset="-128"/>
        </a:defRPr>
      </a:lvl4pPr>
      <a:lvl5pPr algn="l" rtl="0" eaLnBrk="0" fontAlgn="base" hangingPunct="0">
        <a:spcBef>
          <a:spcPct val="0"/>
        </a:spcBef>
        <a:spcAft>
          <a:spcPct val="0"/>
        </a:spcAft>
        <a:defRPr sz="3900">
          <a:solidFill>
            <a:srgbClr val="9E2487"/>
          </a:solidFill>
          <a:latin typeface="Arial" pitchFamily="-109" charset="0"/>
          <a:ea typeface="ＭＳ Ｐゴシック" pitchFamily="-65" charset="-128"/>
          <a:cs typeface="ＭＳ Ｐゴシック" pitchFamily="-65" charset="-128"/>
        </a:defRPr>
      </a:lvl5pPr>
      <a:lvl6pPr marL="457200" algn="l" rtl="0" fontAlgn="base">
        <a:spcBef>
          <a:spcPct val="0"/>
        </a:spcBef>
        <a:spcAft>
          <a:spcPct val="0"/>
        </a:spcAft>
        <a:defRPr sz="3900">
          <a:solidFill>
            <a:srgbClr val="9E2487"/>
          </a:solidFill>
          <a:latin typeface="Arial" pitchFamily="-109" charset="0"/>
        </a:defRPr>
      </a:lvl6pPr>
      <a:lvl7pPr marL="914400" algn="l" rtl="0" fontAlgn="base">
        <a:spcBef>
          <a:spcPct val="0"/>
        </a:spcBef>
        <a:spcAft>
          <a:spcPct val="0"/>
        </a:spcAft>
        <a:defRPr sz="3900">
          <a:solidFill>
            <a:srgbClr val="9E2487"/>
          </a:solidFill>
          <a:latin typeface="Arial" pitchFamily="-109" charset="0"/>
        </a:defRPr>
      </a:lvl7pPr>
      <a:lvl8pPr marL="1371600" algn="l" rtl="0" fontAlgn="base">
        <a:spcBef>
          <a:spcPct val="0"/>
        </a:spcBef>
        <a:spcAft>
          <a:spcPct val="0"/>
        </a:spcAft>
        <a:defRPr sz="3900">
          <a:solidFill>
            <a:srgbClr val="9E2487"/>
          </a:solidFill>
          <a:latin typeface="Arial" pitchFamily="-109" charset="0"/>
        </a:defRPr>
      </a:lvl8pPr>
      <a:lvl9pPr marL="1828800" algn="l" rtl="0" fontAlgn="base">
        <a:spcBef>
          <a:spcPct val="0"/>
        </a:spcBef>
        <a:spcAft>
          <a:spcPct val="0"/>
        </a:spcAft>
        <a:defRPr sz="3900">
          <a:solidFill>
            <a:srgbClr val="9E2487"/>
          </a:solidFill>
          <a:latin typeface="Arial" pitchFamily="-109" charset="0"/>
        </a:defRPr>
      </a:lvl9pPr>
    </p:titleStyle>
    <p:bodyStyle>
      <a:lvl1pPr marL="342900" indent="-342900" algn="l" rtl="0" eaLnBrk="0" fontAlgn="base" hangingPunct="0">
        <a:spcBef>
          <a:spcPct val="20000"/>
        </a:spcBef>
        <a:spcAft>
          <a:spcPct val="0"/>
        </a:spcAft>
        <a:defRPr sz="1900" b="1">
          <a:solidFill>
            <a:schemeClr val="tx1"/>
          </a:solidFill>
          <a:latin typeface="+mn-lt"/>
          <a:ea typeface="ＭＳ Ｐゴシック" pitchFamily="-65" charset="-128"/>
          <a:cs typeface="ＭＳ Ｐゴシック" pitchFamily="-65" charset="-128"/>
        </a:defRPr>
      </a:lvl1pPr>
      <a:lvl2pPr marL="225425" indent="-223838" algn="l" rtl="0" eaLnBrk="0" fontAlgn="base" hangingPunct="0">
        <a:spcBef>
          <a:spcPct val="20000"/>
        </a:spcBef>
        <a:spcAft>
          <a:spcPct val="0"/>
        </a:spcAft>
        <a:buClr>
          <a:srgbClr val="8C357B"/>
        </a:buClr>
        <a:buFont typeface="Zapf Dingbats" charset="2"/>
        <a:buChar char=""/>
        <a:defRPr sz="1900">
          <a:solidFill>
            <a:schemeClr val="tx1"/>
          </a:solidFill>
          <a:latin typeface="+mn-lt"/>
          <a:ea typeface="ＭＳ Ｐゴシック" pitchFamily="-109" charset="-128"/>
        </a:defRPr>
      </a:lvl2pPr>
      <a:lvl3pPr marL="485775" indent="-258763" algn="l" rtl="0" eaLnBrk="0" fontAlgn="base" hangingPunct="0">
        <a:spcBef>
          <a:spcPct val="20000"/>
        </a:spcBef>
        <a:spcAft>
          <a:spcPct val="0"/>
        </a:spcAft>
        <a:buClr>
          <a:srgbClr val="8C357B"/>
        </a:buClr>
        <a:buFont typeface="Zapf Dingbats" charset="2"/>
        <a:buChar char=""/>
        <a:defRPr sz="1900">
          <a:solidFill>
            <a:schemeClr val="tx1"/>
          </a:solidFill>
          <a:latin typeface="+mn-lt"/>
          <a:ea typeface="ＭＳ Ｐゴシック" pitchFamily="-109" charset="-128"/>
        </a:defRPr>
      </a:lvl3pPr>
      <a:lvl4pPr marL="746125" indent="-258763" algn="l" rtl="0" eaLnBrk="0" fontAlgn="base" hangingPunct="0">
        <a:spcBef>
          <a:spcPct val="20000"/>
        </a:spcBef>
        <a:spcAft>
          <a:spcPct val="0"/>
        </a:spcAft>
        <a:buClr>
          <a:srgbClr val="8C357B"/>
        </a:buClr>
        <a:buFont typeface="Zapf Dingbats" charset="2"/>
        <a:buChar char=""/>
        <a:defRPr sz="1900">
          <a:solidFill>
            <a:schemeClr val="tx1"/>
          </a:solidFill>
          <a:latin typeface="+mn-lt"/>
          <a:ea typeface="ＭＳ Ｐゴシック" pitchFamily="-109" charset="-128"/>
        </a:defRPr>
      </a:lvl4pPr>
      <a:lvl5pPr marL="958850" indent="-211138" algn="l" rtl="0" eaLnBrk="0" fontAlgn="base" hangingPunct="0">
        <a:spcBef>
          <a:spcPct val="20000"/>
        </a:spcBef>
        <a:spcAft>
          <a:spcPct val="0"/>
        </a:spcAft>
        <a:defRPr sz="1900">
          <a:solidFill>
            <a:schemeClr val="tx1"/>
          </a:solidFill>
          <a:latin typeface="+mn-lt"/>
          <a:ea typeface="ＭＳ Ｐゴシック" pitchFamily="-109" charset="-128"/>
        </a:defRPr>
      </a:lvl5pPr>
      <a:lvl6pPr marL="1416050" indent="-211138" algn="l" rtl="0" fontAlgn="base">
        <a:spcBef>
          <a:spcPct val="20000"/>
        </a:spcBef>
        <a:spcAft>
          <a:spcPct val="0"/>
        </a:spcAft>
        <a:defRPr sz="1900">
          <a:solidFill>
            <a:schemeClr val="tx1"/>
          </a:solidFill>
          <a:latin typeface="+mn-lt"/>
          <a:ea typeface="ＭＳ Ｐゴシック" pitchFamily="-109" charset="-128"/>
        </a:defRPr>
      </a:lvl6pPr>
      <a:lvl7pPr marL="1873250" indent="-211138" algn="l" rtl="0" fontAlgn="base">
        <a:spcBef>
          <a:spcPct val="20000"/>
        </a:spcBef>
        <a:spcAft>
          <a:spcPct val="0"/>
        </a:spcAft>
        <a:defRPr sz="1900">
          <a:solidFill>
            <a:schemeClr val="tx1"/>
          </a:solidFill>
          <a:latin typeface="+mn-lt"/>
          <a:ea typeface="ＭＳ Ｐゴシック" pitchFamily="-109" charset="-128"/>
        </a:defRPr>
      </a:lvl7pPr>
      <a:lvl8pPr marL="2330450" indent="-211138" algn="l" rtl="0" fontAlgn="base">
        <a:spcBef>
          <a:spcPct val="20000"/>
        </a:spcBef>
        <a:spcAft>
          <a:spcPct val="0"/>
        </a:spcAft>
        <a:defRPr sz="1900">
          <a:solidFill>
            <a:schemeClr val="tx1"/>
          </a:solidFill>
          <a:latin typeface="+mn-lt"/>
          <a:ea typeface="ＭＳ Ｐゴシック" pitchFamily="-109" charset="-128"/>
        </a:defRPr>
      </a:lvl8pPr>
      <a:lvl9pPr marL="2787650" indent="-211138" algn="l" rtl="0" fontAlgn="base">
        <a:spcBef>
          <a:spcPct val="20000"/>
        </a:spcBef>
        <a:spcAft>
          <a:spcPct val="0"/>
        </a:spcAft>
        <a:defRPr sz="1900">
          <a:solidFill>
            <a:schemeClr val="tx1"/>
          </a:solidFill>
          <a:latin typeface="+mn-lt"/>
          <a:ea typeface="ＭＳ Ｐゴシック" pitchFamily="-109"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553986" name="Rectangle 2"/>
          <p:cNvSpPr>
            <a:spLocks noChangeArrowheads="1"/>
          </p:cNvSpPr>
          <p:nvPr/>
        </p:nvSpPr>
        <p:spPr bwMode="auto">
          <a:xfrm>
            <a:off x="0" y="1582738"/>
            <a:ext cx="9144000" cy="5275262"/>
          </a:xfrm>
          <a:prstGeom prst="rect">
            <a:avLst/>
          </a:prstGeom>
          <a:solidFill>
            <a:srgbClr val="F1DFED"/>
          </a:solidFill>
          <a:ln w="9525">
            <a:noFill/>
            <a:miter lim="800000"/>
            <a:headEnd/>
            <a:tailEnd/>
          </a:ln>
          <a:effectLst/>
        </p:spPr>
        <p:txBody>
          <a:bodyPr wrap="none" anchor="ctr">
            <a:prstTxWarp prst="textNoShape">
              <a:avLst/>
            </a:prstTxWarp>
          </a:bodyPr>
          <a:lstStyle/>
          <a:p>
            <a:pPr>
              <a:defRPr/>
            </a:pPr>
            <a:r>
              <a:rPr lang="en-US" dirty="0">
                <a:solidFill>
                  <a:srgbClr val="000000"/>
                </a:solidFill>
                <a:latin typeface="Geneva" pitchFamily="-111" charset="0"/>
              </a:rPr>
              <a:t>	</a:t>
            </a:r>
          </a:p>
        </p:txBody>
      </p:sp>
      <p:sp>
        <p:nvSpPr>
          <p:cNvPr id="1027" name="Rectangle 3"/>
          <p:cNvSpPr>
            <a:spLocks noGrp="1" noChangeArrowheads="1"/>
          </p:cNvSpPr>
          <p:nvPr>
            <p:ph type="title"/>
          </p:nvPr>
        </p:nvSpPr>
        <p:spPr bwMode="auto">
          <a:xfrm>
            <a:off x="466725" y="1870075"/>
            <a:ext cx="8353425" cy="6445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a:t>Click to edit Master title style</a:t>
            </a:r>
          </a:p>
        </p:txBody>
      </p:sp>
      <p:sp>
        <p:nvSpPr>
          <p:cNvPr id="1028" name="Rectangle 4"/>
          <p:cNvSpPr>
            <a:spLocks noGrp="1" noChangeArrowheads="1"/>
          </p:cNvSpPr>
          <p:nvPr>
            <p:ph type="body" idx="1"/>
          </p:nvPr>
        </p:nvSpPr>
        <p:spPr bwMode="auto">
          <a:xfrm>
            <a:off x="466725" y="2590800"/>
            <a:ext cx="8353425" cy="37068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1029" name="Picture 6" descr="PMS_C_A4"/>
          <p:cNvPicPr>
            <a:picLocks noChangeAspect="1" noChangeArrowheads="1"/>
          </p:cNvPicPr>
          <p:nvPr/>
        </p:nvPicPr>
        <p:blipFill>
          <a:blip r:embed="rId6"/>
          <a:srcRect/>
          <a:stretch>
            <a:fillRect/>
          </a:stretch>
        </p:blipFill>
        <p:spPr bwMode="auto">
          <a:xfrm>
            <a:off x="6732588" y="358775"/>
            <a:ext cx="2025650" cy="852488"/>
          </a:xfrm>
          <a:prstGeom prst="rect">
            <a:avLst/>
          </a:prstGeom>
          <a:noFill/>
          <a:ln w="9525">
            <a:noFill/>
            <a:miter lim="800000"/>
            <a:headEnd/>
            <a:tailEnd/>
          </a:ln>
        </p:spPr>
      </p:pic>
      <p:sp>
        <p:nvSpPr>
          <p:cNvPr id="7" name="Slide Number Placeholder 6"/>
          <p:cNvSpPr>
            <a:spLocks noGrp="1"/>
          </p:cNvSpPr>
          <p:nvPr>
            <p:ph type="sldNum" sz="quarter" idx="4"/>
          </p:nvPr>
        </p:nvSpPr>
        <p:spPr>
          <a:xfrm>
            <a:off x="8161338" y="6356350"/>
            <a:ext cx="525462" cy="501650"/>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BA893E1C-9E6F-914E-A5FE-5A57BB221323}" type="slidenum">
              <a:rPr lang="en-US">
                <a:solidFill>
                  <a:srgbClr val="000000">
                    <a:tint val="75000"/>
                  </a:srgbClr>
                </a:solidFill>
              </a:rPr>
              <a:pPr>
                <a:defRPr/>
              </a:pPr>
              <a:t>‹#›</a:t>
            </a:fld>
            <a:endParaRPr lang="en-US" dirty="0">
              <a:solidFill>
                <a:srgbClr val="000000">
                  <a:tint val="75000"/>
                </a:srgbClr>
              </a:solidFill>
            </a:endParaRPr>
          </a:p>
        </p:txBody>
      </p:sp>
    </p:spTree>
  </p:cSld>
  <p:clrMap bg1="lt1" tx1="dk1" bg2="lt2" tx2="dk2" accent1="accent1" accent2="accent2" accent3="accent3" accent4="accent4" accent5="accent5" accent6="accent6" hlink="hlink" folHlink="folHlink"/>
  <p:sldLayoutIdLst>
    <p:sldLayoutId id="2147483691" r:id="rId1"/>
    <p:sldLayoutId id="2147483693" r:id="rId2"/>
    <p:sldLayoutId id="2147483695" r:id="rId3"/>
    <p:sldLayoutId id="2147483696" r:id="rId4"/>
  </p:sldLayoutIdLst>
  <p:txStyles>
    <p:titleStyle>
      <a:lvl1pPr algn="l" rtl="0" eaLnBrk="0" fontAlgn="base" hangingPunct="0">
        <a:spcBef>
          <a:spcPct val="0"/>
        </a:spcBef>
        <a:spcAft>
          <a:spcPct val="0"/>
        </a:spcAft>
        <a:defRPr sz="3900">
          <a:solidFill>
            <a:srgbClr val="9E2487"/>
          </a:solidFill>
          <a:latin typeface="+mj-lt"/>
          <a:ea typeface="ＭＳ Ｐゴシック" pitchFamily="-65" charset="-128"/>
          <a:cs typeface="ＭＳ Ｐゴシック" pitchFamily="-65" charset="-128"/>
        </a:defRPr>
      </a:lvl1pPr>
      <a:lvl2pPr algn="l" rtl="0" eaLnBrk="0" fontAlgn="base" hangingPunct="0">
        <a:spcBef>
          <a:spcPct val="0"/>
        </a:spcBef>
        <a:spcAft>
          <a:spcPct val="0"/>
        </a:spcAft>
        <a:defRPr sz="3900">
          <a:solidFill>
            <a:srgbClr val="9E2487"/>
          </a:solidFill>
          <a:latin typeface="Arial" pitchFamily="-109" charset="0"/>
          <a:ea typeface="ＭＳ Ｐゴシック" pitchFamily="-65" charset="-128"/>
          <a:cs typeface="ＭＳ Ｐゴシック" pitchFamily="-65" charset="-128"/>
        </a:defRPr>
      </a:lvl2pPr>
      <a:lvl3pPr algn="l" rtl="0" eaLnBrk="0" fontAlgn="base" hangingPunct="0">
        <a:spcBef>
          <a:spcPct val="0"/>
        </a:spcBef>
        <a:spcAft>
          <a:spcPct val="0"/>
        </a:spcAft>
        <a:defRPr sz="3900">
          <a:solidFill>
            <a:srgbClr val="9E2487"/>
          </a:solidFill>
          <a:latin typeface="Arial" pitchFamily="-109" charset="0"/>
          <a:ea typeface="ＭＳ Ｐゴシック" pitchFamily="-65" charset="-128"/>
          <a:cs typeface="ＭＳ Ｐゴシック" pitchFamily="-65" charset="-128"/>
        </a:defRPr>
      </a:lvl3pPr>
      <a:lvl4pPr algn="l" rtl="0" eaLnBrk="0" fontAlgn="base" hangingPunct="0">
        <a:spcBef>
          <a:spcPct val="0"/>
        </a:spcBef>
        <a:spcAft>
          <a:spcPct val="0"/>
        </a:spcAft>
        <a:defRPr sz="3900">
          <a:solidFill>
            <a:srgbClr val="9E2487"/>
          </a:solidFill>
          <a:latin typeface="Arial" pitchFamily="-109" charset="0"/>
          <a:ea typeface="ＭＳ Ｐゴシック" pitchFamily="-65" charset="-128"/>
          <a:cs typeface="ＭＳ Ｐゴシック" pitchFamily="-65" charset="-128"/>
        </a:defRPr>
      </a:lvl4pPr>
      <a:lvl5pPr algn="l" rtl="0" eaLnBrk="0" fontAlgn="base" hangingPunct="0">
        <a:spcBef>
          <a:spcPct val="0"/>
        </a:spcBef>
        <a:spcAft>
          <a:spcPct val="0"/>
        </a:spcAft>
        <a:defRPr sz="3900">
          <a:solidFill>
            <a:srgbClr val="9E2487"/>
          </a:solidFill>
          <a:latin typeface="Arial" pitchFamily="-109" charset="0"/>
          <a:ea typeface="ＭＳ Ｐゴシック" pitchFamily="-65" charset="-128"/>
          <a:cs typeface="ＭＳ Ｐゴシック" pitchFamily="-65" charset="-128"/>
        </a:defRPr>
      </a:lvl5pPr>
      <a:lvl6pPr marL="457200" algn="l" rtl="0" fontAlgn="base">
        <a:spcBef>
          <a:spcPct val="0"/>
        </a:spcBef>
        <a:spcAft>
          <a:spcPct val="0"/>
        </a:spcAft>
        <a:defRPr sz="3900">
          <a:solidFill>
            <a:srgbClr val="9E2487"/>
          </a:solidFill>
          <a:latin typeface="Arial" pitchFamily="-109" charset="0"/>
        </a:defRPr>
      </a:lvl6pPr>
      <a:lvl7pPr marL="914400" algn="l" rtl="0" fontAlgn="base">
        <a:spcBef>
          <a:spcPct val="0"/>
        </a:spcBef>
        <a:spcAft>
          <a:spcPct val="0"/>
        </a:spcAft>
        <a:defRPr sz="3900">
          <a:solidFill>
            <a:srgbClr val="9E2487"/>
          </a:solidFill>
          <a:latin typeface="Arial" pitchFamily="-109" charset="0"/>
        </a:defRPr>
      </a:lvl7pPr>
      <a:lvl8pPr marL="1371600" algn="l" rtl="0" fontAlgn="base">
        <a:spcBef>
          <a:spcPct val="0"/>
        </a:spcBef>
        <a:spcAft>
          <a:spcPct val="0"/>
        </a:spcAft>
        <a:defRPr sz="3900">
          <a:solidFill>
            <a:srgbClr val="9E2487"/>
          </a:solidFill>
          <a:latin typeface="Arial" pitchFamily="-109" charset="0"/>
        </a:defRPr>
      </a:lvl8pPr>
      <a:lvl9pPr marL="1828800" algn="l" rtl="0" fontAlgn="base">
        <a:spcBef>
          <a:spcPct val="0"/>
        </a:spcBef>
        <a:spcAft>
          <a:spcPct val="0"/>
        </a:spcAft>
        <a:defRPr sz="3900">
          <a:solidFill>
            <a:srgbClr val="9E2487"/>
          </a:solidFill>
          <a:latin typeface="Arial" pitchFamily="-109" charset="0"/>
        </a:defRPr>
      </a:lvl9pPr>
    </p:titleStyle>
    <p:bodyStyle>
      <a:lvl1pPr marL="342900" indent="-342900" algn="l" rtl="0" eaLnBrk="0" fontAlgn="base" hangingPunct="0">
        <a:spcBef>
          <a:spcPct val="20000"/>
        </a:spcBef>
        <a:spcAft>
          <a:spcPct val="0"/>
        </a:spcAft>
        <a:defRPr sz="1900" b="1">
          <a:solidFill>
            <a:schemeClr val="tx1"/>
          </a:solidFill>
          <a:latin typeface="+mn-lt"/>
          <a:ea typeface="ＭＳ Ｐゴシック" pitchFamily="-65" charset="-128"/>
          <a:cs typeface="ＭＳ Ｐゴシック" pitchFamily="-65" charset="-128"/>
        </a:defRPr>
      </a:lvl1pPr>
      <a:lvl2pPr marL="225425" indent="-223838" algn="l" rtl="0" eaLnBrk="0" fontAlgn="base" hangingPunct="0">
        <a:spcBef>
          <a:spcPct val="20000"/>
        </a:spcBef>
        <a:spcAft>
          <a:spcPct val="0"/>
        </a:spcAft>
        <a:buClr>
          <a:srgbClr val="8C357B"/>
        </a:buClr>
        <a:buFont typeface="Zapf Dingbats" charset="2"/>
        <a:buChar char=""/>
        <a:defRPr sz="1900">
          <a:solidFill>
            <a:schemeClr val="tx1"/>
          </a:solidFill>
          <a:latin typeface="+mn-lt"/>
          <a:ea typeface="ＭＳ Ｐゴシック" pitchFamily="-109" charset="-128"/>
        </a:defRPr>
      </a:lvl2pPr>
      <a:lvl3pPr marL="485775" indent="-258763" algn="l" rtl="0" eaLnBrk="0" fontAlgn="base" hangingPunct="0">
        <a:spcBef>
          <a:spcPct val="20000"/>
        </a:spcBef>
        <a:spcAft>
          <a:spcPct val="0"/>
        </a:spcAft>
        <a:buClr>
          <a:srgbClr val="8C357B"/>
        </a:buClr>
        <a:buFont typeface="Zapf Dingbats" charset="2"/>
        <a:buChar char=""/>
        <a:defRPr sz="1900">
          <a:solidFill>
            <a:schemeClr val="tx1"/>
          </a:solidFill>
          <a:latin typeface="+mn-lt"/>
          <a:ea typeface="ＭＳ Ｐゴシック" pitchFamily="-109" charset="-128"/>
        </a:defRPr>
      </a:lvl3pPr>
      <a:lvl4pPr marL="746125" indent="-258763" algn="l" rtl="0" eaLnBrk="0" fontAlgn="base" hangingPunct="0">
        <a:spcBef>
          <a:spcPct val="20000"/>
        </a:spcBef>
        <a:spcAft>
          <a:spcPct val="0"/>
        </a:spcAft>
        <a:buClr>
          <a:srgbClr val="8C357B"/>
        </a:buClr>
        <a:buFont typeface="Zapf Dingbats" charset="2"/>
        <a:buChar char=""/>
        <a:defRPr sz="1900">
          <a:solidFill>
            <a:schemeClr val="tx1"/>
          </a:solidFill>
          <a:latin typeface="+mn-lt"/>
          <a:ea typeface="ＭＳ Ｐゴシック" pitchFamily="-109" charset="-128"/>
        </a:defRPr>
      </a:lvl4pPr>
      <a:lvl5pPr marL="958850" indent="-211138" algn="l" rtl="0" eaLnBrk="0" fontAlgn="base" hangingPunct="0">
        <a:spcBef>
          <a:spcPct val="20000"/>
        </a:spcBef>
        <a:spcAft>
          <a:spcPct val="0"/>
        </a:spcAft>
        <a:defRPr sz="1900">
          <a:solidFill>
            <a:schemeClr val="tx1"/>
          </a:solidFill>
          <a:latin typeface="+mn-lt"/>
          <a:ea typeface="ＭＳ Ｐゴシック" pitchFamily="-109" charset="-128"/>
        </a:defRPr>
      </a:lvl5pPr>
      <a:lvl6pPr marL="1416050" indent="-211138" algn="l" rtl="0" fontAlgn="base">
        <a:spcBef>
          <a:spcPct val="20000"/>
        </a:spcBef>
        <a:spcAft>
          <a:spcPct val="0"/>
        </a:spcAft>
        <a:defRPr sz="1900">
          <a:solidFill>
            <a:schemeClr val="tx1"/>
          </a:solidFill>
          <a:latin typeface="+mn-lt"/>
          <a:ea typeface="ＭＳ Ｐゴシック" pitchFamily="-109" charset="-128"/>
        </a:defRPr>
      </a:lvl6pPr>
      <a:lvl7pPr marL="1873250" indent="-211138" algn="l" rtl="0" fontAlgn="base">
        <a:spcBef>
          <a:spcPct val="20000"/>
        </a:spcBef>
        <a:spcAft>
          <a:spcPct val="0"/>
        </a:spcAft>
        <a:defRPr sz="1900">
          <a:solidFill>
            <a:schemeClr val="tx1"/>
          </a:solidFill>
          <a:latin typeface="+mn-lt"/>
          <a:ea typeface="ＭＳ Ｐゴシック" pitchFamily="-109" charset="-128"/>
        </a:defRPr>
      </a:lvl7pPr>
      <a:lvl8pPr marL="2330450" indent="-211138" algn="l" rtl="0" fontAlgn="base">
        <a:spcBef>
          <a:spcPct val="20000"/>
        </a:spcBef>
        <a:spcAft>
          <a:spcPct val="0"/>
        </a:spcAft>
        <a:defRPr sz="1900">
          <a:solidFill>
            <a:schemeClr val="tx1"/>
          </a:solidFill>
          <a:latin typeface="+mn-lt"/>
          <a:ea typeface="ＭＳ Ｐゴシック" pitchFamily="-109" charset="-128"/>
        </a:defRPr>
      </a:lvl8pPr>
      <a:lvl9pPr marL="2787650" indent="-211138" algn="l" rtl="0" fontAlgn="base">
        <a:spcBef>
          <a:spcPct val="20000"/>
        </a:spcBef>
        <a:spcAft>
          <a:spcPct val="0"/>
        </a:spcAft>
        <a:defRPr sz="1900">
          <a:solidFill>
            <a:schemeClr val="tx1"/>
          </a:solidFill>
          <a:latin typeface="+mn-lt"/>
          <a:ea typeface="ＭＳ Ｐゴシック" pitchFamily="-109"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oleObject" Target="../embeddings/Microsoft_Excel_97_-_2004_Worksheet2.xls"/><Relationship Id="rId1" Type="http://schemas.openxmlformats.org/officeDocument/2006/relationships/vmlDrawing" Target="../drawings/vmlDrawing2.vml"/><Relationship Id="rId2"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s>
</file>

<file path=ppt/slides/_rels/slide15.xml.rels><?xml version="1.0" encoding="UTF-8" standalone="yes"?>
<Relationships xmlns="http://schemas.openxmlformats.org/package/2006/relationships"><Relationship Id="rId1" Type="http://schemas.openxmlformats.org/officeDocument/2006/relationships/vmlDrawing" Target="../drawings/vmlDrawing3.vml"/><Relationship Id="rId2" Type="http://schemas.openxmlformats.org/officeDocument/2006/relationships/slideLayout" Target="../slideLayouts/slideLayout13.xml"/><Relationship Id="rId3" Type="http://schemas.openxmlformats.org/officeDocument/2006/relationships/oleObject" Target="../embeddings/Microsoft_Excel_97_-_2004_Worksheet3.xls"/></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 Id="rId3" Type="http://schemas.openxmlformats.org/officeDocument/2006/relationships/image" Target="../media/image12.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vmlDrawing" Target="../drawings/vmlDrawing1.vml"/><Relationship Id="rId2" Type="http://schemas.openxmlformats.org/officeDocument/2006/relationships/slideLayout" Target="../slideLayouts/slideLayout13.xml"/><Relationship Id="rId3" Type="http://schemas.openxmlformats.org/officeDocument/2006/relationships/oleObject" Target="../embeddings/Microsoft_Excel_97_-_2004_Worksheet1.xls"/></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chart" Target="../charts/chart1.xml"/><Relationship Id="rId3" Type="http://schemas.openxmlformats.org/officeDocument/2006/relationships/chart" Target="../charts/char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000" dirty="0" smtClean="0"/>
              <a:t>Assessment for learning: why, what, and how?</a:t>
            </a:r>
            <a:endParaRPr lang="en-US" sz="4000" dirty="0"/>
          </a:p>
        </p:txBody>
      </p:sp>
      <p:sp>
        <p:nvSpPr>
          <p:cNvPr id="3" name="Subtitle 2"/>
          <p:cNvSpPr>
            <a:spLocks noGrp="1"/>
          </p:cNvSpPr>
          <p:nvPr>
            <p:ph type="subTitle" idx="1"/>
          </p:nvPr>
        </p:nvSpPr>
        <p:spPr>
          <a:xfrm>
            <a:off x="466725" y="5110162"/>
            <a:ext cx="6049963" cy="1747837"/>
          </a:xfrm>
        </p:spPr>
        <p:txBody>
          <a:bodyPr/>
          <a:lstStyle/>
          <a:p>
            <a:r>
              <a:rPr lang="en-US" dirty="0" smtClean="0"/>
              <a:t>Presentation to</a:t>
            </a:r>
            <a:r>
              <a:rPr lang="en-US" dirty="0" smtClean="0"/>
              <a:t> </a:t>
            </a:r>
            <a:r>
              <a:rPr lang="en-US" dirty="0" err="1" smtClean="0"/>
              <a:t>U</a:t>
            </a:r>
            <a:r>
              <a:rPr lang="en-US" dirty="0" err="1" smtClean="0"/>
              <a:t>tdanningsdirektoratet</a:t>
            </a:r>
            <a:endParaRPr lang="en-US" dirty="0" smtClean="0"/>
          </a:p>
          <a:p>
            <a:r>
              <a:rPr lang="en-US" dirty="0" smtClean="0"/>
              <a:t>Conference, March</a:t>
            </a:r>
            <a:r>
              <a:rPr lang="en-US" dirty="0" smtClean="0"/>
              <a:t>, </a:t>
            </a:r>
            <a:r>
              <a:rPr lang="en-US" dirty="0" smtClean="0"/>
              <a:t>2010: Oslo, Norway.</a:t>
            </a:r>
          </a:p>
          <a:p>
            <a:endParaRPr lang="en-US" dirty="0" smtClean="0"/>
          </a:p>
          <a:p>
            <a:r>
              <a:rPr lang="en-US" dirty="0" smtClean="0"/>
              <a:t>Dylan Wiliam		www.dylanwiliam.net</a:t>
            </a:r>
          </a:p>
          <a:p>
            <a:endParaRPr lang="en-US" dirty="0" smtClean="0"/>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graphicFrame>
        <p:nvGraphicFramePr>
          <p:cNvPr id="41986" name="Object 2"/>
          <p:cNvGraphicFramePr>
            <a:graphicFrameLocks noChangeAspect="1"/>
          </p:cNvGraphicFramePr>
          <p:nvPr/>
        </p:nvGraphicFramePr>
        <p:xfrm>
          <a:off x="0" y="879475"/>
          <a:ext cx="9144000" cy="4910138"/>
        </p:xfrm>
        <a:graphic>
          <a:graphicData uri="http://schemas.openxmlformats.org/presentationml/2006/ole">
            <p:oleObj spid="_x0000_s510978" name="Chart" r:id="rId4" imgW="8775192" imgH="4712208" progId="Excel.Sheet.8">
              <p:embed/>
            </p:oleObj>
          </a:graphicData>
        </a:graphic>
      </p:graphicFrame>
      <p:sp>
        <p:nvSpPr>
          <p:cNvPr id="41987" name="Text Box 7"/>
          <p:cNvSpPr txBox="1">
            <a:spLocks noChangeArrowheads="1"/>
          </p:cNvSpPr>
          <p:nvPr/>
        </p:nvSpPr>
        <p:spPr bwMode="auto">
          <a:xfrm>
            <a:off x="830263" y="1354138"/>
            <a:ext cx="2708275" cy="457200"/>
          </a:xfrm>
          <a:prstGeom prst="rect">
            <a:avLst/>
          </a:prstGeom>
          <a:noFill/>
          <a:ln w="12700">
            <a:noFill/>
            <a:miter lim="800000"/>
            <a:headEnd/>
            <a:tailEnd/>
          </a:ln>
        </p:spPr>
        <p:txBody>
          <a:bodyPr>
            <a:prstTxWarp prst="textNoShape">
              <a:avLst/>
            </a:prstTxWarp>
            <a:spAutoFit/>
          </a:bodyPr>
          <a:lstStyle/>
          <a:p>
            <a:pPr defTabSz="762000">
              <a:spcBef>
                <a:spcPct val="50000"/>
              </a:spcBef>
            </a:pPr>
            <a:r>
              <a:rPr lang="en-US">
                <a:solidFill>
                  <a:srgbClr val="000000"/>
                </a:solidFill>
              </a:rPr>
              <a:t>Within schools</a:t>
            </a:r>
          </a:p>
        </p:txBody>
      </p:sp>
      <p:sp>
        <p:nvSpPr>
          <p:cNvPr id="41988" name="Text Box 8"/>
          <p:cNvSpPr txBox="1">
            <a:spLocks noChangeArrowheads="1"/>
          </p:cNvSpPr>
          <p:nvPr/>
        </p:nvSpPr>
        <p:spPr bwMode="auto">
          <a:xfrm>
            <a:off x="6165850" y="4148138"/>
            <a:ext cx="2674938" cy="457200"/>
          </a:xfrm>
          <a:prstGeom prst="rect">
            <a:avLst/>
          </a:prstGeom>
          <a:noFill/>
          <a:ln w="12700">
            <a:noFill/>
            <a:miter lim="800000"/>
            <a:headEnd/>
            <a:tailEnd/>
          </a:ln>
        </p:spPr>
        <p:txBody>
          <a:bodyPr>
            <a:prstTxWarp prst="textNoShape">
              <a:avLst/>
            </a:prstTxWarp>
            <a:spAutoFit/>
          </a:bodyPr>
          <a:lstStyle/>
          <a:p>
            <a:pPr defTabSz="762000">
              <a:spcBef>
                <a:spcPct val="50000"/>
              </a:spcBef>
            </a:pPr>
            <a:r>
              <a:rPr lang="en-US">
                <a:solidFill>
                  <a:srgbClr val="000000"/>
                </a:solidFill>
              </a:rPr>
              <a:t>Between schools</a:t>
            </a:r>
          </a:p>
        </p:txBody>
      </p:sp>
      <p:sp>
        <p:nvSpPr>
          <p:cNvPr id="41989" name="Text Box 9"/>
          <p:cNvSpPr txBox="1">
            <a:spLocks noChangeArrowheads="1"/>
          </p:cNvSpPr>
          <p:nvPr/>
        </p:nvSpPr>
        <p:spPr bwMode="auto">
          <a:xfrm>
            <a:off x="4775200" y="6180138"/>
            <a:ext cx="4149725" cy="366712"/>
          </a:xfrm>
          <a:prstGeom prst="rect">
            <a:avLst/>
          </a:prstGeom>
          <a:noFill/>
          <a:ln w="12700">
            <a:noFill/>
            <a:miter lim="800000"/>
            <a:headEnd/>
            <a:tailEnd/>
          </a:ln>
        </p:spPr>
        <p:txBody>
          <a:bodyPr>
            <a:prstTxWarp prst="textNoShape">
              <a:avLst/>
            </a:prstTxWarp>
            <a:spAutoFit/>
          </a:bodyPr>
          <a:lstStyle/>
          <a:p>
            <a:pPr algn="r" defTabSz="762000">
              <a:spcBef>
                <a:spcPct val="50000"/>
              </a:spcBef>
            </a:pPr>
            <a:r>
              <a:rPr lang="en-US" sz="1800">
                <a:solidFill>
                  <a:srgbClr val="9E2487"/>
                </a:solidFill>
              </a:rPr>
              <a:t>OECD PISA data from McGaw, 2008</a:t>
            </a:r>
            <a:endParaRPr lang="en-US">
              <a:solidFill>
                <a:srgbClr val="000000"/>
              </a:solidFill>
            </a:endParaRPr>
          </a:p>
        </p:txBody>
      </p:sp>
      <p:grpSp>
        <p:nvGrpSpPr>
          <p:cNvPr id="2" name="Group 6"/>
          <p:cNvGrpSpPr>
            <a:grpSpLocks/>
          </p:cNvGrpSpPr>
          <p:nvPr/>
        </p:nvGrpSpPr>
        <p:grpSpPr bwMode="auto">
          <a:xfrm>
            <a:off x="528638" y="3251200"/>
            <a:ext cx="8407400" cy="561975"/>
            <a:chOff x="333" y="2048"/>
            <a:chExt cx="5296" cy="354"/>
          </a:xfrm>
        </p:grpSpPr>
        <p:sp>
          <p:nvSpPr>
            <p:cNvPr id="41991" name="Rectangle 7"/>
            <p:cNvSpPr>
              <a:spLocks noChangeArrowheads="1"/>
            </p:cNvSpPr>
            <p:nvPr/>
          </p:nvSpPr>
          <p:spPr bwMode="auto">
            <a:xfrm>
              <a:off x="333" y="2048"/>
              <a:ext cx="127" cy="264"/>
            </a:xfrm>
            <a:prstGeom prst="rect">
              <a:avLst/>
            </a:prstGeom>
            <a:solidFill>
              <a:srgbClr val="FF0000"/>
            </a:solidFill>
            <a:ln w="12700">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41992" name="Rectangle 8"/>
            <p:cNvSpPr>
              <a:spLocks noChangeArrowheads="1"/>
            </p:cNvSpPr>
            <p:nvPr/>
          </p:nvSpPr>
          <p:spPr bwMode="auto">
            <a:xfrm>
              <a:off x="523" y="2051"/>
              <a:ext cx="128" cy="176"/>
            </a:xfrm>
            <a:prstGeom prst="rect">
              <a:avLst/>
            </a:prstGeom>
            <a:solidFill>
              <a:srgbClr val="FF0000"/>
            </a:solidFill>
            <a:ln w="12700">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41993" name="Rectangle 9"/>
            <p:cNvSpPr>
              <a:spLocks noChangeArrowheads="1"/>
            </p:cNvSpPr>
            <p:nvPr/>
          </p:nvSpPr>
          <p:spPr bwMode="auto">
            <a:xfrm>
              <a:off x="712" y="2054"/>
              <a:ext cx="131" cy="272"/>
            </a:xfrm>
            <a:prstGeom prst="rect">
              <a:avLst/>
            </a:prstGeom>
            <a:solidFill>
              <a:srgbClr val="FF0000"/>
            </a:solidFill>
            <a:ln w="12700">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41994" name="Rectangle 10"/>
            <p:cNvSpPr>
              <a:spLocks noChangeArrowheads="1"/>
            </p:cNvSpPr>
            <p:nvPr/>
          </p:nvSpPr>
          <p:spPr bwMode="auto">
            <a:xfrm>
              <a:off x="901" y="2057"/>
              <a:ext cx="131" cy="198"/>
            </a:xfrm>
            <a:prstGeom prst="rect">
              <a:avLst/>
            </a:prstGeom>
            <a:solidFill>
              <a:srgbClr val="FF0000"/>
            </a:solidFill>
            <a:ln w="12700">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41995" name="Rectangle 11"/>
            <p:cNvSpPr>
              <a:spLocks noChangeArrowheads="1"/>
            </p:cNvSpPr>
            <p:nvPr/>
          </p:nvSpPr>
          <p:spPr bwMode="auto">
            <a:xfrm>
              <a:off x="1090" y="2049"/>
              <a:ext cx="137" cy="353"/>
            </a:xfrm>
            <a:prstGeom prst="rect">
              <a:avLst/>
            </a:prstGeom>
            <a:solidFill>
              <a:srgbClr val="FF0000"/>
            </a:solidFill>
            <a:ln w="12700">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41996" name="Rectangle 12"/>
            <p:cNvSpPr>
              <a:spLocks noChangeArrowheads="1"/>
            </p:cNvSpPr>
            <p:nvPr/>
          </p:nvSpPr>
          <p:spPr bwMode="auto">
            <a:xfrm>
              <a:off x="1292" y="2051"/>
              <a:ext cx="128" cy="199"/>
            </a:xfrm>
            <a:prstGeom prst="rect">
              <a:avLst/>
            </a:prstGeom>
            <a:solidFill>
              <a:srgbClr val="FF0000"/>
            </a:solidFill>
            <a:ln w="12700">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41997" name="Rectangle 13"/>
            <p:cNvSpPr>
              <a:spLocks noChangeArrowheads="1"/>
            </p:cNvSpPr>
            <p:nvPr/>
          </p:nvSpPr>
          <p:spPr bwMode="auto">
            <a:xfrm>
              <a:off x="1485" y="2055"/>
              <a:ext cx="126" cy="265"/>
            </a:xfrm>
            <a:prstGeom prst="rect">
              <a:avLst/>
            </a:prstGeom>
            <a:solidFill>
              <a:srgbClr val="FF0000"/>
            </a:solidFill>
            <a:ln w="12700">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41998" name="Rectangle 14"/>
            <p:cNvSpPr>
              <a:spLocks noChangeArrowheads="1"/>
            </p:cNvSpPr>
            <p:nvPr/>
          </p:nvSpPr>
          <p:spPr bwMode="auto">
            <a:xfrm>
              <a:off x="1676" y="2054"/>
              <a:ext cx="126" cy="185"/>
            </a:xfrm>
            <a:prstGeom prst="rect">
              <a:avLst/>
            </a:prstGeom>
            <a:solidFill>
              <a:srgbClr val="FF0000"/>
            </a:solidFill>
            <a:ln w="12700">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41999" name="Rectangle 15"/>
            <p:cNvSpPr>
              <a:spLocks noChangeArrowheads="1"/>
            </p:cNvSpPr>
            <p:nvPr/>
          </p:nvSpPr>
          <p:spPr bwMode="auto">
            <a:xfrm>
              <a:off x="1868" y="2048"/>
              <a:ext cx="126" cy="183"/>
            </a:xfrm>
            <a:prstGeom prst="rect">
              <a:avLst/>
            </a:prstGeom>
            <a:solidFill>
              <a:srgbClr val="FF0000"/>
            </a:solidFill>
            <a:ln w="12700">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42000" name="Rectangle 16"/>
            <p:cNvSpPr>
              <a:spLocks noChangeArrowheads="1"/>
            </p:cNvSpPr>
            <p:nvPr/>
          </p:nvSpPr>
          <p:spPr bwMode="auto">
            <a:xfrm>
              <a:off x="2055" y="2051"/>
              <a:ext cx="126" cy="188"/>
            </a:xfrm>
            <a:prstGeom prst="rect">
              <a:avLst/>
            </a:prstGeom>
            <a:solidFill>
              <a:srgbClr val="FF0000"/>
            </a:solidFill>
            <a:ln w="12700">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42001" name="Rectangle 17"/>
            <p:cNvSpPr>
              <a:spLocks noChangeArrowheads="1"/>
            </p:cNvSpPr>
            <p:nvPr/>
          </p:nvSpPr>
          <p:spPr bwMode="auto">
            <a:xfrm>
              <a:off x="2245" y="2056"/>
              <a:ext cx="137" cy="128"/>
            </a:xfrm>
            <a:prstGeom prst="rect">
              <a:avLst/>
            </a:prstGeom>
            <a:solidFill>
              <a:srgbClr val="FF0000"/>
            </a:solidFill>
            <a:ln w="12700">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42002" name="Rectangle 18"/>
            <p:cNvSpPr>
              <a:spLocks noChangeArrowheads="1"/>
            </p:cNvSpPr>
            <p:nvPr/>
          </p:nvSpPr>
          <p:spPr bwMode="auto">
            <a:xfrm>
              <a:off x="2446" y="2054"/>
              <a:ext cx="126" cy="179"/>
            </a:xfrm>
            <a:prstGeom prst="rect">
              <a:avLst/>
            </a:prstGeom>
            <a:solidFill>
              <a:srgbClr val="FF0000"/>
            </a:solidFill>
            <a:ln w="12700">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42003" name="Rectangle 19"/>
            <p:cNvSpPr>
              <a:spLocks noChangeArrowheads="1"/>
            </p:cNvSpPr>
            <p:nvPr/>
          </p:nvSpPr>
          <p:spPr bwMode="auto">
            <a:xfrm>
              <a:off x="2631" y="2056"/>
              <a:ext cx="126" cy="223"/>
            </a:xfrm>
            <a:prstGeom prst="rect">
              <a:avLst/>
            </a:prstGeom>
            <a:solidFill>
              <a:srgbClr val="FF0000"/>
            </a:solidFill>
            <a:ln w="12700">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42004" name="Rectangle 20"/>
            <p:cNvSpPr>
              <a:spLocks noChangeArrowheads="1"/>
            </p:cNvSpPr>
            <p:nvPr/>
          </p:nvSpPr>
          <p:spPr bwMode="auto">
            <a:xfrm>
              <a:off x="2823" y="2054"/>
              <a:ext cx="128" cy="39"/>
            </a:xfrm>
            <a:prstGeom prst="rect">
              <a:avLst/>
            </a:prstGeom>
            <a:solidFill>
              <a:srgbClr val="FF0000"/>
            </a:solidFill>
            <a:ln w="12700">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42005" name="Rectangle 21"/>
            <p:cNvSpPr>
              <a:spLocks noChangeArrowheads="1"/>
            </p:cNvSpPr>
            <p:nvPr/>
          </p:nvSpPr>
          <p:spPr bwMode="auto">
            <a:xfrm>
              <a:off x="3019" y="2052"/>
              <a:ext cx="124" cy="175"/>
            </a:xfrm>
            <a:prstGeom prst="rect">
              <a:avLst/>
            </a:prstGeom>
            <a:solidFill>
              <a:srgbClr val="FF0000"/>
            </a:solidFill>
            <a:ln w="12700">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42006" name="Rectangle 22"/>
            <p:cNvSpPr>
              <a:spLocks noChangeArrowheads="1"/>
            </p:cNvSpPr>
            <p:nvPr/>
          </p:nvSpPr>
          <p:spPr bwMode="auto">
            <a:xfrm>
              <a:off x="3209" y="2054"/>
              <a:ext cx="124" cy="168"/>
            </a:xfrm>
            <a:prstGeom prst="rect">
              <a:avLst/>
            </a:prstGeom>
            <a:solidFill>
              <a:srgbClr val="FF0000"/>
            </a:solidFill>
            <a:ln w="12700">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42007" name="Rectangle 23"/>
            <p:cNvSpPr>
              <a:spLocks noChangeArrowheads="1"/>
            </p:cNvSpPr>
            <p:nvPr/>
          </p:nvSpPr>
          <p:spPr bwMode="auto">
            <a:xfrm>
              <a:off x="3399" y="2056"/>
              <a:ext cx="124" cy="104"/>
            </a:xfrm>
            <a:prstGeom prst="rect">
              <a:avLst/>
            </a:prstGeom>
            <a:solidFill>
              <a:srgbClr val="FF0000"/>
            </a:solidFill>
            <a:ln w="12700">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42008" name="Rectangle 24"/>
            <p:cNvSpPr>
              <a:spLocks noChangeArrowheads="1"/>
            </p:cNvSpPr>
            <p:nvPr/>
          </p:nvSpPr>
          <p:spPr bwMode="auto">
            <a:xfrm>
              <a:off x="3589" y="2056"/>
              <a:ext cx="124" cy="80"/>
            </a:xfrm>
            <a:prstGeom prst="rect">
              <a:avLst/>
            </a:prstGeom>
            <a:solidFill>
              <a:srgbClr val="FF0000"/>
            </a:solidFill>
            <a:ln w="12700">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42009" name="Rectangle 25"/>
            <p:cNvSpPr>
              <a:spLocks noChangeArrowheads="1"/>
            </p:cNvSpPr>
            <p:nvPr/>
          </p:nvSpPr>
          <p:spPr bwMode="auto">
            <a:xfrm>
              <a:off x="3779" y="2056"/>
              <a:ext cx="130" cy="58"/>
            </a:xfrm>
            <a:prstGeom prst="rect">
              <a:avLst/>
            </a:prstGeom>
            <a:solidFill>
              <a:srgbClr val="FF0000"/>
            </a:solidFill>
            <a:ln w="12700">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42010" name="Rectangle 26"/>
            <p:cNvSpPr>
              <a:spLocks noChangeArrowheads="1"/>
            </p:cNvSpPr>
            <p:nvPr/>
          </p:nvSpPr>
          <p:spPr bwMode="auto">
            <a:xfrm>
              <a:off x="3969" y="2056"/>
              <a:ext cx="130" cy="104"/>
            </a:xfrm>
            <a:prstGeom prst="rect">
              <a:avLst/>
            </a:prstGeom>
            <a:solidFill>
              <a:srgbClr val="FF0000"/>
            </a:solidFill>
            <a:ln w="12700">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42011" name="Rectangle 27"/>
            <p:cNvSpPr>
              <a:spLocks noChangeArrowheads="1"/>
            </p:cNvSpPr>
            <p:nvPr/>
          </p:nvSpPr>
          <p:spPr bwMode="auto">
            <a:xfrm>
              <a:off x="4159" y="2056"/>
              <a:ext cx="130" cy="104"/>
            </a:xfrm>
            <a:prstGeom prst="rect">
              <a:avLst/>
            </a:prstGeom>
            <a:solidFill>
              <a:srgbClr val="FF0000"/>
            </a:solidFill>
            <a:ln w="12700">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42012" name="Rectangle 28"/>
            <p:cNvSpPr>
              <a:spLocks noChangeArrowheads="1"/>
            </p:cNvSpPr>
            <p:nvPr/>
          </p:nvSpPr>
          <p:spPr bwMode="auto">
            <a:xfrm>
              <a:off x="4349" y="2056"/>
              <a:ext cx="130" cy="27"/>
            </a:xfrm>
            <a:prstGeom prst="rect">
              <a:avLst/>
            </a:prstGeom>
            <a:solidFill>
              <a:srgbClr val="FF0000"/>
            </a:solidFill>
            <a:ln w="12700">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42013" name="Rectangle 29"/>
            <p:cNvSpPr>
              <a:spLocks noChangeArrowheads="1"/>
            </p:cNvSpPr>
            <p:nvPr/>
          </p:nvSpPr>
          <p:spPr bwMode="auto">
            <a:xfrm>
              <a:off x="4545" y="2060"/>
              <a:ext cx="130" cy="41"/>
            </a:xfrm>
            <a:prstGeom prst="rect">
              <a:avLst/>
            </a:prstGeom>
            <a:solidFill>
              <a:srgbClr val="FF0000"/>
            </a:solidFill>
            <a:ln w="12700">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42014" name="Rectangle 30"/>
            <p:cNvSpPr>
              <a:spLocks noChangeArrowheads="1"/>
            </p:cNvSpPr>
            <p:nvPr/>
          </p:nvSpPr>
          <p:spPr bwMode="auto">
            <a:xfrm>
              <a:off x="4741" y="2054"/>
              <a:ext cx="130" cy="51"/>
            </a:xfrm>
            <a:prstGeom prst="rect">
              <a:avLst/>
            </a:prstGeom>
            <a:solidFill>
              <a:srgbClr val="FF0000"/>
            </a:solidFill>
            <a:ln w="12700">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42015" name="Rectangle 31"/>
            <p:cNvSpPr>
              <a:spLocks noChangeArrowheads="1"/>
            </p:cNvSpPr>
            <p:nvPr/>
          </p:nvSpPr>
          <p:spPr bwMode="auto">
            <a:xfrm>
              <a:off x="4937" y="2056"/>
              <a:ext cx="130" cy="61"/>
            </a:xfrm>
            <a:prstGeom prst="rect">
              <a:avLst/>
            </a:prstGeom>
            <a:solidFill>
              <a:srgbClr val="FF0000"/>
            </a:solidFill>
            <a:ln w="12700">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42016" name="Rectangle 32"/>
            <p:cNvSpPr>
              <a:spLocks noChangeArrowheads="1"/>
            </p:cNvSpPr>
            <p:nvPr/>
          </p:nvSpPr>
          <p:spPr bwMode="auto">
            <a:xfrm>
              <a:off x="5127" y="2058"/>
              <a:ext cx="120" cy="61"/>
            </a:xfrm>
            <a:prstGeom prst="rect">
              <a:avLst/>
            </a:prstGeom>
            <a:solidFill>
              <a:srgbClr val="FF0000"/>
            </a:solidFill>
            <a:ln w="12700">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42017" name="Rectangle 33"/>
            <p:cNvSpPr>
              <a:spLocks noChangeArrowheads="1"/>
            </p:cNvSpPr>
            <p:nvPr/>
          </p:nvSpPr>
          <p:spPr bwMode="auto">
            <a:xfrm>
              <a:off x="5317" y="2060"/>
              <a:ext cx="120" cy="27"/>
            </a:xfrm>
            <a:prstGeom prst="rect">
              <a:avLst/>
            </a:prstGeom>
            <a:solidFill>
              <a:srgbClr val="FF0000"/>
            </a:solidFill>
            <a:ln w="12700">
              <a:solidFill>
                <a:schemeClr val="tx1"/>
              </a:solidFill>
              <a:miter lim="800000"/>
              <a:headEnd/>
              <a:tailEnd/>
            </a:ln>
          </p:spPr>
          <p:txBody>
            <a:bodyPr wrap="none" anchor="ctr">
              <a:prstTxWarp prst="textNoShape">
                <a:avLst/>
              </a:prstTxWarp>
            </a:bodyPr>
            <a:lstStyle/>
            <a:p>
              <a:endParaRPr lang="en-US">
                <a:solidFill>
                  <a:srgbClr val="000000"/>
                </a:solidFill>
              </a:endParaRPr>
            </a:p>
          </p:txBody>
        </p:sp>
        <p:sp>
          <p:nvSpPr>
            <p:cNvPr id="42018" name="Rectangle 34"/>
            <p:cNvSpPr>
              <a:spLocks noChangeArrowheads="1"/>
            </p:cNvSpPr>
            <p:nvPr/>
          </p:nvSpPr>
          <p:spPr bwMode="auto">
            <a:xfrm>
              <a:off x="5509" y="2058"/>
              <a:ext cx="120" cy="27"/>
            </a:xfrm>
            <a:prstGeom prst="rect">
              <a:avLst/>
            </a:prstGeom>
            <a:solidFill>
              <a:srgbClr val="FF0000"/>
            </a:solidFill>
            <a:ln w="12700">
              <a:solidFill>
                <a:schemeClr val="tx1"/>
              </a:solidFill>
              <a:miter lim="800000"/>
              <a:headEnd/>
              <a:tailEnd/>
            </a:ln>
          </p:spPr>
          <p:txBody>
            <a:bodyPr wrap="none" anchor="ctr">
              <a:prstTxWarp prst="textNoShape">
                <a:avLst/>
              </a:prstTxWarp>
            </a:bodyPr>
            <a:lstStyle/>
            <a:p>
              <a:endParaRPr lang="en-US">
                <a:solidFill>
                  <a:srgbClr val="00000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smtClean="0">
                <a:ea typeface="ＭＳ Ｐゴシック" charset="-128"/>
                <a:cs typeface="ＭＳ Ｐゴシック" charset="-128"/>
              </a:rPr>
              <a:t>…and are small</a:t>
            </a:r>
          </a:p>
        </p:txBody>
      </p:sp>
      <p:sp>
        <p:nvSpPr>
          <p:cNvPr id="932867" name="Rectangle 3"/>
          <p:cNvSpPr>
            <a:spLocks noGrp="1" noChangeArrowheads="1"/>
          </p:cNvSpPr>
          <p:nvPr>
            <p:ph type="body" idx="1"/>
          </p:nvPr>
        </p:nvSpPr>
        <p:spPr/>
        <p:txBody>
          <a:bodyPr/>
          <a:lstStyle/>
          <a:p>
            <a:pPr marL="0" indent="0" eaLnBrk="1" hangingPunct="1"/>
            <a:r>
              <a:rPr lang="en-US" dirty="0" smtClean="0">
                <a:ea typeface="ＭＳ Ｐゴシック" charset="-128"/>
                <a:cs typeface="ＭＳ Ｐゴシック" charset="-128"/>
              </a:rPr>
              <a:t>Proportion of 16-year olds gaining</a:t>
            </a:r>
            <a:r>
              <a:rPr lang="en-US" dirty="0" smtClean="0">
                <a:ea typeface="ＭＳ Ｐゴシック" charset="-128"/>
                <a:cs typeface="ＭＳ Ｐゴシック" charset="-128"/>
              </a:rPr>
              <a:t> reaching proficiency </a:t>
            </a:r>
          </a:p>
          <a:p>
            <a:pPr lvl="1" eaLnBrk="1" hangingPunct="1"/>
            <a:r>
              <a:rPr lang="en-US" dirty="0" smtClean="0"/>
              <a:t>90% to 93% </a:t>
            </a:r>
            <a:r>
              <a:rPr lang="en-US" dirty="0" smtClean="0"/>
              <a:t>of the variability in the proportion achieving this is nothing to do with the </a:t>
            </a:r>
            <a:r>
              <a:rPr lang="en-US" dirty="0" smtClean="0"/>
              <a:t>school, so</a:t>
            </a:r>
          </a:p>
          <a:p>
            <a:pPr lvl="1" eaLnBrk="1" hangingPunct="1"/>
            <a:r>
              <a:rPr lang="en-US" dirty="0" smtClean="0"/>
              <a:t>7% to 10%  of the variability in the proportion achieving this is nothing to do with the school.</a:t>
            </a:r>
          </a:p>
          <a:p>
            <a:pPr marL="0" indent="0" eaLnBrk="1" hangingPunct="1"/>
            <a:endParaRPr lang="en-US" dirty="0" smtClean="0">
              <a:ea typeface="ＭＳ Ｐゴシック" charset="-128"/>
              <a:cs typeface="ＭＳ Ｐゴシック" charset="-128"/>
            </a:endParaRPr>
          </a:p>
          <a:p>
            <a:pPr marL="0" indent="0" eaLnBrk="1" hangingPunct="1"/>
            <a:r>
              <a:rPr lang="en-US" dirty="0" smtClean="0">
                <a:ea typeface="ＭＳ Ｐゴシック" charset="-128"/>
                <a:cs typeface="ＭＳ Ｐゴシック" charset="-128"/>
              </a:rPr>
              <a:t>So, if 15 students in a class</a:t>
            </a:r>
            <a:r>
              <a:rPr lang="en-US" dirty="0" smtClean="0">
                <a:ea typeface="ＭＳ Ｐゴシック" charset="-128"/>
                <a:cs typeface="ＭＳ Ｐゴシック" charset="-128"/>
              </a:rPr>
              <a:t> reach proficiency </a:t>
            </a:r>
            <a:r>
              <a:rPr lang="en-US" dirty="0" smtClean="0">
                <a:ea typeface="ＭＳ Ｐゴシック" charset="-128"/>
                <a:cs typeface="ＭＳ Ｐゴシック" charset="-128"/>
              </a:rPr>
              <a:t>in the average school:</a:t>
            </a:r>
          </a:p>
          <a:p>
            <a:pPr lvl="1" eaLnBrk="1" hangingPunct="1"/>
            <a:r>
              <a:rPr lang="en-US" dirty="0" smtClean="0"/>
              <a:t>17 students will</a:t>
            </a:r>
            <a:r>
              <a:rPr lang="en-US" dirty="0" smtClean="0"/>
              <a:t> reach </a:t>
            </a:r>
            <a:r>
              <a:rPr lang="en-US" dirty="0" smtClean="0"/>
              <a:t>proficiency at </a:t>
            </a:r>
            <a:r>
              <a:rPr lang="en-US" dirty="0" smtClean="0"/>
              <a:t>a “good” school (1sd above mean)</a:t>
            </a:r>
          </a:p>
          <a:p>
            <a:pPr lvl="1" eaLnBrk="1" hangingPunct="1"/>
            <a:r>
              <a:rPr lang="en-US" dirty="0" smtClean="0"/>
              <a:t>13 students will reach proficiency at a “bad” school (1sd below mean)</a:t>
            </a:r>
          </a:p>
          <a:p>
            <a:pPr lvl="1" eaLnBrk="1" hangingPunct="1"/>
            <a:endParaRPr lang="en-US" dirty="0" smtClean="0"/>
          </a:p>
          <a:p>
            <a:pPr marL="0" indent="0" eaLnBrk="1" hangingPunct="1"/>
            <a:endParaRPr lang="en-US" dirty="0" smtClean="0">
              <a:ea typeface="ＭＳ Ｐゴシック" charset="-128"/>
              <a:cs typeface="ＭＳ Ｐゴシック"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3286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93286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93286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932867">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932867">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93286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2867" grpId="0" build="p" autoUpdateAnimBg="0"/>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2" name="Rectangle 2"/>
          <p:cNvSpPr>
            <a:spLocks noChangeArrowheads="1"/>
          </p:cNvSpPr>
          <p:nvPr/>
        </p:nvSpPr>
        <p:spPr bwMode="auto">
          <a:xfrm>
            <a:off x="1371600" y="1600200"/>
            <a:ext cx="6400800" cy="4648200"/>
          </a:xfrm>
          <a:prstGeom prst="rect">
            <a:avLst/>
          </a:prstGeom>
          <a:noFill/>
          <a:ln w="9525">
            <a:noFill/>
            <a:miter lim="800000"/>
            <a:headEnd/>
            <a:tailEnd/>
          </a:ln>
        </p:spPr>
        <p:txBody>
          <a:bodyPr>
            <a:prstTxWarp prst="textNoShape">
              <a:avLst/>
            </a:prstTxWarp>
          </a:bodyPr>
          <a:lstStyle/>
          <a:p>
            <a:pPr marL="342900" indent="-342900" eaLnBrk="0" hangingPunct="0">
              <a:lnSpc>
                <a:spcPct val="90000"/>
              </a:lnSpc>
              <a:buClr>
                <a:srgbClr val="000000"/>
              </a:buClr>
            </a:pPr>
            <a:endParaRPr lang="en-US">
              <a:solidFill>
                <a:srgbClr val="578F15"/>
              </a:solidFill>
              <a:latin typeface="Times" charset="0"/>
            </a:endParaRPr>
          </a:p>
        </p:txBody>
      </p:sp>
      <p:sp>
        <p:nvSpPr>
          <p:cNvPr id="46083" name="Rectangle 5"/>
          <p:cNvSpPr>
            <a:spLocks noGrp="1" noChangeArrowheads="1"/>
          </p:cNvSpPr>
          <p:nvPr>
            <p:ph type="title"/>
          </p:nvPr>
        </p:nvSpPr>
        <p:spPr/>
        <p:txBody>
          <a:bodyPr/>
          <a:lstStyle/>
          <a:p>
            <a:pPr eaLnBrk="1" hangingPunct="1"/>
            <a:r>
              <a:rPr lang="en-US">
                <a:ea typeface="ＭＳ Ｐゴシック" charset="-128"/>
                <a:cs typeface="ＭＳ Ｐゴシック" charset="-128"/>
              </a:rPr>
              <a:t>It’s the classroom…</a:t>
            </a:r>
          </a:p>
        </p:txBody>
      </p:sp>
      <p:sp>
        <p:nvSpPr>
          <p:cNvPr id="46084" name="Rectangle 6"/>
          <p:cNvSpPr>
            <a:spLocks noGrp="1" noChangeArrowheads="1"/>
          </p:cNvSpPr>
          <p:nvPr>
            <p:ph type="body" idx="1"/>
          </p:nvPr>
        </p:nvSpPr>
        <p:spPr/>
        <p:txBody>
          <a:bodyPr/>
          <a:lstStyle/>
          <a:p>
            <a:pPr marL="0" indent="0" eaLnBrk="1" hangingPunct="1"/>
            <a:r>
              <a:rPr lang="en-US">
                <a:ea typeface="ＭＳ Ｐゴシック" charset="-128"/>
                <a:cs typeface="ＭＳ Ｐゴシック" charset="-128"/>
              </a:rPr>
              <a:t>In the UK, variability at the classroom level is at least 4 times that at school level</a:t>
            </a:r>
          </a:p>
          <a:p>
            <a:pPr lvl="1" eaLnBrk="1" hangingPunct="1"/>
            <a:r>
              <a:rPr lang="en-US"/>
              <a:t>It doesn’t matter very much which school you go to</a:t>
            </a:r>
          </a:p>
          <a:p>
            <a:pPr lvl="1" eaLnBrk="1" hangingPunct="1"/>
            <a:r>
              <a:rPr lang="en-US"/>
              <a:t>But it matters very much which classrooms you are in…</a:t>
            </a:r>
          </a:p>
          <a:p>
            <a:pPr marL="0" indent="0" eaLnBrk="1" hangingPunct="1"/>
            <a:endParaRPr lang="en-US">
              <a:ea typeface="ＭＳ Ｐゴシック" charset="-128"/>
              <a:cs typeface="ＭＳ Ｐゴシック" charset="-128"/>
            </a:endParaRPr>
          </a:p>
          <a:p>
            <a:pPr marL="0" indent="0" eaLnBrk="1" hangingPunct="1"/>
            <a:r>
              <a:rPr lang="en-US">
                <a:ea typeface="ＭＳ Ｐゴシック" charset="-128"/>
                <a:cs typeface="ＭＳ Ｐゴシック" charset="-128"/>
              </a:rPr>
              <a:t>It’s not class size</a:t>
            </a:r>
          </a:p>
          <a:p>
            <a:pPr marL="0" indent="0" eaLnBrk="1" hangingPunct="1"/>
            <a:r>
              <a:rPr lang="en-US">
                <a:ea typeface="ＭＳ Ｐゴシック" charset="-128"/>
                <a:cs typeface="ＭＳ Ｐゴシック" charset="-128"/>
              </a:rPr>
              <a:t>It’s not the between-class grouping strategy</a:t>
            </a:r>
          </a:p>
          <a:p>
            <a:pPr marL="0" indent="0" eaLnBrk="1" hangingPunct="1"/>
            <a:r>
              <a:rPr lang="en-US">
                <a:ea typeface="ＭＳ Ｐゴシック" charset="-128"/>
                <a:cs typeface="ＭＳ Ｐゴシック" charset="-128"/>
              </a:rPr>
              <a:t>It’s not the within-class grouping strategy</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US" smtClean="0">
                <a:ea typeface="ＭＳ Ｐゴシック" charset="-128"/>
                <a:cs typeface="ＭＳ Ｐゴシック" charset="-128"/>
              </a:rPr>
              <a:t>… and specifically, it’s the teacher…</a:t>
            </a:r>
          </a:p>
        </p:txBody>
      </p:sp>
      <p:pic>
        <p:nvPicPr>
          <p:cNvPr id="48131" name="Picture 3" descr="Picture 4"/>
          <p:cNvPicPr>
            <a:picLocks noChangeAspect="1" noChangeArrowheads="1"/>
          </p:cNvPicPr>
          <p:nvPr/>
        </p:nvPicPr>
        <p:blipFill>
          <a:blip r:embed="rId2"/>
          <a:srcRect/>
          <a:stretch>
            <a:fillRect/>
          </a:stretch>
        </p:blipFill>
        <p:spPr bwMode="auto">
          <a:xfrm>
            <a:off x="1447800" y="2438400"/>
            <a:ext cx="6324600" cy="3983038"/>
          </a:xfrm>
          <a:prstGeom prst="rect">
            <a:avLst/>
          </a:prstGeom>
          <a:noFill/>
          <a:ln w="9525">
            <a:noFill/>
            <a:miter lim="800000"/>
            <a:headEnd/>
            <a:tailEnd/>
          </a:ln>
        </p:spPr>
      </p:pic>
      <p:sp>
        <p:nvSpPr>
          <p:cNvPr id="48132" name="Text Box 4"/>
          <p:cNvSpPr txBox="1">
            <a:spLocks noChangeArrowheads="1"/>
          </p:cNvSpPr>
          <p:nvPr/>
        </p:nvSpPr>
        <p:spPr bwMode="auto">
          <a:xfrm>
            <a:off x="4648200" y="6491288"/>
            <a:ext cx="3036888" cy="366712"/>
          </a:xfrm>
          <a:prstGeom prst="rect">
            <a:avLst/>
          </a:prstGeom>
          <a:noFill/>
          <a:ln w="12700">
            <a:noFill/>
            <a:miter lim="800000"/>
            <a:headEnd/>
            <a:tailEnd/>
          </a:ln>
        </p:spPr>
        <p:txBody>
          <a:bodyPr wrap="none">
            <a:prstTxWarp prst="textNoShape">
              <a:avLst/>
            </a:prstTxWarp>
            <a:spAutoFit/>
          </a:bodyPr>
          <a:lstStyle/>
          <a:p>
            <a:pPr defTabSz="762000"/>
            <a:r>
              <a:rPr lang="en-US" sz="1800">
                <a:solidFill>
                  <a:srgbClr val="9E2487"/>
                </a:solidFill>
              </a:rPr>
              <a:t>Barber &amp; Mourshed, 2007</a:t>
            </a:r>
            <a:endParaRPr lang="en-US">
              <a:solidFill>
                <a:srgbClr val="0000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US" smtClean="0">
                <a:ea typeface="ＭＳ Ｐゴシック" charset="-128"/>
                <a:cs typeface="ＭＳ Ｐゴシック" charset="-128"/>
              </a:rPr>
              <a:t>Teacher quality is often ignored…</a:t>
            </a:r>
          </a:p>
        </p:txBody>
      </p:sp>
      <p:sp>
        <p:nvSpPr>
          <p:cNvPr id="44035" name="Rectangle 3"/>
          <p:cNvSpPr>
            <a:spLocks noGrp="1" noChangeArrowheads="1"/>
          </p:cNvSpPr>
          <p:nvPr>
            <p:ph idx="1"/>
          </p:nvPr>
        </p:nvSpPr>
        <p:spPr>
          <a:xfrm>
            <a:off x="466725" y="2590800"/>
            <a:ext cx="8353425" cy="4267200"/>
          </a:xfrm>
        </p:spPr>
        <p:txBody>
          <a:bodyPr/>
          <a:lstStyle/>
          <a:p>
            <a:pPr marL="0" indent="0" eaLnBrk="1" hangingPunct="1">
              <a:defRPr/>
            </a:pPr>
            <a:r>
              <a:rPr lang="en-US" dirty="0" smtClean="0">
                <a:ea typeface="ＭＳ Ｐゴシック" pitchFamily="-111" charset="-128"/>
                <a:cs typeface="ＭＳ Ｐゴシック" pitchFamily="-111" charset="-128"/>
              </a:rPr>
              <a:t>Because it is politically difficult</a:t>
            </a:r>
          </a:p>
          <a:p>
            <a:pPr lvl="1" eaLnBrk="1" hangingPunct="1">
              <a:buFont typeface="Zapf Dingbats" pitchFamily="-111" charset="2"/>
              <a:buChar char=""/>
              <a:defRPr/>
            </a:pPr>
            <a:r>
              <a:rPr lang="en-US" dirty="0" smtClean="0"/>
              <a:t>For teacher unions (who understandably resist performance-related pay)</a:t>
            </a:r>
          </a:p>
          <a:p>
            <a:pPr lvl="1" eaLnBrk="1" hangingPunct="1">
              <a:buFont typeface="Zapf Dingbats" pitchFamily="-111" charset="2"/>
              <a:buChar char=""/>
              <a:defRPr/>
            </a:pPr>
            <a:r>
              <a:rPr lang="en-US" dirty="0" smtClean="0"/>
              <a:t>For politicians (who often prefer to focus on teacher supply, rather than teacher quality)</a:t>
            </a:r>
          </a:p>
          <a:p>
            <a:pPr eaLnBrk="1" hangingPunct="1">
              <a:defRPr/>
            </a:pPr>
            <a:r>
              <a:rPr lang="en-US" dirty="0" smtClean="0"/>
              <a:t>And because it is hard to pin down</a:t>
            </a:r>
          </a:p>
          <a:p>
            <a:pPr lvl="1" eaLnBrk="1" hangingPunct="1">
              <a:buFont typeface="Zapf Dingbats" pitchFamily="-111" charset="2"/>
              <a:buChar char=""/>
              <a:tabLst>
                <a:tab pos="7078663" algn="dec"/>
              </a:tabLst>
              <a:defRPr/>
            </a:pPr>
            <a:r>
              <a:rPr lang="en-US" dirty="0" smtClean="0"/>
              <a:t>Advanced content matter knowledge	5%</a:t>
            </a:r>
          </a:p>
          <a:p>
            <a:pPr lvl="1" eaLnBrk="1" hangingPunct="1">
              <a:buFont typeface="Zapf Dingbats" pitchFamily="-111" charset="2"/>
              <a:buChar char=""/>
              <a:tabLst>
                <a:tab pos="7078663" algn="dec"/>
              </a:tabLst>
              <a:defRPr/>
            </a:pPr>
            <a:r>
              <a:rPr lang="en-US" dirty="0" smtClean="0"/>
              <a:t>Pedagogical content knowledge	15%</a:t>
            </a:r>
          </a:p>
          <a:p>
            <a:pPr lvl="1" eaLnBrk="1" hangingPunct="1">
              <a:buFont typeface="Zapf Dingbats" pitchFamily="-111" charset="2"/>
              <a:buChar char=""/>
              <a:tabLst>
                <a:tab pos="7078663" algn="dec"/>
              </a:tabLst>
              <a:defRPr/>
            </a:pPr>
            <a:r>
              <a:rPr lang="en-US" dirty="0" smtClean="0"/>
              <a:t>Further professional qualifications (MA, NBPTS)	5%</a:t>
            </a:r>
          </a:p>
          <a:p>
            <a:pPr lvl="1" eaLnBrk="1" hangingPunct="1">
              <a:buFont typeface="Zapf Dingbats" pitchFamily="-111" charset="2"/>
              <a:buChar char=""/>
              <a:tabLst>
                <a:tab pos="7078663" algn="dec"/>
              </a:tabLst>
              <a:defRPr/>
            </a:pPr>
            <a:r>
              <a:rPr lang="en-US" b="1" dirty="0" smtClean="0"/>
              <a:t>Total “explained”	25%</a:t>
            </a:r>
          </a:p>
          <a:p>
            <a:pPr lvl="1" eaLnBrk="1" hangingPunct="1">
              <a:buFont typeface="Zapf Dingbats" pitchFamily="-111" charset="2"/>
              <a:buChar char=""/>
              <a:tabLst>
                <a:tab pos="7078663" algn="dec"/>
              </a:tabLst>
              <a:defRPr/>
            </a:pPr>
            <a:endParaRPr lang="en-US" b="1" dirty="0" smtClean="0"/>
          </a:p>
          <a:p>
            <a:pPr marL="0" indent="0" eaLnBrk="1" hangingPunct="1">
              <a:defRPr/>
            </a:pPr>
            <a:r>
              <a:rPr lang="en-US" dirty="0" smtClean="0">
                <a:ea typeface="ＭＳ Ｐゴシック" pitchFamily="-111" charset="-128"/>
                <a:cs typeface="ＭＳ Ｐゴシック" pitchFamily="-111" charset="-128"/>
              </a:rPr>
              <a:t>But this can result in the pursuit of policies with poor benefit to cost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7" name="Rectangle 2"/>
          <p:cNvSpPr>
            <a:spLocks noGrp="1" noChangeArrowheads="1"/>
          </p:cNvSpPr>
          <p:nvPr>
            <p:ph type="title"/>
          </p:nvPr>
        </p:nvSpPr>
        <p:spPr/>
        <p:txBody>
          <a:bodyPr/>
          <a:lstStyle/>
          <a:p>
            <a:pPr eaLnBrk="1" hangingPunct="1"/>
            <a:r>
              <a:rPr lang="en-US" smtClean="0">
                <a:ea typeface="ＭＳ Ｐゴシック" charset="-128"/>
                <a:cs typeface="ＭＳ Ｐゴシック" charset="-128"/>
              </a:rPr>
              <a:t>Teachers </a:t>
            </a:r>
            <a:r>
              <a:rPr lang="en-US" i="1" smtClean="0">
                <a:ea typeface="ＭＳ Ｐゴシック" charset="-128"/>
                <a:cs typeface="ＭＳ Ｐゴシック" charset="-128"/>
              </a:rPr>
              <a:t>do </a:t>
            </a:r>
            <a:r>
              <a:rPr lang="en-US" smtClean="0">
                <a:ea typeface="ＭＳ Ｐゴシック" charset="-128"/>
                <a:cs typeface="ＭＳ Ｐゴシック" charset="-128"/>
              </a:rPr>
              <a:t>improve, but slowly…</a:t>
            </a:r>
          </a:p>
        </p:txBody>
      </p:sp>
      <p:sp>
        <p:nvSpPr>
          <p:cNvPr id="57348" name="Text Box 4"/>
          <p:cNvSpPr txBox="1">
            <a:spLocks noChangeArrowheads="1"/>
          </p:cNvSpPr>
          <p:nvPr/>
        </p:nvSpPr>
        <p:spPr bwMode="auto">
          <a:xfrm>
            <a:off x="0" y="6216650"/>
            <a:ext cx="9144000" cy="641350"/>
          </a:xfrm>
          <a:prstGeom prst="rect">
            <a:avLst/>
          </a:prstGeom>
          <a:noFill/>
          <a:ln w="12700">
            <a:noFill/>
            <a:miter lim="800000"/>
            <a:headEnd/>
            <a:tailEnd/>
          </a:ln>
        </p:spPr>
        <p:txBody>
          <a:bodyPr>
            <a:prstTxWarp prst="textNoShape">
              <a:avLst/>
            </a:prstTxWarp>
            <a:spAutoFit/>
          </a:bodyPr>
          <a:lstStyle/>
          <a:p>
            <a:pPr defTabSz="762000">
              <a:spcBef>
                <a:spcPct val="50000"/>
              </a:spcBef>
            </a:pPr>
            <a:r>
              <a:rPr lang="en-US" sz="1800">
                <a:solidFill>
                  <a:srgbClr val="9E2487"/>
                </a:solidFill>
                <a:latin typeface="Arial" charset="0"/>
              </a:rPr>
              <a:t>Leigh, A. (2007). Estimating teacher effectiveness from two-year changes in student test scores.</a:t>
            </a:r>
            <a:endParaRPr lang="en-US" b="1">
              <a:solidFill>
                <a:srgbClr val="000000"/>
              </a:solidFill>
              <a:latin typeface="Arial" charset="0"/>
            </a:endParaRPr>
          </a:p>
        </p:txBody>
      </p:sp>
      <p:graphicFrame>
        <p:nvGraphicFramePr>
          <p:cNvPr id="57346" name="Object 2"/>
          <p:cNvGraphicFramePr>
            <a:graphicFrameLocks noChangeAspect="1"/>
          </p:cNvGraphicFramePr>
          <p:nvPr/>
        </p:nvGraphicFramePr>
        <p:xfrm>
          <a:off x="0" y="2530475"/>
          <a:ext cx="9144000" cy="3751263"/>
        </p:xfrm>
        <a:graphic>
          <a:graphicData uri="http://schemas.openxmlformats.org/presentationml/2006/ole">
            <p:oleObj spid="_x0000_s527362" name="Worksheet" r:id="rId3" imgW="7263384" imgH="4291584" progId="Excel.Sheet.8">
              <p:embed/>
            </p:oleObj>
          </a:graphicData>
        </a:graphic>
      </p:graphicFrame>
      <p:sp>
        <p:nvSpPr>
          <p:cNvPr id="57349" name="TextBox 4"/>
          <p:cNvSpPr txBox="1">
            <a:spLocks noChangeArrowheads="1"/>
          </p:cNvSpPr>
          <p:nvPr/>
        </p:nvSpPr>
        <p:spPr bwMode="auto">
          <a:xfrm>
            <a:off x="6484938" y="2624138"/>
            <a:ext cx="2659062" cy="400050"/>
          </a:xfrm>
          <a:prstGeom prst="rect">
            <a:avLst/>
          </a:prstGeom>
          <a:noFill/>
          <a:ln w="9525">
            <a:noFill/>
            <a:miter lim="800000"/>
            <a:headEnd/>
            <a:tailEnd/>
          </a:ln>
        </p:spPr>
        <p:txBody>
          <a:bodyPr>
            <a:prstTxWarp prst="textNoShape">
              <a:avLst/>
            </a:prstTxWarp>
            <a:spAutoFit/>
          </a:bodyPr>
          <a:lstStyle/>
          <a:p>
            <a:r>
              <a:rPr lang="en-US" sz="2000">
                <a:solidFill>
                  <a:srgbClr val="9E2487"/>
                </a:solidFill>
              </a:rPr>
              <a:t>.</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Rectangle 2"/>
          <p:cNvSpPr>
            <a:spLocks noChangeArrowheads="1"/>
          </p:cNvSpPr>
          <p:nvPr/>
        </p:nvSpPr>
        <p:spPr bwMode="auto">
          <a:xfrm>
            <a:off x="1371600" y="1600200"/>
            <a:ext cx="6400800" cy="4648200"/>
          </a:xfrm>
          <a:prstGeom prst="rect">
            <a:avLst/>
          </a:prstGeom>
          <a:noFill/>
          <a:ln w="9525">
            <a:noFill/>
            <a:miter lim="800000"/>
            <a:headEnd/>
            <a:tailEnd/>
          </a:ln>
        </p:spPr>
        <p:txBody>
          <a:bodyPr>
            <a:prstTxWarp prst="textNoShape">
              <a:avLst/>
            </a:prstTxWarp>
          </a:bodyPr>
          <a:lstStyle/>
          <a:p>
            <a:pPr marL="342900" indent="-342900" eaLnBrk="0" hangingPunct="0">
              <a:lnSpc>
                <a:spcPct val="90000"/>
              </a:lnSpc>
              <a:buClr>
                <a:srgbClr val="000000"/>
              </a:buClr>
            </a:pPr>
            <a:endParaRPr lang="en-US">
              <a:solidFill>
                <a:srgbClr val="578F15"/>
              </a:solidFill>
              <a:latin typeface="Times" charset="0"/>
            </a:endParaRPr>
          </a:p>
        </p:txBody>
      </p:sp>
      <p:sp>
        <p:nvSpPr>
          <p:cNvPr id="54275" name="Rectangle 5"/>
          <p:cNvSpPr>
            <a:spLocks noGrp="1" noChangeArrowheads="1"/>
          </p:cNvSpPr>
          <p:nvPr>
            <p:ph type="title"/>
          </p:nvPr>
        </p:nvSpPr>
        <p:spPr>
          <a:xfrm>
            <a:off x="466725" y="1870075"/>
            <a:ext cx="8677275" cy="644525"/>
          </a:xfrm>
        </p:spPr>
        <p:txBody>
          <a:bodyPr/>
          <a:lstStyle/>
          <a:p>
            <a:pPr eaLnBrk="1" hangingPunct="1"/>
            <a:r>
              <a:rPr kumimoji="1" lang="en-US" smtClean="0">
                <a:ea typeface="ＭＳ Ｐゴシック" charset="-128"/>
                <a:cs typeface="ＭＳ Ｐゴシック" charset="-128"/>
              </a:rPr>
              <a:t>Improving teacher quality takes time…</a:t>
            </a:r>
          </a:p>
        </p:txBody>
      </p:sp>
      <p:sp>
        <p:nvSpPr>
          <p:cNvPr id="46084" name="Rectangle 6"/>
          <p:cNvSpPr>
            <a:spLocks noGrp="1" noChangeArrowheads="1"/>
          </p:cNvSpPr>
          <p:nvPr>
            <p:ph type="body" idx="1"/>
          </p:nvPr>
        </p:nvSpPr>
        <p:spPr>
          <a:xfrm>
            <a:off x="466725" y="2590800"/>
            <a:ext cx="7881938" cy="4267200"/>
          </a:xfrm>
        </p:spPr>
        <p:txBody>
          <a:bodyPr/>
          <a:lstStyle/>
          <a:p>
            <a:pPr marL="0" indent="0" eaLnBrk="1" hangingPunct="1">
              <a:lnSpc>
                <a:spcPct val="90000"/>
              </a:lnSpc>
              <a:defRPr/>
            </a:pPr>
            <a:r>
              <a:rPr kumimoji="1" lang="en-US" dirty="0" smtClean="0">
                <a:ea typeface="ＭＳ Ｐゴシック" charset="-128"/>
                <a:cs typeface="ＭＳ Ｐゴシック" charset="-128"/>
              </a:rPr>
              <a:t>A classic labor force issue with 2 (non-exclusive) solutions</a:t>
            </a:r>
          </a:p>
          <a:p>
            <a:pPr lvl="1" eaLnBrk="1" hangingPunct="1">
              <a:lnSpc>
                <a:spcPct val="90000"/>
              </a:lnSpc>
              <a:defRPr/>
            </a:pPr>
            <a:r>
              <a:rPr kumimoji="1" lang="en-US" dirty="0" smtClean="0"/>
              <a:t>Replace existing teachers with better ones</a:t>
            </a:r>
          </a:p>
          <a:p>
            <a:pPr lvl="1" eaLnBrk="1" hangingPunct="1">
              <a:lnSpc>
                <a:spcPct val="90000"/>
              </a:lnSpc>
              <a:defRPr/>
            </a:pPr>
            <a:r>
              <a:rPr kumimoji="1" lang="en-US" dirty="0" smtClean="0"/>
              <a:t>Help existing teachers become even more effective</a:t>
            </a:r>
          </a:p>
          <a:p>
            <a:pPr eaLnBrk="1" hangingPunct="1">
              <a:lnSpc>
                <a:spcPct val="90000"/>
              </a:lnSpc>
              <a:defRPr/>
            </a:pPr>
            <a:r>
              <a:rPr kumimoji="1" lang="en-US" dirty="0" smtClean="0"/>
              <a:t>Replace existing teachers with better ones?</a:t>
            </a:r>
          </a:p>
          <a:p>
            <a:pPr lvl="1">
              <a:defRPr/>
            </a:pPr>
            <a:r>
              <a:rPr lang="en-US" dirty="0" smtClean="0"/>
              <a:t>Increasing the quality of entrants to exclude the lowest performing 30% of teachers would in  result in one extra student passing a test per class every three years…</a:t>
            </a:r>
          </a:p>
          <a:p>
            <a:pPr>
              <a:defRPr/>
            </a:pPr>
            <a:r>
              <a:rPr lang="en-US" sz="2000" dirty="0" smtClean="0">
                <a:ea typeface="ＭＳ Ｐゴシック" charset="-128"/>
                <a:cs typeface="ＭＳ Ｐゴシック" charset="-128"/>
              </a:rPr>
              <a:t>So we have to help the teachers we have improve</a:t>
            </a:r>
          </a:p>
          <a:p>
            <a:pPr lvl="1">
              <a:defRPr/>
            </a:pPr>
            <a:r>
              <a:rPr lang="en-US" dirty="0" smtClean="0"/>
              <a:t>The “love the one you’re with” strategy</a:t>
            </a:r>
          </a:p>
          <a:p>
            <a:pPr lvl="1">
              <a:defRPr/>
            </a:pPr>
            <a:endParaRPr lang="en-US" dirty="0" smtClean="0"/>
          </a:p>
          <a:p>
            <a:pPr eaLnBrk="1" hangingPunct="1">
              <a:lnSpc>
                <a:spcPct val="90000"/>
              </a:lnSpc>
              <a:defRPr/>
            </a:pPr>
            <a:endParaRPr kumimoji="1" lang="en-US"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r>
              <a:rPr lang="en-US" smtClean="0">
                <a:ea typeface="ＭＳ Ｐゴシック" charset="-128"/>
                <a:cs typeface="ＭＳ Ｐゴシック" charset="-128"/>
              </a:rPr>
              <a:t>Getting serious about professional development</a:t>
            </a:r>
          </a:p>
        </p:txBody>
      </p:sp>
      <p:sp>
        <p:nvSpPr>
          <p:cNvPr id="58371" name="Content Placeholder 2"/>
          <p:cNvSpPr>
            <a:spLocks noGrp="1"/>
          </p:cNvSpPr>
          <p:nvPr>
            <p:ph idx="1"/>
          </p:nvPr>
        </p:nvSpPr>
        <p:spPr>
          <a:xfrm>
            <a:off x="466725" y="3167063"/>
            <a:ext cx="8677275" cy="3690937"/>
          </a:xfrm>
        </p:spPr>
        <p:txBody>
          <a:bodyPr/>
          <a:lstStyle/>
          <a:p>
            <a:r>
              <a:rPr lang="en-US" dirty="0" smtClean="0">
                <a:ea typeface="ＭＳ Ｐゴシック" charset="-128"/>
                <a:cs typeface="ＭＳ Ｐゴシック" charset="-128"/>
              </a:rPr>
              <a:t>Left to their own devices, teachers will improve, but slowly</a:t>
            </a:r>
          </a:p>
          <a:p>
            <a:pPr lvl="1"/>
            <a:r>
              <a:rPr lang="en-US" dirty="0" smtClean="0"/>
              <a:t>The average improvement in student value-added by a teacher over 20 years is </a:t>
            </a:r>
            <a:r>
              <a:rPr lang="en-US" b="1" dirty="0" smtClean="0"/>
              <a:t>one-tenth</a:t>
            </a:r>
            <a:r>
              <a:rPr lang="en-US" dirty="0" smtClean="0"/>
              <a:t> of the difference between a good teacher and a weak teacher on the first day of their teaching career.</a:t>
            </a:r>
          </a:p>
          <a:p>
            <a:r>
              <a:rPr lang="en-US" dirty="0" smtClean="0">
                <a:ea typeface="ＭＳ Ｐゴシック" charset="-128"/>
                <a:cs typeface="ＭＳ Ｐゴシック" charset="-128"/>
              </a:rPr>
              <a:t>Because we have been doing the wrong kind of professional development</a:t>
            </a:r>
            <a:endParaRPr lang="en-US" dirty="0" smtClean="0">
              <a:ea typeface="ＭＳ Ｐゴシック" charset="-128"/>
              <a:cs typeface="ＭＳ Ｐゴシック" charset="-128"/>
            </a:endParaRPr>
          </a:p>
          <a:p>
            <a:pPr lvl="1"/>
            <a:r>
              <a:rPr lang="en-US" dirty="0" smtClean="0"/>
              <a:t>Professional </a:t>
            </a:r>
            <a:r>
              <a:rPr lang="en-US" dirty="0" smtClean="0"/>
              <a:t>“updating”</a:t>
            </a:r>
          </a:p>
          <a:p>
            <a:pPr lvl="1"/>
            <a:r>
              <a:rPr lang="en-US" dirty="0" smtClean="0"/>
              <a:t>Recertification</a:t>
            </a:r>
          </a:p>
          <a:p>
            <a:pPr eaLnBrk="1" hangingPunct="1"/>
            <a:r>
              <a:rPr lang="en-US" dirty="0" smtClean="0">
                <a:ea typeface="ＭＳ Ｐゴシック" charset="-128"/>
                <a:cs typeface="ＭＳ Ｐゴシック" charset="-128"/>
              </a:rPr>
              <a:t>Bigger improvements are possible</a:t>
            </a:r>
          </a:p>
          <a:p>
            <a:pPr lvl="1" eaLnBrk="1" hangingPunct="1"/>
            <a:r>
              <a:rPr lang="en-US" dirty="0" smtClean="0"/>
              <a:t>Provided we focus rigorously on the things that matter</a:t>
            </a:r>
          </a:p>
          <a:p>
            <a:pPr lvl="1" eaLnBrk="1" hangingPunct="1"/>
            <a:r>
              <a:rPr lang="en-US" dirty="0" smtClean="0"/>
              <a:t>Even when they’re hard to do</a:t>
            </a:r>
          </a:p>
          <a:p>
            <a:endParaRPr lang="en-US" dirty="0" smtClean="0">
              <a:ea typeface="ＭＳ Ｐゴシック" charset="-128"/>
              <a:cs typeface="ＭＳ Ｐゴシック" charset="-128"/>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People like neuroscience</a:t>
            </a:r>
            <a:endParaRPr lang="en-US" dirty="0"/>
          </a:p>
        </p:txBody>
      </p:sp>
      <p:sp>
        <p:nvSpPr>
          <p:cNvPr id="3" name="Content Placeholder 2"/>
          <p:cNvSpPr>
            <a:spLocks noGrp="1"/>
          </p:cNvSpPr>
          <p:nvPr>
            <p:ph idx="1"/>
          </p:nvPr>
        </p:nvSpPr>
        <p:spPr>
          <a:xfrm>
            <a:off x="466725" y="2590800"/>
            <a:ext cx="8353425" cy="4267200"/>
          </a:xfrm>
        </p:spPr>
        <p:txBody>
          <a:bodyPr>
            <a:normAutofit lnSpcReduction="10000"/>
          </a:bodyPr>
          <a:lstStyle/>
          <a:p>
            <a:r>
              <a:rPr lang="en-US" dirty="0" smtClean="0"/>
              <a:t>Descriptions of 18 psychological phenomena</a:t>
            </a:r>
          </a:p>
          <a:p>
            <a:pPr lvl="1"/>
            <a:r>
              <a:rPr lang="en-US" dirty="0" smtClean="0"/>
              <a:t>Examples: mutual exclusivity, </a:t>
            </a:r>
            <a:r>
              <a:rPr lang="en-US" dirty="0" err="1" smtClean="0"/>
              <a:t>attentional</a:t>
            </a:r>
            <a:r>
              <a:rPr lang="en-US" dirty="0" smtClean="0"/>
              <a:t> blink</a:t>
            </a:r>
          </a:p>
          <a:p>
            <a:r>
              <a:rPr lang="en-US" dirty="0" smtClean="0"/>
              <a:t>Designed to be comprehensible without scientific training</a:t>
            </a:r>
          </a:p>
          <a:p>
            <a:r>
              <a:rPr lang="en-US" dirty="0" smtClean="0"/>
              <a:t>Each phenomenon was given four possible explanations</a:t>
            </a:r>
          </a:p>
          <a:p>
            <a:pPr lvl="1"/>
            <a:r>
              <a:rPr lang="en-US" dirty="0" smtClean="0"/>
              <a:t>Basic (without neuroscience)</a:t>
            </a:r>
          </a:p>
          <a:p>
            <a:pPr lvl="2"/>
            <a:r>
              <a:rPr lang="en-US" dirty="0" smtClean="0"/>
              <a:t>Good explanation (provided by the researchers)</a:t>
            </a:r>
          </a:p>
          <a:p>
            <a:pPr lvl="2"/>
            <a:r>
              <a:rPr lang="en-US" dirty="0" smtClean="0"/>
              <a:t>Bad explanation (e.g., circular reasoning)</a:t>
            </a:r>
          </a:p>
          <a:p>
            <a:pPr lvl="1"/>
            <a:r>
              <a:rPr lang="en-US" dirty="0" smtClean="0"/>
              <a:t>Enhanced (with neuroscience explanation)</a:t>
            </a:r>
          </a:p>
          <a:p>
            <a:pPr lvl="2"/>
            <a:r>
              <a:rPr lang="en-US" dirty="0" smtClean="0"/>
              <a:t>Good explanation</a:t>
            </a:r>
          </a:p>
          <a:p>
            <a:pPr lvl="2"/>
            <a:r>
              <a:rPr lang="en-US" dirty="0" smtClean="0"/>
              <a:t>Bad explanation </a:t>
            </a:r>
          </a:p>
          <a:p>
            <a:r>
              <a:rPr lang="en-US" dirty="0" smtClean="0"/>
              <a:t>Added neuroscience did not change the logic of the explanation</a:t>
            </a:r>
          </a:p>
          <a:p>
            <a:r>
              <a:rPr lang="en-US" dirty="0" smtClean="0"/>
              <a:t>Participants randomly given one of the four explanations</a:t>
            </a:r>
          </a:p>
          <a:p>
            <a:r>
              <a:rPr lang="en-US" dirty="0" smtClean="0"/>
              <a:t>Asked to rate this on a 7-point scale (-3 to +3).</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Sample explanations </a:t>
            </a:r>
            <a:endParaRPr lang="en-US" dirty="0"/>
          </a:p>
        </p:txBody>
      </p:sp>
      <p:graphicFrame>
        <p:nvGraphicFramePr>
          <p:cNvPr id="6" name="Content Placeholder 5"/>
          <p:cNvGraphicFramePr>
            <a:graphicFrameLocks noGrp="1"/>
          </p:cNvGraphicFramePr>
          <p:nvPr>
            <p:ph idx="1"/>
          </p:nvPr>
        </p:nvGraphicFramePr>
        <p:xfrm>
          <a:off x="0" y="2590800"/>
          <a:ext cx="9144000" cy="4267201"/>
        </p:xfrm>
        <a:graphic>
          <a:graphicData uri="http://schemas.openxmlformats.org/drawingml/2006/table">
            <a:tbl>
              <a:tblPr firstRow="1" bandRow="1">
                <a:tableStyleId>{5C22544A-7EE6-4342-B048-85BDC9FD1C3A}</a:tableStyleId>
              </a:tblPr>
              <a:tblGrid>
                <a:gridCol w="1720070"/>
                <a:gridCol w="3713450"/>
                <a:gridCol w="3710480"/>
              </a:tblGrid>
              <a:tr h="398855">
                <a:tc>
                  <a:txBody>
                    <a:bodyPr/>
                    <a:lstStyle/>
                    <a:p>
                      <a:endParaRPr lang="en-US" dirty="0"/>
                    </a:p>
                  </a:txBody>
                  <a:tcPr>
                    <a:solidFill>
                      <a:srgbClr val="8C357B"/>
                    </a:solidFill>
                  </a:tcPr>
                </a:tc>
                <a:tc>
                  <a:txBody>
                    <a:bodyPr/>
                    <a:lstStyle/>
                    <a:p>
                      <a:pPr algn="ctr"/>
                      <a:r>
                        <a:rPr lang="en-US" dirty="0" smtClean="0"/>
                        <a:t>Good</a:t>
                      </a:r>
                      <a:r>
                        <a:rPr lang="en-US" baseline="0" dirty="0" smtClean="0"/>
                        <a:t> explanation</a:t>
                      </a:r>
                      <a:endParaRPr lang="en-US" dirty="0"/>
                    </a:p>
                  </a:txBody>
                  <a:tcPr>
                    <a:solidFill>
                      <a:srgbClr val="8C357B"/>
                    </a:solidFill>
                  </a:tcPr>
                </a:tc>
                <a:tc>
                  <a:txBody>
                    <a:bodyPr/>
                    <a:lstStyle/>
                    <a:p>
                      <a:pPr algn="ctr"/>
                      <a:r>
                        <a:rPr lang="en-US" dirty="0" smtClean="0"/>
                        <a:t>Bad explanation</a:t>
                      </a:r>
                      <a:endParaRPr lang="en-US" dirty="0"/>
                    </a:p>
                  </a:txBody>
                  <a:tcPr>
                    <a:solidFill>
                      <a:srgbClr val="8C357B"/>
                    </a:solidFill>
                  </a:tcPr>
                </a:tc>
              </a:tr>
              <a:tr h="1671912">
                <a:tc>
                  <a:txBody>
                    <a:bodyPr/>
                    <a:lstStyle/>
                    <a:p>
                      <a:r>
                        <a:rPr lang="en-US" sz="1600" dirty="0" smtClean="0"/>
                        <a:t>Without neuroscience</a:t>
                      </a:r>
                      <a:endParaRPr lang="en-US" sz="1600" dirty="0"/>
                    </a:p>
                  </a:txBody>
                  <a:tcPr/>
                </a:tc>
                <a:tc>
                  <a:txBody>
                    <a:bodyPr/>
                    <a:lstStyle/>
                    <a:p>
                      <a:r>
                        <a:rPr lang="en-US" sz="1600" dirty="0" smtClean="0"/>
                        <a:t>The researchers claim that this ‘curse’ happens because subjects have trouble switching</a:t>
                      </a:r>
                      <a:r>
                        <a:rPr lang="en-US" sz="1600" baseline="0" dirty="0" smtClean="0"/>
                        <a:t> their point of view to consider what someone else might know, mistakenly projecting their own knowledge onto others.</a:t>
                      </a:r>
                      <a:endParaRPr lang="en-US" sz="1600" dirty="0"/>
                    </a:p>
                  </a:txBody>
                  <a:tcPr/>
                </a:tc>
                <a:tc>
                  <a:txBody>
                    <a:bodyPr/>
                    <a:lstStyle/>
                    <a:p>
                      <a:r>
                        <a:rPr lang="en-US" sz="1600" dirty="0" smtClean="0"/>
                        <a:t>The researchers claim that this ‘curse’ happens because subjects make more mistakes when they have to judge the knowledge of others. People are much better at judging  what they themselves know.</a:t>
                      </a:r>
                      <a:endParaRPr lang="en-US" sz="1600" dirty="0"/>
                    </a:p>
                  </a:txBody>
                  <a:tcPr/>
                </a:tc>
              </a:tr>
              <a:tr h="2196434">
                <a:tc>
                  <a:txBody>
                    <a:bodyPr/>
                    <a:lstStyle/>
                    <a:p>
                      <a:r>
                        <a:rPr lang="en-US" sz="1600" dirty="0" smtClean="0"/>
                        <a:t>With neuroscience</a:t>
                      </a:r>
                      <a:endParaRPr lang="en-US" sz="1600" dirty="0"/>
                    </a:p>
                  </a:txBody>
                  <a:tcPr/>
                </a:tc>
                <a:tc>
                  <a:txBody>
                    <a:bodyPr/>
                    <a:lstStyle/>
                    <a:p>
                      <a:r>
                        <a:rPr lang="en-US" sz="1600" dirty="0" smtClean="0"/>
                        <a:t>Brain scans indicate that this</a:t>
                      </a:r>
                      <a:r>
                        <a:rPr lang="en-US" sz="1600" baseline="0" dirty="0" smtClean="0"/>
                        <a:t> ‘curse’ happens because of the frontal lobe brain circuitry known to be involved in self-knowledge. S</a:t>
                      </a:r>
                      <a:r>
                        <a:rPr lang="en-US" sz="1600" dirty="0" smtClean="0"/>
                        <a:t>ubjects have trouble switching</a:t>
                      </a:r>
                      <a:r>
                        <a:rPr lang="en-US" sz="1600" baseline="0" dirty="0" smtClean="0"/>
                        <a:t> their point of view to consider what someone else might know, mistakenly projecting their own knowledge onto others.</a:t>
                      </a:r>
                      <a:endParaRPr lang="en-US" sz="1600" dirty="0"/>
                    </a:p>
                  </a:txBody>
                  <a:tcPr/>
                </a:tc>
                <a:tc>
                  <a:txBody>
                    <a:bodyPr/>
                    <a:lstStyle/>
                    <a:p>
                      <a:r>
                        <a:rPr lang="en-US" sz="1600" dirty="0" smtClean="0"/>
                        <a:t>Brain scans indicate that this ‘curse’ happens </a:t>
                      </a:r>
                      <a:r>
                        <a:rPr lang="en-US" sz="1600" baseline="0" dirty="0" smtClean="0"/>
                        <a:t> because of the frontal lobe brain circuitry known to be involved in self-knowledge. </a:t>
                      </a:r>
                      <a:r>
                        <a:rPr lang="en-US" sz="1600" dirty="0" smtClean="0"/>
                        <a:t>subjects make more mistakes when they have to judge the knowledge of others. People are much better at judging  what they themselves know.</a:t>
                      </a:r>
                      <a:endParaRPr lang="en-US" sz="1600" dirty="0"/>
                    </a:p>
                  </a:txBody>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4"/>
          <p:cNvGrpSpPr>
            <a:grpSpLocks/>
          </p:cNvGrpSpPr>
          <p:nvPr/>
        </p:nvGrpSpPr>
        <p:grpSpPr bwMode="auto">
          <a:xfrm>
            <a:off x="242888" y="2422525"/>
            <a:ext cx="8551862" cy="3046413"/>
            <a:chOff x="153" y="1526"/>
            <a:chExt cx="5387" cy="1919"/>
          </a:xfrm>
        </p:grpSpPr>
        <p:sp>
          <p:nvSpPr>
            <p:cNvPr id="18440" name="Rectangle 5"/>
            <p:cNvSpPr>
              <a:spLocks noChangeArrowheads="1"/>
            </p:cNvSpPr>
            <p:nvPr/>
          </p:nvSpPr>
          <p:spPr bwMode="auto">
            <a:xfrm>
              <a:off x="153" y="1526"/>
              <a:ext cx="5387" cy="1919"/>
            </a:xfrm>
            <a:prstGeom prst="rect">
              <a:avLst/>
            </a:prstGeom>
            <a:solidFill>
              <a:srgbClr val="E6EFDC">
                <a:alpha val="50195"/>
              </a:srgbClr>
            </a:solidFill>
            <a:ln w="12700">
              <a:solidFill>
                <a:srgbClr val="786E69"/>
              </a:solidFill>
              <a:miter lim="800000"/>
              <a:headEnd/>
              <a:tailEnd/>
            </a:ln>
          </p:spPr>
          <p:txBody>
            <a:bodyPr wrap="none" anchor="ctr">
              <a:prstTxWarp prst="textNoShape">
                <a:avLst/>
              </a:prstTxWarp>
            </a:bodyPr>
            <a:lstStyle/>
            <a:p>
              <a:endParaRPr lang="en-US">
                <a:solidFill>
                  <a:srgbClr val="000000"/>
                </a:solidFill>
              </a:endParaRPr>
            </a:p>
          </p:txBody>
        </p:sp>
        <p:sp>
          <p:nvSpPr>
            <p:cNvPr id="18441" name="Text Box 6"/>
            <p:cNvSpPr txBox="1">
              <a:spLocks noChangeArrowheads="1"/>
            </p:cNvSpPr>
            <p:nvPr/>
          </p:nvSpPr>
          <p:spPr bwMode="auto">
            <a:xfrm>
              <a:off x="4524" y="2322"/>
              <a:ext cx="968" cy="327"/>
            </a:xfrm>
            <a:prstGeom prst="rect">
              <a:avLst/>
            </a:prstGeom>
            <a:noFill/>
            <a:ln w="12700">
              <a:noFill/>
              <a:miter lim="800000"/>
              <a:headEnd/>
              <a:tailEnd/>
            </a:ln>
          </p:spPr>
          <p:txBody>
            <a:bodyPr>
              <a:prstTxWarp prst="textNoShape">
                <a:avLst/>
              </a:prstTxWarp>
              <a:spAutoFit/>
            </a:bodyPr>
            <a:lstStyle/>
            <a:p>
              <a:pPr algn="r" defTabSz="762000">
                <a:spcBef>
                  <a:spcPct val="50000"/>
                </a:spcBef>
              </a:pPr>
              <a:r>
                <a:rPr lang="en-US" sz="2800">
                  <a:solidFill>
                    <a:srgbClr val="73786E"/>
                  </a:solidFill>
                </a:rPr>
                <a:t>Science</a:t>
              </a:r>
              <a:endParaRPr lang="en-US">
                <a:solidFill>
                  <a:srgbClr val="000000"/>
                </a:solidFill>
              </a:endParaRPr>
            </a:p>
          </p:txBody>
        </p:sp>
      </p:grpSp>
      <p:sp>
        <p:nvSpPr>
          <p:cNvPr id="18435" name="Rectangle 2"/>
          <p:cNvSpPr>
            <a:spLocks noGrp="1" noChangeArrowheads="1"/>
          </p:cNvSpPr>
          <p:nvPr>
            <p:ph type="title"/>
          </p:nvPr>
        </p:nvSpPr>
        <p:spPr>
          <a:xfrm>
            <a:off x="236538" y="1870075"/>
            <a:ext cx="8907462" cy="644525"/>
          </a:xfrm>
        </p:spPr>
        <p:txBody>
          <a:bodyPr/>
          <a:lstStyle/>
          <a:p>
            <a:pPr eaLnBrk="1" hangingPunct="1"/>
            <a:r>
              <a:rPr lang="en-US" sz="3600" smtClean="0">
                <a:ea typeface="ＭＳ Ｐゴシック" charset="-128"/>
                <a:cs typeface="ＭＳ Ｐゴシック" charset="-128"/>
              </a:rPr>
              <a:t>Improving education: science and design</a:t>
            </a:r>
          </a:p>
        </p:txBody>
      </p:sp>
      <p:sp>
        <p:nvSpPr>
          <p:cNvPr id="826371" name="Rectangle 3"/>
          <p:cNvSpPr>
            <a:spLocks noGrp="1" noChangeArrowheads="1"/>
          </p:cNvSpPr>
          <p:nvPr>
            <p:ph type="body" idx="1"/>
          </p:nvPr>
        </p:nvSpPr>
        <p:spPr>
          <a:xfrm>
            <a:off x="411163" y="2555875"/>
            <a:ext cx="6708775" cy="4046538"/>
          </a:xfrm>
        </p:spPr>
        <p:txBody>
          <a:bodyPr/>
          <a:lstStyle/>
          <a:p>
            <a:pPr marL="0" indent="0" eaLnBrk="1" hangingPunct="1"/>
            <a:r>
              <a:rPr lang="en-US">
                <a:ea typeface="ＭＳ Ｐゴシック" charset="-128"/>
                <a:cs typeface="ＭＳ Ｐゴシック" charset="-128"/>
              </a:rPr>
              <a:t>We need to improve student achievement</a:t>
            </a:r>
          </a:p>
          <a:p>
            <a:pPr marL="0" indent="0" eaLnBrk="1" hangingPunct="1"/>
            <a:r>
              <a:rPr lang="en-US">
                <a:ea typeface="ＭＳ Ｐゴシック" charset="-128"/>
                <a:cs typeface="ＭＳ Ｐゴシック" charset="-128"/>
              </a:rPr>
              <a:t>This requires improving teacher quality</a:t>
            </a:r>
          </a:p>
          <a:p>
            <a:pPr marL="0" indent="0" eaLnBrk="1" hangingPunct="1"/>
            <a:r>
              <a:rPr lang="en-US">
                <a:ea typeface="ＭＳ Ｐゴシック" charset="-128"/>
                <a:cs typeface="ＭＳ Ｐゴシック" charset="-128"/>
              </a:rPr>
              <a:t>Improving the quality of entrants takes too long</a:t>
            </a:r>
          </a:p>
          <a:p>
            <a:pPr marL="0" indent="0" eaLnBrk="1" hangingPunct="1"/>
            <a:r>
              <a:rPr lang="en-US">
                <a:ea typeface="ＭＳ Ｐゴシック" charset="-128"/>
                <a:cs typeface="ＭＳ Ｐゴシック" charset="-128"/>
              </a:rPr>
              <a:t>So we have to help the teachers we have improve</a:t>
            </a:r>
          </a:p>
          <a:p>
            <a:pPr marL="0" indent="0" eaLnBrk="1" hangingPunct="1"/>
            <a:endParaRPr lang="en-US">
              <a:ea typeface="ＭＳ Ｐゴシック" charset="-128"/>
              <a:cs typeface="ＭＳ Ｐゴシック" charset="-128"/>
            </a:endParaRPr>
          </a:p>
          <a:p>
            <a:pPr marL="0" indent="0" eaLnBrk="1" hangingPunct="1"/>
            <a:r>
              <a:rPr lang="en-US">
                <a:ea typeface="ＭＳ Ｐゴシック" charset="-128"/>
                <a:cs typeface="ＭＳ Ｐゴシック" charset="-128"/>
              </a:rPr>
              <a:t>Teachers can change in a range of ways</a:t>
            </a:r>
          </a:p>
          <a:p>
            <a:pPr marL="0" indent="0" eaLnBrk="1" hangingPunct="1"/>
            <a:r>
              <a:rPr lang="en-US">
                <a:ea typeface="ＭＳ Ｐゴシック" charset="-128"/>
                <a:cs typeface="ＭＳ Ｐゴシック" charset="-128"/>
              </a:rPr>
              <a:t>Some will benefit students, and some will not.</a:t>
            </a:r>
          </a:p>
          <a:p>
            <a:pPr marL="0" indent="0" eaLnBrk="1" hangingPunct="1"/>
            <a:r>
              <a:rPr lang="en-US">
                <a:ea typeface="ＭＳ Ｐゴシック" charset="-128"/>
                <a:cs typeface="ＭＳ Ｐゴシック" charset="-128"/>
              </a:rPr>
              <a:t>Those that do involve changes in teacher </a:t>
            </a:r>
            <a:r>
              <a:rPr lang="en-US" i="1">
                <a:ea typeface="ＭＳ Ｐゴシック" charset="-128"/>
                <a:cs typeface="ＭＳ Ｐゴシック" charset="-128"/>
              </a:rPr>
              <a:t>practice</a:t>
            </a:r>
            <a:endParaRPr lang="en-US">
              <a:ea typeface="ＭＳ Ｐゴシック" charset="-128"/>
              <a:cs typeface="ＭＳ Ｐゴシック" charset="-128"/>
            </a:endParaRPr>
          </a:p>
          <a:p>
            <a:pPr marL="0" indent="0" eaLnBrk="1" hangingPunct="1"/>
            <a:endParaRPr lang="en-US">
              <a:ea typeface="ＭＳ Ｐゴシック" charset="-128"/>
              <a:cs typeface="ＭＳ Ｐゴシック" charset="-128"/>
            </a:endParaRPr>
          </a:p>
          <a:p>
            <a:pPr marL="0" indent="0" eaLnBrk="1" hangingPunct="1"/>
            <a:r>
              <a:rPr lang="en-US">
                <a:ea typeface="ＭＳ Ｐゴシック" charset="-128"/>
                <a:cs typeface="ＭＳ Ｐゴシック" charset="-128"/>
              </a:rPr>
              <a:t>Changing practice requires new kinds of teacher learning</a:t>
            </a:r>
          </a:p>
          <a:p>
            <a:pPr marL="0" indent="0" eaLnBrk="1" hangingPunct="1"/>
            <a:r>
              <a:rPr lang="en-US">
                <a:ea typeface="ＭＳ Ｐゴシック" charset="-128"/>
                <a:cs typeface="ＭＳ Ｐゴシック" charset="-128"/>
              </a:rPr>
              <a:t>And new models of professional development.</a:t>
            </a:r>
          </a:p>
        </p:txBody>
      </p:sp>
      <p:grpSp>
        <p:nvGrpSpPr>
          <p:cNvPr id="3" name="Group 7"/>
          <p:cNvGrpSpPr>
            <a:grpSpLocks/>
          </p:cNvGrpSpPr>
          <p:nvPr/>
        </p:nvGrpSpPr>
        <p:grpSpPr bwMode="auto">
          <a:xfrm>
            <a:off x="242888" y="5554663"/>
            <a:ext cx="8551862" cy="998537"/>
            <a:chOff x="153" y="3499"/>
            <a:chExt cx="5387" cy="629"/>
          </a:xfrm>
        </p:grpSpPr>
        <p:sp>
          <p:nvSpPr>
            <p:cNvPr id="18438" name="Rectangle 8"/>
            <p:cNvSpPr>
              <a:spLocks noChangeArrowheads="1"/>
            </p:cNvSpPr>
            <p:nvPr/>
          </p:nvSpPr>
          <p:spPr bwMode="auto">
            <a:xfrm>
              <a:off x="153" y="3499"/>
              <a:ext cx="5387" cy="629"/>
            </a:xfrm>
            <a:prstGeom prst="rect">
              <a:avLst/>
            </a:prstGeom>
            <a:solidFill>
              <a:srgbClr val="E6EFDC">
                <a:alpha val="50195"/>
              </a:srgbClr>
            </a:solidFill>
            <a:ln w="12700">
              <a:solidFill>
                <a:srgbClr val="786E69"/>
              </a:solidFill>
              <a:miter lim="800000"/>
              <a:headEnd/>
              <a:tailEnd/>
            </a:ln>
          </p:spPr>
          <p:txBody>
            <a:bodyPr wrap="none" anchor="ctr">
              <a:prstTxWarp prst="textNoShape">
                <a:avLst/>
              </a:prstTxWarp>
            </a:bodyPr>
            <a:lstStyle/>
            <a:p>
              <a:endParaRPr lang="en-US">
                <a:solidFill>
                  <a:srgbClr val="000000"/>
                </a:solidFill>
              </a:endParaRPr>
            </a:p>
          </p:txBody>
        </p:sp>
        <p:sp>
          <p:nvSpPr>
            <p:cNvPr id="18439" name="Text Box 9"/>
            <p:cNvSpPr txBox="1">
              <a:spLocks noChangeArrowheads="1"/>
            </p:cNvSpPr>
            <p:nvPr/>
          </p:nvSpPr>
          <p:spPr bwMode="auto">
            <a:xfrm>
              <a:off x="4532" y="3650"/>
              <a:ext cx="960" cy="327"/>
            </a:xfrm>
            <a:prstGeom prst="rect">
              <a:avLst/>
            </a:prstGeom>
            <a:noFill/>
            <a:ln w="12700">
              <a:noFill/>
              <a:miter lim="800000"/>
              <a:headEnd/>
              <a:tailEnd/>
            </a:ln>
          </p:spPr>
          <p:txBody>
            <a:bodyPr>
              <a:prstTxWarp prst="textNoShape">
                <a:avLst/>
              </a:prstTxWarp>
              <a:spAutoFit/>
            </a:bodyPr>
            <a:lstStyle/>
            <a:p>
              <a:pPr algn="r" defTabSz="762000">
                <a:spcBef>
                  <a:spcPct val="50000"/>
                </a:spcBef>
              </a:pPr>
              <a:r>
                <a:rPr lang="en-US" sz="2800">
                  <a:solidFill>
                    <a:srgbClr val="73786E"/>
                  </a:solidFill>
                </a:rPr>
                <a:t>Design</a:t>
              </a:r>
              <a:endParaRPr lang="en-US">
                <a:solidFill>
                  <a:srgbClr val="00000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263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263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2637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2637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26371">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26371">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26371">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26371">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26371">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6371" grpId="0" build="p" bldLvl="2"/>
    </p:bld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Seductive allure</a:t>
            </a:r>
            <a:endParaRPr lang="en-US" dirty="0"/>
          </a:p>
        </p:txBody>
      </p:sp>
      <p:graphicFrame>
        <p:nvGraphicFramePr>
          <p:cNvPr id="6" name="Content Placeholder 5"/>
          <p:cNvGraphicFramePr>
            <a:graphicFrameLocks noGrp="1"/>
          </p:cNvGraphicFramePr>
          <p:nvPr>
            <p:ph idx="1"/>
          </p:nvPr>
        </p:nvGraphicFramePr>
        <p:xfrm>
          <a:off x="466725" y="2590800"/>
          <a:ext cx="8353425" cy="2824745"/>
        </p:xfrm>
        <a:graphic>
          <a:graphicData uri="http://schemas.openxmlformats.org/drawingml/2006/table">
            <a:tbl>
              <a:tblPr firstRow="1" bandRow="1">
                <a:tableStyleId>{5C22544A-7EE6-4342-B048-85BDC9FD1C3A}</a:tableStyleId>
              </a:tblPr>
              <a:tblGrid>
                <a:gridCol w="1836208"/>
                <a:gridCol w="1505162"/>
                <a:gridCol w="1670685"/>
                <a:gridCol w="1670685"/>
                <a:gridCol w="1670685"/>
              </a:tblGrid>
              <a:tr h="564949">
                <a:tc>
                  <a:txBody>
                    <a:bodyPr/>
                    <a:lstStyle/>
                    <a:p>
                      <a:endParaRPr lang="en-US" dirty="0"/>
                    </a:p>
                  </a:txBody>
                  <a:tcPr marL="92816" marR="92816">
                    <a:solidFill>
                      <a:srgbClr val="8C357B"/>
                    </a:solidFill>
                  </a:tcPr>
                </a:tc>
                <a:tc gridSpan="2">
                  <a:txBody>
                    <a:bodyPr/>
                    <a:lstStyle/>
                    <a:p>
                      <a:pPr algn="ctr"/>
                      <a:r>
                        <a:rPr lang="en-US" dirty="0" smtClean="0"/>
                        <a:t>Without neuroscience</a:t>
                      </a:r>
                      <a:endParaRPr lang="en-US" dirty="0"/>
                    </a:p>
                  </a:txBody>
                  <a:tcPr marL="92816" marR="92816">
                    <a:solidFill>
                      <a:srgbClr val="8C357B"/>
                    </a:solidFill>
                  </a:tcPr>
                </a:tc>
                <a:tc hMerge="1">
                  <a:txBody>
                    <a:bodyPr/>
                    <a:lstStyle/>
                    <a:p>
                      <a:endParaRPr lang="en-US" dirty="0"/>
                    </a:p>
                  </a:txBody>
                  <a:tcPr/>
                </a:tc>
                <a:tc gridSpan="2">
                  <a:txBody>
                    <a:bodyPr/>
                    <a:lstStyle/>
                    <a:p>
                      <a:pPr algn="ctr"/>
                      <a:r>
                        <a:rPr lang="en-US" dirty="0" smtClean="0"/>
                        <a:t>With</a:t>
                      </a:r>
                      <a:r>
                        <a:rPr lang="en-US" baseline="0" dirty="0" smtClean="0"/>
                        <a:t> neuroscience</a:t>
                      </a:r>
                      <a:endParaRPr lang="en-US" dirty="0"/>
                    </a:p>
                  </a:txBody>
                  <a:tcPr marL="92816" marR="92816">
                    <a:solidFill>
                      <a:srgbClr val="8C357B"/>
                    </a:solidFill>
                  </a:tcPr>
                </a:tc>
                <a:tc hMerge="1">
                  <a:txBody>
                    <a:bodyPr/>
                    <a:lstStyle/>
                    <a:p>
                      <a:endParaRPr lang="en-US" dirty="0"/>
                    </a:p>
                  </a:txBody>
                  <a:tcPr/>
                </a:tc>
              </a:tr>
              <a:tr h="564949">
                <a:tc>
                  <a:txBody>
                    <a:bodyPr/>
                    <a:lstStyle/>
                    <a:p>
                      <a:r>
                        <a:rPr lang="en-US" dirty="0" smtClean="0"/>
                        <a:t>Explanation</a:t>
                      </a:r>
                      <a:endParaRPr lang="en-US" dirty="0"/>
                    </a:p>
                  </a:txBody>
                  <a:tcPr marL="92816" marR="92816" anchor="ctr">
                    <a:lnB w="12700" cap="flat" cmpd="sng" algn="ctr">
                      <a:solidFill>
                        <a:scrgbClr r="0" g="0" b="0"/>
                      </a:solidFill>
                      <a:prstDash val="solid"/>
                      <a:round/>
                      <a:headEnd type="none" w="med" len="med"/>
                      <a:tailEnd type="none" w="med" len="med"/>
                    </a:lnB>
                  </a:tcPr>
                </a:tc>
                <a:tc>
                  <a:txBody>
                    <a:bodyPr/>
                    <a:lstStyle/>
                    <a:p>
                      <a:pPr algn="ctr"/>
                      <a:r>
                        <a:rPr lang="en-US" dirty="0" smtClean="0"/>
                        <a:t>Good </a:t>
                      </a:r>
                      <a:endParaRPr lang="en-US" dirty="0"/>
                    </a:p>
                  </a:txBody>
                  <a:tcPr marL="92816" marR="92816" anchor="ctr">
                    <a:lnB w="12700" cap="flat" cmpd="sng" algn="ctr">
                      <a:solidFill>
                        <a:scrgbClr r="0" g="0" b="0"/>
                      </a:solidFill>
                      <a:prstDash val="solid"/>
                      <a:round/>
                      <a:headEnd type="none" w="med" len="med"/>
                      <a:tailEnd type="none" w="med" len="med"/>
                    </a:lnB>
                  </a:tcPr>
                </a:tc>
                <a:tc>
                  <a:txBody>
                    <a:bodyPr/>
                    <a:lstStyle/>
                    <a:p>
                      <a:pPr algn="ctr"/>
                      <a:r>
                        <a:rPr lang="en-US" dirty="0" smtClean="0"/>
                        <a:t>Bad</a:t>
                      </a:r>
                      <a:endParaRPr lang="en-US" dirty="0"/>
                    </a:p>
                  </a:txBody>
                  <a:tcPr marL="92816" marR="92816" anchor="ctr">
                    <a:lnB w="12700" cap="flat" cmpd="sng" algn="ctr">
                      <a:solidFill>
                        <a:scrgbClr r="0" g="0" b="0"/>
                      </a:solidFill>
                      <a:prstDash val="solid"/>
                      <a:round/>
                      <a:headEnd type="none" w="med" len="med"/>
                      <a:tailEnd type="none" w="med" len="med"/>
                    </a:lnB>
                  </a:tcPr>
                </a:tc>
                <a:tc>
                  <a:txBody>
                    <a:bodyPr/>
                    <a:lstStyle/>
                    <a:p>
                      <a:pPr algn="ctr"/>
                      <a:r>
                        <a:rPr lang="en-US" dirty="0" smtClean="0"/>
                        <a:t>Good</a:t>
                      </a:r>
                      <a:endParaRPr lang="en-US" dirty="0"/>
                    </a:p>
                  </a:txBody>
                  <a:tcPr marL="92816" marR="92816" anchor="ctr">
                    <a:lnB w="12700" cap="flat" cmpd="sng" algn="ctr">
                      <a:solidFill>
                        <a:scrgbClr r="0" g="0" b="0"/>
                      </a:solidFill>
                      <a:prstDash val="solid"/>
                      <a:round/>
                      <a:headEnd type="none" w="med" len="med"/>
                      <a:tailEnd type="none" w="med" len="med"/>
                    </a:lnB>
                  </a:tcPr>
                </a:tc>
                <a:tc>
                  <a:txBody>
                    <a:bodyPr/>
                    <a:lstStyle/>
                    <a:p>
                      <a:pPr algn="ctr"/>
                      <a:r>
                        <a:rPr lang="en-US" dirty="0" smtClean="0"/>
                        <a:t>Bad</a:t>
                      </a:r>
                      <a:endParaRPr lang="en-US" dirty="0"/>
                    </a:p>
                  </a:txBody>
                  <a:tcPr marL="92816" marR="92816" anchor="ctr">
                    <a:lnB w="12700" cap="flat" cmpd="sng" algn="ctr">
                      <a:solidFill>
                        <a:scrgbClr r="0" g="0" b="0"/>
                      </a:solidFill>
                      <a:prstDash val="solid"/>
                      <a:round/>
                      <a:headEnd type="none" w="med" len="med"/>
                      <a:tailEnd type="none" w="med" len="med"/>
                    </a:lnB>
                  </a:tcPr>
                </a:tc>
              </a:tr>
              <a:tr h="564949">
                <a:tc>
                  <a:txBody>
                    <a:bodyPr/>
                    <a:lstStyle/>
                    <a:p>
                      <a:r>
                        <a:rPr lang="en-US" dirty="0" smtClean="0"/>
                        <a:t>Novices (</a:t>
                      </a:r>
                      <a:r>
                        <a:rPr lang="en-US" dirty="0" err="1" smtClean="0"/>
                        <a:t>n</a:t>
                      </a:r>
                      <a:r>
                        <a:rPr lang="en-US" dirty="0" smtClean="0"/>
                        <a:t>=81)</a:t>
                      </a:r>
                      <a:endParaRPr lang="en-US" dirty="0"/>
                    </a:p>
                  </a:txBody>
                  <a:tcPr marL="92816" marR="92816" anchor="ctr">
                    <a:lnT w="12700" cap="flat" cmpd="sng" algn="ctr">
                      <a:solidFill>
                        <a:scrgbClr r="0" g="0" b="0"/>
                      </a:solidFill>
                      <a:prstDash val="solid"/>
                      <a:round/>
                      <a:headEnd type="none" w="med" len="med"/>
                      <a:tailEnd type="none" w="med" len="med"/>
                    </a:lnT>
                  </a:tcPr>
                </a:tc>
                <a:tc>
                  <a:txBody>
                    <a:bodyPr/>
                    <a:lstStyle/>
                    <a:p>
                      <a:pPr algn="ctr">
                        <a:tabLst>
                          <a:tab pos="722313" algn="dec"/>
                        </a:tabLst>
                      </a:pPr>
                      <a:r>
                        <a:rPr lang="en-US" dirty="0" smtClean="0"/>
                        <a:t>+0.9</a:t>
                      </a:r>
                      <a:endParaRPr lang="en-US" dirty="0"/>
                    </a:p>
                  </a:txBody>
                  <a:tcPr marL="92816" marR="92816" anchor="ctr">
                    <a:lnT w="12700" cap="flat" cmpd="sng" algn="ctr">
                      <a:solidFill>
                        <a:scrgbClr r="0" g="0" b="0"/>
                      </a:solidFill>
                      <a:prstDash val="solid"/>
                      <a:round/>
                      <a:headEnd type="none" w="med" len="med"/>
                      <a:tailEnd type="none" w="med" len="med"/>
                    </a:lnT>
                  </a:tcPr>
                </a:tc>
                <a:tc>
                  <a:txBody>
                    <a:bodyPr/>
                    <a:lstStyle/>
                    <a:p>
                      <a:pPr algn="ctr">
                        <a:tabLst>
                          <a:tab pos="722313" algn="dec"/>
                        </a:tabLst>
                      </a:pPr>
                      <a:r>
                        <a:rPr lang="en-US" dirty="0" smtClean="0"/>
                        <a:t>–0.7</a:t>
                      </a:r>
                      <a:endParaRPr lang="en-US" dirty="0"/>
                    </a:p>
                  </a:txBody>
                  <a:tcPr marL="92816" marR="92816" anchor="ctr">
                    <a:lnT w="12700" cap="flat" cmpd="sng" algn="ctr">
                      <a:solidFill>
                        <a:scrgbClr r="0" g="0" b="0"/>
                      </a:solidFill>
                      <a:prstDash val="solid"/>
                      <a:round/>
                      <a:headEnd type="none" w="med" len="med"/>
                      <a:tailEnd type="none" w="med" len="med"/>
                    </a:lnT>
                  </a:tcPr>
                </a:tc>
                <a:tc>
                  <a:txBody>
                    <a:bodyPr/>
                    <a:lstStyle/>
                    <a:p>
                      <a:pPr algn="ctr">
                        <a:tabLst>
                          <a:tab pos="722313" algn="dec"/>
                        </a:tabLst>
                      </a:pPr>
                      <a:r>
                        <a:rPr lang="en-US" dirty="0" smtClean="0"/>
                        <a:t>+0.9</a:t>
                      </a:r>
                      <a:endParaRPr lang="en-US" dirty="0"/>
                    </a:p>
                  </a:txBody>
                  <a:tcPr marL="92816" marR="92816" anchor="ctr">
                    <a:lnT w="12700" cap="flat" cmpd="sng" algn="ctr">
                      <a:solidFill>
                        <a:scrgbClr r="0" g="0" b="0"/>
                      </a:solidFill>
                      <a:prstDash val="solid"/>
                      <a:round/>
                      <a:headEnd type="none" w="med" len="med"/>
                      <a:tailEnd type="none" w="med" len="med"/>
                    </a:lnT>
                  </a:tcPr>
                </a:tc>
                <a:tc>
                  <a:txBody>
                    <a:bodyPr/>
                    <a:lstStyle/>
                    <a:p>
                      <a:pPr algn="ctr">
                        <a:tabLst>
                          <a:tab pos="722313" algn="dec"/>
                        </a:tabLst>
                      </a:pPr>
                      <a:r>
                        <a:rPr lang="en-US" dirty="0" smtClean="0"/>
                        <a:t>+0.2</a:t>
                      </a:r>
                      <a:endParaRPr lang="en-US" dirty="0"/>
                    </a:p>
                  </a:txBody>
                  <a:tcPr marL="92816" marR="92816" anchor="ctr">
                    <a:lnT w="12700" cap="flat" cmpd="sng" algn="ctr">
                      <a:solidFill>
                        <a:scrgbClr r="0" g="0" b="0"/>
                      </a:solidFill>
                      <a:prstDash val="solid"/>
                      <a:round/>
                      <a:headEnd type="none" w="med" len="med"/>
                      <a:tailEnd type="none" w="med" len="med"/>
                    </a:lnT>
                  </a:tcPr>
                </a:tc>
              </a:tr>
              <a:tr h="564949">
                <a:tc>
                  <a:txBody>
                    <a:bodyPr/>
                    <a:lstStyle/>
                    <a:p>
                      <a:r>
                        <a:rPr lang="en-US" dirty="0" smtClean="0"/>
                        <a:t>Students (</a:t>
                      </a:r>
                      <a:r>
                        <a:rPr lang="en-US" dirty="0" err="1" smtClean="0"/>
                        <a:t>n</a:t>
                      </a:r>
                      <a:r>
                        <a:rPr lang="en-US" dirty="0" smtClean="0"/>
                        <a:t>=22)</a:t>
                      </a:r>
                      <a:endParaRPr lang="en-US" dirty="0"/>
                    </a:p>
                  </a:txBody>
                  <a:tcPr marL="92816" marR="92816" anchor="ctr"/>
                </a:tc>
                <a:tc>
                  <a:txBody>
                    <a:bodyPr/>
                    <a:lstStyle/>
                    <a:p>
                      <a:pPr algn="ctr">
                        <a:tabLst>
                          <a:tab pos="722313" algn="dec"/>
                        </a:tabLst>
                      </a:pPr>
                      <a:r>
                        <a:rPr lang="en-US" dirty="0" smtClean="0"/>
                        <a:t>+0.1</a:t>
                      </a:r>
                      <a:endParaRPr lang="en-US" dirty="0"/>
                    </a:p>
                  </a:txBody>
                  <a:tcPr marL="92816" marR="92816" anchor="ctr"/>
                </a:tc>
                <a:tc>
                  <a:txBody>
                    <a:bodyPr/>
                    <a:lstStyle/>
                    <a:p>
                      <a:pPr algn="ctr">
                        <a:tabLst>
                          <a:tab pos="722313" algn="dec"/>
                        </a:tabLst>
                      </a:pPr>
                      <a:r>
                        <a:rPr lang="en-US" dirty="0" smtClean="0"/>
                        <a:t>–1.1</a:t>
                      </a:r>
                      <a:endParaRPr lang="en-US" dirty="0"/>
                    </a:p>
                  </a:txBody>
                  <a:tcPr marL="92816" marR="92816" anchor="ctr"/>
                </a:tc>
                <a:tc>
                  <a:txBody>
                    <a:bodyPr/>
                    <a:lstStyle/>
                    <a:p>
                      <a:pPr algn="ctr"/>
                      <a:r>
                        <a:rPr lang="en-US" dirty="0" smtClean="0"/>
                        <a:t>+0.7</a:t>
                      </a:r>
                      <a:endParaRPr lang="en-US" dirty="0"/>
                    </a:p>
                  </a:txBody>
                  <a:tcPr marL="92816" marR="92816" anchor="ctr"/>
                </a:tc>
                <a:tc>
                  <a:txBody>
                    <a:bodyPr/>
                    <a:lstStyle/>
                    <a:p>
                      <a:pPr algn="ctr"/>
                      <a:r>
                        <a:rPr lang="en-US" dirty="0" smtClean="0"/>
                        <a:t>+0.2</a:t>
                      </a:r>
                      <a:endParaRPr lang="en-US" dirty="0"/>
                    </a:p>
                  </a:txBody>
                  <a:tcPr marL="92816" marR="92816" anchor="ctr"/>
                </a:tc>
              </a:tr>
              <a:tr h="564949">
                <a:tc>
                  <a:txBody>
                    <a:bodyPr/>
                    <a:lstStyle/>
                    <a:p>
                      <a:r>
                        <a:rPr lang="en-US" dirty="0" smtClean="0"/>
                        <a:t>Experts (</a:t>
                      </a:r>
                      <a:r>
                        <a:rPr lang="en-US" dirty="0" err="1" smtClean="0"/>
                        <a:t>n</a:t>
                      </a:r>
                      <a:r>
                        <a:rPr lang="en-US" dirty="0" smtClean="0"/>
                        <a:t>=48)</a:t>
                      </a:r>
                      <a:endParaRPr lang="en-US" dirty="0"/>
                    </a:p>
                  </a:txBody>
                  <a:tcPr marL="92816" marR="92816" anchor="ctr"/>
                </a:tc>
                <a:tc>
                  <a:txBody>
                    <a:bodyPr/>
                    <a:lstStyle/>
                    <a:p>
                      <a:pPr algn="ctr">
                        <a:tabLst>
                          <a:tab pos="722313" algn="dec"/>
                        </a:tabLst>
                      </a:pPr>
                      <a:r>
                        <a:rPr lang="en-US" dirty="0" smtClean="0"/>
                        <a:t>+0.5</a:t>
                      </a:r>
                      <a:endParaRPr lang="en-US" dirty="0"/>
                    </a:p>
                  </a:txBody>
                  <a:tcPr marL="92816" marR="92816" anchor="ctr"/>
                </a:tc>
                <a:tc>
                  <a:txBody>
                    <a:bodyPr/>
                    <a:lstStyle/>
                    <a:p>
                      <a:pPr algn="ctr">
                        <a:tabLst>
                          <a:tab pos="722313" algn="dec"/>
                        </a:tabLst>
                      </a:pPr>
                      <a:r>
                        <a:rPr lang="en-US" dirty="0" smtClean="0"/>
                        <a:t>–1.1</a:t>
                      </a:r>
                      <a:endParaRPr lang="en-US" dirty="0"/>
                    </a:p>
                  </a:txBody>
                  <a:tcPr marL="92816" marR="92816" anchor="ctr"/>
                </a:tc>
                <a:tc>
                  <a:txBody>
                    <a:bodyPr/>
                    <a:lstStyle/>
                    <a:p>
                      <a:pPr algn="ctr"/>
                      <a:r>
                        <a:rPr lang="en-US" dirty="0" smtClean="0"/>
                        <a:t>–0.2</a:t>
                      </a:r>
                      <a:endParaRPr lang="en-US" dirty="0"/>
                    </a:p>
                  </a:txBody>
                  <a:tcPr marL="92816" marR="92816" anchor="ctr"/>
                </a:tc>
                <a:tc>
                  <a:txBody>
                    <a:bodyPr/>
                    <a:lstStyle/>
                    <a:p>
                      <a:pPr algn="ctr"/>
                      <a:r>
                        <a:rPr lang="en-US" dirty="0" smtClean="0"/>
                        <a:t>–0.8</a:t>
                      </a:r>
                      <a:endParaRPr lang="en-US" dirty="0"/>
                    </a:p>
                  </a:txBody>
                  <a:tcPr marL="92816" marR="92816" anchor="ctr"/>
                </a:tc>
              </a:tr>
            </a:tbl>
          </a:graphicData>
        </a:graphic>
      </p:graphicFrame>
      <p:sp>
        <p:nvSpPr>
          <p:cNvPr id="7" name="Curved Up Arrow 6"/>
          <p:cNvSpPr/>
          <p:nvPr/>
        </p:nvSpPr>
        <p:spPr>
          <a:xfrm>
            <a:off x="5011061" y="4015719"/>
            <a:ext cx="2585437" cy="317527"/>
          </a:xfrm>
          <a:prstGeom prst="curved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8" name="Curved Up Arrow 7"/>
          <p:cNvSpPr/>
          <p:nvPr/>
        </p:nvSpPr>
        <p:spPr>
          <a:xfrm>
            <a:off x="5011061" y="4650773"/>
            <a:ext cx="2585437" cy="317527"/>
          </a:xfrm>
          <a:prstGeom prst="curved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9" name="TextBox 8"/>
          <p:cNvSpPr txBox="1"/>
          <p:nvPr/>
        </p:nvSpPr>
        <p:spPr>
          <a:xfrm>
            <a:off x="5130800" y="5926667"/>
            <a:ext cx="3606800" cy="461665"/>
          </a:xfrm>
          <a:prstGeom prst="rect">
            <a:avLst/>
          </a:prstGeom>
          <a:noFill/>
        </p:spPr>
        <p:txBody>
          <a:bodyPr wrap="square" rtlCol="0">
            <a:spAutoFit/>
          </a:bodyPr>
          <a:lstStyle/>
          <a:p>
            <a:r>
              <a:rPr lang="en-US" dirty="0" smtClean="0">
                <a:solidFill>
                  <a:srgbClr val="9F4B8B"/>
                </a:solidFill>
              </a:rPr>
              <a:t>Weisberg et al., 2008</a:t>
            </a:r>
            <a:endParaRPr lang="en-US" dirty="0">
              <a:solidFill>
                <a:srgbClr val="9F4B8B"/>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Brains recognizing words</a:t>
            </a:r>
            <a:endParaRPr lang="en-US" dirty="0"/>
          </a:p>
        </p:txBody>
      </p:sp>
      <p:pic>
        <p:nvPicPr>
          <p:cNvPr id="4" name="Content Placeholder 3" descr="Figure 1.jpg"/>
          <p:cNvPicPr>
            <a:picLocks noGrp="1" noChangeAspect="1"/>
          </p:cNvPicPr>
          <p:nvPr>
            <p:ph idx="4294967295"/>
          </p:nvPr>
        </p:nvPicPr>
        <p:blipFill>
          <a:blip r:embed="rId2"/>
          <a:srcRect l="-27465" r="-27465"/>
          <a:stretch>
            <a:fillRect/>
          </a:stretch>
        </p:blipFill>
        <p:spPr>
          <a:xfrm>
            <a:off x="-1308630" y="2482850"/>
            <a:ext cx="9859963" cy="4375150"/>
          </a:xfrm>
        </p:spPr>
      </p:pic>
      <p:sp>
        <p:nvSpPr>
          <p:cNvPr id="6" name="TextBox 5"/>
          <p:cNvSpPr txBox="1"/>
          <p:nvPr/>
        </p:nvSpPr>
        <p:spPr>
          <a:xfrm>
            <a:off x="6824133" y="2413337"/>
            <a:ext cx="2319867" cy="2031325"/>
          </a:xfrm>
          <a:prstGeom prst="rect">
            <a:avLst/>
          </a:prstGeom>
          <a:noFill/>
        </p:spPr>
        <p:txBody>
          <a:bodyPr wrap="square" rtlCol="0">
            <a:spAutoFit/>
          </a:bodyPr>
          <a:lstStyle/>
          <a:p>
            <a:r>
              <a:rPr lang="en-US" sz="1800" dirty="0" smtClean="0">
                <a:solidFill>
                  <a:schemeClr val="tx2"/>
                </a:solidFill>
              </a:rPr>
              <a:t>Group-level activations for recognition of words versus a baseline condition (Miller, et al., 2002)</a:t>
            </a:r>
            <a:endParaRPr lang="en-US" sz="1800" dirty="0">
              <a:solidFill>
                <a:schemeClr val="tx2"/>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pic>
        <p:nvPicPr>
          <p:cNvPr id="4" name="Content Placeholder 3" descr="Figure 2.jpg"/>
          <p:cNvPicPr>
            <a:picLocks noGrp="1" noChangeAspect="1"/>
          </p:cNvPicPr>
          <p:nvPr>
            <p:ph idx="4294967295"/>
          </p:nvPr>
        </p:nvPicPr>
        <p:blipFill>
          <a:blip r:embed="rId2"/>
          <a:srcRect l="-32281" r="-32281"/>
          <a:stretch>
            <a:fillRect/>
          </a:stretch>
        </p:blipFill>
        <p:spPr>
          <a:xfrm>
            <a:off x="-3366710" y="0"/>
            <a:ext cx="15454993" cy="6858000"/>
          </a:xfr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srcRect/>
          <a:stretch>
            <a:fillRect/>
          </a:stretch>
        </p:blipFill>
        <p:spPr bwMode="auto">
          <a:xfrm>
            <a:off x="0" y="0"/>
            <a:ext cx="4559893" cy="6858000"/>
          </a:xfrm>
          <a:prstGeom prst="rect">
            <a:avLst/>
          </a:prstGeom>
          <a:noFill/>
        </p:spPr>
      </p:pic>
      <p:sp>
        <p:nvSpPr>
          <p:cNvPr id="3" name="TextBox 2"/>
          <p:cNvSpPr txBox="1"/>
          <p:nvPr/>
        </p:nvSpPr>
        <p:spPr>
          <a:xfrm>
            <a:off x="4587875" y="1120676"/>
            <a:ext cx="4556124" cy="2308324"/>
          </a:xfrm>
          <a:prstGeom prst="rect">
            <a:avLst/>
          </a:prstGeom>
          <a:noFill/>
        </p:spPr>
        <p:txBody>
          <a:bodyPr wrap="square" rtlCol="0">
            <a:spAutoFit/>
          </a:bodyPr>
          <a:lstStyle/>
          <a:p>
            <a:r>
              <a:rPr lang="en-GB" dirty="0" smtClean="0">
                <a:solidFill>
                  <a:srgbClr val="8C347A"/>
                </a:solidFill>
                <a:latin typeface="Arial" charset="0"/>
              </a:rPr>
              <a:t>Dissociation in the brain representation of Arabic numbers between native Chinese speakers and native English speakers (Tang et al., 2008)</a:t>
            </a:r>
            <a:endParaRPr lang="en-US" dirty="0">
              <a:solidFill>
                <a:srgbClr val="8C347A"/>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248400" y="1565274"/>
            <a:ext cx="2895600" cy="5292726"/>
          </a:xfrm>
        </p:spPr>
        <p:txBody>
          <a:bodyPr/>
          <a:lstStyle/>
          <a:p>
            <a:r>
              <a:rPr lang="en-GB" sz="2400" dirty="0" smtClean="0">
                <a:solidFill>
                  <a:srgbClr val="8C347A"/>
                </a:solidFill>
                <a:latin typeface="Arial" charset="0"/>
              </a:rPr>
              <a:t>Differences in activation intensity between native Chinese speakers  and native English speakers in the </a:t>
            </a:r>
            <a:r>
              <a:rPr lang="en-GB" sz="2400" dirty="0" err="1" smtClean="0">
                <a:solidFill>
                  <a:srgbClr val="8C347A"/>
                </a:solidFill>
                <a:latin typeface="Arial" charset="0"/>
              </a:rPr>
              <a:t>perisylvian</a:t>
            </a:r>
            <a:r>
              <a:rPr lang="en-GB" sz="2400" dirty="0" smtClean="0">
                <a:solidFill>
                  <a:srgbClr val="8C347A"/>
                </a:solidFill>
                <a:latin typeface="Arial" charset="0"/>
              </a:rPr>
              <a:t> language region (A) and the </a:t>
            </a:r>
            <a:r>
              <a:rPr lang="en-GB" sz="2400" dirty="0" err="1" smtClean="0">
                <a:solidFill>
                  <a:srgbClr val="8C347A"/>
                </a:solidFill>
                <a:latin typeface="Arial" charset="0"/>
              </a:rPr>
              <a:t>premotor</a:t>
            </a:r>
            <a:r>
              <a:rPr lang="en-GB" sz="2400" dirty="0" smtClean="0">
                <a:solidFill>
                  <a:srgbClr val="8C347A"/>
                </a:solidFill>
                <a:latin typeface="Arial" charset="0"/>
              </a:rPr>
              <a:t> association area (B) of the brain (Tang et al., 2008).</a:t>
            </a:r>
            <a:endParaRPr lang="en-US" sz="2400" dirty="0">
              <a:solidFill>
                <a:srgbClr val="8C347A"/>
              </a:solidFill>
            </a:endParaRPr>
          </a:p>
        </p:txBody>
      </p:sp>
      <p:pic>
        <p:nvPicPr>
          <p:cNvPr id="4" name="Picture 3"/>
          <p:cNvPicPr>
            <a:picLocks noChangeAspect="1" noChangeArrowheads="1"/>
          </p:cNvPicPr>
          <p:nvPr/>
        </p:nvPicPr>
        <p:blipFill>
          <a:blip r:embed="rId2"/>
          <a:srcRect/>
          <a:stretch>
            <a:fillRect/>
          </a:stretch>
        </p:blipFill>
        <p:spPr bwMode="auto">
          <a:xfrm>
            <a:off x="0" y="1528858"/>
            <a:ext cx="6240066" cy="5329141"/>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r>
              <a:rPr kumimoji="1" lang="en-US">
                <a:ea typeface="ＭＳ Ｐゴシック" charset="-128"/>
                <a:cs typeface="ＭＳ Ｐゴシック" charset="-128"/>
              </a:rPr>
              <a:t>Cost/effect comparisons</a:t>
            </a:r>
          </a:p>
        </p:txBody>
      </p:sp>
      <p:graphicFrame>
        <p:nvGraphicFramePr>
          <p:cNvPr id="840707" name="Group 3"/>
          <p:cNvGraphicFramePr>
            <a:graphicFrameLocks noGrp="1"/>
          </p:cNvGraphicFramePr>
          <p:nvPr>
            <p:ph type="tbl" idx="1"/>
          </p:nvPr>
        </p:nvGraphicFramePr>
        <p:xfrm>
          <a:off x="374650" y="3200400"/>
          <a:ext cx="8424863" cy="3240088"/>
        </p:xfrm>
        <a:graphic>
          <a:graphicData uri="http://schemas.openxmlformats.org/drawingml/2006/table">
            <a:tbl>
              <a:tblPr/>
              <a:tblGrid>
                <a:gridCol w="3817938"/>
                <a:gridCol w="2371725"/>
                <a:gridCol w="2235200"/>
              </a:tblGrid>
              <a:tr h="8032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Helvetica" charset="0"/>
                        </a:rPr>
                        <a:t>Intervention</a:t>
                      </a:r>
                    </a:p>
                  </a:txBody>
                  <a:tcPr horzOverflow="overflow">
                    <a:lnL>
                      <a:noFill/>
                    </a:lnL>
                    <a:lnR>
                      <a:noFill/>
                    </a:lnR>
                    <a:lnT w="12700" cap="flat" cmpd="sng" algn="ctr">
                      <a:solidFill>
                        <a:srgbClr val="9E2487"/>
                      </a:solidFill>
                      <a:prstDash val="solid"/>
                      <a:round/>
                      <a:headEnd type="none" w="med" len="med"/>
                      <a:tailEnd type="none" w="med" len="med"/>
                    </a:lnT>
                    <a:lnB w="12700" cap="flat" cmpd="sng" algn="ctr">
                      <a:solidFill>
                        <a:srgbClr val="9E2487"/>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Helvetica" charset="0"/>
                        </a:rPr>
                        <a:t>Extra months of learning per year</a:t>
                      </a:r>
                    </a:p>
                  </a:txBody>
                  <a:tcPr horzOverflow="overflow">
                    <a:lnL>
                      <a:noFill/>
                    </a:lnL>
                    <a:lnR>
                      <a:noFill/>
                    </a:lnR>
                    <a:lnT w="12700" cap="flat" cmpd="sng" algn="ctr">
                      <a:solidFill>
                        <a:srgbClr val="9E2487"/>
                      </a:solidFill>
                      <a:prstDash val="solid"/>
                      <a:round/>
                      <a:headEnd type="none" w="med" len="med"/>
                      <a:tailEnd type="none" w="med" len="med"/>
                    </a:lnT>
                    <a:lnB w="12700" cap="flat" cmpd="sng" algn="ctr">
                      <a:solidFill>
                        <a:srgbClr val="9E2487"/>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Helvetica" charset="0"/>
                        </a:rPr>
                        <a:t>Cost/classroom/yr</a:t>
                      </a:r>
                    </a:p>
                  </a:txBody>
                  <a:tcPr horzOverflow="overflow">
                    <a:lnL>
                      <a:noFill/>
                    </a:lnL>
                    <a:lnR>
                      <a:noFill/>
                    </a:lnR>
                    <a:lnT w="12700" cap="flat" cmpd="sng" algn="ctr">
                      <a:solidFill>
                        <a:srgbClr val="9E2487"/>
                      </a:solidFill>
                      <a:prstDash val="solid"/>
                      <a:round/>
                      <a:headEnd type="none" w="med" len="med"/>
                      <a:tailEnd type="none" w="med" len="med"/>
                    </a:lnT>
                    <a:lnB w="12700" cap="flat" cmpd="sng" algn="ctr">
                      <a:solidFill>
                        <a:srgbClr val="9E2487"/>
                      </a:solidFill>
                      <a:prstDash val="solid"/>
                      <a:round/>
                      <a:headEnd type="none" w="med" len="med"/>
                      <a:tailEnd type="none" w="med" len="med"/>
                    </a:lnB>
                    <a:lnTlToBr>
                      <a:noFill/>
                    </a:lnTlToBr>
                    <a:lnBlToTr>
                      <a:noFill/>
                    </a:lnBlToTr>
                    <a:noFill/>
                  </a:tcPr>
                </a:tc>
              </a:tr>
              <a:tr h="7604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Helvetica" charset="0"/>
                        </a:rPr>
                        <a:t>Class-size reduction (by 30%)</a:t>
                      </a:r>
                    </a:p>
                  </a:txBody>
                  <a:tcPr horzOverflow="overflow">
                    <a:lnL>
                      <a:noFill/>
                    </a:lnL>
                    <a:lnR>
                      <a:noFill/>
                    </a:lnR>
                    <a:lnT w="12700" cap="flat" cmpd="sng" algn="ctr">
                      <a:solidFill>
                        <a:srgbClr val="9E2487"/>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Helvetica" charset="0"/>
                        </a:rPr>
                        <a:t>4</a:t>
                      </a:r>
                    </a:p>
                  </a:txBody>
                  <a:tcPr horzOverflow="overflow">
                    <a:lnL>
                      <a:noFill/>
                    </a:lnL>
                    <a:lnR>
                      <a:noFill/>
                    </a:lnR>
                    <a:lnT w="12700" cap="flat" cmpd="sng" algn="ctr">
                      <a:solidFill>
                        <a:srgbClr val="9E2487"/>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Helvetica" charset="0"/>
                        </a:rPr>
                        <a:t>$30k</a:t>
                      </a:r>
                      <a:endParaRPr kumimoji="0" lang="en-US" sz="2000" b="0" i="0" u="none" strike="noStrike" cap="none" normalizeH="0" baseline="0" dirty="0" smtClean="0">
                        <a:ln>
                          <a:noFill/>
                        </a:ln>
                        <a:solidFill>
                          <a:schemeClr val="tx1"/>
                        </a:solidFill>
                        <a:effectLst/>
                        <a:latin typeface="Helvetica" charset="0"/>
                      </a:endParaRPr>
                    </a:p>
                  </a:txBody>
                  <a:tcPr horzOverflow="overflow">
                    <a:lnL>
                      <a:noFill/>
                    </a:lnL>
                    <a:lnR>
                      <a:noFill/>
                    </a:lnR>
                    <a:lnT w="12700" cap="flat" cmpd="sng" algn="ctr">
                      <a:solidFill>
                        <a:srgbClr val="9E2487"/>
                      </a:solidFill>
                      <a:prstDash val="solid"/>
                      <a:round/>
                      <a:headEnd type="none" w="med" len="med"/>
                      <a:tailEnd type="none" w="med" len="med"/>
                    </a:lnT>
                    <a:lnB>
                      <a:noFill/>
                    </a:lnB>
                    <a:lnTlToBr>
                      <a:noFill/>
                    </a:lnTlToBr>
                    <a:lnBlToTr>
                      <a:noFill/>
                    </a:lnBlToTr>
                    <a:noFill/>
                  </a:tcPr>
                </a:tc>
              </a:tr>
              <a:tr h="8032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Helvetica" charset="0"/>
                        </a:rPr>
                        <a:t>Increase teacher content knowledge from weak to strong</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Helvetica" charset="0"/>
                        </a:rPr>
                        <a:t>2</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Helvetica" charset="0"/>
                        </a:rPr>
                        <a:t>?</a:t>
                      </a:r>
                    </a:p>
                  </a:txBody>
                  <a:tcPr horzOverflow="overflow">
                    <a:lnL>
                      <a:noFill/>
                    </a:lnL>
                    <a:lnR>
                      <a:noFill/>
                    </a:lnR>
                    <a:lnT>
                      <a:noFill/>
                    </a:lnT>
                    <a:lnB>
                      <a:noFill/>
                    </a:lnB>
                    <a:lnTlToBr>
                      <a:noFill/>
                    </a:lnTlToBr>
                    <a:lnBlToTr>
                      <a:noFill/>
                    </a:lnBlToTr>
                    <a:noFill/>
                  </a:tcPr>
                </a:tc>
              </a:tr>
              <a:tr h="8731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Helvetica" charset="0"/>
                        </a:rPr>
                        <a:t>Formative assessment/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Helvetica" charset="0"/>
                        </a:rPr>
                        <a:t>Assessment for learning</a:t>
                      </a:r>
                    </a:p>
                  </a:txBody>
                  <a:tcPr horzOverflow="overflow">
                    <a:lnL>
                      <a:noFill/>
                    </a:lnL>
                    <a:lnR>
                      <a:noFill/>
                    </a:lnR>
                    <a:lnT>
                      <a:noFill/>
                    </a:lnT>
                    <a:lnB w="12700" cap="flat" cmpd="sng" algn="ctr">
                      <a:solidFill>
                        <a:srgbClr val="9E2487"/>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Helvetica" charset="0"/>
                        </a:rPr>
                        <a:t>8</a:t>
                      </a:r>
                    </a:p>
                  </a:txBody>
                  <a:tcPr horzOverflow="overflow">
                    <a:lnL>
                      <a:noFill/>
                    </a:lnL>
                    <a:lnR>
                      <a:noFill/>
                    </a:lnR>
                    <a:lnT>
                      <a:noFill/>
                    </a:lnT>
                    <a:lnB w="12700" cap="flat" cmpd="sng" algn="ctr">
                      <a:solidFill>
                        <a:srgbClr val="9E2487"/>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Helvetica" charset="0"/>
                        </a:rPr>
                        <a:t>$3k</a:t>
                      </a:r>
                      <a:endParaRPr kumimoji="0" lang="en-US" sz="2000" b="0" i="0" u="none" strike="noStrike" cap="none" normalizeH="0" baseline="0" dirty="0" smtClean="0">
                        <a:ln>
                          <a:noFill/>
                        </a:ln>
                        <a:solidFill>
                          <a:schemeClr val="tx1"/>
                        </a:solidFill>
                        <a:effectLst/>
                        <a:latin typeface="Helvetica" charset="0"/>
                      </a:endParaRPr>
                    </a:p>
                  </a:txBody>
                  <a:tcPr horzOverflow="overflow">
                    <a:lnL>
                      <a:noFill/>
                    </a:lnL>
                    <a:lnR>
                      <a:noFill/>
                    </a:lnR>
                    <a:lnT>
                      <a:noFill/>
                    </a:lnT>
                    <a:lnB w="12700" cap="flat" cmpd="sng" algn="ctr">
                      <a:solidFill>
                        <a:srgbClr val="9E2487"/>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The formative assessment hi-jack…</a:t>
            </a:r>
          </a:p>
        </p:txBody>
      </p:sp>
      <p:sp>
        <p:nvSpPr>
          <p:cNvPr id="63491" name="Rectangle 3"/>
          <p:cNvSpPr>
            <a:spLocks noGrp="1" noChangeArrowheads="1"/>
          </p:cNvSpPr>
          <p:nvPr>
            <p:ph type="body" idx="1"/>
          </p:nvPr>
        </p:nvSpPr>
        <p:spPr>
          <a:xfrm>
            <a:off x="457200" y="2743200"/>
            <a:ext cx="8353425" cy="4114800"/>
          </a:xfrm>
        </p:spPr>
        <p:txBody>
          <a:bodyPr/>
          <a:lstStyle/>
          <a:p>
            <a:pPr marL="0" indent="0" eaLnBrk="1" hangingPunct="1">
              <a:lnSpc>
                <a:spcPct val="90000"/>
              </a:lnSpc>
            </a:pPr>
            <a:r>
              <a:rPr lang="en-US" sz="1700">
                <a:ea typeface="ＭＳ Ｐゴシック" charset="-128"/>
                <a:cs typeface="ＭＳ Ｐゴシック" charset="-128"/>
              </a:rPr>
              <a:t>Long-cycle</a:t>
            </a:r>
          </a:p>
          <a:p>
            <a:pPr lvl="1" eaLnBrk="1" hangingPunct="1">
              <a:lnSpc>
                <a:spcPct val="90000"/>
              </a:lnSpc>
            </a:pPr>
            <a:r>
              <a:rPr lang="en-US" sz="1700"/>
              <a:t>Span: across units, terms</a:t>
            </a:r>
          </a:p>
          <a:p>
            <a:pPr lvl="1" eaLnBrk="1" hangingPunct="1">
              <a:lnSpc>
                <a:spcPct val="90000"/>
              </a:lnSpc>
            </a:pPr>
            <a:r>
              <a:rPr lang="en-US" sz="1700"/>
              <a:t>Length: four weeks to one year</a:t>
            </a:r>
          </a:p>
          <a:p>
            <a:pPr lvl="1" eaLnBrk="1" hangingPunct="1">
              <a:lnSpc>
                <a:spcPct val="90000"/>
              </a:lnSpc>
            </a:pPr>
            <a:r>
              <a:rPr lang="en-US" sz="1700"/>
              <a:t>Impact: Student monitoring; curriculum alignment</a:t>
            </a:r>
          </a:p>
          <a:p>
            <a:pPr marL="0" indent="0" eaLnBrk="1" hangingPunct="1">
              <a:lnSpc>
                <a:spcPct val="90000"/>
              </a:lnSpc>
            </a:pPr>
            <a:r>
              <a:rPr lang="en-US" sz="1700">
                <a:ea typeface="ＭＳ Ｐゴシック" charset="-128"/>
                <a:cs typeface="ＭＳ Ｐゴシック" charset="-128"/>
              </a:rPr>
              <a:t>Medium-cycle</a:t>
            </a:r>
          </a:p>
          <a:p>
            <a:pPr lvl="1" eaLnBrk="1" hangingPunct="1">
              <a:lnSpc>
                <a:spcPct val="90000"/>
              </a:lnSpc>
            </a:pPr>
            <a:r>
              <a:rPr lang="en-US" sz="1700"/>
              <a:t>Span: within and between teaching units</a:t>
            </a:r>
          </a:p>
          <a:p>
            <a:pPr lvl="1" eaLnBrk="1" hangingPunct="1">
              <a:lnSpc>
                <a:spcPct val="90000"/>
              </a:lnSpc>
            </a:pPr>
            <a:r>
              <a:rPr lang="en-US" sz="1700"/>
              <a:t>Length: one to four weeks</a:t>
            </a:r>
          </a:p>
          <a:p>
            <a:pPr lvl="1" eaLnBrk="1" hangingPunct="1">
              <a:lnSpc>
                <a:spcPct val="90000"/>
              </a:lnSpc>
            </a:pPr>
            <a:r>
              <a:rPr lang="en-US" sz="1700"/>
              <a:t>Impact: Improved, student-involved, assessment; teacher cognition about learning</a:t>
            </a:r>
          </a:p>
          <a:p>
            <a:pPr marL="0" indent="0" eaLnBrk="1" hangingPunct="1">
              <a:lnSpc>
                <a:spcPct val="90000"/>
              </a:lnSpc>
            </a:pPr>
            <a:r>
              <a:rPr lang="en-US" sz="1700">
                <a:ea typeface="ＭＳ Ｐゴシック" charset="-128"/>
                <a:cs typeface="ＭＳ Ｐゴシック" charset="-128"/>
              </a:rPr>
              <a:t>Short-cycle</a:t>
            </a:r>
          </a:p>
          <a:p>
            <a:pPr lvl="1" eaLnBrk="1" hangingPunct="1">
              <a:lnSpc>
                <a:spcPct val="90000"/>
              </a:lnSpc>
            </a:pPr>
            <a:r>
              <a:rPr lang="en-US" sz="1700"/>
              <a:t>Span: within and between lessons</a:t>
            </a:r>
          </a:p>
          <a:p>
            <a:pPr lvl="1" eaLnBrk="1" hangingPunct="1">
              <a:lnSpc>
                <a:spcPct val="90000"/>
              </a:lnSpc>
            </a:pPr>
            <a:r>
              <a:rPr lang="en-US" sz="1700"/>
              <a:t>Length:</a:t>
            </a:r>
          </a:p>
          <a:p>
            <a:pPr lvl="2" eaLnBrk="1" hangingPunct="1">
              <a:lnSpc>
                <a:spcPct val="90000"/>
              </a:lnSpc>
            </a:pPr>
            <a:r>
              <a:rPr lang="en-US" sz="1700">
                <a:ea typeface="ＭＳ Ｐゴシック" charset="-128"/>
              </a:rPr>
              <a:t> day-by-day: 24 to 48 hours</a:t>
            </a:r>
          </a:p>
          <a:p>
            <a:pPr lvl="2" eaLnBrk="1" hangingPunct="1">
              <a:lnSpc>
                <a:spcPct val="90000"/>
              </a:lnSpc>
            </a:pPr>
            <a:r>
              <a:rPr lang="en-US" sz="1700">
                <a:ea typeface="ＭＳ Ｐゴシック" charset="-128"/>
              </a:rPr>
              <a:t> minute-by-minute: 5 seconds to 2 hours</a:t>
            </a:r>
          </a:p>
          <a:p>
            <a:pPr lvl="1" eaLnBrk="1" hangingPunct="1">
              <a:lnSpc>
                <a:spcPct val="90000"/>
              </a:lnSpc>
            </a:pPr>
            <a:r>
              <a:rPr lang="en-US" sz="1700"/>
              <a:t>Impact: classroom practice; student engagement</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r>
              <a:rPr lang="en-US" smtClean="0">
                <a:ea typeface="ＭＳ Ｐゴシック" charset="-128"/>
                <a:cs typeface="ＭＳ Ｐゴシック" charset="-128"/>
              </a:rPr>
              <a:t>Unpacking formative assessment</a:t>
            </a:r>
          </a:p>
        </p:txBody>
      </p:sp>
      <p:sp>
        <p:nvSpPr>
          <p:cNvPr id="68611" name="Rectangle 3"/>
          <p:cNvSpPr>
            <a:spLocks noGrp="1" noChangeArrowheads="1"/>
          </p:cNvSpPr>
          <p:nvPr>
            <p:ph type="body" idx="1"/>
          </p:nvPr>
        </p:nvSpPr>
        <p:spPr/>
        <p:txBody>
          <a:bodyPr/>
          <a:lstStyle/>
          <a:p>
            <a:pPr marL="0" indent="0" eaLnBrk="1" hangingPunct="1"/>
            <a:r>
              <a:rPr lang="en-US">
                <a:ea typeface="ＭＳ Ｐゴシック" charset="-128"/>
                <a:cs typeface="ＭＳ Ｐゴシック" charset="-128"/>
              </a:rPr>
              <a:t>Key processes</a:t>
            </a:r>
          </a:p>
          <a:p>
            <a:pPr lvl="1" eaLnBrk="1" hangingPunct="1"/>
            <a:r>
              <a:rPr lang="en-US"/>
              <a:t>Establishing where the learners are in their learning</a:t>
            </a:r>
          </a:p>
          <a:p>
            <a:pPr lvl="1" eaLnBrk="1" hangingPunct="1"/>
            <a:r>
              <a:rPr lang="en-US"/>
              <a:t>Establishing where they are going</a:t>
            </a:r>
          </a:p>
          <a:p>
            <a:pPr lvl="1" eaLnBrk="1" hangingPunct="1"/>
            <a:r>
              <a:rPr lang="en-US"/>
              <a:t>Working out how to get there</a:t>
            </a:r>
          </a:p>
          <a:p>
            <a:pPr lvl="1" eaLnBrk="1" hangingPunct="1"/>
            <a:endParaRPr lang="en-US"/>
          </a:p>
          <a:p>
            <a:pPr marL="0" indent="0" eaLnBrk="1" hangingPunct="1"/>
            <a:r>
              <a:rPr lang="en-US">
                <a:ea typeface="ＭＳ Ｐゴシック" charset="-128"/>
                <a:cs typeface="ＭＳ Ｐゴシック" charset="-128"/>
              </a:rPr>
              <a:t>Participants</a:t>
            </a:r>
          </a:p>
          <a:p>
            <a:pPr lvl="1" eaLnBrk="1" hangingPunct="1"/>
            <a:r>
              <a:rPr lang="en-US"/>
              <a:t>Teachers</a:t>
            </a:r>
          </a:p>
          <a:p>
            <a:pPr lvl="1" eaLnBrk="1" hangingPunct="1"/>
            <a:r>
              <a:rPr lang="en-US"/>
              <a:t>Peers</a:t>
            </a:r>
          </a:p>
          <a:p>
            <a:pPr lvl="1" eaLnBrk="1" hangingPunct="1"/>
            <a:r>
              <a:rPr lang="en-US"/>
              <a:t>Learners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0658" name="Rectangle 1026"/>
          <p:cNvSpPr>
            <a:spLocks noGrp="1" noChangeArrowheads="1"/>
          </p:cNvSpPr>
          <p:nvPr>
            <p:ph type="title"/>
          </p:nvPr>
        </p:nvSpPr>
        <p:spPr>
          <a:xfrm>
            <a:off x="304800" y="1600200"/>
            <a:ext cx="8839200" cy="685800"/>
          </a:xfrm>
        </p:spPr>
        <p:txBody>
          <a:bodyPr/>
          <a:lstStyle/>
          <a:p>
            <a:pPr eaLnBrk="1" hangingPunct="1"/>
            <a:r>
              <a:rPr lang="en-GB">
                <a:ea typeface="ＭＳ Ｐゴシック" charset="-128"/>
                <a:cs typeface="ＭＳ Ｐゴシック" charset="-128"/>
              </a:rPr>
              <a:t>Aspects of formative assessment</a:t>
            </a:r>
          </a:p>
        </p:txBody>
      </p:sp>
      <p:graphicFrame>
        <p:nvGraphicFramePr>
          <p:cNvPr id="557099" name="Group 1067"/>
          <p:cNvGraphicFramePr>
            <a:graphicFrameLocks noGrp="1"/>
          </p:cNvGraphicFramePr>
          <p:nvPr/>
        </p:nvGraphicFramePr>
        <p:xfrm>
          <a:off x="228600" y="2286000"/>
          <a:ext cx="8686800" cy="4428174"/>
        </p:xfrm>
        <a:graphic>
          <a:graphicData uri="http://schemas.openxmlformats.org/drawingml/2006/table">
            <a:tbl>
              <a:tblPr/>
              <a:tblGrid>
                <a:gridCol w="1376363"/>
                <a:gridCol w="2228850"/>
                <a:gridCol w="2622550"/>
                <a:gridCol w="2459037"/>
              </a:tblGrid>
              <a:tr h="1100138">
                <a:tc>
                  <a:txBody>
                    <a:bodyPr/>
                    <a:lstStyle/>
                    <a:p>
                      <a:pPr marL="0" marR="0" lvl="0" indent="0" algn="l" defTabSz="914400" rtl="0" eaLnBrk="0" fontAlgn="base" latinLnBrk="0" hangingPunct="0">
                        <a:lnSpc>
                          <a:spcPct val="100000"/>
                        </a:lnSpc>
                        <a:spcBef>
                          <a:spcPct val="0"/>
                        </a:spcBef>
                        <a:spcAft>
                          <a:spcPct val="0"/>
                        </a:spcAft>
                        <a:buClr>
                          <a:schemeClr val="bg1"/>
                        </a:buClr>
                        <a:buSzTx/>
                        <a:buFontTx/>
                        <a:buNone/>
                        <a:tabLst/>
                      </a:pPr>
                      <a:endParaRPr kumimoji="0" lang="en-US" sz="1600" b="1" i="0" u="none" strike="noStrike" cap="none" normalizeH="0" baseline="0">
                        <a:ln>
                          <a:noFill/>
                        </a:ln>
                        <a:solidFill>
                          <a:schemeClr val="tx1"/>
                        </a:solidFill>
                        <a:effectLst/>
                        <a:latin typeface="Helvetica"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
                          <a:schemeClr val="bg1"/>
                        </a:buClr>
                        <a:buSzTx/>
                        <a:buFontTx/>
                        <a:buNone/>
                        <a:tabLst/>
                      </a:pPr>
                      <a:r>
                        <a:rPr kumimoji="0" lang="en-GB" sz="1800" b="0" i="0" u="none" strike="noStrike" cap="none" normalizeH="0" baseline="0">
                          <a:ln>
                            <a:noFill/>
                          </a:ln>
                          <a:solidFill>
                            <a:schemeClr val="tx1"/>
                          </a:solidFill>
                          <a:effectLst/>
                          <a:latin typeface="Helvetica" charset="0"/>
                        </a:rPr>
                        <a:t>Where the learner is going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
                          <a:schemeClr val="bg1"/>
                        </a:buClr>
                        <a:buSzTx/>
                        <a:buFontTx/>
                        <a:buNone/>
                        <a:tabLst/>
                      </a:pPr>
                      <a:r>
                        <a:rPr kumimoji="0" lang="en-GB" sz="1800" b="0" i="0" u="none" strike="noStrike" cap="none" normalizeH="0" baseline="0">
                          <a:ln>
                            <a:noFill/>
                          </a:ln>
                          <a:solidFill>
                            <a:schemeClr val="tx1"/>
                          </a:solidFill>
                          <a:effectLst/>
                          <a:latin typeface="Helvetica" charset="0"/>
                        </a:rPr>
                        <a:t>Where the learner is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
                          <a:schemeClr val="bg1"/>
                        </a:buClr>
                        <a:buSzTx/>
                        <a:buFontTx/>
                        <a:buNone/>
                        <a:tabLst/>
                      </a:pPr>
                      <a:r>
                        <a:rPr kumimoji="0" lang="en-GB" sz="1800" b="0" i="0" u="none" strike="noStrike" cap="none" normalizeH="0" baseline="0">
                          <a:ln>
                            <a:noFill/>
                          </a:ln>
                          <a:solidFill>
                            <a:schemeClr val="tx1"/>
                          </a:solidFill>
                          <a:effectLst/>
                          <a:latin typeface="Helvetica" charset="0"/>
                        </a:rPr>
                        <a:t>How to get there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101725">
                <a:tc>
                  <a:txBody>
                    <a:bodyPr/>
                    <a:lstStyle/>
                    <a:p>
                      <a:pPr marL="0" marR="0" lvl="0" indent="0" algn="l" defTabSz="914400" rtl="0" eaLnBrk="0" fontAlgn="base" latinLnBrk="0" hangingPunct="0">
                        <a:lnSpc>
                          <a:spcPct val="100000"/>
                        </a:lnSpc>
                        <a:spcBef>
                          <a:spcPct val="0"/>
                        </a:spcBef>
                        <a:spcAft>
                          <a:spcPct val="0"/>
                        </a:spcAft>
                        <a:buClr>
                          <a:schemeClr val="bg1"/>
                        </a:buClr>
                        <a:buSzTx/>
                        <a:buFontTx/>
                        <a:buNone/>
                        <a:tabLst/>
                      </a:pPr>
                      <a:r>
                        <a:rPr kumimoji="0" lang="en-GB" sz="1800" b="0" i="0" u="none" strike="noStrike" cap="none" normalizeH="0" baseline="0">
                          <a:ln>
                            <a:noFill/>
                          </a:ln>
                          <a:solidFill>
                            <a:schemeClr val="tx1"/>
                          </a:solidFill>
                          <a:effectLst/>
                          <a:latin typeface="Helvetica" charset="0"/>
                        </a:rPr>
                        <a:t>Teacher</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
                          <a:schemeClr val="bg1"/>
                        </a:buClr>
                        <a:buSzTx/>
                        <a:buFontTx/>
                        <a:buNone/>
                        <a:tabLst/>
                      </a:pPr>
                      <a:r>
                        <a:rPr kumimoji="0" lang="en-GB" sz="1800" b="1" i="0" u="none" strike="noStrike" cap="none" normalizeH="0" baseline="0">
                          <a:ln>
                            <a:noFill/>
                          </a:ln>
                          <a:solidFill>
                            <a:schemeClr val="tx1"/>
                          </a:solidFill>
                          <a:effectLst/>
                          <a:latin typeface="Helvetica" charset="0"/>
                        </a:rPr>
                        <a:t>Clarify and share learning intentions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
                          <a:schemeClr val="bg1"/>
                        </a:buClr>
                        <a:buSzTx/>
                        <a:buFontTx/>
                        <a:buNone/>
                        <a:tabLst/>
                      </a:pPr>
                      <a:r>
                        <a:rPr kumimoji="0" lang="en-GB" sz="1700" b="1" i="0" u="none" strike="noStrike" cap="none" normalizeH="0" baseline="0">
                          <a:ln>
                            <a:noFill/>
                          </a:ln>
                          <a:solidFill>
                            <a:schemeClr val="tx1"/>
                          </a:solidFill>
                          <a:effectLst/>
                          <a:latin typeface="Helvetica" charset="0"/>
                        </a:rPr>
                        <a:t>Engineering effective discussions, tasks and activities that elicit evidence of learning</a:t>
                      </a:r>
                      <a:endParaRPr kumimoji="0" lang="en-GB" sz="1600" b="1" i="0" u="none" strike="noStrike" cap="none" normalizeH="0" baseline="0">
                        <a:ln>
                          <a:noFill/>
                        </a:ln>
                        <a:solidFill>
                          <a:schemeClr val="tx1"/>
                        </a:solidFill>
                        <a:effectLst/>
                        <a:latin typeface="Helvetica"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
                          <a:schemeClr val="bg1"/>
                        </a:buClr>
                        <a:buSzTx/>
                        <a:buFontTx/>
                        <a:buNone/>
                        <a:tabLst/>
                      </a:pPr>
                      <a:r>
                        <a:rPr kumimoji="0" lang="en-GB" sz="1800" b="1" i="0" u="none" strike="noStrike" cap="none" normalizeH="0" baseline="0">
                          <a:ln>
                            <a:noFill/>
                          </a:ln>
                          <a:solidFill>
                            <a:schemeClr val="tx1"/>
                          </a:solidFill>
                          <a:effectLst/>
                          <a:latin typeface="Helvetica" charset="0"/>
                        </a:rPr>
                        <a:t>Providing feedback that moves learners forward</a:t>
                      </a:r>
                      <a:endParaRPr kumimoji="0" lang="en-GB" sz="1600" b="1" i="0" u="none" strike="noStrike" cap="none" normalizeH="0" baseline="0">
                        <a:ln>
                          <a:noFill/>
                        </a:ln>
                        <a:solidFill>
                          <a:schemeClr val="tx1"/>
                        </a:solidFill>
                        <a:effectLst/>
                        <a:latin typeface="Helvetica"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100138">
                <a:tc>
                  <a:txBody>
                    <a:bodyPr/>
                    <a:lstStyle/>
                    <a:p>
                      <a:pPr marL="0" marR="0" lvl="0" indent="0" algn="l" defTabSz="914400" rtl="0" eaLnBrk="0" fontAlgn="base" latinLnBrk="0" hangingPunct="0">
                        <a:lnSpc>
                          <a:spcPct val="100000"/>
                        </a:lnSpc>
                        <a:spcBef>
                          <a:spcPct val="0"/>
                        </a:spcBef>
                        <a:spcAft>
                          <a:spcPct val="0"/>
                        </a:spcAft>
                        <a:buClr>
                          <a:schemeClr val="bg1"/>
                        </a:buClr>
                        <a:buSzTx/>
                        <a:buFontTx/>
                        <a:buNone/>
                        <a:tabLst/>
                      </a:pPr>
                      <a:r>
                        <a:rPr kumimoji="0" lang="en-GB" sz="1800" b="0" i="0" u="none" strike="noStrike" cap="none" normalizeH="0" baseline="0">
                          <a:ln>
                            <a:noFill/>
                          </a:ln>
                          <a:solidFill>
                            <a:schemeClr val="tx1"/>
                          </a:solidFill>
                          <a:effectLst/>
                          <a:latin typeface="Helvetica" charset="0"/>
                        </a:rPr>
                        <a:t>Peer</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
                          <a:schemeClr val="bg1"/>
                        </a:buClr>
                        <a:buSzTx/>
                        <a:buFontTx/>
                        <a:buNone/>
                        <a:tabLst/>
                      </a:pPr>
                      <a:r>
                        <a:rPr kumimoji="0" lang="en-GB" sz="1800" b="1" i="0" u="none" strike="noStrike" cap="none" normalizeH="0" baseline="0">
                          <a:ln>
                            <a:noFill/>
                          </a:ln>
                          <a:solidFill>
                            <a:schemeClr val="tx1"/>
                          </a:solidFill>
                          <a:effectLst/>
                          <a:latin typeface="Helvetica" charset="0"/>
                        </a:rPr>
                        <a:t>Understand and share learning intentions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chemeClr val="bg1"/>
                    </a:solidFill>
                  </a:tcPr>
                </a:tc>
                <a:tc gridSpan="2">
                  <a:txBody>
                    <a:bodyPr/>
                    <a:lstStyle/>
                    <a:p>
                      <a:pPr marL="0" marR="0" lvl="0" indent="0" algn="ctr" defTabSz="914400" rtl="0" eaLnBrk="0" fontAlgn="base" latinLnBrk="0" hangingPunct="0">
                        <a:lnSpc>
                          <a:spcPct val="100000"/>
                        </a:lnSpc>
                        <a:spcBef>
                          <a:spcPct val="0"/>
                        </a:spcBef>
                        <a:spcAft>
                          <a:spcPct val="0"/>
                        </a:spcAft>
                        <a:buClr>
                          <a:schemeClr val="bg1"/>
                        </a:buClr>
                        <a:buSzTx/>
                        <a:buFontTx/>
                        <a:buNone/>
                        <a:tabLst/>
                      </a:pPr>
                      <a:r>
                        <a:rPr kumimoji="0" lang="en-GB" sz="1800" b="1" i="0" u="none" strike="noStrike" cap="none" normalizeH="0" baseline="0">
                          <a:ln>
                            <a:noFill/>
                          </a:ln>
                          <a:solidFill>
                            <a:schemeClr val="tx1"/>
                          </a:solidFill>
                          <a:effectLst/>
                          <a:latin typeface="Helvetica" charset="0"/>
                        </a:rPr>
                        <a:t>Activating students as learning</a:t>
                      </a:r>
                    </a:p>
                    <a:p>
                      <a:pPr marL="0" marR="0" lvl="0" indent="0" algn="ctr" defTabSz="914400" rtl="0" eaLnBrk="0" fontAlgn="base" latinLnBrk="0" hangingPunct="0">
                        <a:lnSpc>
                          <a:spcPct val="100000"/>
                        </a:lnSpc>
                        <a:spcBef>
                          <a:spcPct val="0"/>
                        </a:spcBef>
                        <a:spcAft>
                          <a:spcPct val="0"/>
                        </a:spcAft>
                        <a:buClr>
                          <a:schemeClr val="bg1"/>
                        </a:buClr>
                        <a:buSzTx/>
                        <a:buFontTx/>
                        <a:buNone/>
                        <a:tabLst/>
                      </a:pPr>
                      <a:r>
                        <a:rPr kumimoji="0" lang="en-GB" sz="1800" b="1" i="0" u="none" strike="noStrike" cap="none" normalizeH="0" baseline="0">
                          <a:ln>
                            <a:noFill/>
                          </a:ln>
                          <a:solidFill>
                            <a:schemeClr val="tx1"/>
                          </a:solidFill>
                          <a:effectLst/>
                          <a:latin typeface="Helvetica" charset="0"/>
                        </a:rPr>
                        <a:t>resources for one another</a:t>
                      </a:r>
                      <a:endParaRPr kumimoji="0" lang="en-GB" sz="1600" b="1" i="0" u="none" strike="noStrike" cap="none" normalizeH="0" baseline="0">
                        <a:ln>
                          <a:noFill/>
                        </a:ln>
                        <a:solidFill>
                          <a:schemeClr val="tx1"/>
                        </a:solidFill>
                        <a:effectLst/>
                        <a:latin typeface="Helvetica"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r>
              <a:tr h="1100138">
                <a:tc>
                  <a:txBody>
                    <a:bodyPr/>
                    <a:lstStyle/>
                    <a:p>
                      <a:pPr marL="0" marR="0" lvl="0" indent="0" algn="l" defTabSz="914400" rtl="0" eaLnBrk="0" fontAlgn="base" latinLnBrk="0" hangingPunct="0">
                        <a:lnSpc>
                          <a:spcPct val="100000"/>
                        </a:lnSpc>
                        <a:spcBef>
                          <a:spcPct val="0"/>
                        </a:spcBef>
                        <a:spcAft>
                          <a:spcPct val="0"/>
                        </a:spcAft>
                        <a:buClr>
                          <a:schemeClr val="bg1"/>
                        </a:buClr>
                        <a:buSzTx/>
                        <a:buFontTx/>
                        <a:buNone/>
                        <a:tabLst/>
                      </a:pPr>
                      <a:r>
                        <a:rPr kumimoji="0" lang="en-GB" sz="1800" b="0" i="0" u="none" strike="noStrike" cap="none" normalizeH="0" baseline="0">
                          <a:ln>
                            <a:noFill/>
                          </a:ln>
                          <a:solidFill>
                            <a:schemeClr val="tx1"/>
                          </a:solidFill>
                          <a:effectLst/>
                          <a:latin typeface="Helvetica" charset="0"/>
                        </a:rPr>
                        <a:t>Learner</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
                          <a:schemeClr val="bg1"/>
                        </a:buClr>
                        <a:buSzTx/>
                        <a:buFontTx/>
                        <a:buNone/>
                        <a:tabLst/>
                      </a:pPr>
                      <a:r>
                        <a:rPr kumimoji="0" lang="en-GB" sz="1800" b="1" i="0" u="none" strike="noStrike" cap="none" normalizeH="0" baseline="0">
                          <a:ln>
                            <a:noFill/>
                          </a:ln>
                          <a:solidFill>
                            <a:schemeClr val="tx1"/>
                          </a:solidFill>
                          <a:effectLst/>
                          <a:latin typeface="Helvetica" charset="0"/>
                        </a:rPr>
                        <a:t>Understand learning intentions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914400" rtl="0" eaLnBrk="0" fontAlgn="base" latinLnBrk="0" hangingPunct="0">
                        <a:lnSpc>
                          <a:spcPct val="100000"/>
                        </a:lnSpc>
                        <a:spcBef>
                          <a:spcPct val="0"/>
                        </a:spcBef>
                        <a:spcAft>
                          <a:spcPct val="0"/>
                        </a:spcAft>
                        <a:buClr>
                          <a:schemeClr val="bg1"/>
                        </a:buClr>
                        <a:buSzTx/>
                        <a:buFontTx/>
                        <a:buNone/>
                        <a:tabLst/>
                      </a:pPr>
                      <a:r>
                        <a:rPr kumimoji="0" lang="en-GB" sz="1800" b="1" i="0" u="none" strike="noStrike" cap="none" normalizeH="0" baseline="0">
                          <a:ln>
                            <a:noFill/>
                          </a:ln>
                          <a:solidFill>
                            <a:schemeClr val="tx1"/>
                          </a:solidFill>
                          <a:effectLst/>
                          <a:latin typeface="Helvetica" charset="0"/>
                        </a:rPr>
                        <a:t>Activating students as owners</a:t>
                      </a:r>
                      <a:br>
                        <a:rPr kumimoji="0" lang="en-GB" sz="1800" b="1" i="0" u="none" strike="noStrike" cap="none" normalizeH="0" baseline="0">
                          <a:ln>
                            <a:noFill/>
                          </a:ln>
                          <a:solidFill>
                            <a:schemeClr val="tx1"/>
                          </a:solidFill>
                          <a:effectLst/>
                          <a:latin typeface="Helvetica" charset="0"/>
                        </a:rPr>
                      </a:br>
                      <a:r>
                        <a:rPr kumimoji="0" lang="en-GB" sz="1800" b="1" i="0" u="none" strike="noStrike" cap="none" normalizeH="0" baseline="0">
                          <a:ln>
                            <a:noFill/>
                          </a:ln>
                          <a:solidFill>
                            <a:schemeClr val="tx1"/>
                          </a:solidFill>
                          <a:effectLst/>
                          <a:latin typeface="Helvetica" charset="0"/>
                        </a:rPr>
                        <a:t>of their own learning</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r>
            </a:tbl>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2706" name="Rectangle 1026"/>
          <p:cNvSpPr>
            <a:spLocks noGrp="1" noChangeArrowheads="1"/>
          </p:cNvSpPr>
          <p:nvPr>
            <p:ph type="title"/>
          </p:nvPr>
        </p:nvSpPr>
        <p:spPr/>
        <p:txBody>
          <a:bodyPr/>
          <a:lstStyle/>
          <a:p>
            <a:pPr eaLnBrk="1" hangingPunct="1"/>
            <a:r>
              <a:rPr lang="en-US">
                <a:ea typeface="ＭＳ Ｐゴシック" charset="-128"/>
                <a:cs typeface="ＭＳ Ｐゴシック" charset="-128"/>
              </a:rPr>
              <a:t>Five “key strategies”…</a:t>
            </a:r>
          </a:p>
        </p:txBody>
      </p:sp>
      <p:sp>
        <p:nvSpPr>
          <p:cNvPr id="72707" name="Rectangle 1027"/>
          <p:cNvSpPr>
            <a:spLocks noGrp="1" noChangeArrowheads="1"/>
          </p:cNvSpPr>
          <p:nvPr>
            <p:ph type="body" idx="1"/>
          </p:nvPr>
        </p:nvSpPr>
        <p:spPr/>
        <p:txBody>
          <a:bodyPr/>
          <a:lstStyle/>
          <a:p>
            <a:pPr marL="0" indent="0" eaLnBrk="1" hangingPunct="1"/>
            <a:r>
              <a:rPr lang="en-US">
                <a:ea typeface="ＭＳ Ｐゴシック" charset="-128"/>
                <a:cs typeface="ＭＳ Ｐゴシック" charset="-128"/>
              </a:rPr>
              <a:t>Clarifying, understanding, and sharing learning intentions</a:t>
            </a:r>
          </a:p>
          <a:p>
            <a:pPr lvl="1" eaLnBrk="1" hangingPunct="1"/>
            <a:r>
              <a:rPr lang="en-US"/>
              <a:t>curriculum philosophy</a:t>
            </a:r>
          </a:p>
          <a:p>
            <a:pPr marL="0" indent="0" eaLnBrk="1" hangingPunct="1"/>
            <a:r>
              <a:rPr lang="en-US">
                <a:ea typeface="ＭＳ Ｐゴシック" charset="-128"/>
                <a:cs typeface="ＭＳ Ｐゴシック" charset="-128"/>
              </a:rPr>
              <a:t>Engineering effective classroom discussions, tasks and activities that elicit evidence of learning</a:t>
            </a:r>
          </a:p>
          <a:p>
            <a:pPr lvl="1" eaLnBrk="1" hangingPunct="1"/>
            <a:r>
              <a:rPr lang="en-US"/>
              <a:t>classroom discourse, interactive whole-class teaching</a:t>
            </a:r>
          </a:p>
          <a:p>
            <a:pPr marL="0" indent="0" eaLnBrk="1" hangingPunct="1"/>
            <a:r>
              <a:rPr lang="en-US">
                <a:ea typeface="ＭＳ Ｐゴシック" charset="-128"/>
                <a:cs typeface="ＭＳ Ｐゴシック" charset="-128"/>
              </a:rPr>
              <a:t>Providing feedback that moves learners forward</a:t>
            </a:r>
          </a:p>
          <a:p>
            <a:pPr lvl="1" eaLnBrk="1" hangingPunct="1"/>
            <a:r>
              <a:rPr lang="en-US"/>
              <a:t> feedback</a:t>
            </a:r>
          </a:p>
          <a:p>
            <a:pPr marL="0" indent="0" eaLnBrk="1" hangingPunct="1"/>
            <a:r>
              <a:rPr lang="en-US">
                <a:ea typeface="ＭＳ Ｐゴシック" charset="-128"/>
                <a:cs typeface="ＭＳ Ｐゴシック" charset="-128"/>
              </a:rPr>
              <a:t>Activating students as learning resources for one another</a:t>
            </a:r>
          </a:p>
          <a:p>
            <a:pPr lvl="1" eaLnBrk="1" hangingPunct="1"/>
            <a:r>
              <a:rPr lang="en-US"/>
              <a:t> collaborative learning, reciprocal teaching, peer-assessment</a:t>
            </a:r>
          </a:p>
          <a:p>
            <a:pPr marL="0" indent="0" eaLnBrk="1" hangingPunct="1"/>
            <a:r>
              <a:rPr lang="en-US">
                <a:ea typeface="ＭＳ Ｐゴシック" charset="-128"/>
                <a:cs typeface="ＭＳ Ｐゴシック" charset="-128"/>
              </a:rPr>
              <a:t>Activating students as owners of their own learning</a:t>
            </a:r>
          </a:p>
          <a:p>
            <a:pPr lvl="1" eaLnBrk="1" hangingPunct="1"/>
            <a:r>
              <a:rPr lang="en-US"/>
              <a:t>metacognition, motivation, interest, attribution, self-assessment</a:t>
            </a:r>
          </a:p>
        </p:txBody>
      </p:sp>
      <p:sp>
        <p:nvSpPr>
          <p:cNvPr id="72708" name="Text Box 1028"/>
          <p:cNvSpPr txBox="1">
            <a:spLocks noChangeArrowheads="1"/>
          </p:cNvSpPr>
          <p:nvPr/>
        </p:nvSpPr>
        <p:spPr bwMode="auto">
          <a:xfrm>
            <a:off x="5943600" y="6400800"/>
            <a:ext cx="2514600" cy="457200"/>
          </a:xfrm>
          <a:prstGeom prst="rect">
            <a:avLst/>
          </a:prstGeom>
          <a:noFill/>
          <a:ln w="12700">
            <a:noFill/>
            <a:miter lim="800000"/>
            <a:headEnd/>
            <a:tailEnd/>
          </a:ln>
        </p:spPr>
        <p:txBody>
          <a:bodyPr>
            <a:prstTxWarp prst="textNoShape">
              <a:avLst/>
            </a:prstTxWarp>
            <a:spAutoFit/>
          </a:bodyPr>
          <a:lstStyle/>
          <a:p>
            <a:pPr defTabSz="762000">
              <a:spcBef>
                <a:spcPct val="50000"/>
              </a:spcBef>
            </a:pPr>
            <a:endParaRPr lang="en-US">
              <a:solidFill>
                <a:srgbClr val="000000"/>
              </a:solidFill>
            </a:endParaRPr>
          </a:p>
        </p:txBody>
      </p:sp>
      <p:sp>
        <p:nvSpPr>
          <p:cNvPr id="72709" name="Text Box 1029"/>
          <p:cNvSpPr txBox="1">
            <a:spLocks noChangeArrowheads="1"/>
          </p:cNvSpPr>
          <p:nvPr/>
        </p:nvSpPr>
        <p:spPr bwMode="auto">
          <a:xfrm>
            <a:off x="4953000" y="6446838"/>
            <a:ext cx="4191000" cy="366712"/>
          </a:xfrm>
          <a:prstGeom prst="rect">
            <a:avLst/>
          </a:prstGeom>
          <a:noFill/>
          <a:ln w="12700">
            <a:noFill/>
            <a:miter lim="800000"/>
            <a:headEnd/>
            <a:tailEnd/>
          </a:ln>
        </p:spPr>
        <p:txBody>
          <a:bodyPr>
            <a:prstTxWarp prst="textNoShape">
              <a:avLst/>
            </a:prstTxWarp>
            <a:spAutoFit/>
          </a:bodyPr>
          <a:lstStyle/>
          <a:p>
            <a:pPr algn="r" defTabSz="762000">
              <a:spcBef>
                <a:spcPct val="50000"/>
              </a:spcBef>
            </a:pPr>
            <a:r>
              <a:rPr lang="en-US" sz="1800">
                <a:solidFill>
                  <a:srgbClr val="000000"/>
                </a:solidFill>
              </a:rPr>
              <a:t>(Wiliam &amp; Thompson, 2007)</a:t>
            </a:r>
            <a:endParaRPr lang="en-US">
              <a:solidFill>
                <a:srgbClr val="00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kumimoji="1" lang="en-US">
                <a:ea typeface="ＭＳ Ｐゴシック" charset="-128"/>
                <a:cs typeface="ＭＳ Ｐゴシック" charset="-128"/>
              </a:rPr>
              <a:t>Raising achievement matters…</a:t>
            </a:r>
          </a:p>
        </p:txBody>
      </p:sp>
      <p:sp>
        <p:nvSpPr>
          <p:cNvPr id="20483" name="Rectangle 3"/>
          <p:cNvSpPr>
            <a:spLocks noGrp="1" noChangeArrowheads="1"/>
          </p:cNvSpPr>
          <p:nvPr>
            <p:ph type="body" idx="1"/>
          </p:nvPr>
        </p:nvSpPr>
        <p:spPr/>
        <p:txBody>
          <a:bodyPr/>
          <a:lstStyle/>
          <a:p>
            <a:pPr marL="0" indent="0" eaLnBrk="1" hangingPunct="1"/>
            <a:r>
              <a:rPr kumimoji="1" lang="en-US" dirty="0">
                <a:ea typeface="ＭＳ Ｐゴシック" charset="-128"/>
                <a:cs typeface="ＭＳ Ｐゴシック" charset="-128"/>
              </a:rPr>
              <a:t>For individuals</a:t>
            </a:r>
          </a:p>
          <a:p>
            <a:pPr lvl="1" eaLnBrk="1" hangingPunct="1"/>
            <a:r>
              <a:rPr kumimoji="1" lang="en-US" dirty="0"/>
              <a:t>Increased lifetime salary</a:t>
            </a:r>
          </a:p>
          <a:p>
            <a:pPr lvl="1" eaLnBrk="1" hangingPunct="1"/>
            <a:r>
              <a:rPr kumimoji="1" lang="en-US" dirty="0"/>
              <a:t>Improved health</a:t>
            </a:r>
          </a:p>
          <a:p>
            <a:pPr lvl="1" eaLnBrk="1" hangingPunct="1"/>
            <a:r>
              <a:rPr kumimoji="1" lang="en-US" dirty="0"/>
              <a:t>Longer life</a:t>
            </a:r>
          </a:p>
          <a:p>
            <a:pPr marL="0" indent="0" eaLnBrk="1" hangingPunct="1"/>
            <a:r>
              <a:rPr kumimoji="1" lang="en-US" dirty="0">
                <a:ea typeface="ＭＳ Ｐゴシック" charset="-128"/>
                <a:cs typeface="ＭＳ Ｐゴシック" charset="-128"/>
              </a:rPr>
              <a:t>For society</a:t>
            </a:r>
          </a:p>
          <a:p>
            <a:pPr lvl="1" eaLnBrk="1" hangingPunct="1"/>
            <a:r>
              <a:rPr kumimoji="1" lang="en-US" dirty="0"/>
              <a:t>Lower criminal justice costs</a:t>
            </a:r>
          </a:p>
          <a:p>
            <a:pPr lvl="1" eaLnBrk="1" hangingPunct="1"/>
            <a:r>
              <a:rPr kumimoji="1" lang="en-US" dirty="0"/>
              <a:t>Lower health-care costs</a:t>
            </a:r>
          </a:p>
          <a:p>
            <a:pPr lvl="1" eaLnBrk="1" hangingPunct="1"/>
            <a:r>
              <a:rPr kumimoji="1" lang="en-US" dirty="0"/>
              <a:t>Increased economic </a:t>
            </a:r>
            <a:r>
              <a:rPr kumimoji="1" lang="en-US" dirty="0" smtClean="0"/>
              <a:t>growth (</a:t>
            </a:r>
            <a:r>
              <a:rPr kumimoji="1" lang="en-US" dirty="0" err="1" smtClean="0"/>
              <a:t>Hanushek</a:t>
            </a:r>
            <a:r>
              <a:rPr kumimoji="1" lang="en-US" dirty="0" smtClean="0"/>
              <a:t> &amp; </a:t>
            </a:r>
            <a:r>
              <a:rPr kumimoji="1" lang="en-US" dirty="0" err="1" smtClean="0"/>
              <a:t>W</a:t>
            </a:r>
            <a:r>
              <a:rPr kumimoji="1" lang="en-US" dirty="0" err="1" smtClean="0"/>
              <a:t>ößman</a:t>
            </a:r>
            <a:r>
              <a:rPr kumimoji="1" lang="en-US" dirty="0" smtClean="0"/>
              <a:t>, 2010)</a:t>
            </a:r>
            <a:endParaRPr kumimoji="1" lang="en-US" dirty="0" smtClean="0"/>
          </a:p>
          <a:p>
            <a:pPr lvl="2" eaLnBrk="1" hangingPunct="1"/>
            <a:r>
              <a:rPr kumimoji="1" lang="en-US" dirty="0" smtClean="0"/>
              <a:t>Present </a:t>
            </a:r>
            <a:r>
              <a:rPr kumimoji="1" lang="en-US" dirty="0" smtClean="0"/>
              <a:t>value</a:t>
            </a:r>
            <a:r>
              <a:rPr kumimoji="1" lang="en-US" dirty="0" smtClean="0"/>
              <a:t> to Norway of raising PISA scores by 25 points: $1000bn</a:t>
            </a:r>
          </a:p>
          <a:p>
            <a:pPr lvl="2" eaLnBrk="1" hangingPunct="1"/>
            <a:r>
              <a:rPr kumimoji="1" lang="en-US" dirty="0" smtClean="0"/>
              <a:t>Present value of ensuring all students score 400 on PISA: $1500bn</a:t>
            </a:r>
            <a:endParaRPr kumimoji="1"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4754" name="Rectangle 1026"/>
          <p:cNvSpPr>
            <a:spLocks noGrp="1" noChangeArrowheads="1"/>
          </p:cNvSpPr>
          <p:nvPr>
            <p:ph type="title"/>
          </p:nvPr>
        </p:nvSpPr>
        <p:spPr/>
        <p:txBody>
          <a:bodyPr/>
          <a:lstStyle/>
          <a:p>
            <a:pPr eaLnBrk="1" hangingPunct="1"/>
            <a:r>
              <a:rPr lang="en-US">
                <a:ea typeface="ＭＳ Ｐゴシック" charset="-128"/>
                <a:cs typeface="ＭＳ Ｐゴシック" charset="-128"/>
              </a:rPr>
              <a:t>…and one big idea</a:t>
            </a:r>
          </a:p>
        </p:txBody>
      </p:sp>
      <p:sp>
        <p:nvSpPr>
          <p:cNvPr id="74755" name="Rectangle 1027"/>
          <p:cNvSpPr>
            <a:spLocks noGrp="1" noChangeArrowheads="1"/>
          </p:cNvSpPr>
          <p:nvPr>
            <p:ph type="body" idx="1"/>
          </p:nvPr>
        </p:nvSpPr>
        <p:spPr/>
        <p:txBody>
          <a:bodyPr/>
          <a:lstStyle/>
          <a:p>
            <a:pPr marL="0" indent="0" eaLnBrk="1" hangingPunct="1"/>
            <a:r>
              <a:rPr lang="en-US">
                <a:ea typeface="ＭＳ Ｐゴシック" charset="-128"/>
                <a:cs typeface="ＭＳ Ｐゴシック" charset="-128"/>
              </a:rPr>
              <a:t>Use evidence about learning to adapt instruction to meet student needs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3970" name="Rectangle 4"/>
          <p:cNvSpPr>
            <a:spLocks noGrp="1" noChangeArrowheads="1"/>
          </p:cNvSpPr>
          <p:nvPr>
            <p:ph type="title"/>
          </p:nvPr>
        </p:nvSpPr>
        <p:spPr/>
        <p:txBody>
          <a:bodyPr/>
          <a:lstStyle/>
          <a:p>
            <a:pPr eaLnBrk="1" hangingPunct="1"/>
            <a:r>
              <a:rPr lang="en-US">
                <a:ea typeface="ＭＳ Ｐゴシック" charset="-128"/>
                <a:cs typeface="ＭＳ Ｐゴシック" charset="-128"/>
              </a:rPr>
              <a:t>Keeping learning on track</a:t>
            </a:r>
          </a:p>
        </p:txBody>
      </p:sp>
      <p:sp>
        <p:nvSpPr>
          <p:cNvPr id="83971" name="Rectangle 5"/>
          <p:cNvSpPr>
            <a:spLocks noGrp="1" noChangeArrowheads="1"/>
          </p:cNvSpPr>
          <p:nvPr>
            <p:ph type="body" idx="1"/>
          </p:nvPr>
        </p:nvSpPr>
        <p:spPr/>
        <p:txBody>
          <a:bodyPr/>
          <a:lstStyle/>
          <a:p>
            <a:pPr marL="0" indent="0" eaLnBrk="1" hangingPunct="1"/>
            <a:r>
              <a:rPr lang="en-US">
                <a:ea typeface="ＭＳ Ｐゴシック" charset="-128"/>
                <a:cs typeface="ＭＳ Ｐゴシック" charset="-128"/>
              </a:rPr>
              <a:t>A good teacher</a:t>
            </a:r>
          </a:p>
          <a:p>
            <a:pPr lvl="1" eaLnBrk="1" hangingPunct="1"/>
            <a:r>
              <a:rPr lang="en-US"/>
              <a:t>Establishes where the students are in their learning</a:t>
            </a:r>
          </a:p>
          <a:p>
            <a:pPr lvl="1" eaLnBrk="1" hangingPunct="1"/>
            <a:r>
              <a:rPr lang="en-US"/>
              <a:t>Identifies the learning destination</a:t>
            </a:r>
          </a:p>
          <a:p>
            <a:pPr lvl="1" eaLnBrk="1" hangingPunct="1"/>
            <a:r>
              <a:rPr lang="en-US"/>
              <a:t>Carefully plans a route</a:t>
            </a:r>
          </a:p>
          <a:p>
            <a:pPr lvl="1" eaLnBrk="1" hangingPunct="1"/>
            <a:r>
              <a:rPr lang="en-US"/>
              <a:t>Begins the learning journey</a:t>
            </a:r>
          </a:p>
          <a:p>
            <a:pPr lvl="1" eaLnBrk="1" hangingPunct="1"/>
            <a:r>
              <a:rPr lang="en-US"/>
              <a:t>Makes regular checks on progress on the way</a:t>
            </a:r>
          </a:p>
          <a:p>
            <a:pPr lvl="1" eaLnBrk="1" hangingPunct="1"/>
            <a:r>
              <a:rPr lang="en-US"/>
              <a:t>Makes adjustments to the course as conditions dictate</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eaLnBrk="1" hangingPunct="1"/>
            <a:r>
              <a:rPr lang="en-US" smtClean="0">
                <a:ea typeface="ＭＳ Ｐゴシック" charset="-128"/>
                <a:cs typeface="ＭＳ Ｐゴシック" charset="-128"/>
              </a:rPr>
              <a:t>Examples of techniques</a:t>
            </a:r>
          </a:p>
        </p:txBody>
      </p:sp>
      <p:sp>
        <p:nvSpPr>
          <p:cNvPr id="76803" name="Rectangle 3"/>
          <p:cNvSpPr>
            <a:spLocks noGrp="1" noChangeArrowheads="1"/>
          </p:cNvSpPr>
          <p:nvPr>
            <p:ph type="body" idx="1"/>
          </p:nvPr>
        </p:nvSpPr>
        <p:spPr/>
        <p:txBody>
          <a:bodyPr/>
          <a:lstStyle/>
          <a:p>
            <a:pPr marL="0" indent="0" eaLnBrk="1" hangingPunct="1"/>
            <a:r>
              <a:rPr lang="en-US" smtClean="0">
                <a:ea typeface="ＭＳ Ｐゴシック" charset="-128"/>
                <a:cs typeface="ＭＳ Ｐゴシック" charset="-128"/>
              </a:rPr>
              <a:t>Learning intentions</a:t>
            </a:r>
          </a:p>
          <a:p>
            <a:pPr lvl="1" eaLnBrk="1" hangingPunct="1"/>
            <a:r>
              <a:rPr lang="en-US" smtClean="0"/>
              <a:t>“sharing exemplars”</a:t>
            </a:r>
          </a:p>
          <a:p>
            <a:pPr marL="0" indent="0" eaLnBrk="1" hangingPunct="1"/>
            <a:r>
              <a:rPr lang="en-US" smtClean="0">
                <a:ea typeface="ＭＳ Ｐゴシック" charset="-128"/>
                <a:cs typeface="ＭＳ Ｐゴシック" charset="-128"/>
              </a:rPr>
              <a:t>Eliciting evidence</a:t>
            </a:r>
          </a:p>
          <a:p>
            <a:pPr lvl="1" eaLnBrk="1" hangingPunct="1"/>
            <a:r>
              <a:rPr lang="en-US" smtClean="0"/>
              <a:t>“mini white-boards”</a:t>
            </a:r>
          </a:p>
          <a:p>
            <a:pPr marL="0" indent="0" eaLnBrk="1" hangingPunct="1"/>
            <a:r>
              <a:rPr lang="en-US" smtClean="0">
                <a:ea typeface="ＭＳ Ｐゴシック" charset="-128"/>
                <a:cs typeface="ＭＳ Ｐゴシック" charset="-128"/>
              </a:rPr>
              <a:t>Providing feedback</a:t>
            </a:r>
          </a:p>
          <a:p>
            <a:pPr lvl="1" eaLnBrk="1" hangingPunct="1"/>
            <a:r>
              <a:rPr lang="en-US" smtClean="0"/>
              <a:t>“match the comments to the essays”</a:t>
            </a:r>
          </a:p>
          <a:p>
            <a:pPr marL="0" indent="0" eaLnBrk="1" hangingPunct="1"/>
            <a:r>
              <a:rPr lang="en-US" smtClean="0">
                <a:ea typeface="ＭＳ Ｐゴシック" charset="-128"/>
                <a:cs typeface="ＭＳ Ｐゴシック" charset="-128"/>
              </a:rPr>
              <a:t>Students as owners of their learning</a:t>
            </a:r>
          </a:p>
          <a:p>
            <a:pPr lvl="1" eaLnBrk="1" hangingPunct="1"/>
            <a:r>
              <a:rPr lang="en-US" smtClean="0"/>
              <a:t>“coloured cups”</a:t>
            </a:r>
          </a:p>
          <a:p>
            <a:pPr marL="0" indent="0" eaLnBrk="1" hangingPunct="1"/>
            <a:r>
              <a:rPr lang="en-US" smtClean="0">
                <a:ea typeface="ＭＳ Ｐゴシック" charset="-128"/>
                <a:cs typeface="ＭＳ Ｐゴシック" charset="-128"/>
              </a:rPr>
              <a:t>Students as learning resources</a:t>
            </a:r>
          </a:p>
          <a:p>
            <a:pPr lvl="1" eaLnBrk="1" hangingPunct="1"/>
            <a:r>
              <a:rPr lang="en-US" smtClean="0"/>
              <a:t>“pre-flight checklist”</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9874" name="Rectangle 2"/>
          <p:cNvSpPr>
            <a:spLocks noGrp="1" noChangeArrowheads="1"/>
          </p:cNvSpPr>
          <p:nvPr>
            <p:ph type="ctrTitle"/>
          </p:nvPr>
        </p:nvSpPr>
        <p:spPr/>
        <p:txBody>
          <a:bodyPr/>
          <a:lstStyle/>
          <a:p>
            <a:pPr eaLnBrk="1" hangingPunct="1"/>
            <a:r>
              <a:rPr lang="en-US" smtClean="0">
                <a:ea typeface="ＭＳ Ｐゴシック" charset="-128"/>
                <a:cs typeface="ＭＳ Ｐゴシック" charset="-128"/>
              </a:rPr>
              <a:t>Sustaining the adoption of formative assessment with teacher learning communities</a:t>
            </a:r>
            <a:br>
              <a:rPr lang="en-US" smtClean="0">
                <a:ea typeface="ＭＳ Ｐゴシック" charset="-128"/>
                <a:cs typeface="ＭＳ Ｐゴシック" charset="-128"/>
              </a:rPr>
            </a:br>
            <a:endParaRPr lang="en-GB" smtClean="0">
              <a:ea typeface="ＭＳ Ｐゴシック" charset="-128"/>
              <a:cs typeface="ＭＳ Ｐゴシック" charset="-128"/>
            </a:endParaRPr>
          </a:p>
        </p:txBody>
      </p:sp>
      <p:sp>
        <p:nvSpPr>
          <p:cNvPr id="79875" name="Rectangle 4"/>
          <p:cNvSpPr>
            <a:spLocks noGrp="1" noChangeArrowheads="1"/>
          </p:cNvSpPr>
          <p:nvPr>
            <p:ph type="subTitle" idx="1"/>
          </p:nvPr>
        </p:nvSpPr>
        <p:spPr/>
        <p:txBody>
          <a:bodyPr/>
          <a:lstStyle/>
          <a:p>
            <a:pPr marL="0" indent="0" eaLnBrk="1" hangingPunct="1"/>
            <a:endParaRPr lang="en-US">
              <a:ea typeface="ＭＳ Ｐゴシック" charset="-128"/>
              <a:cs typeface="ＭＳ Ｐゴシック" charset="-128"/>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Looking at the wrong knowledge…</a:t>
            </a:r>
          </a:p>
        </p:txBody>
      </p:sp>
      <p:sp>
        <p:nvSpPr>
          <p:cNvPr id="94211" name="Rectangle 3"/>
          <p:cNvSpPr>
            <a:spLocks noGrp="1" noChangeArrowheads="1"/>
          </p:cNvSpPr>
          <p:nvPr>
            <p:ph type="body" idx="1"/>
          </p:nvPr>
        </p:nvSpPr>
        <p:spPr>
          <a:xfrm>
            <a:off x="466725" y="2590800"/>
            <a:ext cx="8353425" cy="4267200"/>
          </a:xfrm>
        </p:spPr>
        <p:txBody>
          <a:bodyPr/>
          <a:lstStyle/>
          <a:p>
            <a:pPr marL="0" indent="0" eaLnBrk="1" hangingPunct="1">
              <a:lnSpc>
                <a:spcPct val="90000"/>
              </a:lnSpc>
            </a:pPr>
            <a:r>
              <a:rPr lang="en-US">
                <a:ea typeface="ＭＳ Ｐゴシック" charset="-128"/>
                <a:cs typeface="ＭＳ Ｐゴシック" charset="-128"/>
              </a:rPr>
              <a:t>The most powerful teacher knowledge is not explicit</a:t>
            </a:r>
          </a:p>
          <a:p>
            <a:pPr lvl="1" eaLnBrk="1" hangingPunct="1">
              <a:lnSpc>
                <a:spcPct val="90000"/>
              </a:lnSpc>
            </a:pPr>
            <a:r>
              <a:rPr lang="en-US"/>
              <a:t>That’s why telling teachers what to do doesn’t work</a:t>
            </a:r>
          </a:p>
          <a:p>
            <a:pPr lvl="1" eaLnBrk="1" hangingPunct="1">
              <a:lnSpc>
                <a:spcPct val="90000"/>
              </a:lnSpc>
            </a:pPr>
            <a:r>
              <a:rPr lang="en-US"/>
              <a:t>What we know is more than we can say</a:t>
            </a:r>
          </a:p>
          <a:p>
            <a:pPr lvl="1" eaLnBrk="1" hangingPunct="1">
              <a:lnSpc>
                <a:spcPct val="90000"/>
              </a:lnSpc>
            </a:pPr>
            <a:r>
              <a:rPr lang="en-US"/>
              <a:t>And that is why most professional development has been relatively ineffective</a:t>
            </a:r>
          </a:p>
          <a:p>
            <a:pPr marL="0" indent="0" eaLnBrk="1" hangingPunct="1">
              <a:lnSpc>
                <a:spcPct val="90000"/>
              </a:lnSpc>
            </a:pPr>
            <a:r>
              <a:rPr lang="en-US">
                <a:ea typeface="ＭＳ Ｐゴシック" charset="-128"/>
                <a:cs typeface="ＭＳ Ｐゴシック" charset="-128"/>
              </a:rPr>
              <a:t>Improving practice involves changing habits, not adding knowledge</a:t>
            </a:r>
          </a:p>
          <a:p>
            <a:pPr lvl="1" eaLnBrk="1" hangingPunct="1">
              <a:lnSpc>
                <a:spcPct val="90000"/>
              </a:lnSpc>
            </a:pPr>
            <a:r>
              <a:rPr lang="en-US"/>
              <a:t>That’s why it’s hard</a:t>
            </a:r>
          </a:p>
          <a:p>
            <a:pPr lvl="2" eaLnBrk="1" hangingPunct="1">
              <a:lnSpc>
                <a:spcPct val="90000"/>
              </a:lnSpc>
            </a:pPr>
            <a:r>
              <a:rPr lang="en-US">
                <a:ea typeface="ＭＳ Ｐゴシック" charset="-128"/>
              </a:rPr>
              <a:t>And the hardest bit is not getting new ideas into people’s heads</a:t>
            </a:r>
          </a:p>
          <a:p>
            <a:pPr lvl="2" eaLnBrk="1" hangingPunct="1">
              <a:lnSpc>
                <a:spcPct val="90000"/>
              </a:lnSpc>
            </a:pPr>
            <a:r>
              <a:rPr lang="en-US">
                <a:ea typeface="ＭＳ Ｐゴシック" charset="-128"/>
              </a:rPr>
              <a:t>It’s getting the old one’s out</a:t>
            </a:r>
          </a:p>
          <a:p>
            <a:pPr lvl="1" eaLnBrk="1" hangingPunct="1">
              <a:lnSpc>
                <a:spcPct val="90000"/>
              </a:lnSpc>
            </a:pPr>
            <a:r>
              <a:rPr lang="en-US"/>
              <a:t>That’s why it takes time</a:t>
            </a:r>
          </a:p>
          <a:p>
            <a:pPr marL="0" indent="0" eaLnBrk="1" hangingPunct="1">
              <a:lnSpc>
                <a:spcPct val="90000"/>
              </a:lnSpc>
            </a:pPr>
            <a:r>
              <a:rPr lang="en-US">
                <a:ea typeface="ＭＳ Ｐゴシック" charset="-128"/>
                <a:cs typeface="ＭＳ Ｐゴシック" charset="-128"/>
              </a:rPr>
              <a:t>But it doesn’t happen naturally</a:t>
            </a:r>
          </a:p>
          <a:p>
            <a:pPr lvl="1" eaLnBrk="1" hangingPunct="1">
              <a:lnSpc>
                <a:spcPct val="90000"/>
              </a:lnSpc>
            </a:pPr>
            <a:r>
              <a:rPr lang="en-US"/>
              <a:t>If it did, the most experienced teachers would be the most productive, and that’s not true (Hanushek, 2005)</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49792" y="295274"/>
            <a:ext cx="8353425" cy="644525"/>
          </a:xfrm>
        </p:spPr>
        <p:txBody>
          <a:bodyPr/>
          <a:lstStyle/>
          <a:p>
            <a:r>
              <a:rPr lang="en-US" sz="3600" dirty="0" smtClean="0"/>
              <a:t>Hand hygiene in hospitals (</a:t>
            </a:r>
            <a:r>
              <a:rPr lang="en-US" sz="3600" dirty="0" err="1" smtClean="0"/>
              <a:t>Pittet</a:t>
            </a:r>
            <a:r>
              <a:rPr lang="en-US" sz="3600" dirty="0" smtClean="0"/>
              <a:t>, 2001)</a:t>
            </a:r>
            <a:endParaRPr lang="en-US" sz="3600" dirty="0"/>
          </a:p>
        </p:txBody>
      </p:sp>
      <p:graphicFrame>
        <p:nvGraphicFramePr>
          <p:cNvPr id="4" name="Content Placeholder 3"/>
          <p:cNvGraphicFramePr>
            <a:graphicFrameLocks noGrp="1"/>
          </p:cNvGraphicFramePr>
          <p:nvPr>
            <p:ph idx="1"/>
          </p:nvPr>
        </p:nvGraphicFramePr>
        <p:xfrm>
          <a:off x="398992" y="1134533"/>
          <a:ext cx="8353425" cy="5562600"/>
        </p:xfrm>
        <a:graphic>
          <a:graphicData uri="http://schemas.openxmlformats.org/drawingml/2006/table">
            <a:tbl>
              <a:tblPr firstRow="1" bandRow="1">
                <a:tableStyleId>{9DCAF9ED-07DC-4A11-8D7F-57B35C25682E}</a:tableStyleId>
              </a:tblPr>
              <a:tblGrid>
                <a:gridCol w="3919008"/>
                <a:gridCol w="1981200"/>
                <a:gridCol w="2453217"/>
              </a:tblGrid>
              <a:tr h="370840">
                <a:tc>
                  <a:txBody>
                    <a:bodyPr/>
                    <a:lstStyle/>
                    <a:p>
                      <a:r>
                        <a:rPr lang="en-US" dirty="0" smtClean="0"/>
                        <a:t>Study</a:t>
                      </a:r>
                      <a:endParaRPr lang="en-US" dirty="0"/>
                    </a:p>
                  </a:txBody>
                  <a:tcPr/>
                </a:tc>
                <a:tc>
                  <a:txBody>
                    <a:bodyPr/>
                    <a:lstStyle/>
                    <a:p>
                      <a:r>
                        <a:rPr lang="en-US" dirty="0" smtClean="0"/>
                        <a:t>Focus</a:t>
                      </a:r>
                      <a:endParaRPr lang="en-US" dirty="0"/>
                    </a:p>
                  </a:txBody>
                  <a:tcPr/>
                </a:tc>
                <a:tc>
                  <a:txBody>
                    <a:bodyPr/>
                    <a:lstStyle/>
                    <a:p>
                      <a:r>
                        <a:rPr lang="en-US" dirty="0" smtClean="0"/>
                        <a:t>Compliance rate</a:t>
                      </a:r>
                      <a:endParaRPr lang="en-US" dirty="0"/>
                    </a:p>
                  </a:txBody>
                  <a:tcPr/>
                </a:tc>
              </a:tr>
              <a:tr h="370840">
                <a:tc>
                  <a:txBody>
                    <a:bodyPr/>
                    <a:lstStyle/>
                    <a:p>
                      <a:r>
                        <a:rPr lang="en-US" dirty="0" smtClean="0"/>
                        <a:t>Preston, Larson</a:t>
                      </a:r>
                      <a:r>
                        <a:rPr lang="en-US" baseline="0" dirty="0" smtClean="0"/>
                        <a:t> &amp; </a:t>
                      </a:r>
                      <a:r>
                        <a:rPr lang="en-US" baseline="0" dirty="0" err="1" smtClean="0"/>
                        <a:t>Stamm</a:t>
                      </a:r>
                      <a:r>
                        <a:rPr lang="en-US" baseline="0" dirty="0" smtClean="0"/>
                        <a:t> (1981)</a:t>
                      </a:r>
                      <a:endParaRPr lang="en-US" dirty="0"/>
                    </a:p>
                  </a:txBody>
                  <a:tcPr/>
                </a:tc>
                <a:tc>
                  <a:txBody>
                    <a:bodyPr/>
                    <a:lstStyle/>
                    <a:p>
                      <a:r>
                        <a:rPr lang="en-US" dirty="0" smtClean="0"/>
                        <a:t>Open ward</a:t>
                      </a:r>
                      <a:endParaRPr lang="en-US" dirty="0"/>
                    </a:p>
                  </a:txBody>
                  <a:tcPr/>
                </a:tc>
                <a:tc>
                  <a:txBody>
                    <a:bodyPr/>
                    <a:lstStyle/>
                    <a:p>
                      <a:r>
                        <a:rPr lang="en-US" dirty="0" smtClean="0"/>
                        <a:t>16%</a:t>
                      </a:r>
                    </a:p>
                  </a:txBody>
                  <a:tcPr/>
                </a:tc>
              </a:tr>
              <a:tr h="370840">
                <a:tc>
                  <a:txBody>
                    <a:bodyPr/>
                    <a:lstStyle/>
                    <a:p>
                      <a:endParaRPr lang="en-US"/>
                    </a:p>
                  </a:txBody>
                  <a:tcPr/>
                </a:tc>
                <a:tc>
                  <a:txBody>
                    <a:bodyPr/>
                    <a:lstStyle/>
                    <a:p>
                      <a:r>
                        <a:rPr lang="en-US" dirty="0" smtClean="0"/>
                        <a:t>ICU</a:t>
                      </a:r>
                      <a:endParaRPr lang="en-US" dirty="0"/>
                    </a:p>
                  </a:txBody>
                  <a:tcPr/>
                </a:tc>
                <a:tc>
                  <a:txBody>
                    <a:bodyPr/>
                    <a:lstStyle/>
                    <a:p>
                      <a:r>
                        <a:rPr lang="en-US" dirty="0" smtClean="0"/>
                        <a:t>30%</a:t>
                      </a:r>
                      <a:endParaRPr lang="en-US" dirty="0"/>
                    </a:p>
                  </a:txBody>
                  <a:tcPr/>
                </a:tc>
              </a:tr>
              <a:tr h="370840">
                <a:tc>
                  <a:txBody>
                    <a:bodyPr/>
                    <a:lstStyle/>
                    <a:p>
                      <a:r>
                        <a:rPr lang="en-US" dirty="0" smtClean="0"/>
                        <a:t>Albert &amp; </a:t>
                      </a:r>
                      <a:r>
                        <a:rPr lang="en-US" dirty="0" err="1" smtClean="0"/>
                        <a:t>Condie</a:t>
                      </a:r>
                      <a:r>
                        <a:rPr lang="en-US" dirty="0" smtClean="0"/>
                        <a:t> (1981)</a:t>
                      </a:r>
                      <a:endParaRPr lang="en-US" dirty="0"/>
                    </a:p>
                  </a:txBody>
                  <a:tcPr/>
                </a:tc>
                <a:tc>
                  <a:txBody>
                    <a:bodyPr/>
                    <a:lstStyle/>
                    <a:p>
                      <a:r>
                        <a:rPr lang="en-US" dirty="0" smtClean="0"/>
                        <a:t>ICU</a:t>
                      </a:r>
                      <a:endParaRPr lang="en-US" dirty="0"/>
                    </a:p>
                  </a:txBody>
                  <a:tcPr/>
                </a:tc>
                <a:tc>
                  <a:txBody>
                    <a:bodyPr/>
                    <a:lstStyle/>
                    <a:p>
                      <a:r>
                        <a:rPr lang="en-US" dirty="0" smtClean="0"/>
                        <a:t>28% to 41%</a:t>
                      </a:r>
                      <a:endParaRPr lang="en-US" dirty="0"/>
                    </a:p>
                  </a:txBody>
                  <a:tcPr/>
                </a:tc>
              </a:tr>
              <a:tr h="370840">
                <a:tc>
                  <a:txBody>
                    <a:bodyPr/>
                    <a:lstStyle/>
                    <a:p>
                      <a:r>
                        <a:rPr lang="en-US" dirty="0" smtClean="0"/>
                        <a:t>Larson (1983)</a:t>
                      </a:r>
                      <a:endParaRPr lang="en-US" dirty="0"/>
                    </a:p>
                  </a:txBody>
                  <a:tcPr/>
                </a:tc>
                <a:tc>
                  <a:txBody>
                    <a:bodyPr/>
                    <a:lstStyle/>
                    <a:p>
                      <a:r>
                        <a:rPr lang="en-US" dirty="0" smtClean="0"/>
                        <a:t>All wards</a:t>
                      </a:r>
                      <a:endParaRPr lang="en-US" dirty="0"/>
                    </a:p>
                  </a:txBody>
                  <a:tcPr/>
                </a:tc>
                <a:tc>
                  <a:txBody>
                    <a:bodyPr/>
                    <a:lstStyle/>
                    <a:p>
                      <a:r>
                        <a:rPr lang="en-US" dirty="0" smtClean="0"/>
                        <a:t>45%</a:t>
                      </a:r>
                      <a:endParaRPr lang="en-US" dirty="0"/>
                    </a:p>
                  </a:txBody>
                  <a:tcPr/>
                </a:tc>
              </a:tr>
              <a:tr h="370840">
                <a:tc>
                  <a:txBody>
                    <a:bodyPr/>
                    <a:lstStyle/>
                    <a:p>
                      <a:r>
                        <a:rPr lang="en-US" dirty="0" err="1" smtClean="0"/>
                        <a:t>Donowitz</a:t>
                      </a:r>
                      <a:r>
                        <a:rPr lang="en-US" dirty="0" smtClean="0"/>
                        <a:t> (1987)</a:t>
                      </a:r>
                      <a:endParaRPr lang="en-US" dirty="0"/>
                    </a:p>
                  </a:txBody>
                  <a:tcPr/>
                </a:tc>
                <a:tc>
                  <a:txBody>
                    <a:bodyPr/>
                    <a:lstStyle/>
                    <a:p>
                      <a:r>
                        <a:rPr lang="en-US" dirty="0" smtClean="0"/>
                        <a:t>Pediatric ICU</a:t>
                      </a:r>
                      <a:endParaRPr lang="en-US" dirty="0"/>
                    </a:p>
                  </a:txBody>
                  <a:tcPr/>
                </a:tc>
                <a:tc>
                  <a:txBody>
                    <a:bodyPr/>
                    <a:lstStyle/>
                    <a:p>
                      <a:r>
                        <a:rPr lang="en-US" dirty="0" smtClean="0"/>
                        <a:t>30%</a:t>
                      </a:r>
                      <a:endParaRPr lang="en-US" dirty="0"/>
                    </a:p>
                  </a:txBody>
                  <a:tcPr/>
                </a:tc>
              </a:tr>
              <a:tr h="370840">
                <a:tc>
                  <a:txBody>
                    <a:bodyPr/>
                    <a:lstStyle/>
                    <a:p>
                      <a:r>
                        <a:rPr lang="en-US" dirty="0" smtClean="0"/>
                        <a:t>Graham (1990)</a:t>
                      </a:r>
                      <a:endParaRPr lang="en-US" dirty="0"/>
                    </a:p>
                  </a:txBody>
                  <a:tcPr/>
                </a:tc>
                <a:tc>
                  <a:txBody>
                    <a:bodyPr/>
                    <a:lstStyle/>
                    <a:p>
                      <a:r>
                        <a:rPr lang="en-US" dirty="0" smtClean="0"/>
                        <a:t>ICU</a:t>
                      </a:r>
                      <a:endParaRPr lang="en-US" dirty="0"/>
                    </a:p>
                  </a:txBody>
                  <a:tcPr/>
                </a:tc>
                <a:tc>
                  <a:txBody>
                    <a:bodyPr/>
                    <a:lstStyle/>
                    <a:p>
                      <a:r>
                        <a:rPr lang="en-US" dirty="0" smtClean="0"/>
                        <a:t>32%</a:t>
                      </a:r>
                      <a:endParaRPr lang="en-US" dirty="0"/>
                    </a:p>
                  </a:txBody>
                  <a:tcPr/>
                </a:tc>
              </a:tr>
              <a:tr h="370840">
                <a:tc>
                  <a:txBody>
                    <a:bodyPr/>
                    <a:lstStyle/>
                    <a:p>
                      <a:r>
                        <a:rPr lang="en-US" dirty="0" err="1" smtClean="0"/>
                        <a:t>Dubbert</a:t>
                      </a:r>
                      <a:r>
                        <a:rPr lang="en-US" dirty="0" smtClean="0"/>
                        <a:t> (1990)</a:t>
                      </a:r>
                      <a:endParaRPr lang="en-US" dirty="0"/>
                    </a:p>
                  </a:txBody>
                  <a:tcPr/>
                </a:tc>
                <a:tc>
                  <a:txBody>
                    <a:bodyPr/>
                    <a:lstStyle/>
                    <a:p>
                      <a:r>
                        <a:rPr lang="en-US" dirty="0" smtClean="0"/>
                        <a:t>ICU</a:t>
                      </a:r>
                      <a:endParaRPr lang="en-US" dirty="0"/>
                    </a:p>
                  </a:txBody>
                  <a:tcPr/>
                </a:tc>
                <a:tc>
                  <a:txBody>
                    <a:bodyPr/>
                    <a:lstStyle/>
                    <a:p>
                      <a:r>
                        <a:rPr lang="en-US" dirty="0" smtClean="0"/>
                        <a:t>81%</a:t>
                      </a:r>
                      <a:endParaRPr lang="en-US" dirty="0"/>
                    </a:p>
                  </a:txBody>
                  <a:tcPr/>
                </a:tc>
              </a:tr>
              <a:tr h="370840">
                <a:tc>
                  <a:txBody>
                    <a:bodyPr/>
                    <a:lstStyle/>
                    <a:p>
                      <a:r>
                        <a:rPr lang="en-US" dirty="0" err="1" smtClean="0"/>
                        <a:t>Pettinger</a:t>
                      </a:r>
                      <a:r>
                        <a:rPr lang="en-US" dirty="0" smtClean="0"/>
                        <a:t> &amp; </a:t>
                      </a:r>
                      <a:r>
                        <a:rPr lang="en-US" dirty="0" err="1" smtClean="0"/>
                        <a:t>Nettleman</a:t>
                      </a:r>
                      <a:r>
                        <a:rPr lang="en-US" dirty="0" smtClean="0"/>
                        <a:t> (1991)</a:t>
                      </a:r>
                      <a:endParaRPr lang="en-US" dirty="0"/>
                    </a:p>
                  </a:txBody>
                  <a:tcPr/>
                </a:tc>
                <a:tc>
                  <a:txBody>
                    <a:bodyPr/>
                    <a:lstStyle/>
                    <a:p>
                      <a:r>
                        <a:rPr lang="en-US" dirty="0" smtClean="0"/>
                        <a:t>Surgical ICU</a:t>
                      </a:r>
                      <a:endParaRPr lang="en-US" dirty="0"/>
                    </a:p>
                  </a:txBody>
                  <a:tcPr/>
                </a:tc>
                <a:tc>
                  <a:txBody>
                    <a:bodyPr/>
                    <a:lstStyle/>
                    <a:p>
                      <a:r>
                        <a:rPr lang="en-US" dirty="0" smtClean="0"/>
                        <a:t>51%</a:t>
                      </a:r>
                      <a:endParaRPr lang="en-US" dirty="0"/>
                    </a:p>
                  </a:txBody>
                  <a:tcPr/>
                </a:tc>
              </a:tr>
              <a:tr h="370840">
                <a:tc>
                  <a:txBody>
                    <a:bodyPr/>
                    <a:lstStyle/>
                    <a:p>
                      <a:r>
                        <a:rPr lang="en-US" dirty="0" smtClean="0"/>
                        <a:t>Larson et al. (1992)</a:t>
                      </a:r>
                      <a:endParaRPr lang="en-US" dirty="0"/>
                    </a:p>
                  </a:txBody>
                  <a:tcPr/>
                </a:tc>
                <a:tc>
                  <a:txBody>
                    <a:bodyPr/>
                    <a:lstStyle/>
                    <a:p>
                      <a:r>
                        <a:rPr lang="en-US" dirty="0" smtClean="0"/>
                        <a:t>Neonatal</a:t>
                      </a:r>
                      <a:r>
                        <a:rPr lang="en-US" baseline="0" dirty="0" smtClean="0"/>
                        <a:t> </a:t>
                      </a:r>
                      <a:r>
                        <a:rPr lang="en-US" dirty="0" smtClean="0"/>
                        <a:t>ICU</a:t>
                      </a:r>
                      <a:endParaRPr lang="en-US" dirty="0"/>
                    </a:p>
                  </a:txBody>
                  <a:tcPr/>
                </a:tc>
                <a:tc>
                  <a:txBody>
                    <a:bodyPr/>
                    <a:lstStyle/>
                    <a:p>
                      <a:r>
                        <a:rPr lang="en-US" dirty="0" smtClean="0"/>
                        <a:t>29%</a:t>
                      </a:r>
                      <a:endParaRPr lang="en-US" dirty="0"/>
                    </a:p>
                  </a:txBody>
                  <a:tcPr/>
                </a:tc>
              </a:tr>
              <a:tr h="370840">
                <a:tc>
                  <a:txBody>
                    <a:bodyPr/>
                    <a:lstStyle/>
                    <a:p>
                      <a:r>
                        <a:rPr lang="en-US" dirty="0" err="1" smtClean="0"/>
                        <a:t>Doebbeling</a:t>
                      </a:r>
                      <a:r>
                        <a:rPr lang="en-US" dirty="0" smtClean="0"/>
                        <a:t> et al. (1992)</a:t>
                      </a:r>
                      <a:endParaRPr lang="en-US" dirty="0"/>
                    </a:p>
                  </a:txBody>
                  <a:tcPr/>
                </a:tc>
                <a:tc>
                  <a:txBody>
                    <a:bodyPr/>
                    <a:lstStyle/>
                    <a:p>
                      <a:r>
                        <a:rPr lang="en-US" smtClean="0"/>
                        <a:t>ICU</a:t>
                      </a:r>
                      <a:endParaRPr lang="en-US" dirty="0"/>
                    </a:p>
                  </a:txBody>
                  <a:tcPr/>
                </a:tc>
                <a:tc>
                  <a:txBody>
                    <a:bodyPr/>
                    <a:lstStyle/>
                    <a:p>
                      <a:r>
                        <a:rPr lang="en-US" dirty="0" smtClean="0"/>
                        <a:t>40%</a:t>
                      </a:r>
                      <a:endParaRPr lang="en-US" dirty="0"/>
                    </a:p>
                  </a:txBody>
                  <a:tcPr/>
                </a:tc>
              </a:tr>
              <a:tr h="370840">
                <a:tc>
                  <a:txBody>
                    <a:bodyPr/>
                    <a:lstStyle/>
                    <a:p>
                      <a:r>
                        <a:rPr lang="en-US" dirty="0" err="1" smtClean="0"/>
                        <a:t>Zimakoff</a:t>
                      </a:r>
                      <a:r>
                        <a:rPr lang="en-US" dirty="0" smtClean="0"/>
                        <a:t> et al. (1992)</a:t>
                      </a:r>
                      <a:endParaRPr lang="en-US" dirty="0"/>
                    </a:p>
                  </a:txBody>
                  <a:tcPr/>
                </a:tc>
                <a:tc>
                  <a:txBody>
                    <a:bodyPr/>
                    <a:lstStyle/>
                    <a:p>
                      <a:r>
                        <a:rPr lang="en-US" dirty="0" smtClean="0"/>
                        <a:t>ICU</a:t>
                      </a:r>
                      <a:endParaRPr lang="en-US" dirty="0"/>
                    </a:p>
                  </a:txBody>
                  <a:tcPr/>
                </a:tc>
                <a:tc>
                  <a:txBody>
                    <a:bodyPr/>
                    <a:lstStyle/>
                    <a:p>
                      <a:r>
                        <a:rPr lang="en-US" dirty="0" smtClean="0"/>
                        <a:t>40%</a:t>
                      </a:r>
                      <a:endParaRPr lang="en-US" dirty="0"/>
                    </a:p>
                  </a:txBody>
                  <a:tcPr/>
                </a:tc>
              </a:tr>
              <a:tr h="370840">
                <a:tc>
                  <a:txBody>
                    <a:bodyPr/>
                    <a:lstStyle/>
                    <a:p>
                      <a:r>
                        <a:rPr lang="en-US" dirty="0" err="1" smtClean="0"/>
                        <a:t>Meengs</a:t>
                      </a:r>
                      <a:r>
                        <a:rPr lang="en-US" dirty="0" smtClean="0"/>
                        <a:t> et al. (1994)</a:t>
                      </a:r>
                      <a:endParaRPr lang="en-US" dirty="0"/>
                    </a:p>
                  </a:txBody>
                  <a:tcPr/>
                </a:tc>
                <a:tc>
                  <a:txBody>
                    <a:bodyPr/>
                    <a:lstStyle/>
                    <a:p>
                      <a:r>
                        <a:rPr lang="en-US" dirty="0" smtClean="0"/>
                        <a:t>ER (Casualty)</a:t>
                      </a:r>
                      <a:endParaRPr lang="en-US" dirty="0"/>
                    </a:p>
                  </a:txBody>
                  <a:tcPr/>
                </a:tc>
                <a:tc>
                  <a:txBody>
                    <a:bodyPr/>
                    <a:lstStyle/>
                    <a:p>
                      <a:r>
                        <a:rPr lang="en-US" dirty="0" smtClean="0"/>
                        <a:t>32%</a:t>
                      </a:r>
                      <a:endParaRPr lang="en-US" dirty="0"/>
                    </a:p>
                  </a:txBody>
                  <a:tcPr/>
                </a:tc>
              </a:tr>
              <a:tr h="370840">
                <a:tc>
                  <a:txBody>
                    <a:bodyPr/>
                    <a:lstStyle/>
                    <a:p>
                      <a:r>
                        <a:rPr lang="en-US" dirty="0" err="1" smtClean="0"/>
                        <a:t>Pittet</a:t>
                      </a:r>
                      <a:r>
                        <a:rPr lang="en-US" dirty="0" smtClean="0"/>
                        <a:t>, </a:t>
                      </a:r>
                      <a:r>
                        <a:rPr lang="en-US" dirty="0" err="1" smtClean="0"/>
                        <a:t>Mourouga</a:t>
                      </a:r>
                      <a:r>
                        <a:rPr lang="en-US" dirty="0" smtClean="0"/>
                        <a:t> &amp; </a:t>
                      </a:r>
                      <a:r>
                        <a:rPr lang="en-US" dirty="0" err="1" smtClean="0"/>
                        <a:t>Perneger</a:t>
                      </a:r>
                      <a:r>
                        <a:rPr lang="en-US" dirty="0" smtClean="0"/>
                        <a:t>  (1999)</a:t>
                      </a:r>
                      <a:endParaRPr lang="en-US" dirty="0"/>
                    </a:p>
                  </a:txBody>
                  <a:tcPr/>
                </a:tc>
                <a:tc>
                  <a:txBody>
                    <a:bodyPr/>
                    <a:lstStyle/>
                    <a:p>
                      <a:r>
                        <a:rPr lang="en-US" dirty="0" smtClean="0"/>
                        <a:t>All wards</a:t>
                      </a:r>
                      <a:endParaRPr lang="en-US" dirty="0"/>
                    </a:p>
                  </a:txBody>
                  <a:tcPr/>
                </a:tc>
                <a:tc>
                  <a:txBody>
                    <a:bodyPr/>
                    <a:lstStyle/>
                    <a:p>
                      <a:r>
                        <a:rPr lang="en-US" dirty="0" smtClean="0"/>
                        <a:t>48%</a:t>
                      </a:r>
                      <a:endParaRPr lang="en-US" dirty="0"/>
                    </a:p>
                  </a:txBody>
                  <a:tcPr/>
                </a:tc>
              </a:tr>
              <a:tr h="370840">
                <a:tc>
                  <a:txBody>
                    <a:bodyPr/>
                    <a:lstStyle/>
                    <a:p>
                      <a:endParaRPr lang="en-US" dirty="0"/>
                    </a:p>
                  </a:txBody>
                  <a:tcPr/>
                </a:tc>
                <a:tc>
                  <a:txBody>
                    <a:bodyPr/>
                    <a:lstStyle/>
                    <a:p>
                      <a:r>
                        <a:rPr lang="en-US" dirty="0" smtClean="0"/>
                        <a:t>ICU</a:t>
                      </a:r>
                      <a:endParaRPr lang="en-US" dirty="0"/>
                    </a:p>
                  </a:txBody>
                  <a:tcPr/>
                </a:tc>
                <a:tc>
                  <a:txBody>
                    <a:bodyPr/>
                    <a:lstStyle/>
                    <a:p>
                      <a:r>
                        <a:rPr lang="en-US" dirty="0" smtClean="0"/>
                        <a:t>36%</a:t>
                      </a:r>
                      <a:endParaRPr lang="en-US" dirty="0"/>
                    </a:p>
                  </a:txBody>
                  <a:tcPr/>
                </a:tc>
              </a:tr>
            </a:tbl>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eaLnBrk="1" hangingPunct="1"/>
            <a:r>
              <a:rPr kumimoji="1" lang="en-US">
                <a:ea typeface="ＭＳ Ｐゴシック" charset="-128"/>
                <a:cs typeface="ＭＳ Ｐゴシック" charset="-128"/>
              </a:rPr>
              <a:t>A model for teacher learning</a:t>
            </a:r>
          </a:p>
        </p:txBody>
      </p:sp>
      <p:sp>
        <p:nvSpPr>
          <p:cNvPr id="77827" name="Rectangle 3"/>
          <p:cNvSpPr>
            <a:spLocks noGrp="1" noChangeArrowheads="1"/>
          </p:cNvSpPr>
          <p:nvPr>
            <p:ph type="body" idx="1"/>
          </p:nvPr>
        </p:nvSpPr>
        <p:spPr/>
        <p:txBody>
          <a:bodyPr/>
          <a:lstStyle/>
          <a:p>
            <a:pPr marL="0" indent="0" eaLnBrk="1" hangingPunct="1">
              <a:lnSpc>
                <a:spcPct val="90000"/>
              </a:lnSpc>
            </a:pPr>
            <a:r>
              <a:rPr kumimoji="1" lang="en-US">
                <a:ea typeface="ＭＳ Ｐゴシック" charset="-128"/>
                <a:cs typeface="ＭＳ Ｐゴシック" charset="-128"/>
              </a:rPr>
              <a:t>Content, </a:t>
            </a:r>
            <a:r>
              <a:rPr kumimoji="1" lang="en-US" i="1">
                <a:ea typeface="ＭＳ Ｐゴシック" charset="-128"/>
                <a:cs typeface="ＭＳ Ｐゴシック" charset="-128"/>
              </a:rPr>
              <a:t>then</a:t>
            </a:r>
            <a:r>
              <a:rPr kumimoji="1" lang="en-US">
                <a:ea typeface="ＭＳ Ｐゴシック" charset="-128"/>
                <a:cs typeface="ＭＳ Ｐゴシック" charset="-128"/>
              </a:rPr>
              <a:t> process</a:t>
            </a:r>
          </a:p>
          <a:p>
            <a:pPr marL="0" indent="0" eaLnBrk="1" hangingPunct="1">
              <a:lnSpc>
                <a:spcPct val="90000"/>
              </a:lnSpc>
            </a:pPr>
            <a:endParaRPr kumimoji="1" lang="en-US">
              <a:ea typeface="ＭＳ Ｐゴシック" charset="-128"/>
              <a:cs typeface="ＭＳ Ｐゴシック" charset="-128"/>
            </a:endParaRPr>
          </a:p>
          <a:p>
            <a:pPr marL="0" indent="0" eaLnBrk="1" hangingPunct="1">
              <a:lnSpc>
                <a:spcPct val="90000"/>
              </a:lnSpc>
            </a:pPr>
            <a:r>
              <a:rPr kumimoji="1" lang="en-US">
                <a:ea typeface="ＭＳ Ｐゴシック" charset="-128"/>
                <a:cs typeface="ＭＳ Ｐゴシック" charset="-128"/>
              </a:rPr>
              <a:t>Content (what we want teachers to change)</a:t>
            </a:r>
          </a:p>
          <a:p>
            <a:pPr lvl="1" eaLnBrk="1" hangingPunct="1">
              <a:lnSpc>
                <a:spcPct val="90000"/>
              </a:lnSpc>
            </a:pPr>
            <a:r>
              <a:rPr kumimoji="1" lang="en-US"/>
              <a:t>Evidence</a:t>
            </a:r>
          </a:p>
          <a:p>
            <a:pPr lvl="1" eaLnBrk="1" hangingPunct="1">
              <a:lnSpc>
                <a:spcPct val="90000"/>
              </a:lnSpc>
            </a:pPr>
            <a:r>
              <a:rPr kumimoji="1" lang="en-US"/>
              <a:t>Ideas (strategies and techniques)</a:t>
            </a:r>
          </a:p>
          <a:p>
            <a:pPr marL="0" indent="0" eaLnBrk="1" hangingPunct="1">
              <a:lnSpc>
                <a:spcPct val="90000"/>
              </a:lnSpc>
            </a:pPr>
            <a:r>
              <a:rPr kumimoji="1" lang="en-US">
                <a:ea typeface="ＭＳ Ｐゴシック" charset="-128"/>
                <a:cs typeface="ＭＳ Ｐゴシック" charset="-128"/>
              </a:rPr>
              <a:t>Process (how to go about change)</a:t>
            </a:r>
          </a:p>
          <a:p>
            <a:pPr lvl="1" eaLnBrk="1" hangingPunct="1">
              <a:lnSpc>
                <a:spcPct val="90000"/>
              </a:lnSpc>
            </a:pPr>
            <a:r>
              <a:rPr kumimoji="1" lang="en-US"/>
              <a:t>Choice</a:t>
            </a:r>
          </a:p>
          <a:p>
            <a:pPr lvl="1" eaLnBrk="1" hangingPunct="1">
              <a:lnSpc>
                <a:spcPct val="90000"/>
              </a:lnSpc>
            </a:pPr>
            <a:r>
              <a:rPr kumimoji="1" lang="en-US"/>
              <a:t>Flexibility</a:t>
            </a:r>
          </a:p>
          <a:p>
            <a:pPr lvl="1" eaLnBrk="1" hangingPunct="1">
              <a:lnSpc>
                <a:spcPct val="90000"/>
              </a:lnSpc>
            </a:pPr>
            <a:r>
              <a:rPr kumimoji="1" lang="en-US"/>
              <a:t>Small steps</a:t>
            </a:r>
          </a:p>
          <a:p>
            <a:pPr lvl="1" eaLnBrk="1" hangingPunct="1">
              <a:lnSpc>
                <a:spcPct val="90000"/>
              </a:lnSpc>
            </a:pPr>
            <a:r>
              <a:rPr kumimoji="1" lang="en-US"/>
              <a:t>Accountability</a:t>
            </a:r>
          </a:p>
          <a:p>
            <a:pPr lvl="1" eaLnBrk="1" hangingPunct="1">
              <a:lnSpc>
                <a:spcPct val="90000"/>
              </a:lnSpc>
            </a:pPr>
            <a:r>
              <a:rPr kumimoji="1" lang="en-US"/>
              <a:t>Support</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22" name="Rectangle 4"/>
          <p:cNvSpPr>
            <a:spLocks noGrp="1" noChangeArrowheads="1"/>
          </p:cNvSpPr>
          <p:nvPr>
            <p:ph type="title"/>
          </p:nvPr>
        </p:nvSpPr>
        <p:spPr/>
        <p:txBody>
          <a:bodyPr/>
          <a:lstStyle/>
          <a:p>
            <a:r>
              <a:rPr lang="en-US" smtClean="0">
                <a:ea typeface="ＭＳ Ｐゴシック" charset="-128"/>
                <a:cs typeface="ＭＳ Ｐゴシック" charset="-128"/>
              </a:rPr>
              <a:t>Creating a climate for improvement</a:t>
            </a:r>
          </a:p>
        </p:txBody>
      </p:sp>
      <p:sp>
        <p:nvSpPr>
          <p:cNvPr id="81923" name="Rectangle 5"/>
          <p:cNvSpPr>
            <a:spLocks noGrp="1" noChangeArrowheads="1"/>
          </p:cNvSpPr>
          <p:nvPr>
            <p:ph type="body" idx="1"/>
          </p:nvPr>
        </p:nvSpPr>
        <p:spPr>
          <a:xfrm>
            <a:off x="466725" y="2590800"/>
            <a:ext cx="8353425" cy="4267200"/>
          </a:xfrm>
        </p:spPr>
        <p:txBody>
          <a:bodyPr/>
          <a:lstStyle/>
          <a:p>
            <a:r>
              <a:rPr lang="en-US" smtClean="0">
                <a:ea typeface="ＭＳ Ｐゴシック" charset="-128"/>
                <a:cs typeface="ＭＳ Ｐゴシック" charset="-128"/>
              </a:rPr>
              <a:t>Teacher learning is just like any other learning in a highly complex area</a:t>
            </a:r>
          </a:p>
          <a:p>
            <a:pPr lvl="1"/>
            <a:r>
              <a:rPr lang="en-US" smtClean="0"/>
              <a:t>In the same way that teachers cannot do the learning for their learners, leaders cannot do the learning for their teachers</a:t>
            </a:r>
          </a:p>
          <a:p>
            <a:r>
              <a:rPr lang="en-US" smtClean="0">
                <a:ea typeface="ＭＳ Ｐゴシック" charset="-128"/>
                <a:cs typeface="ＭＳ Ｐゴシック" charset="-128"/>
              </a:rPr>
              <a:t>What is needed from teachers</a:t>
            </a:r>
          </a:p>
          <a:p>
            <a:pPr lvl="1"/>
            <a:r>
              <a:rPr lang="en-US" smtClean="0"/>
              <a:t>A commitment to the continuous improvement of practice; and</a:t>
            </a:r>
          </a:p>
          <a:p>
            <a:pPr lvl="1"/>
            <a:r>
              <a:rPr lang="en-US" smtClean="0"/>
              <a:t>A focus on those things that make a difference to students</a:t>
            </a:r>
          </a:p>
          <a:p>
            <a:r>
              <a:rPr lang="en-US" smtClean="0">
                <a:ea typeface="ＭＳ Ｐゴシック" charset="-128"/>
                <a:cs typeface="ＭＳ Ｐゴシック" charset="-128"/>
              </a:rPr>
              <a:t>What is needed from leaders</a:t>
            </a:r>
          </a:p>
          <a:p>
            <a:pPr lvl="1"/>
            <a:r>
              <a:rPr lang="en-US" smtClean="0"/>
              <a:t>A commitment to engineer effective learning environments for teachers :</a:t>
            </a:r>
          </a:p>
          <a:p>
            <a:pPr lvl="2"/>
            <a:r>
              <a:rPr lang="en-US" smtClean="0">
                <a:ea typeface="ＭＳ Ｐゴシック" charset="-128"/>
              </a:rPr>
              <a:t>creating expectations for the continuous improvement of practice</a:t>
            </a:r>
          </a:p>
          <a:p>
            <a:pPr lvl="2"/>
            <a:r>
              <a:rPr lang="en-US" smtClean="0">
                <a:ea typeface="ＭＳ Ｐゴシック" charset="-128"/>
              </a:rPr>
              <a:t>keeping the focus on the things that make a difference to students</a:t>
            </a:r>
          </a:p>
          <a:p>
            <a:pPr lvl="2"/>
            <a:r>
              <a:rPr lang="en-US" smtClean="0">
                <a:ea typeface="ＭＳ Ｐゴシック" charset="-128"/>
              </a:rPr>
              <a:t>providing the time, space, dispensation and support for innovation</a:t>
            </a:r>
          </a:p>
          <a:p>
            <a:pPr lvl="2"/>
            <a:r>
              <a:rPr lang="en-US" smtClean="0">
                <a:ea typeface="ＭＳ Ｐゴシック" charset="-128"/>
              </a:rPr>
              <a:t>supporting risk-taking</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eaLnBrk="1" hangingPunct="1"/>
            <a:r>
              <a:rPr lang="en-US">
                <a:ea typeface="ＭＳ Ｐゴシック" charset="-128"/>
                <a:cs typeface="ＭＳ Ｐゴシック" charset="-128"/>
              </a:rPr>
              <a:t>Pareto analysis</a:t>
            </a:r>
          </a:p>
        </p:txBody>
      </p:sp>
      <p:sp>
        <p:nvSpPr>
          <p:cNvPr id="79875" name="Rectangle 3"/>
          <p:cNvSpPr>
            <a:spLocks noGrp="1" noChangeArrowheads="1"/>
          </p:cNvSpPr>
          <p:nvPr>
            <p:ph idx="1"/>
          </p:nvPr>
        </p:nvSpPr>
        <p:spPr>
          <a:xfrm>
            <a:off x="466725" y="2590800"/>
            <a:ext cx="8353425" cy="4267200"/>
          </a:xfrm>
        </p:spPr>
        <p:txBody>
          <a:bodyPr/>
          <a:lstStyle/>
          <a:p>
            <a:pPr marL="0" indent="0" eaLnBrk="1" hangingPunct="1"/>
            <a:r>
              <a:rPr lang="en-US">
                <a:ea typeface="ＭＳ Ｐゴシック" charset="-128"/>
                <a:cs typeface="ＭＳ Ｐゴシック" charset="-128"/>
              </a:rPr>
              <a:t>Vilfredo Pareto (1848-1923)</a:t>
            </a:r>
          </a:p>
          <a:p>
            <a:pPr lvl="1" eaLnBrk="1" hangingPunct="1"/>
            <a:r>
              <a:rPr lang="en-US"/>
              <a:t>Economist and philosopher associated with the 80:20 rule</a:t>
            </a:r>
          </a:p>
          <a:p>
            <a:pPr marL="0" indent="0" eaLnBrk="1" hangingPunct="1"/>
            <a:r>
              <a:rPr lang="en-US">
                <a:ea typeface="ＭＳ Ｐゴシック" charset="-128"/>
                <a:cs typeface="ＭＳ Ｐゴシック" charset="-128"/>
              </a:rPr>
              <a:t>Pareto improvement</a:t>
            </a:r>
          </a:p>
          <a:p>
            <a:pPr lvl="1" eaLnBrk="1" hangingPunct="1"/>
            <a:r>
              <a:rPr lang="en-US"/>
              <a:t>A change that can make at least one person better off</a:t>
            </a:r>
            <a:br>
              <a:rPr lang="en-US"/>
            </a:br>
            <a:r>
              <a:rPr lang="en-US"/>
              <a:t>without making anyone else worse off.</a:t>
            </a:r>
          </a:p>
          <a:p>
            <a:pPr marL="0" indent="0" eaLnBrk="1" hangingPunct="1"/>
            <a:r>
              <a:rPr lang="en-US">
                <a:ea typeface="ＭＳ Ｐゴシック" charset="-128"/>
                <a:cs typeface="ＭＳ Ｐゴシック" charset="-128"/>
              </a:rPr>
              <a:t>Pareto efficiency/Pareto optimality</a:t>
            </a:r>
          </a:p>
          <a:p>
            <a:pPr lvl="1" eaLnBrk="1" hangingPunct="1"/>
            <a:r>
              <a:rPr lang="en-US"/>
              <a:t>An allocation of resource is Pareto efficient or Pareto</a:t>
            </a:r>
            <a:br>
              <a:rPr lang="en-US"/>
            </a:br>
            <a:r>
              <a:rPr lang="en-US"/>
              <a:t>optimal when there are no more Pareto improvements</a:t>
            </a:r>
          </a:p>
          <a:p>
            <a:pPr marL="0" indent="0" eaLnBrk="1" hangingPunct="1"/>
            <a:r>
              <a:rPr lang="en-US">
                <a:ea typeface="ＭＳ Ｐゴシック" charset="-128"/>
                <a:cs typeface="ＭＳ Ｐゴシック" charset="-128"/>
              </a:rPr>
              <a:t>Obstacles to Pareto improvements</a:t>
            </a:r>
          </a:p>
          <a:p>
            <a:pPr lvl="1" eaLnBrk="1" hangingPunct="1"/>
            <a:r>
              <a:rPr lang="en-US"/>
              <a:t>The political economy of reform</a:t>
            </a:r>
          </a:p>
          <a:p>
            <a:pPr lvl="1" eaLnBrk="1" hangingPunct="1"/>
            <a:r>
              <a:rPr lang="en-US"/>
              <a:t>It is very hard to stop people doing valuable things in order to give them time to do even more valuable things</a:t>
            </a:r>
          </a:p>
        </p:txBody>
      </p:sp>
      <p:pic>
        <p:nvPicPr>
          <p:cNvPr id="79876" name="Picture 5" descr="Pareto"/>
          <p:cNvPicPr>
            <a:picLocks noChangeAspect="1" noChangeArrowheads="1"/>
          </p:cNvPicPr>
          <p:nvPr/>
        </p:nvPicPr>
        <p:blipFill>
          <a:blip r:embed="rId3"/>
          <a:srcRect/>
          <a:stretch>
            <a:fillRect/>
          </a:stretch>
        </p:blipFill>
        <p:spPr bwMode="auto">
          <a:xfrm>
            <a:off x="7080250" y="1525588"/>
            <a:ext cx="2063750" cy="32972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3970" name="Title 1"/>
          <p:cNvSpPr>
            <a:spLocks noGrp="1"/>
          </p:cNvSpPr>
          <p:nvPr>
            <p:ph type="title"/>
          </p:nvPr>
        </p:nvSpPr>
        <p:spPr/>
        <p:txBody>
          <a:bodyPr/>
          <a:lstStyle/>
          <a:p>
            <a:r>
              <a:rPr lang="en-US" smtClean="0">
                <a:ea typeface="ＭＳ Ｐゴシック" charset="-128"/>
                <a:cs typeface="ＭＳ Ｐゴシック" charset="-128"/>
              </a:rPr>
              <a:t>Summary</a:t>
            </a:r>
          </a:p>
        </p:txBody>
      </p:sp>
      <p:sp>
        <p:nvSpPr>
          <p:cNvPr id="83971" name="Content Placeholder 2"/>
          <p:cNvSpPr>
            <a:spLocks noGrp="1"/>
          </p:cNvSpPr>
          <p:nvPr>
            <p:ph idx="1"/>
          </p:nvPr>
        </p:nvSpPr>
        <p:spPr>
          <a:xfrm>
            <a:off x="466725" y="2590800"/>
            <a:ext cx="8353425" cy="4267200"/>
          </a:xfrm>
        </p:spPr>
        <p:txBody>
          <a:bodyPr/>
          <a:lstStyle/>
          <a:p>
            <a:r>
              <a:rPr lang="en-US" dirty="0" smtClean="0">
                <a:ea typeface="ＭＳ Ｐゴシック" charset="-128"/>
                <a:cs typeface="ＭＳ Ｐゴシック" charset="-128"/>
              </a:rPr>
              <a:t>Improving student achievement is a national economic priority</a:t>
            </a:r>
          </a:p>
          <a:p>
            <a:r>
              <a:rPr lang="en-US" dirty="0" smtClean="0">
                <a:ea typeface="ＭＳ Ｐゴシック" charset="-128"/>
                <a:cs typeface="ＭＳ Ｐゴシック" charset="-128"/>
              </a:rPr>
              <a:t>Improving student achievement requires improving teacher quality</a:t>
            </a:r>
          </a:p>
          <a:p>
            <a:r>
              <a:rPr lang="en-US" dirty="0" smtClean="0">
                <a:ea typeface="ＭＳ Ｐゴシック" charset="-128"/>
                <a:cs typeface="ＭＳ Ｐゴシック" charset="-128"/>
              </a:rPr>
              <a:t>Improving the quality of entrants is important, but takes too long</a:t>
            </a:r>
          </a:p>
          <a:p>
            <a:r>
              <a:rPr lang="en-US" dirty="0" smtClean="0">
                <a:ea typeface="ＭＳ Ｐゴシック" charset="-128"/>
                <a:cs typeface="ＭＳ Ｐゴシック" charset="-128"/>
              </a:rPr>
              <a:t>So we have to help the teachers already in post to improve</a:t>
            </a:r>
          </a:p>
          <a:p>
            <a:r>
              <a:rPr lang="en-US" dirty="0" smtClean="0">
                <a:ea typeface="ＭＳ Ｐゴシック" charset="-128"/>
                <a:cs typeface="ＭＳ Ｐゴシック" charset="-128"/>
              </a:rPr>
              <a:t>Existing forms of professional development have negligible impact</a:t>
            </a:r>
          </a:p>
          <a:p>
            <a:r>
              <a:rPr lang="en-US" dirty="0" smtClean="0">
                <a:ea typeface="ＭＳ Ｐゴシック" charset="-128"/>
                <a:cs typeface="ＭＳ Ｐゴシック" charset="-128"/>
              </a:rPr>
              <a:t>So we have to concentrate on what has the best cost-benefit ratio</a:t>
            </a:r>
          </a:p>
          <a:p>
            <a:r>
              <a:rPr lang="en-US" dirty="0" smtClean="0">
                <a:ea typeface="ＭＳ Ｐゴシック" charset="-128"/>
                <a:cs typeface="ＭＳ Ｐゴシック" charset="-128"/>
              </a:rPr>
              <a:t>That means formative assessment</a:t>
            </a:r>
          </a:p>
          <a:p>
            <a:r>
              <a:rPr lang="en-US" dirty="0" smtClean="0">
                <a:ea typeface="ＭＳ Ｐゴシック" charset="-128"/>
                <a:cs typeface="ＭＳ Ｐゴシック" charset="-128"/>
              </a:rPr>
              <a:t>But the formative assessment with the biggest impact is hard to do</a:t>
            </a:r>
          </a:p>
          <a:p>
            <a:r>
              <a:rPr lang="en-US" dirty="0" smtClean="0">
                <a:ea typeface="ＭＳ Ｐゴシック" charset="-128"/>
                <a:cs typeface="ＭＳ Ｐゴシック" charset="-128"/>
              </a:rPr>
              <a:t>So we also need different models of professional development</a:t>
            </a:r>
          </a:p>
          <a:p>
            <a:r>
              <a:rPr lang="en-US" dirty="0" smtClean="0">
                <a:ea typeface="ＭＳ Ｐゴシック" charset="-128"/>
                <a:cs typeface="ＭＳ Ｐゴシック" charset="-128"/>
              </a:rPr>
              <a:t>Specifically school-based teacher learning communities</a:t>
            </a:r>
          </a:p>
          <a:p>
            <a:endParaRPr lang="en-US" dirty="0" smtClean="0">
              <a:ea typeface="ＭＳ Ｐゴシック" charset="-128"/>
              <a:cs typeface="ＭＳ Ｐゴシック" charset="-128"/>
            </a:endParaRPr>
          </a:p>
          <a:p>
            <a:r>
              <a:rPr lang="en-US" dirty="0" smtClean="0">
                <a:ea typeface="ＭＳ Ｐゴシック" charset="-128"/>
                <a:cs typeface="ＭＳ Ｐゴシック" charset="-128"/>
              </a:rPr>
              <a:t>Unprecedented improvements in achievement are possible, if we focus</a:t>
            </a:r>
          </a:p>
          <a:p>
            <a:endParaRPr lang="en-US" dirty="0" smtClean="0">
              <a:ea typeface="ＭＳ Ｐゴシック" charset="-128"/>
              <a:cs typeface="ＭＳ Ｐゴシック" charset="-128"/>
            </a:endParaRPr>
          </a:p>
          <a:p>
            <a:endParaRPr lang="en-US" dirty="0" smtClean="0">
              <a:ea typeface="ＭＳ Ｐゴシック" charset="-128"/>
              <a:cs typeface="ＭＳ Ｐゴシック" charset="-128"/>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0" y="1870075"/>
            <a:ext cx="9144000" cy="644525"/>
          </a:xfrm>
        </p:spPr>
        <p:txBody>
          <a:bodyPr/>
          <a:lstStyle/>
          <a:p>
            <a:pPr algn="ctr" eaLnBrk="1" hangingPunct="1"/>
            <a:r>
              <a:rPr lang="en-US" sz="3600" smtClean="0">
                <a:ea typeface="ＭＳ Ｐゴシック" charset="-128"/>
                <a:cs typeface="ＭＳ Ｐゴシック" charset="-128"/>
              </a:rPr>
              <a:t>…because the world of work is changing…</a:t>
            </a:r>
          </a:p>
        </p:txBody>
      </p:sp>
      <p:sp>
        <p:nvSpPr>
          <p:cNvPr id="22531" name="Rectangle 3"/>
          <p:cNvSpPr>
            <a:spLocks noGrp="1" noChangeArrowheads="1"/>
          </p:cNvSpPr>
          <p:nvPr>
            <p:ph type="body" idx="1"/>
          </p:nvPr>
        </p:nvSpPr>
        <p:spPr/>
        <p:txBody>
          <a:bodyPr/>
          <a:lstStyle/>
          <a:p>
            <a:pPr marL="533400" indent="-533400" eaLnBrk="1" hangingPunct="1"/>
            <a:r>
              <a:rPr lang="en-US">
                <a:ea typeface="ＭＳ Ｐゴシック" charset="-128"/>
                <a:cs typeface="ＭＳ Ｐゴシック" charset="-128"/>
              </a:rPr>
              <a:t>Which of the following categories of skill is disappearing from the work-place most rapidly?</a:t>
            </a:r>
          </a:p>
          <a:p>
            <a:pPr marL="914400" lvl="1" indent="-457200" eaLnBrk="1" hangingPunct="1">
              <a:buFont typeface="Arial" charset="0"/>
              <a:buAutoNum type="arabicPeriod"/>
            </a:pPr>
            <a:r>
              <a:rPr lang="en-US"/>
              <a:t>Routine manual</a:t>
            </a:r>
          </a:p>
          <a:p>
            <a:pPr marL="914400" lvl="1" indent="-457200" eaLnBrk="1" hangingPunct="1">
              <a:buFont typeface="Arial" charset="0"/>
              <a:buAutoNum type="arabicPeriod"/>
            </a:pPr>
            <a:r>
              <a:rPr lang="en-US"/>
              <a:t>Non-routine manual</a:t>
            </a:r>
          </a:p>
          <a:p>
            <a:pPr marL="914400" lvl="1" indent="-457200" eaLnBrk="1" hangingPunct="1">
              <a:buFont typeface="Arial" charset="0"/>
              <a:buAutoNum type="arabicPeriod"/>
            </a:pPr>
            <a:r>
              <a:rPr lang="en-US"/>
              <a:t>Routine cognitive</a:t>
            </a:r>
          </a:p>
          <a:p>
            <a:pPr marL="914400" lvl="1" indent="-457200" eaLnBrk="1" hangingPunct="1">
              <a:buFont typeface="Arial" charset="0"/>
              <a:buAutoNum type="arabicPeriod"/>
            </a:pPr>
            <a:r>
              <a:rPr lang="en-US"/>
              <a:t>Complex communication</a:t>
            </a:r>
          </a:p>
          <a:p>
            <a:pPr marL="914400" lvl="1" indent="-457200" eaLnBrk="1" hangingPunct="1">
              <a:buFont typeface="Arial" charset="0"/>
              <a:buAutoNum type="arabicPeriod"/>
            </a:pPr>
            <a:r>
              <a:rPr lang="en-US"/>
              <a:t>Expert thinking/problem-solving</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1010" name="Rectangle 2"/>
          <p:cNvSpPr>
            <a:spLocks noGrp="1" noChangeArrowheads="1"/>
          </p:cNvSpPr>
          <p:nvPr>
            <p:ph type="ctrTitle"/>
          </p:nvPr>
        </p:nvSpPr>
        <p:spPr/>
        <p:txBody>
          <a:bodyPr/>
          <a:lstStyle/>
          <a:p>
            <a:pPr eaLnBrk="1" hangingPunct="1"/>
            <a:r>
              <a:rPr lang="en-US"/>
              <a:t>Comments?</a:t>
            </a:r>
            <a:br>
              <a:rPr lang="en-US"/>
            </a:br>
            <a:r>
              <a:rPr lang="en-US"/>
              <a:t/>
            </a:r>
            <a:br>
              <a:rPr lang="en-US"/>
            </a:br>
            <a:r>
              <a:rPr lang="en-US"/>
              <a:t>Questions?	</a:t>
            </a:r>
          </a:p>
        </p:txBody>
      </p:sp>
      <p:sp>
        <p:nvSpPr>
          <p:cNvPr id="171011" name="Rectangle 3"/>
          <p:cNvSpPr>
            <a:spLocks noGrp="1" noChangeArrowheads="1"/>
          </p:cNvSpPr>
          <p:nvPr>
            <p:ph type="subTitle" idx="1"/>
          </p:nvPr>
        </p:nvSpPr>
        <p:spPr/>
        <p:txBody>
          <a:bodyPr/>
          <a:lstStyle/>
          <a:p>
            <a:pPr marL="0" indent="0" eaLnBrk="1" hangingPunct="1"/>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95288" y="1828800"/>
            <a:ext cx="8353425" cy="644525"/>
          </a:xfrm>
        </p:spPr>
        <p:txBody>
          <a:bodyPr/>
          <a:lstStyle/>
          <a:p>
            <a:pPr eaLnBrk="1" hangingPunct="1"/>
            <a:r>
              <a:rPr lang="en-US" dirty="0" smtClean="0">
                <a:ea typeface="ＭＳ Ｐゴシック" charset="-128"/>
                <a:cs typeface="ＭＳ Ｐゴシック" charset="-128"/>
              </a:rPr>
              <a:t>…in surprising </a:t>
            </a:r>
            <a:r>
              <a:rPr lang="en-US" dirty="0" smtClean="0">
                <a:ea typeface="ＭＳ Ｐゴシック" charset="-128"/>
                <a:cs typeface="ＭＳ Ｐゴシック" charset="-128"/>
              </a:rPr>
              <a:t>ways…</a:t>
            </a:r>
            <a:endParaRPr lang="en-US" dirty="0" smtClean="0">
              <a:ea typeface="ＭＳ Ｐゴシック" charset="-128"/>
              <a:cs typeface="ＭＳ Ｐゴシック" charset="-128"/>
            </a:endParaRPr>
          </a:p>
        </p:txBody>
      </p:sp>
      <p:pic>
        <p:nvPicPr>
          <p:cNvPr id="23555" name="Picture 3" descr="Picture 4"/>
          <p:cNvPicPr>
            <a:picLocks noChangeAspect="1" noChangeArrowheads="1"/>
          </p:cNvPicPr>
          <p:nvPr/>
        </p:nvPicPr>
        <p:blipFill>
          <a:blip r:embed="rId2"/>
          <a:srcRect/>
          <a:stretch>
            <a:fillRect/>
          </a:stretch>
        </p:blipFill>
        <p:spPr bwMode="auto">
          <a:xfrm>
            <a:off x="533400" y="2514600"/>
            <a:ext cx="8077200" cy="3938588"/>
          </a:xfrm>
          <a:prstGeom prst="rect">
            <a:avLst/>
          </a:prstGeom>
          <a:noFill/>
          <a:ln w="9525">
            <a:noFill/>
            <a:miter lim="800000"/>
            <a:headEnd/>
            <a:tailEnd/>
          </a:ln>
        </p:spPr>
      </p:pic>
      <p:sp>
        <p:nvSpPr>
          <p:cNvPr id="23556" name="Text Box 4"/>
          <p:cNvSpPr txBox="1">
            <a:spLocks noChangeArrowheads="1"/>
          </p:cNvSpPr>
          <p:nvPr/>
        </p:nvSpPr>
        <p:spPr bwMode="auto">
          <a:xfrm>
            <a:off x="5867400" y="6491288"/>
            <a:ext cx="3276600" cy="366712"/>
          </a:xfrm>
          <a:prstGeom prst="rect">
            <a:avLst/>
          </a:prstGeom>
          <a:noFill/>
          <a:ln w="12700">
            <a:noFill/>
            <a:miter lim="800000"/>
            <a:headEnd/>
            <a:tailEnd/>
          </a:ln>
        </p:spPr>
        <p:txBody>
          <a:bodyPr>
            <a:prstTxWarp prst="textNoShape">
              <a:avLst/>
            </a:prstTxWarp>
            <a:spAutoFit/>
          </a:bodyPr>
          <a:lstStyle/>
          <a:p>
            <a:pPr algn="r" defTabSz="762000">
              <a:spcBef>
                <a:spcPct val="50000"/>
              </a:spcBef>
            </a:pPr>
            <a:r>
              <a:rPr lang="en-US" sz="1800">
                <a:solidFill>
                  <a:srgbClr val="9E2487"/>
                </a:solidFill>
                <a:latin typeface="Helvetica" charset="0"/>
              </a:rPr>
              <a:t>Autor, Levy &amp; Murnane, 2003</a:t>
            </a:r>
            <a:endParaRPr lang="en-US">
              <a:solidFill>
                <a:srgbClr val="0000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a:xfrm>
            <a:off x="466725" y="1870075"/>
            <a:ext cx="8677275" cy="644525"/>
          </a:xfrm>
        </p:spPr>
        <p:txBody>
          <a:bodyPr/>
          <a:lstStyle/>
          <a:p>
            <a:pPr eaLnBrk="1" hangingPunct="1"/>
            <a:r>
              <a:rPr lang="en-US" sz="3600" smtClean="0">
                <a:ea typeface="ＭＳ Ｐゴシック" charset="-128"/>
                <a:cs typeface="ＭＳ Ｐゴシック" charset="-128"/>
              </a:rPr>
              <a:t>while the value of low skills is decreasing value…</a:t>
            </a:r>
          </a:p>
        </p:txBody>
      </p:sp>
      <p:graphicFrame>
        <p:nvGraphicFramePr>
          <p:cNvPr id="26626" name="Object 2"/>
          <p:cNvGraphicFramePr>
            <a:graphicFrameLocks noChangeAspect="1"/>
          </p:cNvGraphicFramePr>
          <p:nvPr/>
        </p:nvGraphicFramePr>
        <p:xfrm>
          <a:off x="304800" y="2438400"/>
          <a:ext cx="8077200" cy="3995738"/>
        </p:xfrm>
        <a:graphic>
          <a:graphicData uri="http://schemas.openxmlformats.org/presentationml/2006/ole">
            <p:oleObj spid="_x0000_s559106" name="Worksheet" r:id="rId3" imgW="10908792" imgH="5398008" progId="Excel.Sheet.8">
              <p:embed/>
            </p:oleObj>
          </a:graphicData>
        </a:graphic>
      </p:graphicFrame>
      <p:sp>
        <p:nvSpPr>
          <p:cNvPr id="26628" name="Text Box 4"/>
          <p:cNvSpPr txBox="1">
            <a:spLocks noChangeArrowheads="1"/>
          </p:cNvSpPr>
          <p:nvPr/>
        </p:nvSpPr>
        <p:spPr bwMode="auto">
          <a:xfrm>
            <a:off x="5218113" y="6491288"/>
            <a:ext cx="3925887" cy="366712"/>
          </a:xfrm>
          <a:prstGeom prst="rect">
            <a:avLst/>
          </a:prstGeom>
          <a:noFill/>
          <a:ln w="12700">
            <a:noFill/>
            <a:miter lim="800000"/>
            <a:headEnd/>
            <a:tailEnd/>
          </a:ln>
        </p:spPr>
        <p:txBody>
          <a:bodyPr wrap="none">
            <a:prstTxWarp prst="textNoShape">
              <a:avLst/>
            </a:prstTxWarp>
            <a:spAutoFit/>
          </a:bodyPr>
          <a:lstStyle/>
          <a:p>
            <a:pPr defTabSz="762000"/>
            <a:r>
              <a:rPr lang="en-US" sz="1800">
                <a:solidFill>
                  <a:srgbClr val="9E2487"/>
                </a:solidFill>
              </a:rPr>
              <a:t>Source: Economic Policy Institute </a:t>
            </a:r>
            <a:endParaRPr lang="en-US">
              <a:solidFill>
                <a:srgbClr val="0000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1371600" y="1600200"/>
            <a:ext cx="6400800" cy="4648200"/>
          </a:xfrm>
          <a:prstGeom prst="rect">
            <a:avLst/>
          </a:prstGeom>
          <a:noFill/>
          <a:ln w="9525">
            <a:noFill/>
            <a:miter lim="800000"/>
            <a:headEnd/>
            <a:tailEnd/>
          </a:ln>
        </p:spPr>
        <p:txBody>
          <a:bodyPr>
            <a:prstTxWarp prst="textNoShape">
              <a:avLst/>
            </a:prstTxWarp>
          </a:bodyPr>
          <a:lstStyle/>
          <a:p>
            <a:pPr marL="342900" indent="-342900">
              <a:lnSpc>
                <a:spcPct val="90000"/>
              </a:lnSpc>
              <a:spcBef>
                <a:spcPct val="20000"/>
              </a:spcBef>
              <a:buClr>
                <a:srgbClr val="000000"/>
              </a:buClr>
            </a:pPr>
            <a:endParaRPr lang="en-US" sz="2100" b="1">
              <a:solidFill>
                <a:srgbClr val="578F15"/>
              </a:solidFill>
              <a:latin typeface="Arial" charset="0"/>
            </a:endParaRPr>
          </a:p>
        </p:txBody>
      </p:sp>
      <p:sp>
        <p:nvSpPr>
          <p:cNvPr id="29699" name="Rectangle 3"/>
          <p:cNvSpPr>
            <a:spLocks noGrp="1" noChangeArrowheads="1"/>
          </p:cNvSpPr>
          <p:nvPr>
            <p:ph type="title"/>
          </p:nvPr>
        </p:nvSpPr>
        <p:spPr>
          <a:xfrm>
            <a:off x="466725" y="1751013"/>
            <a:ext cx="8353425" cy="644525"/>
          </a:xfrm>
        </p:spPr>
        <p:txBody>
          <a:bodyPr/>
          <a:lstStyle/>
          <a:p>
            <a:pPr eaLnBrk="1" hangingPunct="1"/>
            <a:r>
              <a:rPr lang="en-US">
                <a:ea typeface="ＭＳ Ｐゴシック" charset="-128"/>
                <a:cs typeface="ＭＳ Ｐゴシック" charset="-128"/>
              </a:rPr>
              <a:t>Where’s the solution?</a:t>
            </a:r>
          </a:p>
        </p:txBody>
      </p:sp>
      <p:sp>
        <p:nvSpPr>
          <p:cNvPr id="29700" name="Rectangle 4"/>
          <p:cNvSpPr>
            <a:spLocks noGrp="1" noChangeArrowheads="1"/>
          </p:cNvSpPr>
          <p:nvPr>
            <p:ph type="body" idx="1"/>
          </p:nvPr>
        </p:nvSpPr>
        <p:spPr>
          <a:xfrm>
            <a:off x="466725" y="2370138"/>
            <a:ext cx="8353425" cy="4487862"/>
          </a:xfrm>
        </p:spPr>
        <p:txBody>
          <a:bodyPr/>
          <a:lstStyle/>
          <a:p>
            <a:pPr eaLnBrk="1" hangingPunct="1"/>
            <a:r>
              <a:rPr lang="en-US" sz="1700" dirty="0">
                <a:ea typeface="ＭＳ Ｐゴシック" charset="-128"/>
                <a:cs typeface="ＭＳ Ｐゴシック" charset="-128"/>
              </a:rPr>
              <a:t>Structure</a:t>
            </a:r>
          </a:p>
          <a:p>
            <a:pPr marL="742950" lvl="1" indent="-285750" eaLnBrk="1" hangingPunct="1"/>
            <a:r>
              <a:rPr lang="en-US" sz="1700" dirty="0"/>
              <a:t>Smaller/larger high schools</a:t>
            </a:r>
          </a:p>
          <a:p>
            <a:pPr marL="742950" lvl="1" indent="-285750" eaLnBrk="1" hangingPunct="1"/>
            <a:r>
              <a:rPr lang="en-US" sz="1700" dirty="0"/>
              <a:t>K-8 schools/”All-through” schools</a:t>
            </a:r>
          </a:p>
          <a:p>
            <a:pPr eaLnBrk="1" hangingPunct="1"/>
            <a:r>
              <a:rPr lang="en-US" sz="1700" dirty="0">
                <a:ea typeface="ＭＳ Ｐゴシック" charset="-128"/>
                <a:cs typeface="ＭＳ Ｐゴシック" charset="-128"/>
              </a:rPr>
              <a:t>Alignment</a:t>
            </a:r>
          </a:p>
          <a:p>
            <a:pPr marL="742950" lvl="1" indent="-285750" eaLnBrk="1" hangingPunct="1"/>
            <a:r>
              <a:rPr lang="en-US" sz="1700" dirty="0"/>
              <a:t>Curriculum reform</a:t>
            </a:r>
            <a:endParaRPr lang="en-US" sz="1700" dirty="0" smtClean="0"/>
          </a:p>
          <a:p>
            <a:pPr marL="742950" lvl="1" indent="-285750" eaLnBrk="1" hangingPunct="1"/>
            <a:r>
              <a:rPr lang="en-US" sz="1700" dirty="0" smtClean="0"/>
              <a:t>Textbook replacement </a:t>
            </a:r>
          </a:p>
          <a:p>
            <a:pPr eaLnBrk="1" hangingPunct="1"/>
            <a:r>
              <a:rPr lang="en-US" sz="1700" dirty="0">
                <a:ea typeface="ＭＳ Ｐゴシック" charset="-128"/>
                <a:cs typeface="ＭＳ Ｐゴシック" charset="-128"/>
              </a:rPr>
              <a:t>Governance</a:t>
            </a:r>
            <a:endParaRPr lang="en-US" sz="1700" dirty="0" smtClean="0">
              <a:ea typeface="ＭＳ Ｐゴシック" charset="-128"/>
              <a:cs typeface="ＭＳ Ｐゴシック" charset="-128"/>
            </a:endParaRPr>
          </a:p>
          <a:p>
            <a:pPr marL="742950" lvl="1" indent="-285750" eaLnBrk="1" hangingPunct="1"/>
            <a:r>
              <a:rPr lang="en-US" sz="1700" dirty="0" smtClean="0"/>
              <a:t>Charter schools/</a:t>
            </a:r>
            <a:r>
              <a:rPr lang="en-US" sz="1700" dirty="0" smtClean="0"/>
              <a:t>p</a:t>
            </a:r>
            <a:r>
              <a:rPr lang="en-US" sz="1700" dirty="0" smtClean="0"/>
              <a:t>rivate schools</a:t>
            </a:r>
          </a:p>
          <a:p>
            <a:pPr marL="742950" lvl="1" indent="-285750" eaLnBrk="1" hangingPunct="1"/>
            <a:r>
              <a:rPr lang="en-US" sz="1700" dirty="0" smtClean="0"/>
              <a:t>Education vouchers</a:t>
            </a:r>
          </a:p>
          <a:p>
            <a:pPr eaLnBrk="1" hangingPunct="1"/>
            <a:r>
              <a:rPr lang="en-US" sz="1700" dirty="0">
                <a:ea typeface="ＭＳ Ｐゴシック" charset="-128"/>
                <a:cs typeface="ＭＳ Ｐゴシック" charset="-128"/>
              </a:rPr>
              <a:t>Technology</a:t>
            </a:r>
          </a:p>
          <a:p>
            <a:pPr marL="742950" lvl="1" indent="-285750" eaLnBrk="1" hangingPunct="1"/>
            <a:r>
              <a:rPr lang="en-US" sz="1700" dirty="0"/>
              <a:t>Computers</a:t>
            </a:r>
          </a:p>
          <a:p>
            <a:pPr marL="742950" lvl="1" indent="-285750" eaLnBrk="1" hangingPunct="1"/>
            <a:r>
              <a:rPr lang="en-US" sz="1700" dirty="0"/>
              <a:t>Interactive white-boards</a:t>
            </a:r>
          </a:p>
          <a:p>
            <a:pPr eaLnBrk="1" hangingPunct="1"/>
            <a:r>
              <a:rPr lang="en-US" sz="1700" dirty="0">
                <a:ea typeface="ＭＳ Ｐゴシック" charset="-128"/>
                <a:cs typeface="ＭＳ Ｐゴシック" charset="-128"/>
              </a:rPr>
              <a:t>Workforce reforms</a:t>
            </a:r>
          </a:p>
          <a:p>
            <a:pPr marL="742950" lvl="1" indent="-285750" eaLnBrk="1" hangingPunct="1"/>
            <a:r>
              <a:rPr lang="en-US" sz="1700" dirty="0"/>
              <a:t>Classroom assistants</a:t>
            </a:r>
          </a:p>
          <a:p>
            <a:pPr marL="742950" lvl="1" indent="-285750" eaLnBrk="1" hangingPunct="1"/>
            <a:endParaRPr lang="en-US" sz="17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graphicFrame>
        <p:nvGraphicFramePr>
          <p:cNvPr id="4" name="Object 2"/>
          <p:cNvGraphicFramePr>
            <a:graphicFrameLocks noChangeAspect="1"/>
          </p:cNvGraphicFramePr>
          <p:nvPr/>
        </p:nvGraphicFramePr>
        <p:xfrm>
          <a:off x="4587875" y="1473200"/>
          <a:ext cx="4546600" cy="53848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Object 4"/>
          <p:cNvGraphicFramePr>
            <a:graphicFrameLocks noChangeAspect="1"/>
          </p:cNvGraphicFramePr>
          <p:nvPr/>
        </p:nvGraphicFramePr>
        <p:xfrm>
          <a:off x="1588" y="1303866"/>
          <a:ext cx="4367212" cy="5555721"/>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901700" y="1625600"/>
            <a:ext cx="3314700" cy="369332"/>
          </a:xfrm>
          <a:prstGeom prst="rect">
            <a:avLst/>
          </a:prstGeom>
          <a:noFill/>
        </p:spPr>
        <p:txBody>
          <a:bodyPr wrap="square" rtlCol="0">
            <a:spAutoFit/>
          </a:bodyPr>
          <a:lstStyle/>
          <a:p>
            <a:r>
              <a:rPr lang="en-US" sz="1800" dirty="0" smtClean="0">
                <a:solidFill>
                  <a:schemeClr val="tx2">
                    <a:lumMod val="75000"/>
                  </a:schemeClr>
                </a:solidFill>
              </a:rPr>
              <a:t>Percent Government funded</a:t>
            </a:r>
            <a:endParaRPr lang="en-US" sz="1800" dirty="0">
              <a:solidFill>
                <a:schemeClr val="tx2">
                  <a:lumMod val="75000"/>
                </a:schemeClr>
              </a:solidFill>
            </a:endParaRPr>
          </a:p>
        </p:txBody>
      </p:sp>
      <p:sp>
        <p:nvSpPr>
          <p:cNvPr id="8" name="TextBox 7"/>
          <p:cNvSpPr txBox="1"/>
          <p:nvPr/>
        </p:nvSpPr>
        <p:spPr>
          <a:xfrm>
            <a:off x="4965700" y="1625600"/>
            <a:ext cx="3873500" cy="369332"/>
          </a:xfrm>
          <a:prstGeom prst="rect">
            <a:avLst/>
          </a:prstGeom>
          <a:noFill/>
        </p:spPr>
        <p:txBody>
          <a:bodyPr wrap="square" rtlCol="0">
            <a:spAutoFit/>
          </a:bodyPr>
          <a:lstStyle/>
          <a:p>
            <a:pPr algn="ctr"/>
            <a:r>
              <a:rPr lang="en-US" sz="1800" dirty="0" smtClean="0">
                <a:solidFill>
                  <a:srgbClr val="761B65"/>
                </a:solidFill>
              </a:rPr>
              <a:t>Performance on PISA</a:t>
            </a:r>
            <a:endParaRPr lang="en-US" sz="1800" dirty="0">
              <a:solidFill>
                <a:srgbClr val="761B65"/>
              </a:solidFill>
            </a:endParaRPr>
          </a:p>
        </p:txBody>
      </p:sp>
      <p:sp>
        <p:nvSpPr>
          <p:cNvPr id="10" name="TextBox 9"/>
          <p:cNvSpPr txBox="1"/>
          <p:nvPr/>
        </p:nvSpPr>
        <p:spPr>
          <a:xfrm>
            <a:off x="5676900" y="2505670"/>
            <a:ext cx="1320800" cy="923330"/>
          </a:xfrm>
          <a:prstGeom prst="rect">
            <a:avLst/>
          </a:prstGeom>
          <a:solidFill>
            <a:schemeClr val="tx2">
              <a:lumMod val="20000"/>
              <a:lumOff val="80000"/>
            </a:schemeClr>
          </a:solidFill>
        </p:spPr>
        <p:txBody>
          <a:bodyPr wrap="square" rtlCol="0">
            <a:spAutoFit/>
          </a:bodyPr>
          <a:lstStyle/>
          <a:p>
            <a:r>
              <a:rPr lang="en-US" sz="1800" dirty="0" smtClean="0">
                <a:solidFill>
                  <a:srgbClr val="761B65"/>
                </a:solidFill>
              </a:rPr>
              <a:t>Private schools</a:t>
            </a:r>
          </a:p>
          <a:p>
            <a:r>
              <a:rPr lang="en-US" sz="1800" dirty="0" smtClean="0">
                <a:solidFill>
                  <a:srgbClr val="761B65"/>
                </a:solidFill>
              </a:rPr>
              <a:t>are better</a:t>
            </a:r>
            <a:endParaRPr lang="en-US" dirty="0">
              <a:solidFill>
                <a:srgbClr val="761B65"/>
              </a:solidFill>
            </a:endParaRPr>
          </a:p>
        </p:txBody>
      </p:sp>
      <p:sp>
        <p:nvSpPr>
          <p:cNvPr id="12" name="TextBox 11"/>
          <p:cNvSpPr txBox="1"/>
          <p:nvPr/>
        </p:nvSpPr>
        <p:spPr>
          <a:xfrm>
            <a:off x="7470775" y="4775200"/>
            <a:ext cx="1330325" cy="923330"/>
          </a:xfrm>
          <a:prstGeom prst="rect">
            <a:avLst/>
          </a:prstGeom>
          <a:solidFill>
            <a:srgbClr val="F3CCEC"/>
          </a:solidFill>
        </p:spPr>
        <p:txBody>
          <a:bodyPr wrap="square" rtlCol="0">
            <a:spAutoFit/>
          </a:bodyPr>
          <a:lstStyle/>
          <a:p>
            <a:r>
              <a:rPr lang="en-US" sz="1800" dirty="0" smtClean="0">
                <a:solidFill>
                  <a:srgbClr val="761B65"/>
                </a:solidFill>
              </a:rPr>
              <a:t>Public schools</a:t>
            </a:r>
          </a:p>
          <a:p>
            <a:r>
              <a:rPr lang="en-US" sz="1800" dirty="0" smtClean="0">
                <a:solidFill>
                  <a:srgbClr val="761B65"/>
                </a:solidFill>
              </a:rPr>
              <a:t>are better</a:t>
            </a:r>
            <a:endParaRPr lang="en-US" sz="1800" dirty="0">
              <a:solidFill>
                <a:srgbClr val="761B65"/>
              </a:solidFill>
            </a:endParaRPr>
          </a:p>
        </p:txBody>
      </p:sp>
      <p:sp>
        <p:nvSpPr>
          <p:cNvPr id="13" name="TextBox 12"/>
          <p:cNvSpPr txBox="1"/>
          <p:nvPr/>
        </p:nvSpPr>
        <p:spPr>
          <a:xfrm>
            <a:off x="5270498" y="711200"/>
            <a:ext cx="3124202" cy="646331"/>
          </a:xfrm>
          <a:prstGeom prst="rect">
            <a:avLst/>
          </a:prstGeom>
          <a:noFill/>
        </p:spPr>
        <p:txBody>
          <a:bodyPr wrap="square" rtlCol="0">
            <a:spAutoFit/>
          </a:bodyPr>
          <a:lstStyle/>
          <a:p>
            <a:pPr>
              <a:buClr>
                <a:schemeClr val="tx2"/>
              </a:buClr>
              <a:buFont typeface="Lucida Grande"/>
              <a:buChar char="◼"/>
            </a:pPr>
            <a:r>
              <a:rPr lang="en-US" sz="1800" dirty="0" smtClean="0">
                <a:solidFill>
                  <a:srgbClr val="761B65"/>
                </a:solidFill>
              </a:rPr>
              <a:t>Raw scores</a:t>
            </a:r>
          </a:p>
          <a:p>
            <a:pPr>
              <a:buClr>
                <a:srgbClr val="A68AAC"/>
              </a:buClr>
              <a:buFont typeface="Lucida Grande"/>
              <a:buChar char="◼"/>
            </a:pPr>
            <a:r>
              <a:rPr lang="en-US" sz="1800" dirty="0" smtClean="0">
                <a:solidFill>
                  <a:srgbClr val="761B65"/>
                </a:solidFill>
              </a:rPr>
              <a:t>Adjusted for social class</a:t>
            </a:r>
            <a:endParaRPr lang="en-US" sz="1800" dirty="0">
              <a:solidFill>
                <a:srgbClr val="761B65"/>
              </a:solidFill>
            </a:endParaRPr>
          </a:p>
        </p:txBody>
      </p:sp>
      <p:sp>
        <p:nvSpPr>
          <p:cNvPr id="14" name="TextBox 13"/>
          <p:cNvSpPr txBox="1"/>
          <p:nvPr/>
        </p:nvSpPr>
        <p:spPr>
          <a:xfrm>
            <a:off x="939797" y="736600"/>
            <a:ext cx="3648077" cy="646331"/>
          </a:xfrm>
          <a:prstGeom prst="rect">
            <a:avLst/>
          </a:prstGeom>
          <a:noFill/>
        </p:spPr>
        <p:txBody>
          <a:bodyPr wrap="square" rtlCol="0">
            <a:spAutoFit/>
          </a:bodyPr>
          <a:lstStyle/>
          <a:p>
            <a:pPr>
              <a:buClr>
                <a:schemeClr val="tx2"/>
              </a:buClr>
              <a:buFont typeface="Lucida Grande"/>
              <a:buChar char="◼"/>
            </a:pPr>
            <a:r>
              <a:rPr lang="en-US" sz="1800" dirty="0" smtClean="0">
                <a:solidFill>
                  <a:srgbClr val="761B65"/>
                </a:solidFill>
              </a:rPr>
              <a:t>Government-funded schools</a:t>
            </a:r>
          </a:p>
          <a:p>
            <a:pPr>
              <a:buClr>
                <a:srgbClr val="A68AAC"/>
              </a:buClr>
              <a:buFont typeface="Lucida Grande"/>
              <a:buChar char="◼"/>
            </a:pPr>
            <a:r>
              <a:rPr lang="en-US" sz="1800" dirty="0" smtClean="0">
                <a:solidFill>
                  <a:srgbClr val="761B65"/>
                </a:solidFill>
              </a:rPr>
              <a:t>Privately-funded schools</a:t>
            </a:r>
            <a:endParaRPr lang="en-US" sz="1800" dirty="0">
              <a:solidFill>
                <a:srgbClr val="761B65"/>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graphicEl>
                                              <a:chart seriesIdx="-3" categoryIdx="-3" bldStep="gridLegend"/>
                                            </p:graphicEl>
                                          </p:spTgt>
                                        </p:tgtEl>
                                        <p:attrNameLst>
                                          <p:attrName>style.visibility</p:attrName>
                                        </p:attrNameLst>
                                      </p:cBhvr>
                                      <p:to>
                                        <p:strVal val="visible"/>
                                      </p:to>
                                    </p:set>
                                    <p:animEffect transition="in" filter="wipe(left)">
                                      <p:cBhvr>
                                        <p:cTn id="7" dur="500"/>
                                        <p:tgtEl>
                                          <p:spTgt spid="6">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graphicEl>
                                              <a:chart seriesIdx="0" categoryIdx="-4" bldStep="series"/>
                                            </p:graphicEl>
                                          </p:spTgt>
                                        </p:tgtEl>
                                        <p:attrNameLst>
                                          <p:attrName>style.visibility</p:attrName>
                                        </p:attrNameLst>
                                      </p:cBhvr>
                                      <p:to>
                                        <p:strVal val="visible"/>
                                      </p:to>
                                    </p:set>
                                    <p:animEffect transition="in" filter="wipe(left)">
                                      <p:cBhvr>
                                        <p:cTn id="12" dur="500"/>
                                        <p:tgtEl>
                                          <p:spTgt spid="6">
                                            <p:graphicEl>
                                              <a:chart seriesIdx="0"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graphicEl>
                                              <a:chart seriesIdx="1" categoryIdx="-4" bldStep="series"/>
                                            </p:graphicEl>
                                          </p:spTgt>
                                        </p:tgtEl>
                                        <p:attrNameLst>
                                          <p:attrName>style.visibility</p:attrName>
                                        </p:attrNameLst>
                                      </p:cBhvr>
                                      <p:to>
                                        <p:strVal val="visible"/>
                                      </p:to>
                                    </p:set>
                                    <p:animEffect transition="in" filter="wipe(left)">
                                      <p:cBhvr>
                                        <p:cTn id="17" dur="500"/>
                                        <p:tgtEl>
                                          <p:spTgt spid="6">
                                            <p:graphicEl>
                                              <a:chart seriesIdx="1" categoryIdx="-4" bldStep="series"/>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graphicEl>
                                              <a:chart seriesIdx="2" categoryIdx="-4" bldStep="series"/>
                                            </p:graphicEl>
                                          </p:spTgt>
                                        </p:tgtEl>
                                        <p:attrNameLst>
                                          <p:attrName>style.visibility</p:attrName>
                                        </p:attrNameLst>
                                      </p:cBhvr>
                                      <p:to>
                                        <p:strVal val="visible"/>
                                      </p:to>
                                    </p:set>
                                    <p:animEffect transition="in" filter="wipe(left)">
                                      <p:cBhvr>
                                        <p:cTn id="22" dur="500"/>
                                        <p:tgtEl>
                                          <p:spTgt spid="6">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Chart bld="series"/>
        </p:bldSub>
      </p:bldGraphic>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kumimoji="1" lang="en-US">
                <a:ea typeface="ＭＳ Ｐゴシック" charset="-128"/>
                <a:cs typeface="ＭＳ Ｐゴシック" charset="-128"/>
              </a:rPr>
              <a:t>School effectiveness</a:t>
            </a:r>
          </a:p>
        </p:txBody>
      </p:sp>
      <p:sp>
        <p:nvSpPr>
          <p:cNvPr id="32771" name="Rectangle 3"/>
          <p:cNvSpPr>
            <a:spLocks noGrp="1" noChangeArrowheads="1"/>
          </p:cNvSpPr>
          <p:nvPr>
            <p:ph type="body" idx="1"/>
          </p:nvPr>
        </p:nvSpPr>
        <p:spPr/>
        <p:txBody>
          <a:bodyPr/>
          <a:lstStyle/>
          <a:p>
            <a:pPr marL="0" indent="0" eaLnBrk="1" hangingPunct="1">
              <a:lnSpc>
                <a:spcPct val="90000"/>
              </a:lnSpc>
            </a:pPr>
            <a:r>
              <a:rPr kumimoji="1" lang="en-US">
                <a:ea typeface="ＭＳ Ｐゴシック" charset="-128"/>
                <a:cs typeface="ＭＳ Ｐゴシック" charset="-128"/>
              </a:rPr>
              <a:t>Three generations of school effectiveness research</a:t>
            </a:r>
          </a:p>
          <a:p>
            <a:pPr lvl="1" eaLnBrk="1" hangingPunct="1">
              <a:lnSpc>
                <a:spcPct val="90000"/>
              </a:lnSpc>
            </a:pPr>
            <a:r>
              <a:rPr kumimoji="1" lang="en-US"/>
              <a:t>Raw results approaches</a:t>
            </a:r>
          </a:p>
          <a:p>
            <a:pPr lvl="2" eaLnBrk="1" hangingPunct="1">
              <a:lnSpc>
                <a:spcPct val="90000"/>
              </a:lnSpc>
            </a:pPr>
            <a:r>
              <a:rPr kumimoji="1" lang="en-US">
                <a:ea typeface="ＭＳ Ｐゴシック" charset="-128"/>
              </a:rPr>
              <a:t>Different schools get different results</a:t>
            </a:r>
          </a:p>
          <a:p>
            <a:pPr lvl="2" eaLnBrk="1" hangingPunct="1">
              <a:lnSpc>
                <a:spcPct val="90000"/>
              </a:lnSpc>
            </a:pPr>
            <a:r>
              <a:rPr kumimoji="1" lang="en-US">
                <a:ea typeface="ＭＳ Ｐゴシック" charset="-128"/>
              </a:rPr>
              <a:t>Conclusion: Schools make a difference</a:t>
            </a:r>
          </a:p>
          <a:p>
            <a:pPr lvl="1" eaLnBrk="1" hangingPunct="1">
              <a:lnSpc>
                <a:spcPct val="90000"/>
              </a:lnSpc>
            </a:pPr>
            <a:r>
              <a:rPr kumimoji="1" lang="en-US"/>
              <a:t>Demographic-based approaches</a:t>
            </a:r>
          </a:p>
          <a:p>
            <a:pPr lvl="2" eaLnBrk="1" hangingPunct="1">
              <a:lnSpc>
                <a:spcPct val="90000"/>
              </a:lnSpc>
            </a:pPr>
            <a:r>
              <a:rPr kumimoji="1" lang="en-US">
                <a:ea typeface="ＭＳ Ｐゴシック" charset="-128"/>
              </a:rPr>
              <a:t>Demographic factors account for most of the variation</a:t>
            </a:r>
          </a:p>
          <a:p>
            <a:pPr lvl="2" eaLnBrk="1" hangingPunct="1">
              <a:lnSpc>
                <a:spcPct val="90000"/>
              </a:lnSpc>
            </a:pPr>
            <a:r>
              <a:rPr kumimoji="1" lang="en-US">
                <a:ea typeface="ＭＳ Ｐゴシック" charset="-128"/>
              </a:rPr>
              <a:t>Conclusion: Schools don’t make a difference</a:t>
            </a:r>
          </a:p>
          <a:p>
            <a:pPr lvl="1" eaLnBrk="1" hangingPunct="1">
              <a:lnSpc>
                <a:spcPct val="90000"/>
              </a:lnSpc>
            </a:pPr>
            <a:r>
              <a:rPr kumimoji="1" lang="en-US"/>
              <a:t>Value-added approaches</a:t>
            </a:r>
          </a:p>
          <a:p>
            <a:pPr lvl="2" eaLnBrk="1" hangingPunct="1">
              <a:lnSpc>
                <a:spcPct val="90000"/>
              </a:lnSpc>
            </a:pPr>
            <a:r>
              <a:rPr kumimoji="1" lang="en-US">
                <a:ea typeface="ＭＳ Ｐゴシック" charset="-128"/>
              </a:rPr>
              <a:t>School-level differences in value-added are relatively small</a:t>
            </a:r>
          </a:p>
          <a:p>
            <a:pPr lvl="2" eaLnBrk="1" hangingPunct="1">
              <a:lnSpc>
                <a:spcPct val="90000"/>
              </a:lnSpc>
            </a:pPr>
            <a:r>
              <a:rPr kumimoji="1" lang="en-US">
                <a:ea typeface="ＭＳ Ｐゴシック" charset="-128"/>
              </a:rPr>
              <a:t>Classroom-level differences in value-added are large</a:t>
            </a:r>
          </a:p>
          <a:p>
            <a:pPr lvl="2" eaLnBrk="1" hangingPunct="1">
              <a:lnSpc>
                <a:spcPct val="90000"/>
              </a:lnSpc>
            </a:pPr>
            <a:r>
              <a:rPr kumimoji="1" lang="en-US">
                <a:ea typeface="ＭＳ Ｐゴシック" charset="-128"/>
              </a:rPr>
              <a:t>Conclusion: An effective school is a school full of effective classrooms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IoE PowerPoint">
  <a:themeElements>
    <a:clrScheme name="Custom 1">
      <a:dk1>
        <a:srgbClr val="000000"/>
      </a:dk1>
      <a:lt1>
        <a:srgbClr val="FFFFFF"/>
      </a:lt1>
      <a:dk2>
        <a:srgbClr val="8C347A"/>
      </a:dk2>
      <a:lt2>
        <a:srgbClr val="DDDDDD"/>
      </a:lt2>
      <a:accent1>
        <a:srgbClr val="E6EFDC"/>
      </a:accent1>
      <a:accent2>
        <a:srgbClr val="8D347A"/>
      </a:accent2>
      <a:accent3>
        <a:srgbClr val="FFFFFF"/>
      </a:accent3>
      <a:accent4>
        <a:srgbClr val="000000"/>
      </a:accent4>
      <a:accent5>
        <a:srgbClr val="F0F6EB"/>
      </a:accent5>
      <a:accent6>
        <a:srgbClr val="4E8112"/>
      </a:accent6>
      <a:hlink>
        <a:srgbClr val="0D3169"/>
      </a:hlink>
      <a:folHlink>
        <a:srgbClr val="008FE0"/>
      </a:folHlink>
    </a:clrScheme>
    <a:fontScheme name="IoE Power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a:ln>
              <a:noFill/>
            </a:ln>
            <a:solidFill>
              <a:schemeClr val="tx1"/>
            </a:solidFill>
            <a:effectLst/>
            <a:latin typeface="Geneva" pitchFamily="-109"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a:ln>
              <a:noFill/>
            </a:ln>
            <a:solidFill>
              <a:schemeClr val="tx1"/>
            </a:solidFill>
            <a:effectLst/>
            <a:latin typeface="Geneva" pitchFamily="-109" charset="0"/>
          </a:defRPr>
        </a:defPPr>
      </a:lstStyle>
    </a:lnDef>
  </a:objectDefaults>
  <a:extraClrSchemeLst>
    <a:extraClrScheme>
      <a:clrScheme name="IoE PowerPoint 1">
        <a:dk1>
          <a:srgbClr val="000000"/>
        </a:dk1>
        <a:lt1>
          <a:srgbClr val="FFFFFF"/>
        </a:lt1>
        <a:dk2>
          <a:srgbClr val="9E2487"/>
        </a:dk2>
        <a:lt2>
          <a:srgbClr val="DDDDDD"/>
        </a:lt2>
        <a:accent1>
          <a:srgbClr val="F1DFED"/>
        </a:accent1>
        <a:accent2>
          <a:srgbClr val="9E2487"/>
        </a:accent2>
        <a:accent3>
          <a:srgbClr val="FFFFFF"/>
        </a:accent3>
        <a:accent4>
          <a:srgbClr val="000000"/>
        </a:accent4>
        <a:accent5>
          <a:srgbClr val="F7ECF4"/>
        </a:accent5>
        <a:accent6>
          <a:srgbClr val="8F207A"/>
        </a:accent6>
        <a:hlink>
          <a:srgbClr val="0D3169"/>
        </a:hlink>
        <a:folHlink>
          <a:srgbClr val="008FE0"/>
        </a:folHlink>
      </a:clrScheme>
      <a:clrMap bg1="lt1" tx1="dk1" bg2="lt2" tx2="dk2" accent1="accent1" accent2="accent2" accent3="accent3" accent4="accent4" accent5="accent5" accent6="accent6" hlink="hlink" folHlink="folHlink"/>
    </a:extraClrScheme>
    <a:extraClrScheme>
      <a:clrScheme name="IoE PowerPoint 2">
        <a:dk1>
          <a:srgbClr val="000000"/>
        </a:dk1>
        <a:lt1>
          <a:srgbClr val="FFFFFF"/>
        </a:lt1>
        <a:dk2>
          <a:srgbClr val="578F15"/>
        </a:dk2>
        <a:lt2>
          <a:srgbClr val="DDDDDD"/>
        </a:lt2>
        <a:accent1>
          <a:srgbClr val="E6EFDC"/>
        </a:accent1>
        <a:accent2>
          <a:srgbClr val="578F15"/>
        </a:accent2>
        <a:accent3>
          <a:srgbClr val="FFFFFF"/>
        </a:accent3>
        <a:accent4>
          <a:srgbClr val="000000"/>
        </a:accent4>
        <a:accent5>
          <a:srgbClr val="F0F6EB"/>
        </a:accent5>
        <a:accent6>
          <a:srgbClr val="4E8112"/>
        </a:accent6>
        <a:hlink>
          <a:srgbClr val="0D3169"/>
        </a:hlink>
        <a:folHlink>
          <a:srgbClr val="008FE0"/>
        </a:folHlink>
      </a:clrScheme>
      <a:clrMap bg1="lt1" tx1="dk1" bg2="lt2" tx2="dk2" accent1="accent1" accent2="accent2" accent3="accent3" accent4="accent4" accent5="accent5" accent6="accent6" hlink="hlink" folHlink="folHlink"/>
    </a:extraClrScheme>
    <a:extraClrScheme>
      <a:clrScheme name="IoE PowerPoint 3">
        <a:dk1>
          <a:srgbClr val="000000"/>
        </a:dk1>
        <a:lt1>
          <a:srgbClr val="FFFFFF"/>
        </a:lt1>
        <a:dk2>
          <a:srgbClr val="00B3AA"/>
        </a:dk2>
        <a:lt2>
          <a:srgbClr val="DDDDDD"/>
        </a:lt2>
        <a:accent1>
          <a:srgbClr val="D9F4F3"/>
        </a:accent1>
        <a:accent2>
          <a:srgbClr val="00B3AA"/>
        </a:accent2>
        <a:accent3>
          <a:srgbClr val="FFFFFF"/>
        </a:accent3>
        <a:accent4>
          <a:srgbClr val="000000"/>
        </a:accent4>
        <a:accent5>
          <a:srgbClr val="E9F8F8"/>
        </a:accent5>
        <a:accent6>
          <a:srgbClr val="00A29A"/>
        </a:accent6>
        <a:hlink>
          <a:srgbClr val="0D3169"/>
        </a:hlink>
        <a:folHlink>
          <a:srgbClr val="008FE0"/>
        </a:folHlink>
      </a:clrScheme>
      <a:clrMap bg1="lt1" tx1="dk1" bg2="lt2" tx2="dk2" accent1="accent1" accent2="accent2" accent3="accent3" accent4="accent4" accent5="accent5" accent6="accent6" hlink="hlink" folHlink="folHlink"/>
    </a:extraClrScheme>
    <a:extraClrScheme>
      <a:clrScheme name="IoE PowerPoint 4">
        <a:dk1>
          <a:srgbClr val="000000"/>
        </a:dk1>
        <a:lt1>
          <a:srgbClr val="FFFFFF"/>
        </a:lt1>
        <a:dk2>
          <a:srgbClr val="AEAFAB"/>
        </a:dk2>
        <a:lt2>
          <a:srgbClr val="DDDDDD"/>
        </a:lt2>
        <a:accent1>
          <a:srgbClr val="F0F0F0"/>
        </a:accent1>
        <a:accent2>
          <a:srgbClr val="AEAFAB"/>
        </a:accent2>
        <a:accent3>
          <a:srgbClr val="FFFFFF"/>
        </a:accent3>
        <a:accent4>
          <a:srgbClr val="000000"/>
        </a:accent4>
        <a:accent5>
          <a:srgbClr val="F6F6F6"/>
        </a:accent5>
        <a:accent6>
          <a:srgbClr val="9D9E9B"/>
        </a:accent6>
        <a:hlink>
          <a:srgbClr val="0D3169"/>
        </a:hlink>
        <a:folHlink>
          <a:srgbClr val="008FE0"/>
        </a:folHlink>
      </a:clrScheme>
      <a:clrMap bg1="lt1" tx1="dk1" bg2="lt2" tx2="dk2" accent1="accent1" accent2="accent2" accent3="accent3" accent4="accent4" accent5="accent5" accent6="accent6" hlink="hlink" folHlink="folHlink"/>
    </a:extraClrScheme>
    <a:extraClrScheme>
      <a:clrScheme name="IoE PowerPoint 5">
        <a:dk1>
          <a:srgbClr val="000000"/>
        </a:dk1>
        <a:lt1>
          <a:srgbClr val="FFFFFF"/>
        </a:lt1>
        <a:dk2>
          <a:srgbClr val="008FE0"/>
        </a:dk2>
        <a:lt2>
          <a:srgbClr val="DDDDDD"/>
        </a:lt2>
        <a:accent1>
          <a:srgbClr val="D9F4F3"/>
        </a:accent1>
        <a:accent2>
          <a:srgbClr val="008FE0"/>
        </a:accent2>
        <a:accent3>
          <a:srgbClr val="FFFFFF"/>
        </a:accent3>
        <a:accent4>
          <a:srgbClr val="000000"/>
        </a:accent4>
        <a:accent5>
          <a:srgbClr val="E9F8F8"/>
        </a:accent5>
        <a:accent6>
          <a:srgbClr val="0081CB"/>
        </a:accent6>
        <a:hlink>
          <a:srgbClr val="0D3169"/>
        </a:hlink>
        <a:folHlink>
          <a:srgbClr val="008FE0"/>
        </a:folHlink>
      </a:clrScheme>
      <a:clrMap bg1="lt1" tx1="dk1" bg2="lt2" tx2="dk2" accent1="accent1" accent2="accent2" accent3="accent3" accent4="accent4" accent5="accent5" accent6="accent6" hlink="hlink" folHlink="folHlink"/>
    </a:extraClrScheme>
    <a:extraClrScheme>
      <a:clrScheme name="IoE PowerPoint 6">
        <a:dk1>
          <a:srgbClr val="000000"/>
        </a:dk1>
        <a:lt1>
          <a:srgbClr val="FFFFFF"/>
        </a:lt1>
        <a:dk2>
          <a:srgbClr val="008FE0"/>
        </a:dk2>
        <a:lt2>
          <a:srgbClr val="DDDDDD"/>
        </a:lt2>
        <a:accent1>
          <a:srgbClr val="F0F0F0"/>
        </a:accent1>
        <a:accent2>
          <a:srgbClr val="AEAFAB"/>
        </a:accent2>
        <a:accent3>
          <a:srgbClr val="FFFFFF"/>
        </a:accent3>
        <a:accent4>
          <a:srgbClr val="000000"/>
        </a:accent4>
        <a:accent5>
          <a:srgbClr val="F6F6F6"/>
        </a:accent5>
        <a:accent6>
          <a:srgbClr val="9D9E9B"/>
        </a:accent6>
        <a:hlink>
          <a:srgbClr val="0D3169"/>
        </a:hlink>
        <a:folHlink>
          <a:srgbClr val="008FE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IoE PowerPoint">
  <a:themeElements>
    <a:clrScheme name="IoE PowerPoint 1">
      <a:dk1>
        <a:srgbClr val="000000"/>
      </a:dk1>
      <a:lt1>
        <a:srgbClr val="FFFFFF"/>
      </a:lt1>
      <a:dk2>
        <a:srgbClr val="9E2487"/>
      </a:dk2>
      <a:lt2>
        <a:srgbClr val="DDDDDD"/>
      </a:lt2>
      <a:accent1>
        <a:srgbClr val="F1DFED"/>
      </a:accent1>
      <a:accent2>
        <a:srgbClr val="9E2487"/>
      </a:accent2>
      <a:accent3>
        <a:srgbClr val="FFFFFF"/>
      </a:accent3>
      <a:accent4>
        <a:srgbClr val="000000"/>
      </a:accent4>
      <a:accent5>
        <a:srgbClr val="F7ECF4"/>
      </a:accent5>
      <a:accent6>
        <a:srgbClr val="8F207A"/>
      </a:accent6>
      <a:hlink>
        <a:srgbClr val="0D3169"/>
      </a:hlink>
      <a:folHlink>
        <a:srgbClr val="008FE0"/>
      </a:folHlink>
    </a:clrScheme>
    <a:fontScheme name="IoE Power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a:ln>
              <a:noFill/>
            </a:ln>
            <a:solidFill>
              <a:schemeClr val="tx1"/>
            </a:solidFill>
            <a:effectLst/>
            <a:latin typeface="Geneva" pitchFamily="-109"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a:ln>
              <a:noFill/>
            </a:ln>
            <a:solidFill>
              <a:schemeClr val="tx1"/>
            </a:solidFill>
            <a:effectLst/>
            <a:latin typeface="Geneva" pitchFamily="-109" charset="0"/>
          </a:defRPr>
        </a:defPPr>
      </a:lstStyle>
    </a:lnDef>
  </a:objectDefaults>
  <a:extraClrSchemeLst>
    <a:extraClrScheme>
      <a:clrScheme name="IoE PowerPoint 1">
        <a:dk1>
          <a:srgbClr val="000000"/>
        </a:dk1>
        <a:lt1>
          <a:srgbClr val="FFFFFF"/>
        </a:lt1>
        <a:dk2>
          <a:srgbClr val="9E2487"/>
        </a:dk2>
        <a:lt2>
          <a:srgbClr val="DDDDDD"/>
        </a:lt2>
        <a:accent1>
          <a:srgbClr val="F1DFED"/>
        </a:accent1>
        <a:accent2>
          <a:srgbClr val="9E2487"/>
        </a:accent2>
        <a:accent3>
          <a:srgbClr val="FFFFFF"/>
        </a:accent3>
        <a:accent4>
          <a:srgbClr val="000000"/>
        </a:accent4>
        <a:accent5>
          <a:srgbClr val="F7ECF4"/>
        </a:accent5>
        <a:accent6>
          <a:srgbClr val="8F207A"/>
        </a:accent6>
        <a:hlink>
          <a:srgbClr val="0D3169"/>
        </a:hlink>
        <a:folHlink>
          <a:srgbClr val="008FE0"/>
        </a:folHlink>
      </a:clrScheme>
      <a:clrMap bg1="lt1" tx1="dk1" bg2="lt2" tx2="dk2" accent1="accent1" accent2="accent2" accent3="accent3" accent4="accent4" accent5="accent5" accent6="accent6" hlink="hlink" folHlink="folHlink"/>
    </a:extraClrScheme>
    <a:extraClrScheme>
      <a:clrScheme name="IoE PowerPoint 2">
        <a:dk1>
          <a:srgbClr val="000000"/>
        </a:dk1>
        <a:lt1>
          <a:srgbClr val="FFFFFF"/>
        </a:lt1>
        <a:dk2>
          <a:srgbClr val="578F15"/>
        </a:dk2>
        <a:lt2>
          <a:srgbClr val="DDDDDD"/>
        </a:lt2>
        <a:accent1>
          <a:srgbClr val="E6EFDC"/>
        </a:accent1>
        <a:accent2>
          <a:srgbClr val="578F15"/>
        </a:accent2>
        <a:accent3>
          <a:srgbClr val="FFFFFF"/>
        </a:accent3>
        <a:accent4>
          <a:srgbClr val="000000"/>
        </a:accent4>
        <a:accent5>
          <a:srgbClr val="F0F6EB"/>
        </a:accent5>
        <a:accent6>
          <a:srgbClr val="4E8112"/>
        </a:accent6>
        <a:hlink>
          <a:srgbClr val="0D3169"/>
        </a:hlink>
        <a:folHlink>
          <a:srgbClr val="008FE0"/>
        </a:folHlink>
      </a:clrScheme>
      <a:clrMap bg1="lt1" tx1="dk1" bg2="lt2" tx2="dk2" accent1="accent1" accent2="accent2" accent3="accent3" accent4="accent4" accent5="accent5" accent6="accent6" hlink="hlink" folHlink="folHlink"/>
    </a:extraClrScheme>
    <a:extraClrScheme>
      <a:clrScheme name="IoE PowerPoint 3">
        <a:dk1>
          <a:srgbClr val="000000"/>
        </a:dk1>
        <a:lt1>
          <a:srgbClr val="FFFFFF"/>
        </a:lt1>
        <a:dk2>
          <a:srgbClr val="00B3AA"/>
        </a:dk2>
        <a:lt2>
          <a:srgbClr val="DDDDDD"/>
        </a:lt2>
        <a:accent1>
          <a:srgbClr val="D9F4F3"/>
        </a:accent1>
        <a:accent2>
          <a:srgbClr val="00B3AA"/>
        </a:accent2>
        <a:accent3>
          <a:srgbClr val="FFFFFF"/>
        </a:accent3>
        <a:accent4>
          <a:srgbClr val="000000"/>
        </a:accent4>
        <a:accent5>
          <a:srgbClr val="E9F8F8"/>
        </a:accent5>
        <a:accent6>
          <a:srgbClr val="00A29A"/>
        </a:accent6>
        <a:hlink>
          <a:srgbClr val="0D3169"/>
        </a:hlink>
        <a:folHlink>
          <a:srgbClr val="008FE0"/>
        </a:folHlink>
      </a:clrScheme>
      <a:clrMap bg1="lt1" tx1="dk1" bg2="lt2" tx2="dk2" accent1="accent1" accent2="accent2" accent3="accent3" accent4="accent4" accent5="accent5" accent6="accent6" hlink="hlink" folHlink="folHlink"/>
    </a:extraClrScheme>
    <a:extraClrScheme>
      <a:clrScheme name="IoE PowerPoint 4">
        <a:dk1>
          <a:srgbClr val="000000"/>
        </a:dk1>
        <a:lt1>
          <a:srgbClr val="FFFFFF"/>
        </a:lt1>
        <a:dk2>
          <a:srgbClr val="AEAFAB"/>
        </a:dk2>
        <a:lt2>
          <a:srgbClr val="DDDDDD"/>
        </a:lt2>
        <a:accent1>
          <a:srgbClr val="F0F0F0"/>
        </a:accent1>
        <a:accent2>
          <a:srgbClr val="AEAFAB"/>
        </a:accent2>
        <a:accent3>
          <a:srgbClr val="FFFFFF"/>
        </a:accent3>
        <a:accent4>
          <a:srgbClr val="000000"/>
        </a:accent4>
        <a:accent5>
          <a:srgbClr val="F6F6F6"/>
        </a:accent5>
        <a:accent6>
          <a:srgbClr val="9D9E9B"/>
        </a:accent6>
        <a:hlink>
          <a:srgbClr val="0D3169"/>
        </a:hlink>
        <a:folHlink>
          <a:srgbClr val="008FE0"/>
        </a:folHlink>
      </a:clrScheme>
      <a:clrMap bg1="lt1" tx1="dk1" bg2="lt2" tx2="dk2" accent1="accent1" accent2="accent2" accent3="accent3" accent4="accent4" accent5="accent5" accent6="accent6" hlink="hlink" folHlink="folHlink"/>
    </a:extraClrScheme>
    <a:extraClrScheme>
      <a:clrScheme name="IoE PowerPoint 5">
        <a:dk1>
          <a:srgbClr val="000000"/>
        </a:dk1>
        <a:lt1>
          <a:srgbClr val="FFFFFF"/>
        </a:lt1>
        <a:dk2>
          <a:srgbClr val="008FE0"/>
        </a:dk2>
        <a:lt2>
          <a:srgbClr val="DDDDDD"/>
        </a:lt2>
        <a:accent1>
          <a:srgbClr val="D9F4F3"/>
        </a:accent1>
        <a:accent2>
          <a:srgbClr val="008FE0"/>
        </a:accent2>
        <a:accent3>
          <a:srgbClr val="FFFFFF"/>
        </a:accent3>
        <a:accent4>
          <a:srgbClr val="000000"/>
        </a:accent4>
        <a:accent5>
          <a:srgbClr val="E9F8F8"/>
        </a:accent5>
        <a:accent6>
          <a:srgbClr val="0081CB"/>
        </a:accent6>
        <a:hlink>
          <a:srgbClr val="0D3169"/>
        </a:hlink>
        <a:folHlink>
          <a:srgbClr val="008FE0"/>
        </a:folHlink>
      </a:clrScheme>
      <a:clrMap bg1="lt1" tx1="dk1" bg2="lt2" tx2="dk2" accent1="accent1" accent2="accent2" accent3="accent3" accent4="accent4" accent5="accent5" accent6="accent6" hlink="hlink" folHlink="folHlink"/>
    </a:extraClrScheme>
    <a:extraClrScheme>
      <a:clrScheme name="IoE PowerPoint 6">
        <a:dk1>
          <a:srgbClr val="000000"/>
        </a:dk1>
        <a:lt1>
          <a:srgbClr val="FFFFFF"/>
        </a:lt1>
        <a:dk2>
          <a:srgbClr val="008FE0"/>
        </a:dk2>
        <a:lt2>
          <a:srgbClr val="DDDDDD"/>
        </a:lt2>
        <a:accent1>
          <a:srgbClr val="F0F0F0"/>
        </a:accent1>
        <a:accent2>
          <a:srgbClr val="AEAFAB"/>
        </a:accent2>
        <a:accent3>
          <a:srgbClr val="FFFFFF"/>
        </a:accent3>
        <a:accent4>
          <a:srgbClr val="000000"/>
        </a:accent4>
        <a:accent5>
          <a:srgbClr val="F6F6F6"/>
        </a:accent5>
        <a:accent6>
          <a:srgbClr val="9D9E9B"/>
        </a:accent6>
        <a:hlink>
          <a:srgbClr val="0D3169"/>
        </a:hlink>
        <a:folHlink>
          <a:srgbClr val="008FE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Macintosh HD:Current work:IoE:Administration:Stationery:IoE PowerPoint.ppt</Template>
  <TotalTime>33394</TotalTime>
  <Words>2355</Words>
  <Application>Microsoft Macintosh PowerPoint</Application>
  <PresentationFormat>On-screen Show (4:3)</PresentationFormat>
  <Paragraphs>373</Paragraphs>
  <Slides>40</Slides>
  <Notes>21</Notes>
  <HiddenSlides>0</HiddenSlides>
  <MMClips>0</MMClips>
  <ScaleCrop>false</ScaleCrop>
  <HeadingPairs>
    <vt:vector size="6" baseType="variant">
      <vt:variant>
        <vt:lpstr>Design Template</vt:lpstr>
      </vt:variant>
      <vt:variant>
        <vt:i4>2</vt:i4>
      </vt:variant>
      <vt:variant>
        <vt:lpstr>Embedded OLE Servers</vt:lpstr>
      </vt:variant>
      <vt:variant>
        <vt:i4>3</vt:i4>
      </vt:variant>
      <vt:variant>
        <vt:lpstr>Slide Titles</vt:lpstr>
      </vt:variant>
      <vt:variant>
        <vt:i4>40</vt:i4>
      </vt:variant>
    </vt:vector>
  </HeadingPairs>
  <TitlesOfParts>
    <vt:vector size="45" baseType="lpstr">
      <vt:lpstr>IoE PowerPoint</vt:lpstr>
      <vt:lpstr>1_IoE PowerPoint</vt:lpstr>
      <vt:lpstr>Chart</vt:lpstr>
      <vt:lpstr>Worksheet</vt:lpstr>
      <vt:lpstr>Microsoft Excel 97 - 2004 Worksheet</vt:lpstr>
      <vt:lpstr>Assessment for learning: why, what, and how?</vt:lpstr>
      <vt:lpstr>Improving education: science and design</vt:lpstr>
      <vt:lpstr>Raising achievement matters…</vt:lpstr>
      <vt:lpstr>…because the world of work is changing…</vt:lpstr>
      <vt:lpstr>…in surprising ways…</vt:lpstr>
      <vt:lpstr>while the value of low skills is decreasing value…</vt:lpstr>
      <vt:lpstr>Where’s the solution?</vt:lpstr>
      <vt:lpstr>Slide 8</vt:lpstr>
      <vt:lpstr>School effectiveness</vt:lpstr>
      <vt:lpstr>Slide 10</vt:lpstr>
      <vt:lpstr>…and are small</vt:lpstr>
      <vt:lpstr>It’s the classroom…</vt:lpstr>
      <vt:lpstr>… and specifically, it’s the teacher…</vt:lpstr>
      <vt:lpstr>Teacher quality is often ignored…</vt:lpstr>
      <vt:lpstr>Teachers do improve, but slowly…</vt:lpstr>
      <vt:lpstr>Improving teacher quality takes time…</vt:lpstr>
      <vt:lpstr>Getting serious about professional development</vt:lpstr>
      <vt:lpstr>People like neuroscience</vt:lpstr>
      <vt:lpstr>Sample explanations </vt:lpstr>
      <vt:lpstr>Seductive allure</vt:lpstr>
      <vt:lpstr>Brains recognizing words</vt:lpstr>
      <vt:lpstr>Slide 22</vt:lpstr>
      <vt:lpstr>Slide 23</vt:lpstr>
      <vt:lpstr>Differences in activation intensity between native Chinese speakers  and native English speakers in the perisylvian language region (A) and the premotor association area (B) of the brain (Tang et al., 2008).</vt:lpstr>
      <vt:lpstr>Cost/effect comparisons</vt:lpstr>
      <vt:lpstr>The formative assessment hi-jack…</vt:lpstr>
      <vt:lpstr>Unpacking formative assessment</vt:lpstr>
      <vt:lpstr>Aspects of formative assessment</vt:lpstr>
      <vt:lpstr>Five “key strategies”…</vt:lpstr>
      <vt:lpstr>…and one big idea</vt:lpstr>
      <vt:lpstr>Keeping learning on track</vt:lpstr>
      <vt:lpstr>Examples of techniques</vt:lpstr>
      <vt:lpstr>Sustaining the adoption of formative assessment with teacher learning communities </vt:lpstr>
      <vt:lpstr>Looking at the wrong knowledge…</vt:lpstr>
      <vt:lpstr>Hand hygiene in hospitals (Pittet, 2001)</vt:lpstr>
      <vt:lpstr>A model for teacher learning</vt:lpstr>
      <vt:lpstr>Creating a climate for improvement</vt:lpstr>
      <vt:lpstr>Pareto analysis</vt:lpstr>
      <vt:lpstr>Summary</vt:lpstr>
      <vt:lpstr>Comments?  Questions?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Inside the black box: Raising standards through classroom assessment</dc:title>
  <dc:creator>Dylan Wiliam</dc:creator>
  <cp:lastModifiedBy>Dylan Wiliam</cp:lastModifiedBy>
  <cp:revision>176</cp:revision>
  <cp:lastPrinted>2007-02-01T19:02:41Z</cp:lastPrinted>
  <dcterms:created xsi:type="dcterms:W3CDTF">2010-03-16T11:38:25Z</dcterms:created>
  <dcterms:modified xsi:type="dcterms:W3CDTF">2010-03-17T14:51:45Z</dcterms:modified>
</cp:coreProperties>
</file>