
<file path=[Content_Types].xml><?xml version="1.0" encoding="utf-8"?>
<Types xmlns="http://schemas.openxmlformats.org/package/2006/content-types">
  <Default Extension="xml" ContentType="application/xml"/>
  <Default Extension="doc" ContentType="application/msword"/>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1" r:id="rId1"/>
  </p:sldMasterIdLst>
  <p:notesMasterIdLst>
    <p:notesMasterId r:id="rId81"/>
  </p:notesMasterIdLst>
  <p:sldIdLst>
    <p:sldId id="256" r:id="rId2"/>
    <p:sldId id="380" r:id="rId3"/>
    <p:sldId id="362" r:id="rId4"/>
    <p:sldId id="372" r:id="rId5"/>
    <p:sldId id="373" r:id="rId6"/>
    <p:sldId id="369" r:id="rId7"/>
    <p:sldId id="288" r:id="rId8"/>
    <p:sldId id="289" r:id="rId9"/>
    <p:sldId id="363" r:id="rId10"/>
    <p:sldId id="365" r:id="rId11"/>
    <p:sldId id="257" r:id="rId12"/>
    <p:sldId id="258" r:id="rId13"/>
    <p:sldId id="259" r:id="rId14"/>
    <p:sldId id="364" r:id="rId15"/>
    <p:sldId id="370" r:id="rId16"/>
    <p:sldId id="371" r:id="rId17"/>
    <p:sldId id="290" r:id="rId18"/>
    <p:sldId id="293" r:id="rId19"/>
    <p:sldId id="294" r:id="rId20"/>
    <p:sldId id="295" r:id="rId21"/>
    <p:sldId id="296" r:id="rId22"/>
    <p:sldId id="297" r:id="rId23"/>
    <p:sldId id="375" r:id="rId24"/>
    <p:sldId id="376" r:id="rId25"/>
    <p:sldId id="377" r:id="rId26"/>
    <p:sldId id="378" r:id="rId27"/>
    <p:sldId id="298" r:id="rId28"/>
    <p:sldId id="304" r:id="rId29"/>
    <p:sldId id="305" r:id="rId30"/>
    <p:sldId id="306" r:id="rId31"/>
    <p:sldId id="307" r:id="rId32"/>
    <p:sldId id="309" r:id="rId33"/>
    <p:sldId id="310" r:id="rId34"/>
    <p:sldId id="308" r:id="rId35"/>
    <p:sldId id="311" r:id="rId36"/>
    <p:sldId id="312" r:id="rId37"/>
    <p:sldId id="313" r:id="rId38"/>
    <p:sldId id="314" r:id="rId39"/>
    <p:sldId id="315" r:id="rId40"/>
    <p:sldId id="316" r:id="rId41"/>
    <p:sldId id="273" r:id="rId42"/>
    <p:sldId id="268" r:id="rId43"/>
    <p:sldId id="320" r:id="rId44"/>
    <p:sldId id="321" r:id="rId45"/>
    <p:sldId id="322" r:id="rId46"/>
    <p:sldId id="323"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25" r:id="rId61"/>
    <p:sldId id="327" r:id="rId62"/>
    <p:sldId id="341" r:id="rId63"/>
    <p:sldId id="342" r:id="rId64"/>
    <p:sldId id="343" r:id="rId65"/>
    <p:sldId id="344" r:id="rId66"/>
    <p:sldId id="345" r:id="rId67"/>
    <p:sldId id="346" r:id="rId68"/>
    <p:sldId id="347" r:id="rId69"/>
    <p:sldId id="350" r:id="rId70"/>
    <p:sldId id="351" r:id="rId71"/>
    <p:sldId id="352" r:id="rId72"/>
    <p:sldId id="353" r:id="rId73"/>
    <p:sldId id="354" r:id="rId74"/>
    <p:sldId id="355" r:id="rId75"/>
    <p:sldId id="357" r:id="rId76"/>
    <p:sldId id="358" r:id="rId77"/>
    <p:sldId id="379" r:id="rId78"/>
    <p:sldId id="359" r:id="rId79"/>
    <p:sldId id="360" r:id="rId80"/>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GB"/>
    </a:defPPr>
    <a:lvl1pPr algn="l" rtl="0" fontAlgn="base">
      <a:spcBef>
        <a:spcPct val="0"/>
      </a:spcBef>
      <a:spcAft>
        <a:spcPct val="0"/>
      </a:spcAft>
      <a:defRPr sz="2400" kern="1200">
        <a:solidFill>
          <a:schemeClr val="tx1"/>
        </a:solidFill>
        <a:latin typeface="Genev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5pPr>
    <a:lvl6pPr marL="2286000" algn="l" defTabSz="457200" rtl="0" eaLnBrk="1" latinLnBrk="0" hangingPunct="1">
      <a:defRPr sz="2400" kern="1200">
        <a:solidFill>
          <a:schemeClr val="tx1"/>
        </a:solidFill>
        <a:latin typeface="Geneva" charset="0"/>
        <a:ea typeface="ＭＳ Ｐゴシック" charset="0"/>
        <a:cs typeface="ＭＳ Ｐゴシック" charset="0"/>
      </a:defRPr>
    </a:lvl6pPr>
    <a:lvl7pPr marL="2743200" algn="l" defTabSz="457200" rtl="0" eaLnBrk="1" latinLnBrk="0" hangingPunct="1">
      <a:defRPr sz="2400" kern="1200">
        <a:solidFill>
          <a:schemeClr val="tx1"/>
        </a:solidFill>
        <a:latin typeface="Geneva" charset="0"/>
        <a:ea typeface="ＭＳ Ｐゴシック" charset="0"/>
        <a:cs typeface="ＭＳ Ｐゴシック" charset="0"/>
      </a:defRPr>
    </a:lvl7pPr>
    <a:lvl8pPr marL="3200400" algn="l" defTabSz="457200" rtl="0" eaLnBrk="1" latinLnBrk="0" hangingPunct="1">
      <a:defRPr sz="2400" kern="1200">
        <a:solidFill>
          <a:schemeClr val="tx1"/>
        </a:solidFill>
        <a:latin typeface="Geneva" charset="0"/>
        <a:ea typeface="ＭＳ Ｐゴシック" charset="0"/>
        <a:cs typeface="ＭＳ Ｐゴシック" charset="0"/>
      </a:defRPr>
    </a:lvl8pPr>
    <a:lvl9pPr marL="3657600" algn="l" defTabSz="457200" rtl="0" eaLnBrk="1" latinLnBrk="0" hangingPunct="1">
      <a:defRPr sz="2400" kern="1200">
        <a:solidFill>
          <a:schemeClr val="tx1"/>
        </a:solidFill>
        <a:latin typeface="Genev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41" autoAdjust="0"/>
  </p:normalViewPr>
  <p:slideViewPr>
    <p:cSldViewPr snapToGrid="0" snapToObjects="1">
      <p:cViewPr varScale="1">
        <p:scale>
          <a:sx n="65" d="100"/>
          <a:sy n="65" d="100"/>
        </p:scale>
        <p:origin x="-13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Not%20me%20work:U:Uzzi:Collaboration%20and%20creativity%20-%20The%20small%20world%20problem%20(AJS%2020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Not%20me%20work:B:Bull:Improvements%20in%20pediatric%20cardiac%20surge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1"/>
          <c:order val="0"/>
          <c:marker>
            <c:symbol val="none"/>
          </c:marker>
          <c:xVal>
            <c:numRef>
              <c:f>Sheet1!$A$2:$A$19</c:f>
              <c:numCache>
                <c:formatCode>0.0</c:formatCode>
                <c:ptCount val="18"/>
                <c:pt idx="0">
                  <c:v>1.4</c:v>
                </c:pt>
                <c:pt idx="1">
                  <c:v>1.5</c:v>
                </c:pt>
                <c:pt idx="2">
                  <c:v>1.6</c:v>
                </c:pt>
                <c:pt idx="3">
                  <c:v>1.7</c:v>
                </c:pt>
                <c:pt idx="4">
                  <c:v>1.8</c:v>
                </c:pt>
                <c:pt idx="5">
                  <c:v>1.9</c:v>
                </c:pt>
                <c:pt idx="6">
                  <c:v>2.0</c:v>
                </c:pt>
                <c:pt idx="7">
                  <c:v>2.100000000000001</c:v>
                </c:pt>
                <c:pt idx="8">
                  <c:v>2.200000000000001</c:v>
                </c:pt>
                <c:pt idx="9">
                  <c:v>2.300000000000001</c:v>
                </c:pt>
                <c:pt idx="10">
                  <c:v>2.400000000000001</c:v>
                </c:pt>
                <c:pt idx="11">
                  <c:v>2.500000000000001</c:v>
                </c:pt>
                <c:pt idx="12">
                  <c:v>2.600000000000001</c:v>
                </c:pt>
                <c:pt idx="13">
                  <c:v>2.700000000000001</c:v>
                </c:pt>
                <c:pt idx="14">
                  <c:v>2.800000000000001</c:v>
                </c:pt>
                <c:pt idx="15">
                  <c:v>2.900000000000001</c:v>
                </c:pt>
                <c:pt idx="16">
                  <c:v>3.000000000000001</c:v>
                </c:pt>
                <c:pt idx="17">
                  <c:v>3.100000000000001</c:v>
                </c:pt>
              </c:numCache>
            </c:numRef>
          </c:xVal>
          <c:yVal>
            <c:numRef>
              <c:f>Sheet1!$B$2:$B$19</c:f>
              <c:numCache>
                <c:formatCode>General</c:formatCode>
                <c:ptCount val="18"/>
                <c:pt idx="0">
                  <c:v>0.158</c:v>
                </c:pt>
                <c:pt idx="1">
                  <c:v>0.2</c:v>
                </c:pt>
                <c:pt idx="2">
                  <c:v>0.238</c:v>
                </c:pt>
                <c:pt idx="3">
                  <c:v>0.272</c:v>
                </c:pt>
                <c:pt idx="4">
                  <c:v>0.302</c:v>
                </c:pt>
                <c:pt idx="5">
                  <c:v>0.328</c:v>
                </c:pt>
                <c:pt idx="6">
                  <c:v>0.35</c:v>
                </c:pt>
                <c:pt idx="7">
                  <c:v>0.368</c:v>
                </c:pt>
                <c:pt idx="8">
                  <c:v>0.382</c:v>
                </c:pt>
                <c:pt idx="9">
                  <c:v>0.392</c:v>
                </c:pt>
                <c:pt idx="10">
                  <c:v>0.398</c:v>
                </c:pt>
                <c:pt idx="11">
                  <c:v>0.4</c:v>
                </c:pt>
                <c:pt idx="12">
                  <c:v>0.398</c:v>
                </c:pt>
                <c:pt idx="13">
                  <c:v>0.392</c:v>
                </c:pt>
                <c:pt idx="14">
                  <c:v>0.382</c:v>
                </c:pt>
                <c:pt idx="15">
                  <c:v>0.368</c:v>
                </c:pt>
                <c:pt idx="16">
                  <c:v>0.349999999999999</c:v>
                </c:pt>
                <c:pt idx="17">
                  <c:v>0.328</c:v>
                </c:pt>
              </c:numCache>
            </c:numRef>
          </c:yVal>
          <c:smooth val="1"/>
        </c:ser>
        <c:dLbls>
          <c:showLegendKey val="0"/>
          <c:showVal val="0"/>
          <c:showCatName val="0"/>
          <c:showSerName val="0"/>
          <c:showPercent val="0"/>
          <c:showBubbleSize val="0"/>
        </c:dLbls>
        <c:axId val="-2062751304"/>
        <c:axId val="-2063199160"/>
      </c:scatterChart>
      <c:valAx>
        <c:axId val="-2062751304"/>
        <c:scaling>
          <c:orientation val="minMax"/>
          <c:min val="1.0"/>
        </c:scaling>
        <c:delete val="0"/>
        <c:axPos val="b"/>
        <c:title>
          <c:tx>
            <c:rich>
              <a:bodyPr/>
              <a:lstStyle/>
              <a:p>
                <a:pPr>
                  <a:defRPr sz="2400"/>
                </a:pPr>
                <a:r>
                  <a:rPr lang="en-US" sz="2400"/>
                  <a:t>Small world quotient (Q)</a:t>
                </a:r>
              </a:p>
            </c:rich>
          </c:tx>
          <c:layout/>
          <c:overlay val="0"/>
        </c:title>
        <c:numFmt formatCode="0.0" sourceLinked="1"/>
        <c:majorTickMark val="out"/>
        <c:minorTickMark val="none"/>
        <c:tickLblPos val="nextTo"/>
        <c:txPr>
          <a:bodyPr/>
          <a:lstStyle/>
          <a:p>
            <a:pPr>
              <a:defRPr sz="1800"/>
            </a:pPr>
            <a:endParaRPr lang="en-US"/>
          </a:p>
        </c:txPr>
        <c:crossAx val="-2063199160"/>
        <c:crosses val="autoZero"/>
        <c:crossBetween val="midCat"/>
      </c:valAx>
      <c:valAx>
        <c:axId val="-2063199160"/>
        <c:scaling>
          <c:orientation val="minMax"/>
        </c:scaling>
        <c:delete val="0"/>
        <c:axPos val="l"/>
        <c:majorGridlines/>
        <c:numFmt formatCode="0%" sourceLinked="0"/>
        <c:majorTickMark val="out"/>
        <c:minorTickMark val="none"/>
        <c:tickLblPos val="nextTo"/>
        <c:txPr>
          <a:bodyPr/>
          <a:lstStyle/>
          <a:p>
            <a:pPr>
              <a:defRPr sz="1800"/>
            </a:pPr>
            <a:endParaRPr lang="en-US"/>
          </a:p>
        </c:txPr>
        <c:crossAx val="-2062751304"/>
        <c:crosses val="autoZero"/>
        <c:crossBetween val="midCat"/>
        <c:majorUnit val="0.1"/>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marker>
            <c:symbol val="none"/>
          </c:marker>
          <c:xVal>
            <c:numRef>
              <c:f>Sheet1!$A$2:$A$321</c:f>
              <c:numCache>
                <c:formatCode>General</c:formatCode>
                <c:ptCount val="3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pt idx="302">
                  <c:v>303.0</c:v>
                </c:pt>
                <c:pt idx="303">
                  <c:v>304.0</c:v>
                </c:pt>
                <c:pt idx="304">
                  <c:v>305.0</c:v>
                </c:pt>
                <c:pt idx="305">
                  <c:v>306.0</c:v>
                </c:pt>
                <c:pt idx="306">
                  <c:v>307.0</c:v>
                </c:pt>
                <c:pt idx="307">
                  <c:v>308.0</c:v>
                </c:pt>
                <c:pt idx="308">
                  <c:v>309.0</c:v>
                </c:pt>
                <c:pt idx="309">
                  <c:v>310.0</c:v>
                </c:pt>
                <c:pt idx="310">
                  <c:v>311.0</c:v>
                </c:pt>
                <c:pt idx="311">
                  <c:v>312.0</c:v>
                </c:pt>
                <c:pt idx="312">
                  <c:v>313.0</c:v>
                </c:pt>
                <c:pt idx="313">
                  <c:v>314.0</c:v>
                </c:pt>
                <c:pt idx="314">
                  <c:v>315.0</c:v>
                </c:pt>
                <c:pt idx="315">
                  <c:v>316.0</c:v>
                </c:pt>
                <c:pt idx="316">
                  <c:v>317.0</c:v>
                </c:pt>
                <c:pt idx="317">
                  <c:v>318.0</c:v>
                </c:pt>
                <c:pt idx="318">
                  <c:v>319.0</c:v>
                </c:pt>
                <c:pt idx="319">
                  <c:v>320.0</c:v>
                </c:pt>
              </c:numCache>
            </c:numRef>
          </c:xVal>
          <c:yVal>
            <c:numRef>
              <c:f>Sheet1!$B$2:$B$321</c:f>
              <c:numCache>
                <c:formatCode>General</c:formatCode>
                <c:ptCount val="320"/>
                <c:pt idx="0">
                  <c:v>0.0</c:v>
                </c:pt>
                <c:pt idx="1">
                  <c:v>0.0</c:v>
                </c:pt>
                <c:pt idx="2">
                  <c:v>0.0</c:v>
                </c:pt>
                <c:pt idx="3">
                  <c:v>0.0</c:v>
                </c:pt>
                <c:pt idx="4">
                  <c:v>1.0</c:v>
                </c:pt>
                <c:pt idx="5">
                  <c:v>1.0</c:v>
                </c:pt>
                <c:pt idx="6">
                  <c:v>1.0</c:v>
                </c:pt>
                <c:pt idx="7">
                  <c:v>1.0</c:v>
                </c:pt>
                <c:pt idx="8">
                  <c:v>1.0</c:v>
                </c:pt>
                <c:pt idx="9">
                  <c:v>1.0</c:v>
                </c:pt>
                <c:pt idx="10">
                  <c:v>1.0</c:v>
                </c:pt>
                <c:pt idx="11">
                  <c:v>1.0</c:v>
                </c:pt>
                <c:pt idx="12">
                  <c:v>2.0</c:v>
                </c:pt>
                <c:pt idx="13">
                  <c:v>2.0</c:v>
                </c:pt>
                <c:pt idx="14">
                  <c:v>2.0</c:v>
                </c:pt>
                <c:pt idx="15">
                  <c:v>2.0</c:v>
                </c:pt>
                <c:pt idx="16">
                  <c:v>2.0</c:v>
                </c:pt>
                <c:pt idx="17">
                  <c:v>2.0</c:v>
                </c:pt>
                <c:pt idx="18">
                  <c:v>2.0</c:v>
                </c:pt>
                <c:pt idx="19">
                  <c:v>2.0</c:v>
                </c:pt>
                <c:pt idx="20">
                  <c:v>3.0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5.0</c:v>
                </c:pt>
                <c:pt idx="36">
                  <c:v>5.0</c:v>
                </c:pt>
                <c:pt idx="37">
                  <c:v>5.0</c:v>
                </c:pt>
                <c:pt idx="38">
                  <c:v>5.0</c:v>
                </c:pt>
                <c:pt idx="39">
                  <c:v>5.0</c:v>
                </c:pt>
                <c:pt idx="40">
                  <c:v>6.0</c:v>
                </c:pt>
                <c:pt idx="41">
                  <c:v>6.0</c:v>
                </c:pt>
                <c:pt idx="42">
                  <c:v>6.0</c:v>
                </c:pt>
                <c:pt idx="43">
                  <c:v>7.0</c:v>
                </c:pt>
                <c:pt idx="44">
                  <c:v>7.0</c:v>
                </c:pt>
                <c:pt idx="45">
                  <c:v>7.0</c:v>
                </c:pt>
                <c:pt idx="46">
                  <c:v>7.0</c:v>
                </c:pt>
                <c:pt idx="47">
                  <c:v>7.0</c:v>
                </c:pt>
                <c:pt idx="48">
                  <c:v>7.0</c:v>
                </c:pt>
                <c:pt idx="49">
                  <c:v>7.0</c:v>
                </c:pt>
                <c:pt idx="50">
                  <c:v>7.0</c:v>
                </c:pt>
                <c:pt idx="51">
                  <c:v>8.0</c:v>
                </c:pt>
                <c:pt idx="52">
                  <c:v>8.0</c:v>
                </c:pt>
                <c:pt idx="53">
                  <c:v>8.0</c:v>
                </c:pt>
                <c:pt idx="54">
                  <c:v>8.0</c:v>
                </c:pt>
                <c:pt idx="55">
                  <c:v>8.0</c:v>
                </c:pt>
                <c:pt idx="56">
                  <c:v>8.0</c:v>
                </c:pt>
                <c:pt idx="57">
                  <c:v>8.0</c:v>
                </c:pt>
                <c:pt idx="58">
                  <c:v>8.0</c:v>
                </c:pt>
                <c:pt idx="59">
                  <c:v>8.0</c:v>
                </c:pt>
                <c:pt idx="60">
                  <c:v>8.0</c:v>
                </c:pt>
                <c:pt idx="61">
                  <c:v>8.0</c:v>
                </c:pt>
                <c:pt idx="62">
                  <c:v>8.0</c:v>
                </c:pt>
                <c:pt idx="63">
                  <c:v>8.0</c:v>
                </c:pt>
                <c:pt idx="64">
                  <c:v>8.0</c:v>
                </c:pt>
                <c:pt idx="65">
                  <c:v>8.0</c:v>
                </c:pt>
                <c:pt idx="66">
                  <c:v>8.0</c:v>
                </c:pt>
                <c:pt idx="67">
                  <c:v>8.0</c:v>
                </c:pt>
                <c:pt idx="68">
                  <c:v>8.0</c:v>
                </c:pt>
                <c:pt idx="69">
                  <c:v>8.0</c:v>
                </c:pt>
                <c:pt idx="70">
                  <c:v>8.0</c:v>
                </c:pt>
                <c:pt idx="71">
                  <c:v>8.0</c:v>
                </c:pt>
                <c:pt idx="72">
                  <c:v>8.0</c:v>
                </c:pt>
                <c:pt idx="73">
                  <c:v>8.0</c:v>
                </c:pt>
                <c:pt idx="74">
                  <c:v>9.0</c:v>
                </c:pt>
                <c:pt idx="75">
                  <c:v>9.0</c:v>
                </c:pt>
                <c:pt idx="76">
                  <c:v>9.0</c:v>
                </c:pt>
                <c:pt idx="77">
                  <c:v>9.0</c:v>
                </c:pt>
                <c:pt idx="78">
                  <c:v>9.0</c:v>
                </c:pt>
                <c:pt idx="79">
                  <c:v>9.0</c:v>
                </c:pt>
                <c:pt idx="80">
                  <c:v>9.0</c:v>
                </c:pt>
                <c:pt idx="81">
                  <c:v>9.0</c:v>
                </c:pt>
                <c:pt idx="82">
                  <c:v>9.0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11.0</c:v>
                </c:pt>
                <c:pt idx="96">
                  <c:v>12.0</c:v>
                </c:pt>
                <c:pt idx="97">
                  <c:v>13.0</c:v>
                </c:pt>
                <c:pt idx="98">
                  <c:v>14.0</c:v>
                </c:pt>
                <c:pt idx="99">
                  <c:v>15.0</c:v>
                </c:pt>
                <c:pt idx="100">
                  <c:v>16.0</c:v>
                </c:pt>
                <c:pt idx="101">
                  <c:v>16.0</c:v>
                </c:pt>
                <c:pt idx="102">
                  <c:v>16.0</c:v>
                </c:pt>
                <c:pt idx="103">
                  <c:v>16.0</c:v>
                </c:pt>
                <c:pt idx="104">
                  <c:v>16.0</c:v>
                </c:pt>
                <c:pt idx="105">
                  <c:v>16.0</c:v>
                </c:pt>
                <c:pt idx="106">
                  <c:v>16.0</c:v>
                </c:pt>
                <c:pt idx="107">
                  <c:v>16.0</c:v>
                </c:pt>
                <c:pt idx="108">
                  <c:v>16.0</c:v>
                </c:pt>
                <c:pt idx="109">
                  <c:v>16.0</c:v>
                </c:pt>
                <c:pt idx="110">
                  <c:v>16.0</c:v>
                </c:pt>
                <c:pt idx="111">
                  <c:v>16.0</c:v>
                </c:pt>
                <c:pt idx="112">
                  <c:v>16.0</c:v>
                </c:pt>
                <c:pt idx="113">
                  <c:v>16.0</c:v>
                </c:pt>
                <c:pt idx="114">
                  <c:v>17.0</c:v>
                </c:pt>
                <c:pt idx="115">
                  <c:v>18.0</c:v>
                </c:pt>
                <c:pt idx="116">
                  <c:v>18.0</c:v>
                </c:pt>
                <c:pt idx="117">
                  <c:v>18.0</c:v>
                </c:pt>
                <c:pt idx="118">
                  <c:v>18.0</c:v>
                </c:pt>
                <c:pt idx="119">
                  <c:v>18.0</c:v>
                </c:pt>
                <c:pt idx="120">
                  <c:v>19.0</c:v>
                </c:pt>
                <c:pt idx="121">
                  <c:v>19.0</c:v>
                </c:pt>
                <c:pt idx="122">
                  <c:v>19.0</c:v>
                </c:pt>
                <c:pt idx="123">
                  <c:v>19.0</c:v>
                </c:pt>
                <c:pt idx="124">
                  <c:v>20.0</c:v>
                </c:pt>
                <c:pt idx="125">
                  <c:v>21.0</c:v>
                </c:pt>
                <c:pt idx="126">
                  <c:v>21.0</c:v>
                </c:pt>
                <c:pt idx="127">
                  <c:v>21.0</c:v>
                </c:pt>
                <c:pt idx="128">
                  <c:v>21.0</c:v>
                </c:pt>
                <c:pt idx="129">
                  <c:v>21.0</c:v>
                </c:pt>
                <c:pt idx="130">
                  <c:v>21.0</c:v>
                </c:pt>
                <c:pt idx="131">
                  <c:v>22.0</c:v>
                </c:pt>
                <c:pt idx="132">
                  <c:v>22.0</c:v>
                </c:pt>
                <c:pt idx="133">
                  <c:v>23.0</c:v>
                </c:pt>
                <c:pt idx="134">
                  <c:v>23.0</c:v>
                </c:pt>
                <c:pt idx="135">
                  <c:v>23.0</c:v>
                </c:pt>
                <c:pt idx="136">
                  <c:v>23.0</c:v>
                </c:pt>
                <c:pt idx="137">
                  <c:v>23.0</c:v>
                </c:pt>
                <c:pt idx="138">
                  <c:v>24.0</c:v>
                </c:pt>
                <c:pt idx="139">
                  <c:v>25.0</c:v>
                </c:pt>
                <c:pt idx="140">
                  <c:v>25.0</c:v>
                </c:pt>
                <c:pt idx="141">
                  <c:v>25.0</c:v>
                </c:pt>
                <c:pt idx="142">
                  <c:v>26.0</c:v>
                </c:pt>
                <c:pt idx="143">
                  <c:v>26.0</c:v>
                </c:pt>
                <c:pt idx="144">
                  <c:v>26.0</c:v>
                </c:pt>
                <c:pt idx="145">
                  <c:v>27.0</c:v>
                </c:pt>
                <c:pt idx="146">
                  <c:v>27.0</c:v>
                </c:pt>
                <c:pt idx="147">
                  <c:v>27.0</c:v>
                </c:pt>
                <c:pt idx="148">
                  <c:v>28.0</c:v>
                </c:pt>
                <c:pt idx="149">
                  <c:v>28.0</c:v>
                </c:pt>
                <c:pt idx="150">
                  <c:v>29.0</c:v>
                </c:pt>
                <c:pt idx="151">
                  <c:v>29.0</c:v>
                </c:pt>
                <c:pt idx="152">
                  <c:v>29.0</c:v>
                </c:pt>
                <c:pt idx="153">
                  <c:v>29.0</c:v>
                </c:pt>
                <c:pt idx="154">
                  <c:v>29.0</c:v>
                </c:pt>
                <c:pt idx="155">
                  <c:v>29.0</c:v>
                </c:pt>
                <c:pt idx="156">
                  <c:v>29.0</c:v>
                </c:pt>
                <c:pt idx="157">
                  <c:v>29.0</c:v>
                </c:pt>
                <c:pt idx="158">
                  <c:v>29.0</c:v>
                </c:pt>
                <c:pt idx="159">
                  <c:v>29.0</c:v>
                </c:pt>
                <c:pt idx="160">
                  <c:v>29.0</c:v>
                </c:pt>
                <c:pt idx="161">
                  <c:v>29.0</c:v>
                </c:pt>
                <c:pt idx="162">
                  <c:v>29.0</c:v>
                </c:pt>
                <c:pt idx="163">
                  <c:v>29.0</c:v>
                </c:pt>
                <c:pt idx="164">
                  <c:v>29.0</c:v>
                </c:pt>
                <c:pt idx="165">
                  <c:v>30.0</c:v>
                </c:pt>
                <c:pt idx="166">
                  <c:v>30.0</c:v>
                </c:pt>
                <c:pt idx="167">
                  <c:v>30.0</c:v>
                </c:pt>
                <c:pt idx="168">
                  <c:v>30.0</c:v>
                </c:pt>
                <c:pt idx="169">
                  <c:v>30.0</c:v>
                </c:pt>
                <c:pt idx="170">
                  <c:v>30.0</c:v>
                </c:pt>
                <c:pt idx="171">
                  <c:v>30.0</c:v>
                </c:pt>
                <c:pt idx="172">
                  <c:v>30.0</c:v>
                </c:pt>
                <c:pt idx="173">
                  <c:v>30.0</c:v>
                </c:pt>
                <c:pt idx="174">
                  <c:v>31.0</c:v>
                </c:pt>
                <c:pt idx="175">
                  <c:v>31.0</c:v>
                </c:pt>
                <c:pt idx="176">
                  <c:v>31.0</c:v>
                </c:pt>
                <c:pt idx="177">
                  <c:v>31.0</c:v>
                </c:pt>
                <c:pt idx="178">
                  <c:v>32.0</c:v>
                </c:pt>
                <c:pt idx="179">
                  <c:v>32.0</c:v>
                </c:pt>
                <c:pt idx="180">
                  <c:v>32.0</c:v>
                </c:pt>
                <c:pt idx="181">
                  <c:v>32.0</c:v>
                </c:pt>
                <c:pt idx="182">
                  <c:v>32.0</c:v>
                </c:pt>
                <c:pt idx="183">
                  <c:v>32.0</c:v>
                </c:pt>
                <c:pt idx="184">
                  <c:v>32.0</c:v>
                </c:pt>
                <c:pt idx="185">
                  <c:v>32.0</c:v>
                </c:pt>
                <c:pt idx="186">
                  <c:v>33.0</c:v>
                </c:pt>
                <c:pt idx="187">
                  <c:v>34.0</c:v>
                </c:pt>
                <c:pt idx="188">
                  <c:v>35.0</c:v>
                </c:pt>
                <c:pt idx="189">
                  <c:v>36.0</c:v>
                </c:pt>
                <c:pt idx="190">
                  <c:v>36.0</c:v>
                </c:pt>
                <c:pt idx="191">
                  <c:v>36.0</c:v>
                </c:pt>
                <c:pt idx="192">
                  <c:v>36.0</c:v>
                </c:pt>
                <c:pt idx="193">
                  <c:v>36.0</c:v>
                </c:pt>
                <c:pt idx="194">
                  <c:v>36.0</c:v>
                </c:pt>
                <c:pt idx="195">
                  <c:v>37.0</c:v>
                </c:pt>
                <c:pt idx="196">
                  <c:v>37.0</c:v>
                </c:pt>
                <c:pt idx="197">
                  <c:v>38.0</c:v>
                </c:pt>
                <c:pt idx="198">
                  <c:v>38.0</c:v>
                </c:pt>
                <c:pt idx="199">
                  <c:v>39.0</c:v>
                </c:pt>
                <c:pt idx="200">
                  <c:v>39.0</c:v>
                </c:pt>
                <c:pt idx="201">
                  <c:v>39.0</c:v>
                </c:pt>
                <c:pt idx="202">
                  <c:v>39.0</c:v>
                </c:pt>
                <c:pt idx="203">
                  <c:v>39.0</c:v>
                </c:pt>
                <c:pt idx="204">
                  <c:v>39.0</c:v>
                </c:pt>
                <c:pt idx="205">
                  <c:v>39.0</c:v>
                </c:pt>
                <c:pt idx="206">
                  <c:v>39.0</c:v>
                </c:pt>
                <c:pt idx="207">
                  <c:v>39.0</c:v>
                </c:pt>
                <c:pt idx="208">
                  <c:v>40.0</c:v>
                </c:pt>
                <c:pt idx="209">
                  <c:v>41.0</c:v>
                </c:pt>
                <c:pt idx="210">
                  <c:v>41.0</c:v>
                </c:pt>
                <c:pt idx="211">
                  <c:v>41.0</c:v>
                </c:pt>
                <c:pt idx="212">
                  <c:v>41.0</c:v>
                </c:pt>
                <c:pt idx="213">
                  <c:v>41.0</c:v>
                </c:pt>
                <c:pt idx="214">
                  <c:v>42.0</c:v>
                </c:pt>
                <c:pt idx="215">
                  <c:v>43.0</c:v>
                </c:pt>
                <c:pt idx="216">
                  <c:v>43.0</c:v>
                </c:pt>
                <c:pt idx="217">
                  <c:v>43.0</c:v>
                </c:pt>
                <c:pt idx="218">
                  <c:v>44.0</c:v>
                </c:pt>
                <c:pt idx="219">
                  <c:v>44.0</c:v>
                </c:pt>
                <c:pt idx="220">
                  <c:v>45.0</c:v>
                </c:pt>
                <c:pt idx="221">
                  <c:v>45.0</c:v>
                </c:pt>
                <c:pt idx="222">
                  <c:v>45.0</c:v>
                </c:pt>
                <c:pt idx="223">
                  <c:v>45.0</c:v>
                </c:pt>
                <c:pt idx="224">
                  <c:v>45.0</c:v>
                </c:pt>
                <c:pt idx="225">
                  <c:v>45.0</c:v>
                </c:pt>
                <c:pt idx="226">
                  <c:v>45.0</c:v>
                </c:pt>
                <c:pt idx="227">
                  <c:v>45.0</c:v>
                </c:pt>
                <c:pt idx="228">
                  <c:v>45.0</c:v>
                </c:pt>
                <c:pt idx="229">
                  <c:v>45.0</c:v>
                </c:pt>
                <c:pt idx="230">
                  <c:v>45.0</c:v>
                </c:pt>
                <c:pt idx="231">
                  <c:v>45.0</c:v>
                </c:pt>
                <c:pt idx="232">
                  <c:v>46.0</c:v>
                </c:pt>
                <c:pt idx="233">
                  <c:v>46.0</c:v>
                </c:pt>
                <c:pt idx="234">
                  <c:v>46.0</c:v>
                </c:pt>
                <c:pt idx="235">
                  <c:v>46.0</c:v>
                </c:pt>
                <c:pt idx="236">
                  <c:v>46.0</c:v>
                </c:pt>
                <c:pt idx="237">
                  <c:v>46.0</c:v>
                </c:pt>
                <c:pt idx="238">
                  <c:v>46.0</c:v>
                </c:pt>
                <c:pt idx="239">
                  <c:v>46.0</c:v>
                </c:pt>
                <c:pt idx="240">
                  <c:v>46.0</c:v>
                </c:pt>
                <c:pt idx="241">
                  <c:v>46.0</c:v>
                </c:pt>
                <c:pt idx="242">
                  <c:v>46.0</c:v>
                </c:pt>
                <c:pt idx="243">
                  <c:v>46.0</c:v>
                </c:pt>
                <c:pt idx="244">
                  <c:v>46.0</c:v>
                </c:pt>
                <c:pt idx="245">
                  <c:v>46.0</c:v>
                </c:pt>
                <c:pt idx="246">
                  <c:v>46.0</c:v>
                </c:pt>
                <c:pt idx="247">
                  <c:v>47.0</c:v>
                </c:pt>
                <c:pt idx="248">
                  <c:v>47.0</c:v>
                </c:pt>
                <c:pt idx="249">
                  <c:v>48.0</c:v>
                </c:pt>
                <c:pt idx="250">
                  <c:v>49.0</c:v>
                </c:pt>
                <c:pt idx="251">
                  <c:v>49.0</c:v>
                </c:pt>
                <c:pt idx="252">
                  <c:v>49.0</c:v>
                </c:pt>
                <c:pt idx="253">
                  <c:v>49.0</c:v>
                </c:pt>
                <c:pt idx="254">
                  <c:v>49.0</c:v>
                </c:pt>
                <c:pt idx="255">
                  <c:v>49.0</c:v>
                </c:pt>
                <c:pt idx="256">
                  <c:v>49.0</c:v>
                </c:pt>
                <c:pt idx="257">
                  <c:v>49.0</c:v>
                </c:pt>
                <c:pt idx="258">
                  <c:v>49.0</c:v>
                </c:pt>
                <c:pt idx="259">
                  <c:v>49.0</c:v>
                </c:pt>
                <c:pt idx="260">
                  <c:v>49.0</c:v>
                </c:pt>
                <c:pt idx="261">
                  <c:v>49.0</c:v>
                </c:pt>
                <c:pt idx="262">
                  <c:v>49.0</c:v>
                </c:pt>
                <c:pt idx="263">
                  <c:v>49.0</c:v>
                </c:pt>
                <c:pt idx="264">
                  <c:v>49.0</c:v>
                </c:pt>
                <c:pt idx="265">
                  <c:v>49.0</c:v>
                </c:pt>
                <c:pt idx="266">
                  <c:v>49.0</c:v>
                </c:pt>
                <c:pt idx="267">
                  <c:v>49.0</c:v>
                </c:pt>
                <c:pt idx="268">
                  <c:v>49.0</c:v>
                </c:pt>
                <c:pt idx="269">
                  <c:v>49.0</c:v>
                </c:pt>
                <c:pt idx="270">
                  <c:v>50.0</c:v>
                </c:pt>
                <c:pt idx="271">
                  <c:v>51.0</c:v>
                </c:pt>
                <c:pt idx="272">
                  <c:v>51.0</c:v>
                </c:pt>
                <c:pt idx="273">
                  <c:v>51.0</c:v>
                </c:pt>
                <c:pt idx="274">
                  <c:v>51.0</c:v>
                </c:pt>
                <c:pt idx="275">
                  <c:v>51.0</c:v>
                </c:pt>
                <c:pt idx="276">
                  <c:v>51.0</c:v>
                </c:pt>
                <c:pt idx="277">
                  <c:v>51.0</c:v>
                </c:pt>
                <c:pt idx="278">
                  <c:v>51.0</c:v>
                </c:pt>
                <c:pt idx="279">
                  <c:v>51.0</c:v>
                </c:pt>
                <c:pt idx="280">
                  <c:v>51.0</c:v>
                </c:pt>
                <c:pt idx="281">
                  <c:v>51.0</c:v>
                </c:pt>
                <c:pt idx="282">
                  <c:v>51.0</c:v>
                </c:pt>
                <c:pt idx="283">
                  <c:v>51.0</c:v>
                </c:pt>
                <c:pt idx="284">
                  <c:v>51.0</c:v>
                </c:pt>
                <c:pt idx="285">
                  <c:v>51.0</c:v>
                </c:pt>
                <c:pt idx="286">
                  <c:v>51.0</c:v>
                </c:pt>
                <c:pt idx="287">
                  <c:v>51.0</c:v>
                </c:pt>
                <c:pt idx="288">
                  <c:v>51.0</c:v>
                </c:pt>
                <c:pt idx="289">
                  <c:v>51.0</c:v>
                </c:pt>
                <c:pt idx="290">
                  <c:v>51.0</c:v>
                </c:pt>
                <c:pt idx="291">
                  <c:v>51.0</c:v>
                </c:pt>
                <c:pt idx="292">
                  <c:v>51.0</c:v>
                </c:pt>
                <c:pt idx="293">
                  <c:v>51.0</c:v>
                </c:pt>
                <c:pt idx="294">
                  <c:v>51.0</c:v>
                </c:pt>
                <c:pt idx="295">
                  <c:v>51.0</c:v>
                </c:pt>
                <c:pt idx="296">
                  <c:v>51.0</c:v>
                </c:pt>
                <c:pt idx="297">
                  <c:v>51.0</c:v>
                </c:pt>
                <c:pt idx="298">
                  <c:v>51.0</c:v>
                </c:pt>
                <c:pt idx="299">
                  <c:v>51.0</c:v>
                </c:pt>
                <c:pt idx="300">
                  <c:v>51.0</c:v>
                </c:pt>
                <c:pt idx="301">
                  <c:v>51.0</c:v>
                </c:pt>
                <c:pt idx="302">
                  <c:v>51.0</c:v>
                </c:pt>
                <c:pt idx="303">
                  <c:v>51.0</c:v>
                </c:pt>
                <c:pt idx="304">
                  <c:v>51.0</c:v>
                </c:pt>
                <c:pt idx="305">
                  <c:v>51.0</c:v>
                </c:pt>
                <c:pt idx="306">
                  <c:v>51.0</c:v>
                </c:pt>
                <c:pt idx="307">
                  <c:v>51.0</c:v>
                </c:pt>
                <c:pt idx="308">
                  <c:v>51.0</c:v>
                </c:pt>
                <c:pt idx="309">
                  <c:v>51.0</c:v>
                </c:pt>
                <c:pt idx="310">
                  <c:v>51.0</c:v>
                </c:pt>
                <c:pt idx="311">
                  <c:v>51.0</c:v>
                </c:pt>
                <c:pt idx="312">
                  <c:v>51.0</c:v>
                </c:pt>
                <c:pt idx="313">
                  <c:v>51.0</c:v>
                </c:pt>
                <c:pt idx="314">
                  <c:v>51.0</c:v>
                </c:pt>
                <c:pt idx="315">
                  <c:v>51.0</c:v>
                </c:pt>
                <c:pt idx="316">
                  <c:v>51.0</c:v>
                </c:pt>
                <c:pt idx="317">
                  <c:v>51.0</c:v>
                </c:pt>
                <c:pt idx="318">
                  <c:v>51.0</c:v>
                </c:pt>
                <c:pt idx="319">
                  <c:v>51.0</c:v>
                </c:pt>
              </c:numCache>
            </c:numRef>
          </c:yVal>
          <c:smooth val="0"/>
        </c:ser>
        <c:dLbls>
          <c:showLegendKey val="0"/>
          <c:showVal val="0"/>
          <c:showCatName val="0"/>
          <c:showSerName val="0"/>
          <c:showPercent val="0"/>
          <c:showBubbleSize val="0"/>
        </c:dLbls>
        <c:axId val="-2027736600"/>
        <c:axId val="-2027747816"/>
      </c:scatterChart>
      <c:valAx>
        <c:axId val="-2027736600"/>
        <c:scaling>
          <c:orientation val="minMax"/>
          <c:max val="320.0"/>
          <c:min val="0.0"/>
        </c:scaling>
        <c:delete val="0"/>
        <c:axPos val="b"/>
        <c:title>
          <c:tx>
            <c:rich>
              <a:bodyPr/>
              <a:lstStyle/>
              <a:p>
                <a:pPr>
                  <a:defRPr sz="1800"/>
                </a:pPr>
                <a:r>
                  <a:rPr lang="en-US" sz="1800"/>
                  <a:t>Number of procedures carried out</a:t>
                </a:r>
              </a:p>
            </c:rich>
          </c:tx>
          <c:overlay val="0"/>
        </c:title>
        <c:numFmt formatCode="General" sourceLinked="1"/>
        <c:majorTickMark val="out"/>
        <c:minorTickMark val="none"/>
        <c:tickLblPos val="nextTo"/>
        <c:txPr>
          <a:bodyPr/>
          <a:lstStyle/>
          <a:p>
            <a:pPr>
              <a:defRPr sz="1800"/>
            </a:pPr>
            <a:endParaRPr lang="en-US"/>
          </a:p>
        </c:txPr>
        <c:crossAx val="-2027747816"/>
        <c:crosses val="autoZero"/>
        <c:crossBetween val="midCat"/>
      </c:valAx>
      <c:valAx>
        <c:axId val="-2027747816"/>
        <c:scaling>
          <c:orientation val="minMax"/>
          <c:max val="60.0"/>
        </c:scaling>
        <c:delete val="0"/>
        <c:axPos val="l"/>
        <c:majorGridlines/>
        <c:title>
          <c:tx>
            <c:rich>
              <a:bodyPr rot="-5400000" vert="horz"/>
              <a:lstStyle/>
              <a:p>
                <a:pPr>
                  <a:defRPr sz="1800"/>
                </a:pPr>
                <a:r>
                  <a:rPr lang="en-US" sz="1800" dirty="0"/>
                  <a:t>Number of </a:t>
                </a:r>
                <a:r>
                  <a:rPr lang="en-US" sz="1800" dirty="0" smtClean="0"/>
                  <a:t>early deaths</a:t>
                </a:r>
                <a:endParaRPr lang="en-US" sz="1800" dirty="0"/>
              </a:p>
            </c:rich>
          </c:tx>
          <c:overlay val="0"/>
        </c:title>
        <c:numFmt formatCode="General" sourceLinked="1"/>
        <c:majorTickMark val="out"/>
        <c:minorTickMark val="none"/>
        <c:tickLblPos val="nextTo"/>
        <c:txPr>
          <a:bodyPr/>
          <a:lstStyle/>
          <a:p>
            <a:pPr>
              <a:defRPr sz="1800"/>
            </a:pPr>
            <a:endParaRPr lang="en-US"/>
          </a:p>
        </c:txPr>
        <c:crossAx val="-2027736600"/>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43D44-BC96-C742-B302-DBE6AB348597}" type="datetimeFigureOut">
              <a:rPr lang="en-US" smtClean="0"/>
              <a:t>12/4/12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02790-F0B7-0D46-804F-E54827A7EB94}" type="slidenum">
              <a:rPr lang="en-US" smtClean="0"/>
              <a:t>‹#›</a:t>
            </a:fld>
            <a:endParaRPr lang="en-US"/>
          </a:p>
        </p:txBody>
      </p:sp>
    </p:spTree>
    <p:extLst>
      <p:ext uri="{BB962C8B-B14F-4D97-AF65-F5344CB8AC3E}">
        <p14:creationId xmlns:p14="http://schemas.microsoft.com/office/powerpoint/2010/main" val="36133841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p:cNvSpPr>
          <p:nvPr>
            <p:ph type="sldImg"/>
          </p:nvPr>
        </p:nvSpPr>
        <p:spPr>
          <a:xfrm>
            <a:off x="1144588" y="685800"/>
            <a:ext cx="4572000" cy="3429000"/>
          </a:xfrm>
          <a:solidFill>
            <a:srgbClr val="FFFFFF"/>
          </a:solidFill>
          <a:ln/>
        </p:spPr>
      </p:sp>
      <p:sp>
        <p:nvSpPr>
          <p:cNvPr id="583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3031" tIns="46516" rIns="93031" bIns="465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44588" y="685800"/>
            <a:ext cx="4572000" cy="3429000"/>
          </a:xfrm>
          <a:solidFill>
            <a:srgbClr val="FFFFFF"/>
          </a:solidFill>
          <a:ln/>
        </p:spPr>
      </p:sp>
      <p:sp>
        <p:nvSpPr>
          <p:cNvPr id="12288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p:cNvSpPr>
          <p:nvPr>
            <p:ph type="sldImg"/>
          </p:nvPr>
        </p:nvSpPr>
        <p:spPr>
          <a:solidFill>
            <a:srgbClr val="FFFFFF"/>
          </a:solidFill>
          <a:ln/>
        </p:spPr>
      </p:sp>
      <p:sp>
        <p:nvSpPr>
          <p:cNvPr id="126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p:cNvSpPr>
          <p:nvPr>
            <p:ph type="sldImg"/>
          </p:nvPr>
        </p:nvSpPr>
        <p:spPr>
          <a:xfrm>
            <a:off x="1144588" y="685800"/>
            <a:ext cx="4572000" cy="3429000"/>
          </a:xfrm>
          <a:solidFill>
            <a:srgbClr val="FFFFFF"/>
          </a:solidFill>
          <a:ln/>
        </p:spPr>
      </p:sp>
      <p:sp>
        <p:nvSpPr>
          <p:cNvPr id="12493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p:cNvSpPr>
          <p:nvPr>
            <p:ph type="sldImg"/>
          </p:nvPr>
        </p:nvSpPr>
        <p:spPr>
          <a:solidFill>
            <a:srgbClr val="FFFFFF"/>
          </a:solidFill>
          <a:ln/>
        </p:spPr>
      </p:sp>
      <p:sp>
        <p:nvSpPr>
          <p:cNvPr id="132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p:cNvSpPr>
          <p:nvPr>
            <p:ph type="sldImg"/>
          </p:nvPr>
        </p:nvSpPr>
        <p:spPr>
          <a:solidFill>
            <a:srgbClr val="FFFFFF"/>
          </a:solidFill>
          <a:ln/>
        </p:spPr>
      </p:sp>
      <p:sp>
        <p:nvSpPr>
          <p:cNvPr id="1341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p:cNvSpPr>
          <p:nvPr>
            <p:ph type="sldImg"/>
          </p:nvPr>
        </p:nvSpPr>
        <p:spPr>
          <a:solidFill>
            <a:srgbClr val="FFFFFF"/>
          </a:solidFill>
          <a:ln/>
        </p:spPr>
      </p:sp>
      <p:sp>
        <p:nvSpPr>
          <p:cNvPr id="13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p:cNvSpPr>
          <p:nvPr>
            <p:ph type="sldImg"/>
          </p:nvPr>
        </p:nvSpPr>
        <p:spPr>
          <a:solidFill>
            <a:srgbClr val="FFFFFF"/>
          </a:solidFill>
          <a:ln/>
        </p:spPr>
      </p:sp>
      <p:sp>
        <p:nvSpPr>
          <p:cNvPr id="138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solidFill>
            <a:srgbClr val="FFFFFF"/>
          </a:solidFill>
          <a:ln/>
        </p:spPr>
      </p:sp>
      <p:sp>
        <p:nvSpPr>
          <p:cNvPr id="56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p:cNvSpPr>
          <p:nvPr>
            <p:ph type="sldImg"/>
          </p:nvPr>
        </p:nvSpPr>
        <p:spPr>
          <a:solidFill>
            <a:srgbClr val="FFFFFF"/>
          </a:solidFill>
          <a:ln/>
        </p:spPr>
      </p:sp>
      <p:sp>
        <p:nvSpPr>
          <p:cNvPr id="1300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the rider</a:t>
            </a:r>
          </a:p>
          <a:p>
            <a:pPr lvl="1"/>
            <a:r>
              <a:rPr lang="en-US" dirty="0" smtClean="0"/>
              <a:t>Follow the bright spots (malnutrition</a:t>
            </a:r>
            <a:r>
              <a:rPr lang="en-US" baseline="0" dirty="0" smtClean="0"/>
              <a:t> in Vietnam)</a:t>
            </a:r>
            <a:endParaRPr lang="en-US" dirty="0" smtClean="0"/>
          </a:p>
          <a:p>
            <a:pPr lvl="1"/>
            <a:r>
              <a:rPr lang="en-US" dirty="0" smtClean="0"/>
              <a:t>Script the critical moves (1% milk; 25 points)</a:t>
            </a:r>
          </a:p>
          <a:p>
            <a:pPr lvl="1"/>
            <a:r>
              <a:rPr lang="en-US" dirty="0" smtClean="0"/>
              <a:t>Point to the destination (No dry holes)</a:t>
            </a:r>
          </a:p>
          <a:p>
            <a:r>
              <a:rPr lang="en-US" dirty="0" smtClean="0"/>
              <a:t>Motivate the elephant</a:t>
            </a:r>
          </a:p>
          <a:p>
            <a:pPr lvl="1"/>
            <a:r>
              <a:rPr lang="en-US" dirty="0" smtClean="0"/>
              <a:t>Find the feeling (Gloves on the table)</a:t>
            </a:r>
          </a:p>
          <a:p>
            <a:pPr lvl="1"/>
            <a:r>
              <a:rPr lang="en-US" dirty="0" smtClean="0"/>
              <a:t>Shrink the change (5-minute room makeover)</a:t>
            </a:r>
          </a:p>
          <a:p>
            <a:pPr lvl="1"/>
            <a:r>
              <a:rPr lang="en-US" dirty="0" smtClean="0"/>
              <a:t>Grow your people (</a:t>
            </a:r>
            <a:r>
              <a:rPr lang="en-US" dirty="0" err="1" smtClean="0"/>
              <a:t>Dweck’s</a:t>
            </a:r>
            <a:r>
              <a:rPr lang="en-US" dirty="0" smtClean="0"/>
              <a:t> mindset)</a:t>
            </a:r>
          </a:p>
          <a:p>
            <a:r>
              <a:rPr lang="en-US" dirty="0" smtClean="0"/>
              <a:t>Shape the path</a:t>
            </a:r>
          </a:p>
          <a:p>
            <a:pPr lvl="1"/>
            <a:r>
              <a:rPr lang="en-US" dirty="0" smtClean="0"/>
              <a:t>Tweak the environment (popcorn</a:t>
            </a:r>
            <a:r>
              <a:rPr lang="en-US" baseline="0" dirty="0" smtClean="0"/>
              <a:t> study, one-click ordering)</a:t>
            </a:r>
            <a:endParaRPr lang="en-US" dirty="0" smtClean="0"/>
          </a:p>
          <a:p>
            <a:pPr lvl="1"/>
            <a:r>
              <a:rPr lang="en-US" dirty="0" smtClean="0"/>
              <a:t>Build habits (action</a:t>
            </a:r>
            <a:r>
              <a:rPr lang="en-US" baseline="0" dirty="0" smtClean="0"/>
              <a:t> triggers: don’t tax the rider; checklists)</a:t>
            </a:r>
            <a:endParaRPr lang="en-US" dirty="0" smtClean="0"/>
          </a:p>
          <a:p>
            <a:pPr lvl="1"/>
            <a:r>
              <a:rPr lang="en-US" dirty="0" smtClean="0"/>
              <a:t>Rally the herd (free</a:t>
            </a:r>
            <a:r>
              <a:rPr lang="en-US" baseline="0" dirty="0" smtClean="0"/>
              <a:t> spaces in hospitals)</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308322-7604-4047-A2AA-2BA221E8E80B}" type="slidenum">
              <a:rPr lang="en-US" smtClean="0"/>
              <a:pPr/>
              <a:t>45</a:t>
            </a:fld>
            <a:endParaRPr lang="en-US"/>
          </a:p>
        </p:txBody>
      </p:sp>
    </p:spTree>
    <p:extLst>
      <p:ext uri="{BB962C8B-B14F-4D97-AF65-F5344CB8AC3E}">
        <p14:creationId xmlns:p14="http://schemas.microsoft.com/office/powerpoint/2010/main" val="20213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the rider</a:t>
            </a:r>
          </a:p>
          <a:p>
            <a:pPr lvl="1"/>
            <a:r>
              <a:rPr lang="en-US" dirty="0" smtClean="0"/>
              <a:t>Follow the bright spots (malnutrition</a:t>
            </a:r>
            <a:r>
              <a:rPr lang="en-US" baseline="0" dirty="0" smtClean="0"/>
              <a:t> in Vietnam)</a:t>
            </a:r>
            <a:endParaRPr lang="en-US" dirty="0" smtClean="0"/>
          </a:p>
          <a:p>
            <a:pPr lvl="1"/>
            <a:r>
              <a:rPr lang="en-US" dirty="0" smtClean="0"/>
              <a:t>Script the critical moves (1% milk; 25 points)</a:t>
            </a:r>
          </a:p>
          <a:p>
            <a:pPr lvl="1"/>
            <a:r>
              <a:rPr lang="en-US" dirty="0" smtClean="0"/>
              <a:t>Point to the destination (No dry holes)</a:t>
            </a:r>
          </a:p>
          <a:p>
            <a:r>
              <a:rPr lang="en-US" dirty="0" smtClean="0"/>
              <a:t>Motivate the elephant</a:t>
            </a:r>
          </a:p>
          <a:p>
            <a:pPr lvl="1"/>
            <a:r>
              <a:rPr lang="en-US" dirty="0" smtClean="0"/>
              <a:t>Find the feeling (Gloves on the table)</a:t>
            </a:r>
          </a:p>
          <a:p>
            <a:pPr lvl="1"/>
            <a:r>
              <a:rPr lang="en-US" dirty="0" smtClean="0"/>
              <a:t>Shrink the change (5-minute room makeover)</a:t>
            </a:r>
          </a:p>
          <a:p>
            <a:pPr lvl="1"/>
            <a:r>
              <a:rPr lang="en-US" dirty="0" smtClean="0"/>
              <a:t>Grow your people (</a:t>
            </a:r>
            <a:r>
              <a:rPr lang="en-US" dirty="0" err="1" smtClean="0"/>
              <a:t>Dweck’s</a:t>
            </a:r>
            <a:r>
              <a:rPr lang="en-US" dirty="0" smtClean="0"/>
              <a:t> mindset)</a:t>
            </a:r>
          </a:p>
          <a:p>
            <a:r>
              <a:rPr lang="en-US" dirty="0" smtClean="0"/>
              <a:t>Shape the path</a:t>
            </a:r>
          </a:p>
          <a:p>
            <a:pPr lvl="1"/>
            <a:r>
              <a:rPr lang="en-US" dirty="0" smtClean="0"/>
              <a:t>Tweak the environment (popcorn</a:t>
            </a:r>
            <a:r>
              <a:rPr lang="en-US" baseline="0" dirty="0" smtClean="0"/>
              <a:t> study, one-</a:t>
            </a:r>
            <a:r>
              <a:rPr lang="en-US" baseline="0" smtClean="0"/>
              <a:t>click ordering)</a:t>
            </a:r>
            <a:endParaRPr lang="en-US" dirty="0" smtClean="0"/>
          </a:p>
          <a:p>
            <a:pPr lvl="1"/>
            <a:r>
              <a:rPr lang="en-US" dirty="0" smtClean="0"/>
              <a:t>Build habits (action</a:t>
            </a:r>
            <a:r>
              <a:rPr lang="en-US" baseline="0" dirty="0" smtClean="0"/>
              <a:t> triggers: don’t tax the rider; checklists)</a:t>
            </a:r>
            <a:endParaRPr lang="en-US" dirty="0" smtClean="0"/>
          </a:p>
          <a:p>
            <a:pPr lvl="1"/>
            <a:r>
              <a:rPr lang="en-US" dirty="0" smtClean="0"/>
              <a:t>Rally the herd (free</a:t>
            </a:r>
            <a:r>
              <a:rPr lang="en-US" baseline="0" dirty="0" smtClean="0"/>
              <a:t> spaces in hospitals)</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308322-7604-4047-A2AA-2BA221E8E80B}" type="slidenum">
              <a:rPr lang="en-US" smtClean="0"/>
              <a:pPr/>
              <a:t>8</a:t>
            </a:fld>
            <a:endParaRPr lang="en-US"/>
          </a:p>
        </p:txBody>
      </p:sp>
    </p:spTree>
    <p:extLst>
      <p:ext uri="{BB962C8B-B14F-4D97-AF65-F5344CB8AC3E}">
        <p14:creationId xmlns:p14="http://schemas.microsoft.com/office/powerpoint/2010/main" val="202133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p:cNvSpPr>
          <p:nvPr>
            <p:ph type="sldImg"/>
          </p:nvPr>
        </p:nvSpPr>
        <p:spPr>
          <a:xfrm>
            <a:off x="1144588" y="685800"/>
            <a:ext cx="4572000" cy="3429000"/>
          </a:xfrm>
          <a:solidFill>
            <a:srgbClr val="FFFFFF"/>
          </a:solidFill>
          <a:ln/>
        </p:spPr>
      </p:sp>
      <p:sp>
        <p:nvSpPr>
          <p:cNvPr id="14950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p:cNvSpPr>
          <p:nvPr>
            <p:ph type="sldImg"/>
          </p:nvPr>
        </p:nvSpPr>
        <p:spPr>
          <a:xfrm>
            <a:off x="1144588" y="685800"/>
            <a:ext cx="4572000" cy="3429000"/>
          </a:xfrm>
          <a:solidFill>
            <a:srgbClr val="FFFFFF"/>
          </a:solidFill>
          <a:ln/>
        </p:spPr>
      </p:sp>
      <p:sp>
        <p:nvSpPr>
          <p:cNvPr id="15155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p:cNvSpPr>
          <p:nvPr>
            <p:ph type="sldImg"/>
          </p:nvPr>
        </p:nvSpPr>
        <p:spPr>
          <a:xfrm>
            <a:off x="1144588" y="685800"/>
            <a:ext cx="4572000" cy="3429000"/>
          </a:xfrm>
          <a:solidFill>
            <a:srgbClr val="FFFFFF"/>
          </a:solidFill>
          <a:ln/>
        </p:spPr>
      </p:sp>
      <p:sp>
        <p:nvSpPr>
          <p:cNvPr id="15155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p:cNvSpPr>
          <p:nvPr>
            <p:ph type="sldImg"/>
          </p:nvPr>
        </p:nvSpPr>
        <p:spPr>
          <a:xfrm>
            <a:off x="1143000" y="685800"/>
            <a:ext cx="4572000" cy="3429000"/>
          </a:xfrm>
          <a:solidFill>
            <a:srgbClr val="FFFFFF"/>
          </a:solidFill>
          <a:ln/>
        </p:spPr>
      </p:sp>
      <p:sp>
        <p:nvSpPr>
          <p:cNvPr id="15769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p:cNvSpPr>
          <p:nvPr>
            <p:ph type="sldImg"/>
          </p:nvPr>
        </p:nvSpPr>
        <p:spPr>
          <a:xfrm>
            <a:off x="1143000" y="685800"/>
            <a:ext cx="4572000" cy="3429000"/>
          </a:xfrm>
          <a:solidFill>
            <a:srgbClr val="FFFFFF"/>
          </a:solidFill>
          <a:ln/>
        </p:spPr>
      </p:sp>
      <p:sp>
        <p:nvSpPr>
          <p:cNvPr id="11469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p:cNvSpPr>
          <p:nvPr>
            <p:ph type="sldImg"/>
          </p:nvPr>
        </p:nvSpPr>
        <p:spPr>
          <a:xfrm>
            <a:off x="1143000" y="685800"/>
            <a:ext cx="4572000" cy="3429000"/>
          </a:xfrm>
          <a:solidFill>
            <a:srgbClr val="FFFFFF"/>
          </a:solidFill>
          <a:ln/>
        </p:spPr>
      </p:sp>
      <p:sp>
        <p:nvSpPr>
          <p:cNvPr id="11469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p:cNvSpPr>
          <p:nvPr>
            <p:ph type="sldImg"/>
          </p:nvPr>
        </p:nvSpPr>
        <p:spPr>
          <a:solidFill>
            <a:srgbClr val="FFFFFF"/>
          </a:solidFill>
          <a:ln/>
        </p:spPr>
      </p:sp>
      <p:sp>
        <p:nvSpPr>
          <p:cNvPr id="1167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p:cNvSpPr>
          <p:nvPr>
            <p:ph type="sldImg"/>
          </p:nvPr>
        </p:nvSpPr>
        <p:spPr>
          <a:xfrm>
            <a:off x="1143000" y="685800"/>
            <a:ext cx="4572000" cy="3429000"/>
          </a:xfrm>
          <a:solidFill>
            <a:srgbClr val="FFFFFF"/>
          </a:solidFill>
          <a:ln/>
        </p:spPr>
      </p:sp>
      <p:sp>
        <p:nvSpPr>
          <p:cNvPr id="11878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451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553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p:cNvSpPr>
          <p:nvPr>
            <p:ph type="sldImg"/>
          </p:nvPr>
        </p:nvSpPr>
        <p:spPr>
          <a:solidFill>
            <a:srgbClr val="FFFFFF"/>
          </a:solidFill>
          <a:ln/>
        </p:spPr>
      </p:sp>
      <p:sp>
        <p:nvSpPr>
          <p:cNvPr id="12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hasCustomPrompt="1"/>
          </p:nvPr>
        </p:nvSpPr>
        <p:spPr>
          <a:xfrm>
            <a:off x="383618" y="595342"/>
            <a:ext cx="8426370" cy="3777092"/>
          </a:xfrm>
        </p:spPr>
        <p:txBody>
          <a:bodyPr anchor="ctr">
            <a:normAutofit/>
          </a:bodyPr>
          <a:lstStyle>
            <a:lvl1pPr>
              <a:defRPr sz="4400" cap="none" baseline="0">
                <a:latin typeface="Calibri"/>
                <a:cs typeface="Calibri"/>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351512" y="4713827"/>
            <a:ext cx="6705600" cy="685800"/>
          </a:xfrm>
        </p:spPr>
        <p:txBody>
          <a:bodyPr anchor="ctr">
            <a:normAutofit/>
          </a:bodyPr>
          <a:lstStyle>
            <a:lvl1pPr marL="0" indent="0" algn="l">
              <a:buNone/>
              <a:defRPr sz="2600">
                <a:solidFill>
                  <a:srgbClr val="FFFFFF"/>
                </a:solidFill>
                <a:latin typeface="Calibri"/>
                <a:cs typeface="Calibri"/>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29" name="Slide Number Placeholder 28"/>
          <p:cNvSpPr>
            <a:spLocks noGrp="1"/>
          </p:cNvSpPr>
          <p:nvPr>
            <p:ph type="sldNum" sz="quarter" idx="12"/>
          </p:nvPr>
        </p:nvSpPr>
        <p:spPr>
          <a:xfrm>
            <a:off x="0" y="6202091"/>
            <a:ext cx="2240280" cy="381000"/>
          </a:xfrm>
        </p:spPr>
        <p:txBody>
          <a:bodyPr/>
          <a:lstStyle>
            <a:lvl1pPr>
              <a:defRPr>
                <a:solidFill>
                  <a:schemeClr val="tx2"/>
                </a:solidFill>
              </a:defRPr>
            </a:lvl1pPr>
          </a:lstStyle>
          <a:p>
            <a:pPr>
              <a:defRPr/>
            </a:pPr>
            <a:fld id="{D52799CE-711A-FA44-BA4E-E463DA170A36}"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2D6238C2-C284-AD4D-8FB8-9663937FCA09}" type="slidenum">
              <a:rPr lang="en-GB" smtClean="0"/>
              <a:pPr>
                <a:defRPr/>
              </a:pPr>
              <a:t>‹#›</a:t>
            </a:fld>
            <a:endParaRPr lang="en-GB" dirty="0"/>
          </a:p>
        </p:txBody>
      </p:sp>
      <p:sp>
        <p:nvSpPr>
          <p:cNvPr id="8" name="Content Placeholder 7"/>
          <p:cNvSpPr>
            <a:spLocks noGrp="1"/>
          </p:cNvSpPr>
          <p:nvPr>
            <p:ph sz="quarter" idx="1"/>
          </p:nvPr>
        </p:nvSpPr>
        <p:spPr>
          <a:xfrm>
            <a:off x="612648" y="1600200"/>
            <a:ext cx="8153400" cy="4495800"/>
          </a:xfrm>
        </p:spPr>
        <p:txBody>
          <a:bodyPr/>
          <a:lstStyle>
            <a:lvl4pPr>
              <a:buClr>
                <a:schemeClr val="accent1"/>
              </a:buClr>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7" name="Picture 6"/>
          <p:cNvPicPr>
            <a:picLocks noChangeAspect="1"/>
          </p:cNvPicPr>
          <p:nvPr/>
        </p:nvPicPr>
        <p:blipFill>
          <a:blip r:embed="rId2"/>
          <a:stretch>
            <a:fillRect/>
          </a:stretch>
        </p:blipFill>
        <p:spPr>
          <a:xfrm>
            <a:off x="8064500" y="6184900"/>
            <a:ext cx="1079500" cy="6731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lvl4pPr>
              <a:buClr>
                <a:schemeClr val="accent1"/>
              </a:buClr>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4pPr>
              <a:buClr>
                <a:schemeClr val="accent1"/>
              </a:buClr>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Slide Number Placeholder 9"/>
          <p:cNvSpPr>
            <a:spLocks noGrp="1"/>
          </p:cNvSpPr>
          <p:nvPr>
            <p:ph type="sldNum" sz="quarter" idx="16"/>
          </p:nvPr>
        </p:nvSpPr>
        <p:spPr/>
        <p:txBody>
          <a:bodyPr rtlCol="0"/>
          <a:lstStyle/>
          <a:p>
            <a:pPr>
              <a:defRPr/>
            </a:pPr>
            <a:fld id="{5C50C641-66DE-184E-B016-D253D8CA36FC}" type="slidenum">
              <a:rPr lang="en-GB" smtClean="0"/>
              <a:pPr>
                <a:defRPr/>
              </a:pPr>
              <a:t>‹#›</a:t>
            </a:fld>
            <a:endParaRPr lang="en-GB"/>
          </a:p>
        </p:txBody>
      </p:sp>
      <p:sp>
        <p:nvSpPr>
          <p:cNvPr id="12" name="Footer Placeholder 11"/>
          <p:cNvSpPr>
            <a:spLocks noGrp="1"/>
          </p:cNvSpPr>
          <p:nvPr>
            <p:ph type="ftr" sz="quarter" idx="17"/>
          </p:nvPr>
        </p:nvSpPr>
        <p:spPr/>
        <p:txBody>
          <a:bodyPr rtlCol="0"/>
          <a:lstStyle/>
          <a:p>
            <a:pPr>
              <a:defRPr/>
            </a:pPr>
            <a:endParaRPr lang="en-US"/>
          </a:p>
        </p:txBody>
      </p:sp>
      <p:pic>
        <p:nvPicPr>
          <p:cNvPr id="7" name="Picture 6"/>
          <p:cNvPicPr>
            <a:picLocks noChangeAspect="1"/>
          </p:cNvPicPr>
          <p:nvPr userDrawn="1"/>
        </p:nvPicPr>
        <p:blipFill>
          <a:blip r:embed="rId2"/>
          <a:stretch>
            <a:fillRect/>
          </a:stretch>
        </p:blipFill>
        <p:spPr>
          <a:xfrm>
            <a:off x="8064500" y="6160434"/>
            <a:ext cx="1079500" cy="6731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lvl4pPr>
              <a:buClr>
                <a:schemeClr val="accent1"/>
              </a:buClr>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lvl4pPr>
              <a:buClr>
                <a:schemeClr val="accent1"/>
              </a:buClr>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lide Number Placeholder 11"/>
          <p:cNvSpPr>
            <a:spLocks noGrp="1"/>
          </p:cNvSpPr>
          <p:nvPr>
            <p:ph type="sldNum" sz="quarter" idx="16"/>
          </p:nvPr>
        </p:nvSpPr>
        <p:spPr/>
        <p:txBody>
          <a:bodyPr rtlCol="0"/>
          <a:lstStyle/>
          <a:p>
            <a:pPr>
              <a:defRPr/>
            </a:pPr>
            <a:fld id="{27179BD9-65CB-694A-A2D4-7B548DC60A53}" type="slidenum">
              <a:rPr lang="en-GB" smtClean="0"/>
              <a:pPr>
                <a:defRPr/>
              </a:pPr>
              <a:t>‹#›</a:t>
            </a:fld>
            <a:endParaRPr lang="en-GB"/>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pic>
        <p:nvPicPr>
          <p:cNvPr id="9" name="Picture 8"/>
          <p:cNvPicPr>
            <a:picLocks noChangeAspect="1"/>
          </p:cNvPicPr>
          <p:nvPr userDrawn="1"/>
        </p:nvPicPr>
        <p:blipFill>
          <a:blip r:embed="rId2"/>
          <a:stretch>
            <a:fillRect/>
          </a:stretch>
        </p:blipFill>
        <p:spPr>
          <a:xfrm>
            <a:off x="8064500" y="6160434"/>
            <a:ext cx="1079500" cy="6731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with logo">
    <p:spTree>
      <p:nvGrpSpPr>
        <p:cNvPr id="1" name=""/>
        <p:cNvGrpSpPr/>
        <p:nvPr/>
      </p:nvGrpSpPr>
      <p:grpSpPr>
        <a:xfrm>
          <a:off x="0" y="0"/>
          <a:ext cx="0" cy="0"/>
          <a:chOff x="0" y="0"/>
          <a:chExt cx="0" cy="0"/>
        </a:xfrm>
      </p:grpSpPr>
      <p:sp>
        <p:nvSpPr>
          <p:cNvPr id="9" name="Rectangle 8"/>
          <p:cNvSpPr/>
          <p:nvPr userDrawn="1"/>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11"/>
          </p:nvPr>
        </p:nvSpPr>
        <p:spPr/>
        <p:txBody>
          <a:bodyPr/>
          <a:lstStyle/>
          <a:p>
            <a:pPr>
              <a:defRPr/>
            </a:pPr>
            <a:endParaRPr lang="en-US"/>
          </a:p>
        </p:txBody>
      </p:sp>
      <p:pic>
        <p:nvPicPr>
          <p:cNvPr id="5" name="Picture 4"/>
          <p:cNvPicPr>
            <a:picLocks noChangeAspect="1"/>
          </p:cNvPicPr>
          <p:nvPr/>
        </p:nvPicPr>
        <p:blipFill>
          <a:blip r:embed="rId2"/>
          <a:stretch>
            <a:fillRect/>
          </a:stretch>
        </p:blipFill>
        <p:spPr>
          <a:xfrm>
            <a:off x="7862081" y="6036346"/>
            <a:ext cx="1079500" cy="673100"/>
          </a:xfrm>
          <a:prstGeom prst="rect">
            <a:avLst/>
          </a:prstGeom>
        </p:spPr>
      </p:pic>
      <p:sp>
        <p:nvSpPr>
          <p:cNvPr id="6" name="Title 1"/>
          <p:cNvSpPr>
            <a:spLocks noGrp="1"/>
          </p:cNvSpPr>
          <p:nvPr>
            <p:ph type="title"/>
          </p:nvPr>
        </p:nvSpPr>
        <p:spPr>
          <a:xfrm>
            <a:off x="609600" y="228600"/>
            <a:ext cx="8153400" cy="990600"/>
          </a:xfrm>
        </p:spPr>
        <p:txBody>
          <a:bodyPr/>
          <a:lstStyle/>
          <a:p>
            <a:r>
              <a:rPr kumimoji="0" lang="en-US" smtClean="0"/>
              <a:t>Click to edit Master title style</a:t>
            </a:r>
            <a:endParaRPr kumimoji="0" lang="en-US" dirty="0"/>
          </a:p>
        </p:txBody>
      </p:sp>
      <p:sp>
        <p:nvSpPr>
          <p:cNvPr id="7" name="Slide Number Placeholder 4"/>
          <p:cNvSpPr txBox="1">
            <a:spLocks/>
          </p:cNvSpPr>
          <p:nvPr userDrawn="1"/>
        </p:nvSpPr>
        <p:spPr>
          <a:xfrm>
            <a:off x="0" y="1272222"/>
            <a:ext cx="533400" cy="244476"/>
          </a:xfrm>
          <a:prstGeom prst="rect">
            <a:avLst/>
          </a:prstGeom>
        </p:spPr>
        <p:txBody>
          <a:bodyPr vert="horz" anchor="ctr" anchorCtr="0">
            <a:normAutofit fontScale="85000" lnSpcReduction="20000"/>
          </a:bodyPr>
          <a:lstStyle>
            <a:defPPr>
              <a:defRPr lang="en-GB"/>
            </a:defPPr>
            <a:lvl1pPr algn="ctr" rtl="0" eaLnBrk="1" fontAlgn="base" latinLnBrk="0" hangingPunct="1">
              <a:spcBef>
                <a:spcPct val="0"/>
              </a:spcBef>
              <a:spcAft>
                <a:spcPct val="0"/>
              </a:spcAft>
              <a:defRPr kumimoji="0" sz="1400" b="1" kern="1200">
                <a:solidFill>
                  <a:srgbClr val="000000"/>
                </a:solidFill>
                <a:latin typeface="Genev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5pPr>
            <a:lvl6pPr marL="2286000" algn="l" defTabSz="457200" rtl="0" eaLnBrk="1" latinLnBrk="0" hangingPunct="1">
              <a:defRPr sz="2400" kern="1200">
                <a:solidFill>
                  <a:schemeClr val="tx1"/>
                </a:solidFill>
                <a:latin typeface="Geneva" charset="0"/>
                <a:ea typeface="ＭＳ Ｐゴシック" charset="0"/>
                <a:cs typeface="ＭＳ Ｐゴシック" charset="0"/>
              </a:defRPr>
            </a:lvl6pPr>
            <a:lvl7pPr marL="2743200" algn="l" defTabSz="457200" rtl="0" eaLnBrk="1" latinLnBrk="0" hangingPunct="1">
              <a:defRPr sz="2400" kern="1200">
                <a:solidFill>
                  <a:schemeClr val="tx1"/>
                </a:solidFill>
                <a:latin typeface="Geneva" charset="0"/>
                <a:ea typeface="ＭＳ Ｐゴシック" charset="0"/>
                <a:cs typeface="ＭＳ Ｐゴシック" charset="0"/>
              </a:defRPr>
            </a:lvl7pPr>
            <a:lvl8pPr marL="3200400" algn="l" defTabSz="457200" rtl="0" eaLnBrk="1" latinLnBrk="0" hangingPunct="1">
              <a:defRPr sz="2400" kern="1200">
                <a:solidFill>
                  <a:schemeClr val="tx1"/>
                </a:solidFill>
                <a:latin typeface="Geneva" charset="0"/>
                <a:ea typeface="ＭＳ Ｐゴシック" charset="0"/>
                <a:cs typeface="ＭＳ Ｐゴシック" charset="0"/>
              </a:defRPr>
            </a:lvl8pPr>
            <a:lvl9pPr marL="3657600" algn="l" defTabSz="457200" rtl="0" eaLnBrk="1" latinLnBrk="0" hangingPunct="1">
              <a:defRPr sz="2400" kern="1200">
                <a:solidFill>
                  <a:schemeClr val="tx1"/>
                </a:solidFill>
                <a:latin typeface="Geneva" charset="0"/>
                <a:ea typeface="ＭＳ Ｐゴシック" charset="0"/>
                <a:cs typeface="ＭＳ Ｐゴシック" charset="0"/>
              </a:defRPr>
            </a:lvl9pPr>
          </a:lstStyle>
          <a:p>
            <a:pPr>
              <a:defRPr/>
            </a:pPr>
            <a:fld id="{19ABF79A-F4A3-5E49-A6CE-5B8CF779BC37}" type="slidenum">
              <a:rPr lang="en-GB" smtClean="0"/>
              <a:pPr>
                <a:defRPr/>
              </a:pPr>
              <a:t>‹#›</a:t>
            </a:fld>
            <a:endParaRPr lang="en-GB" dirty="0"/>
          </a:p>
        </p:txBody>
      </p:sp>
      <p:sp>
        <p:nvSpPr>
          <p:cNvPr id="8" name="Rectangle 7"/>
          <p:cNvSpPr/>
          <p:nvPr userDrawn="1"/>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a:defRPr/>
            </a:pPr>
            <a:fld id="{19ABF79A-F4A3-5E49-A6CE-5B8CF779BC37}" type="slidenum">
              <a:rPr lang="en-GB" smtClean="0"/>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rgbClr val="000000"/>
                </a:solidFill>
              </a:defRPr>
            </a:lvl1pPr>
          </a:lstStyle>
          <a:p>
            <a:pPr>
              <a:defRPr/>
            </a:pPr>
            <a:fld id="{810F0876-9936-0A4D-A655-DB5D8150D4AA}" type="slidenum">
              <a:rPr lang="en-GB" smtClean="0"/>
              <a:pPr>
                <a:defRPr/>
              </a:pPr>
              <a:t>‹#›</a:t>
            </a:fld>
            <a:endParaRPr lang="en-GB" dirty="0"/>
          </a:p>
        </p:txBody>
      </p:sp>
      <p:pic>
        <p:nvPicPr>
          <p:cNvPr id="5" name="Picture 4"/>
          <p:cNvPicPr>
            <a:picLocks noChangeAspect="1"/>
          </p:cNvPicPr>
          <p:nvPr/>
        </p:nvPicPr>
        <p:blipFill>
          <a:blip r:embed="rId2"/>
          <a:stretch>
            <a:fillRect/>
          </a:stretch>
        </p:blipFill>
        <p:spPr>
          <a:xfrm>
            <a:off x="8064500" y="6160434"/>
            <a:ext cx="1079500" cy="673100"/>
          </a:xfrm>
          <a:prstGeom prst="rect">
            <a:avLst/>
          </a:prstGeom>
        </p:spPr>
      </p:pic>
    </p:spTree>
    <p:extLst>
      <p:ext uri="{BB962C8B-B14F-4D97-AF65-F5344CB8AC3E}">
        <p14:creationId xmlns:p14="http://schemas.microsoft.com/office/powerpoint/2010/main" val="307753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normAutofit/>
          </a:bodyPr>
          <a:lstStyle>
            <a:lvl1pPr algn="l">
              <a:buNone/>
              <a:defRPr sz="3600" b="0"/>
            </a:lvl1pPr>
          </a:lstStyle>
          <a:p>
            <a:r>
              <a:rPr kumimoji="0" lang="en-US" smtClean="0"/>
              <a:t>Click to edit Master title style</a:t>
            </a:r>
            <a:endParaRPr kumimoji="0"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50E85CD4-01C3-DE45-A238-CA0781C7043D}" type="slidenum">
              <a:rPr lang="en-GB" smtClean="0"/>
              <a:pPr>
                <a:defRPr/>
              </a:pPr>
              <a:t>‹#›</a:t>
            </a:fld>
            <a:endParaRPr lang="en-GB"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12588" y="152400"/>
            <a:ext cx="8074212" cy="1066800"/>
          </a:xfrm>
          <a:prstGeom prst="rect">
            <a:avLst/>
          </a:prstGeom>
        </p:spPr>
        <p:txBody>
          <a:bodyPr>
            <a:normAutofit/>
          </a:bodyPr>
          <a:lstStyle>
            <a:lvl1pPr>
              <a:defRPr sz="3600">
                <a:solidFill>
                  <a:schemeClr val="tx2"/>
                </a:solidFill>
                <a:latin typeface="+mj-lt"/>
              </a:defRPr>
            </a:lvl1pPr>
          </a:lstStyle>
          <a:p>
            <a:r>
              <a:rPr lang="en-US" dirty="0" smtClean="0"/>
              <a:t>Click to edit Master 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anchor="ctr"/>
          <a:lstStyle>
            <a:lvl1pPr>
              <a:defRPr>
                <a:solidFill>
                  <a:srgbClr val="000000"/>
                </a:solidFill>
                <a:latin typeface="Arial" charset="0"/>
                <a:cs typeface="Arial" charset="0"/>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02B601A0-3688-4D07-8CC1-C676D43367B8}" type="slidenum">
              <a:rPr lang="en-US"/>
              <a:pPr>
                <a:defRPr/>
              </a:pPr>
              <a:t>‹#›</a:t>
            </a:fld>
            <a:endParaRPr lang="en-US"/>
          </a:p>
        </p:txBody>
      </p:sp>
    </p:spTree>
    <p:extLst>
      <p:ext uri="{BB962C8B-B14F-4D97-AF65-F5344CB8AC3E}">
        <p14:creationId xmlns:p14="http://schemas.microsoft.com/office/powerpoint/2010/main" val="2350943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chemeClr val="tx1"/>
                </a:solidFill>
              </a:defRPr>
            </a:lvl1pPr>
          </a:lstStyle>
          <a:p>
            <a:pPr>
              <a:defRPr/>
            </a:pPr>
            <a:fld id="{0BCA7252-6283-0043-95DE-9CBA704BC554}"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7" r:id="rId5"/>
    <p:sldLayoutId id="2147483926" r:id="rId6"/>
    <p:sldLayoutId id="2147483929" r:id="rId7"/>
    <p:sldLayoutId id="2147483928" r:id="rId8"/>
    <p:sldLayoutId id="2147483930" r:id="rId9"/>
  </p:sldLayoutIdLst>
  <p:hf hdr="0" ftr="0" dt="0"/>
  <p:txStyles>
    <p:titleStyle>
      <a:lvl1pPr algn="l" rtl="0" eaLnBrk="1" latinLnBrk="0" hangingPunct="1">
        <a:spcBef>
          <a:spcPct val="0"/>
        </a:spcBef>
        <a:buNone/>
        <a:defRPr kumimoji="0" sz="3600" kern="1200">
          <a:solidFill>
            <a:schemeClr val="tx2"/>
          </a:solidFill>
          <a:latin typeface="Calibri"/>
          <a:ea typeface="+mj-ea"/>
          <a:cs typeface="Calibri"/>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Calibri"/>
          <a:ea typeface="+mn-ea"/>
          <a:cs typeface="Calibri"/>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alibri"/>
          <a:ea typeface="+mn-ea"/>
          <a:cs typeface="Calibri"/>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Calibri"/>
          <a:ea typeface="+mn-ea"/>
          <a:cs typeface="Calibri"/>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a:ea typeface="+mn-ea"/>
          <a:cs typeface="Calibri"/>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a:ea typeface="+mn-ea"/>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ylanwiliam.org" TargetMode="External"/><Relationship Id="rId3" Type="http://schemas.openxmlformats.org/officeDocument/2006/relationships/hyperlink" Target="https://twitter.com/search?q=%23ssatnc12&amp;src=hash"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4v"/><Relationship Id="rId2" Type="http://schemas.openxmlformats.org/officeDocument/2006/relationships/video" Target="../media/media1.m4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file://localhost/Not%20me%20work/V/VisCog%20productions/The%20Monkey%20Business%20Illusion.mp4" TargetMode="External"/><Relationship Id="rId2" Type="http://schemas.openxmlformats.org/officeDocument/2006/relationships/video" Target="file://localhost/Not%20me%20work/V/VisCog%20productions/The%20Monkey%20Business%20Illusion.mp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2.m4v"/><Relationship Id="rId2" Type="http://schemas.openxmlformats.org/officeDocument/2006/relationships/video" Target="../media/media2.m4v"/></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hyperlink" Target="http://www.dylanwiliam.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300" dirty="0" smtClean="0"/>
              <a:t>Leadership for teacher learning</a:t>
            </a:r>
            <a:endParaRPr lang="en-US" sz="4300" dirty="0"/>
          </a:p>
        </p:txBody>
      </p:sp>
      <p:sp>
        <p:nvSpPr>
          <p:cNvPr id="3" name="Subtitle 2"/>
          <p:cNvSpPr>
            <a:spLocks noGrp="1"/>
          </p:cNvSpPr>
          <p:nvPr>
            <p:ph type="subTitle" idx="1"/>
          </p:nvPr>
        </p:nvSpPr>
        <p:spPr/>
        <p:txBody>
          <a:bodyPr/>
          <a:lstStyle/>
          <a:p>
            <a:r>
              <a:rPr lang="en-US" dirty="0" smtClean="0"/>
              <a:t>Dylan Wiliam</a:t>
            </a:r>
            <a:endParaRPr lang="en-US" dirty="0"/>
          </a:p>
        </p:txBody>
      </p:sp>
      <p:sp>
        <p:nvSpPr>
          <p:cNvPr id="4" name="TextBox 3"/>
          <p:cNvSpPr txBox="1"/>
          <p:nvPr/>
        </p:nvSpPr>
        <p:spPr>
          <a:xfrm>
            <a:off x="2385223" y="6133863"/>
            <a:ext cx="6758777" cy="461665"/>
          </a:xfrm>
          <a:prstGeom prst="rect">
            <a:avLst/>
          </a:prstGeom>
          <a:noFill/>
        </p:spPr>
        <p:txBody>
          <a:bodyPr wrap="square" rtlCol="0">
            <a:spAutoFit/>
          </a:bodyPr>
          <a:lstStyle/>
          <a:p>
            <a:pPr algn="ctr"/>
            <a:r>
              <a:rPr lang="en-US" dirty="0" smtClean="0">
                <a:solidFill>
                  <a:srgbClr val="FFFFFF"/>
                </a:solidFill>
              </a:rPr>
              <a:t>www.dylanwiliam.net</a:t>
            </a:r>
            <a:endParaRPr lang="en-US" dirty="0">
              <a:solidFill>
                <a:srgbClr val="FFFFFF"/>
              </a:solidFill>
            </a:endParaRPr>
          </a:p>
        </p:txBody>
      </p:sp>
    </p:spTree>
    <p:extLst>
      <p:ext uri="{BB962C8B-B14F-4D97-AF65-F5344CB8AC3E}">
        <p14:creationId xmlns:p14="http://schemas.microsoft.com/office/powerpoint/2010/main" val="32207713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people shouldn’t work on their own</a:t>
            </a:r>
            <a:endParaRPr lang="en-US" dirty="0"/>
          </a:p>
        </p:txBody>
      </p:sp>
      <p:sp>
        <p:nvSpPr>
          <p:cNvPr id="3" name="Content Placeholder 2"/>
          <p:cNvSpPr>
            <a:spLocks noGrp="1"/>
          </p:cNvSpPr>
          <p:nvPr>
            <p:ph idx="1"/>
          </p:nvPr>
        </p:nvSpPr>
        <p:spPr>
          <a:xfrm>
            <a:off x="612648" y="1600200"/>
            <a:ext cx="8153400" cy="5257800"/>
          </a:xfrm>
        </p:spPr>
        <p:txBody>
          <a:bodyPr>
            <a:normAutofit fontScale="85000" lnSpcReduction="20000"/>
          </a:bodyPr>
          <a:lstStyle/>
          <a:p>
            <a:pPr>
              <a:lnSpc>
                <a:spcPct val="110000"/>
              </a:lnSpc>
            </a:pPr>
            <a:r>
              <a:rPr lang="en-US" sz="2800" dirty="0" smtClean="0"/>
              <a:t>Only 2% of high school seniors believe their leadership skills are below average (</a:t>
            </a:r>
            <a:r>
              <a:rPr lang="en-US" sz="2800" dirty="0"/>
              <a:t>College Board, 1976/1977)</a:t>
            </a:r>
            <a:endParaRPr lang="en-US" sz="2800" dirty="0" smtClean="0"/>
          </a:p>
          <a:p>
            <a:pPr>
              <a:lnSpc>
                <a:spcPct val="110000"/>
              </a:lnSpc>
            </a:pPr>
            <a:r>
              <a:rPr lang="en-US" sz="2800" dirty="0" smtClean="0"/>
              <a:t>…and 25% of them believe they are in the top 1% in their ability to get along with others (</a:t>
            </a:r>
            <a:r>
              <a:rPr lang="en-US" sz="2800" dirty="0"/>
              <a:t>College Board, 1976/1977)</a:t>
            </a:r>
            <a:endParaRPr lang="en-US" sz="2800" dirty="0" smtClean="0"/>
          </a:p>
          <a:p>
            <a:pPr>
              <a:lnSpc>
                <a:spcPct val="110000"/>
              </a:lnSpc>
            </a:pPr>
            <a:r>
              <a:rPr lang="en-US" sz="2800" dirty="0" smtClean="0"/>
              <a:t>93% of Americans and 69% of Swedes think they are above average drivers (</a:t>
            </a:r>
            <a:r>
              <a:rPr lang="en-US" sz="2800" dirty="0" err="1" smtClean="0"/>
              <a:t>Svenson</a:t>
            </a:r>
            <a:r>
              <a:rPr lang="en-US" sz="2800" dirty="0" smtClean="0"/>
              <a:t>, 1981)</a:t>
            </a:r>
          </a:p>
          <a:p>
            <a:pPr>
              <a:lnSpc>
                <a:spcPct val="110000"/>
              </a:lnSpc>
            </a:pPr>
            <a:r>
              <a:rPr lang="en-US" sz="2800" dirty="0" smtClean="0"/>
              <a:t>94% of college professors report doing above average work (Cross, 1997)</a:t>
            </a:r>
          </a:p>
          <a:p>
            <a:pPr>
              <a:lnSpc>
                <a:spcPct val="110000"/>
              </a:lnSpc>
            </a:pPr>
            <a:r>
              <a:rPr lang="en-US" sz="2800" dirty="0" smtClean="0"/>
              <a:t>People think they are at lower risk than their peers for heart attacks, cancer, food poisoning, etc. (Weinstein, 1980)</a:t>
            </a:r>
          </a:p>
          <a:p>
            <a:pPr>
              <a:lnSpc>
                <a:spcPct val="110000"/>
              </a:lnSpc>
            </a:pPr>
            <a:r>
              <a:rPr lang="en-US" sz="2800" dirty="0" smtClean="0"/>
              <a:t>Strangers predict your IQ better than you do (</a:t>
            </a:r>
            <a:r>
              <a:rPr lang="en-US" sz="2800" dirty="0" err="1" smtClean="0"/>
              <a:t>Borkenau</a:t>
            </a:r>
            <a:r>
              <a:rPr lang="en-US" sz="2800" dirty="0" smtClean="0"/>
              <a:t> &amp; </a:t>
            </a:r>
            <a:r>
              <a:rPr lang="en-US" sz="2800" dirty="0" err="1" smtClean="0"/>
              <a:t>Liebler</a:t>
            </a:r>
            <a:r>
              <a:rPr lang="en-US" sz="2800" dirty="0" smtClean="0"/>
              <a:t>, 1993)</a:t>
            </a:r>
          </a:p>
          <a:p>
            <a:pPr>
              <a:lnSpc>
                <a:spcPct val="110000"/>
              </a:lnSpc>
            </a:pPr>
            <a:r>
              <a:rPr lang="en-US" sz="2800" dirty="0" smtClean="0"/>
              <a:t>People believe they are more accurate than their peers</a:t>
            </a:r>
            <a:br>
              <a:rPr lang="en-US" sz="2800" dirty="0" smtClean="0"/>
            </a:br>
            <a:r>
              <a:rPr lang="en-US" sz="2800" dirty="0" smtClean="0"/>
              <a:t>at self-assessment (</a:t>
            </a:r>
            <a:r>
              <a:rPr lang="da-DK" sz="2800" dirty="0" err="1"/>
              <a:t>Pronin</a:t>
            </a:r>
            <a:r>
              <a:rPr lang="da-DK" sz="2800" dirty="0"/>
              <a:t>, Lin, &amp; Ross, </a:t>
            </a:r>
            <a:r>
              <a:rPr lang="da-DK" sz="2800" dirty="0" smtClean="0"/>
              <a:t>2002)</a:t>
            </a:r>
            <a:endParaRPr lang="en-US" sz="2800" dirty="0" smtClean="0"/>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10</a:t>
            </a:fld>
            <a:endParaRPr lang="en-GB" dirty="0"/>
          </a:p>
        </p:txBody>
      </p:sp>
    </p:spTree>
    <p:extLst>
      <p:ext uri="{BB962C8B-B14F-4D97-AF65-F5344CB8AC3E}">
        <p14:creationId xmlns:p14="http://schemas.microsoft.com/office/powerpoint/2010/main" val="1468237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228600"/>
            <a:ext cx="8531352" cy="990600"/>
          </a:xfrm>
        </p:spPr>
        <p:txBody>
          <a:bodyPr>
            <a:normAutofit/>
          </a:bodyPr>
          <a:lstStyle/>
          <a:p>
            <a:r>
              <a:rPr lang="en-US" dirty="0" smtClean="0"/>
              <a:t>Collaboration and creativity in ‘small worlds’</a:t>
            </a:r>
            <a:endParaRPr lang="en-US" dirty="0"/>
          </a:p>
        </p:txBody>
      </p:sp>
      <p:sp>
        <p:nvSpPr>
          <p:cNvPr id="5" name="Content Placeholder 4"/>
          <p:cNvSpPr>
            <a:spLocks noGrp="1"/>
          </p:cNvSpPr>
          <p:nvPr>
            <p:ph sz="quarter" idx="1"/>
          </p:nvPr>
        </p:nvSpPr>
        <p:spPr>
          <a:xfrm>
            <a:off x="612648" y="1600200"/>
            <a:ext cx="8323623" cy="4495800"/>
          </a:xfrm>
        </p:spPr>
        <p:txBody>
          <a:bodyPr>
            <a:normAutofit fontScale="92500" lnSpcReduction="20000"/>
          </a:bodyPr>
          <a:lstStyle/>
          <a:p>
            <a:r>
              <a:rPr lang="en-US" dirty="0" smtClean="0"/>
              <a:t>Analysis of all 442 musicals on Broadway from 1945 to 1989</a:t>
            </a:r>
          </a:p>
          <a:p>
            <a:pPr lvl="1"/>
            <a:r>
              <a:rPr lang="en-US" dirty="0" smtClean="0"/>
              <a:t>105 hits (generated enough cash to cover costs)</a:t>
            </a:r>
          </a:p>
          <a:p>
            <a:pPr lvl="1"/>
            <a:r>
              <a:rPr lang="en-US" dirty="0" smtClean="0"/>
              <a:t>288 flops (did not generate enough cash to cover costs)</a:t>
            </a:r>
          </a:p>
          <a:p>
            <a:pPr lvl="1"/>
            <a:r>
              <a:rPr lang="en-US" dirty="0" smtClean="0"/>
              <a:t>49 failures (did not open)</a:t>
            </a:r>
          </a:p>
          <a:p>
            <a:r>
              <a:rPr lang="en-US" dirty="0" smtClean="0"/>
              <a:t>For each show, the “core team” consisted of</a:t>
            </a:r>
          </a:p>
          <a:p>
            <a:pPr lvl="1"/>
            <a:r>
              <a:rPr lang="en-US" dirty="0" smtClean="0"/>
              <a:t>composer</a:t>
            </a:r>
          </a:p>
          <a:p>
            <a:pPr lvl="1"/>
            <a:r>
              <a:rPr lang="en-US" dirty="0" smtClean="0"/>
              <a:t>lyricist</a:t>
            </a:r>
          </a:p>
          <a:p>
            <a:pPr lvl="1"/>
            <a:r>
              <a:rPr lang="en-US" dirty="0" smtClean="0"/>
              <a:t>librettist</a:t>
            </a:r>
          </a:p>
          <a:p>
            <a:pPr lvl="1"/>
            <a:r>
              <a:rPr lang="en-US" dirty="0" smtClean="0"/>
              <a:t>choreographer</a:t>
            </a:r>
          </a:p>
          <a:p>
            <a:pPr lvl="1"/>
            <a:r>
              <a:rPr lang="en-US" dirty="0" smtClean="0"/>
              <a:t>director</a:t>
            </a:r>
          </a:p>
          <a:p>
            <a:pPr lvl="1"/>
            <a:r>
              <a:rPr lang="en-US" dirty="0" smtClean="0"/>
              <a:t>producer</a:t>
            </a:r>
            <a:endParaRPr lang="en-US" dirty="0"/>
          </a:p>
        </p:txBody>
      </p:sp>
    </p:spTree>
    <p:extLst>
      <p:ext uri="{BB962C8B-B14F-4D97-AF65-F5344CB8AC3E}">
        <p14:creationId xmlns:p14="http://schemas.microsoft.com/office/powerpoint/2010/main" val="2528984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the closeness of a team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12</a:t>
            </a:fld>
            <a:endParaRPr lang="en-GB" dirty="0"/>
          </a:p>
        </p:txBody>
      </p:sp>
      <p:sp>
        <p:nvSpPr>
          <p:cNvPr id="4" name="Content Placeholder 3"/>
          <p:cNvSpPr>
            <a:spLocks noGrp="1"/>
          </p:cNvSpPr>
          <p:nvPr>
            <p:ph sz="quarter" idx="1"/>
          </p:nvPr>
        </p:nvSpPr>
        <p:spPr>
          <a:xfrm>
            <a:off x="612648" y="1600200"/>
            <a:ext cx="8153400" cy="5257800"/>
          </a:xfrm>
        </p:spPr>
        <p:txBody>
          <a:bodyPr>
            <a:normAutofit/>
          </a:bodyPr>
          <a:lstStyle/>
          <a:p>
            <a:r>
              <a:rPr lang="en-US" sz="2800" dirty="0" smtClean="0"/>
              <a:t>For each musical, the following measures were derived</a:t>
            </a:r>
          </a:p>
          <a:p>
            <a:pPr lvl="1"/>
            <a:r>
              <a:rPr lang="en-US" sz="2400" dirty="0" smtClean="0"/>
              <a:t>Cluster coefficient (CC): the average fraction of a member’s collaborators who have collaborated previously (high value indicates a core team who have worked together a lot)</a:t>
            </a:r>
          </a:p>
          <a:p>
            <a:pPr lvl="1"/>
            <a:r>
              <a:rPr lang="en-US" sz="2400" dirty="0" smtClean="0"/>
              <a:t>Path length (PL): the average number of intermediaries between members of the core team (a high value indicates that members do not have many collaborators in common)</a:t>
            </a:r>
          </a:p>
          <a:p>
            <a:pPr lvl="1"/>
            <a:r>
              <a:rPr lang="en-US" sz="2400" dirty="0" smtClean="0"/>
              <a:t>Small world quotient (Q): the ratio of CC to PL (a high value indicates a core team that have worked together a lot and have collaborators in common)</a:t>
            </a:r>
          </a:p>
          <a:p>
            <a:pPr lvl="1"/>
            <a:endParaRPr lang="en-US" dirty="0"/>
          </a:p>
        </p:txBody>
      </p:sp>
    </p:spTree>
    <p:extLst>
      <p:ext uri="{BB962C8B-B14F-4D97-AF65-F5344CB8AC3E}">
        <p14:creationId xmlns:p14="http://schemas.microsoft.com/office/powerpoint/2010/main" val="1171432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Probability of a Broadway hit: 1945-1989</a:t>
            </a:r>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1889177620"/>
              </p:ext>
            </p:extLst>
          </p:nvPr>
        </p:nvGraphicFramePr>
        <p:xfrm>
          <a:off x="612775"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12648" y="6250329"/>
            <a:ext cx="3869951" cy="369332"/>
          </a:xfrm>
          <a:prstGeom prst="rect">
            <a:avLst/>
          </a:prstGeom>
          <a:noFill/>
        </p:spPr>
        <p:txBody>
          <a:bodyPr wrap="square" rtlCol="0">
            <a:spAutoFit/>
          </a:bodyPr>
          <a:lstStyle/>
          <a:p>
            <a:r>
              <a:rPr lang="en-US" sz="1800" dirty="0" err="1" smtClean="0">
                <a:solidFill>
                  <a:schemeClr val="accent1"/>
                </a:solidFill>
                <a:latin typeface="+mj-lt"/>
              </a:rPr>
              <a:t>Uzzi</a:t>
            </a:r>
            <a:r>
              <a:rPr lang="en-US" sz="1800" dirty="0" smtClean="0">
                <a:solidFill>
                  <a:schemeClr val="accent1"/>
                </a:solidFill>
                <a:latin typeface="+mj-lt"/>
              </a:rPr>
              <a:t> and Spiro (2005)</a:t>
            </a:r>
            <a:endParaRPr lang="en-US" sz="1800" dirty="0">
              <a:solidFill>
                <a:schemeClr val="accent1"/>
              </a:solidFill>
              <a:latin typeface="+mj-lt"/>
            </a:endParaRPr>
          </a:p>
        </p:txBody>
      </p:sp>
    </p:spTree>
    <p:extLst>
      <p:ext uri="{BB962C8B-B14F-4D97-AF65-F5344CB8AC3E}">
        <p14:creationId xmlns:p14="http://schemas.microsoft.com/office/powerpoint/2010/main" val="79278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7" dur="5000"/>
                                        <p:tgtEl>
                                          <p:spTgt spid="7">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animBg="0"/>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Calibri" charset="0"/>
                <a:ea typeface="ＭＳ Ｐゴシック" charset="0"/>
                <a:cs typeface="ＭＳ Ｐゴシック" charset="0"/>
              </a:rPr>
              <a:t>Professional learning communities</a:t>
            </a:r>
          </a:p>
        </p:txBody>
      </p:sp>
      <p:sp>
        <p:nvSpPr>
          <p:cNvPr id="17410" name="Content Placeholder 2"/>
          <p:cNvSpPr>
            <a:spLocks noGrp="1"/>
          </p:cNvSpPr>
          <p:nvPr>
            <p:ph idx="1"/>
          </p:nvPr>
        </p:nvSpPr>
        <p:spPr/>
        <p:txBody>
          <a:bodyPr/>
          <a:lstStyle/>
          <a:p>
            <a:r>
              <a:rPr lang="en-US">
                <a:latin typeface="Calibri" charset="0"/>
                <a:ea typeface="ＭＳ Ｐゴシック" charset="0"/>
                <a:cs typeface="ＭＳ Ｐゴシック" charset="0"/>
              </a:rPr>
              <a:t>Professional</a:t>
            </a:r>
          </a:p>
          <a:p>
            <a:pPr lvl="1"/>
            <a:r>
              <a:rPr lang="en-US">
                <a:latin typeface="Calibri" charset="0"/>
                <a:ea typeface="ＭＳ Ｐゴシック" charset="0"/>
              </a:rPr>
              <a:t>Decision-making under uncertainty</a:t>
            </a:r>
          </a:p>
          <a:p>
            <a:pPr lvl="1"/>
            <a:r>
              <a:rPr lang="en-US">
                <a:latin typeface="Calibri" charset="0"/>
                <a:ea typeface="ＭＳ Ｐゴシック" charset="0"/>
              </a:rPr>
              <a:t>Accountable to a community of peers</a:t>
            </a:r>
          </a:p>
          <a:p>
            <a:r>
              <a:rPr lang="en-US">
                <a:latin typeface="Calibri" charset="0"/>
                <a:ea typeface="ＭＳ Ｐゴシック" charset="0"/>
                <a:cs typeface="ＭＳ Ｐゴシック" charset="0"/>
              </a:rPr>
              <a:t>Learning</a:t>
            </a:r>
          </a:p>
          <a:p>
            <a:pPr lvl="1"/>
            <a:r>
              <a:rPr lang="en-US">
                <a:latin typeface="Calibri" charset="0"/>
                <a:ea typeface="ＭＳ Ｐゴシック" charset="0"/>
              </a:rPr>
              <a:t>Focused on improvement in student outcomes</a:t>
            </a:r>
          </a:p>
          <a:p>
            <a:r>
              <a:rPr lang="en-US">
                <a:latin typeface="Calibri" charset="0"/>
                <a:ea typeface="ＭＳ Ｐゴシック" charset="0"/>
                <a:cs typeface="ＭＳ Ｐゴシック" charset="0"/>
              </a:rPr>
              <a:t>Communities</a:t>
            </a:r>
          </a:p>
          <a:p>
            <a:pPr lvl="1"/>
            <a:r>
              <a:rPr lang="en-US">
                <a:latin typeface="Calibri" charset="0"/>
                <a:ea typeface="ＭＳ Ｐゴシック" charset="0"/>
              </a:rPr>
              <a:t>Joint enterprise</a:t>
            </a:r>
          </a:p>
          <a:p>
            <a:pPr lvl="1"/>
            <a:r>
              <a:rPr lang="en-US">
                <a:latin typeface="Calibri" charset="0"/>
                <a:ea typeface="ＭＳ Ｐゴシック" charset="0"/>
              </a:rPr>
              <a:t>Mutual engagement</a:t>
            </a:r>
          </a:p>
          <a:p>
            <a:pPr lvl="1"/>
            <a:r>
              <a:rPr lang="en-US">
                <a:latin typeface="Calibri" charset="0"/>
                <a:ea typeface="ＭＳ Ｐゴシック" charset="0"/>
              </a:rPr>
              <a:t>Shared repertoire</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14</a:t>
            </a:fld>
            <a:endParaRPr lang="en-GB" dirty="0"/>
          </a:p>
        </p:txBody>
      </p:sp>
    </p:spTree>
    <p:extLst>
      <p:ext uri="{BB962C8B-B14F-4D97-AF65-F5344CB8AC3E}">
        <p14:creationId xmlns:p14="http://schemas.microsoft.com/office/powerpoint/2010/main" val="20216795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r>
              <a:rPr lang="en-US" smtClean="0"/>
              <a:t>Main approaches to formative assessment</a:t>
            </a:r>
            <a:endParaRPr lang="en-US" dirty="0"/>
          </a:p>
        </p:txBody>
      </p:sp>
      <p:sp>
        <p:nvSpPr>
          <p:cNvPr id="43011" name="Rectangle 5"/>
          <p:cNvSpPr>
            <a:spLocks noGrp="1" noChangeArrowheads="1"/>
          </p:cNvSpPr>
          <p:nvPr>
            <p:ph sz="quarter" idx="1"/>
          </p:nvPr>
        </p:nvSpPr>
        <p:spPr>
          <a:xfrm>
            <a:off x="612648" y="1600200"/>
            <a:ext cx="8153400" cy="4929094"/>
          </a:xfrm>
        </p:spPr>
        <p:txBody>
          <a:bodyPr>
            <a:normAutofit/>
          </a:bodyPr>
          <a:lstStyle/>
          <a:p>
            <a:r>
              <a:rPr lang="en-US" dirty="0" smtClean="0"/>
              <a:t>Professional Learning Communities</a:t>
            </a:r>
          </a:p>
          <a:p>
            <a:pPr marL="365760" lvl="1" indent="0">
              <a:buNone/>
            </a:pPr>
            <a:r>
              <a:rPr lang="en-US" dirty="0" smtClean="0"/>
              <a:t> “…an inclusive group of people, motivated by a shared learning vision, who support and work with each other, finding ways, inside and outside their immediate community, to enquire on their practice and together learn new and better approaches that will enhance all pupils’ learning.” (Stoll et al., 2006)</a:t>
            </a:r>
          </a:p>
          <a:p>
            <a:r>
              <a:rPr lang="en-US" dirty="0" smtClean="0"/>
              <a:t>Two main foci</a:t>
            </a:r>
          </a:p>
          <a:p>
            <a:pPr lvl="1"/>
            <a:r>
              <a:rPr lang="en-US" dirty="0" smtClean="0"/>
              <a:t>Student achievement (PLCs)</a:t>
            </a:r>
          </a:p>
          <a:p>
            <a:pPr lvl="1"/>
            <a:r>
              <a:rPr lang="en-US" dirty="0" smtClean="0"/>
              <a:t>Teacher expertise (TLCs)</a:t>
            </a:r>
          </a:p>
          <a:p>
            <a:endParaRPr lang="en-US" dirty="0" smtClean="0"/>
          </a:p>
          <a:p>
            <a:endParaRPr lang="en-US" dirty="0" smtClean="0"/>
          </a:p>
          <a:p>
            <a:pPr lvl="2"/>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9172027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0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Complementary processes</a:t>
            </a:r>
            <a:endParaRPr lang="en-US" dirty="0"/>
          </a:p>
        </p:txBody>
      </p:sp>
      <p:sp>
        <p:nvSpPr>
          <p:cNvPr id="3" name="Content Placeholder 2"/>
          <p:cNvSpPr>
            <a:spLocks noGrp="1"/>
          </p:cNvSpPr>
          <p:nvPr>
            <p:ph sz="quarter" idx="2"/>
          </p:nvPr>
        </p:nvSpPr>
        <p:spPr/>
        <p:txBody>
          <a:bodyPr>
            <a:normAutofit fontScale="92500" lnSpcReduction="20000"/>
          </a:bodyPr>
          <a:lstStyle/>
          <a:p>
            <a:pPr marL="342900" lvl="0" indent="-342900">
              <a:lnSpc>
                <a:spcPct val="110000"/>
              </a:lnSpc>
              <a:spcAft>
                <a:spcPts val="0"/>
              </a:spcAft>
              <a:buFont typeface="Symbol"/>
              <a:buChar char=""/>
            </a:pPr>
            <a:r>
              <a:rPr lang="en-US" sz="2400" dirty="0">
                <a:ea typeface="ＭＳ 明朝"/>
                <a:cs typeface="Times New Roman"/>
              </a:rPr>
              <a:t>Quality control</a:t>
            </a:r>
          </a:p>
          <a:p>
            <a:pPr marL="342900" lvl="0" indent="-342900">
              <a:lnSpc>
                <a:spcPct val="110000"/>
              </a:lnSpc>
              <a:spcAft>
                <a:spcPts val="0"/>
              </a:spcAft>
              <a:buFont typeface="Symbol"/>
              <a:buChar char=""/>
            </a:pPr>
            <a:r>
              <a:rPr lang="en-US" sz="2400" dirty="0">
                <a:ea typeface="ＭＳ 明朝"/>
                <a:cs typeface="Times New Roman"/>
              </a:rPr>
              <a:t>Common assessments</a:t>
            </a:r>
          </a:p>
          <a:p>
            <a:pPr marL="342900" lvl="0" indent="-342900">
              <a:lnSpc>
                <a:spcPct val="110000"/>
              </a:lnSpc>
              <a:spcAft>
                <a:spcPts val="0"/>
              </a:spcAft>
              <a:buFont typeface="Symbol"/>
              <a:buChar char=""/>
            </a:pPr>
            <a:r>
              <a:rPr lang="en-US" sz="2400" dirty="0" smtClean="0">
                <a:ea typeface="ＭＳ 明朝"/>
                <a:cs typeface="Times New Roman"/>
              </a:rPr>
              <a:t>Improvement through better team work and systems</a:t>
            </a:r>
          </a:p>
          <a:p>
            <a:pPr marL="342900" lvl="0" indent="-342900">
              <a:lnSpc>
                <a:spcPct val="110000"/>
              </a:lnSpc>
              <a:spcAft>
                <a:spcPts val="0"/>
              </a:spcAft>
              <a:buFont typeface="Symbol"/>
              <a:buChar char=""/>
            </a:pPr>
            <a:r>
              <a:rPr lang="en-US" sz="2400" dirty="0" smtClean="0">
                <a:ea typeface="ＭＳ 明朝"/>
                <a:cs typeface="Times New Roman"/>
              </a:rPr>
              <a:t>Focus </a:t>
            </a:r>
            <a:r>
              <a:rPr lang="en-US" sz="2400" dirty="0">
                <a:ea typeface="ＭＳ 明朝"/>
                <a:cs typeface="Times New Roman"/>
              </a:rPr>
              <a:t>on individual outcomes for students</a:t>
            </a:r>
          </a:p>
          <a:p>
            <a:pPr marL="342900" lvl="0" indent="-342900">
              <a:lnSpc>
                <a:spcPct val="110000"/>
              </a:lnSpc>
              <a:spcAft>
                <a:spcPts val="0"/>
              </a:spcAft>
              <a:buFont typeface="Symbol"/>
              <a:buChar char=""/>
            </a:pPr>
            <a:r>
              <a:rPr lang="en-US" sz="2400" dirty="0" smtClean="0">
                <a:ea typeface="ＭＳ 明朝"/>
                <a:cs typeface="Times New Roman"/>
              </a:rPr>
              <a:t>Regular meetings focused on data</a:t>
            </a:r>
          </a:p>
          <a:p>
            <a:pPr marL="342900" indent="-342900">
              <a:lnSpc>
                <a:spcPct val="110000"/>
              </a:lnSpc>
              <a:buFont typeface="Symbol"/>
              <a:buChar char=""/>
            </a:pPr>
            <a:r>
              <a:rPr lang="en-US" sz="2400" dirty="0"/>
              <a:t>16 points on PISA (in two to three years</a:t>
            </a:r>
            <a:r>
              <a:rPr lang="en-US" sz="2400" dirty="0" smtClean="0"/>
              <a:t>)</a:t>
            </a:r>
            <a:endParaRPr lang="en-US" sz="2400" dirty="0" smtClean="0">
              <a:ea typeface="ＭＳ 明朝"/>
              <a:cs typeface="Times New Roman"/>
            </a:endParaRPr>
          </a:p>
          <a:p>
            <a:pPr marL="342900" lvl="0" indent="-342900">
              <a:spcAft>
                <a:spcPts val="0"/>
              </a:spcAft>
              <a:buFont typeface="Symbol"/>
              <a:buChar char=""/>
            </a:pPr>
            <a:endParaRPr lang="en-US" sz="2400" dirty="0">
              <a:ea typeface="ＭＳ 明朝"/>
              <a:cs typeface="Times New Roman"/>
            </a:endParaRPr>
          </a:p>
        </p:txBody>
      </p:sp>
      <p:sp>
        <p:nvSpPr>
          <p:cNvPr id="4" name="Content Placeholder 3"/>
          <p:cNvSpPr>
            <a:spLocks noGrp="1"/>
          </p:cNvSpPr>
          <p:nvPr>
            <p:ph sz="quarter" idx="4"/>
          </p:nvPr>
        </p:nvSpPr>
        <p:spPr/>
        <p:txBody>
          <a:bodyPr>
            <a:normAutofit lnSpcReduction="10000"/>
          </a:bodyPr>
          <a:lstStyle/>
          <a:p>
            <a:pPr marL="342900" lvl="0" indent="-342900">
              <a:spcAft>
                <a:spcPts val="0"/>
              </a:spcAft>
              <a:buFont typeface="Symbol"/>
              <a:buChar char=""/>
            </a:pPr>
            <a:r>
              <a:rPr lang="en-US" sz="2200" dirty="0">
                <a:ea typeface="ＭＳ 明朝"/>
                <a:cs typeface="Times New Roman"/>
              </a:rPr>
              <a:t>Quality assurance</a:t>
            </a:r>
          </a:p>
          <a:p>
            <a:pPr marL="342900" lvl="0" indent="-342900">
              <a:spcAft>
                <a:spcPts val="0"/>
              </a:spcAft>
              <a:buFont typeface="Symbol"/>
              <a:buChar char=""/>
            </a:pPr>
            <a:r>
              <a:rPr lang="en-US" sz="2200" dirty="0">
                <a:ea typeface="ＭＳ 明朝"/>
                <a:cs typeface="Times New Roman"/>
              </a:rPr>
              <a:t>Highly structured meetings</a:t>
            </a:r>
          </a:p>
          <a:p>
            <a:pPr marL="342900" lvl="0" indent="-342900">
              <a:spcAft>
                <a:spcPts val="0"/>
              </a:spcAft>
              <a:buFont typeface="Symbol"/>
              <a:buChar char=""/>
            </a:pPr>
            <a:r>
              <a:rPr lang="en-US" sz="2200" dirty="0" smtClean="0">
                <a:ea typeface="ＭＳ 明朝"/>
                <a:cs typeface="Times New Roman"/>
              </a:rPr>
              <a:t>Improvement through increased teacher capacity</a:t>
            </a:r>
          </a:p>
          <a:p>
            <a:pPr marL="342900" lvl="0" indent="-342900">
              <a:spcAft>
                <a:spcPts val="0"/>
              </a:spcAft>
              <a:buFont typeface="Symbol"/>
              <a:buChar char=""/>
            </a:pPr>
            <a:r>
              <a:rPr lang="en-US" sz="2200" dirty="0" smtClean="0">
                <a:ea typeface="ＭＳ 明朝"/>
                <a:cs typeface="Times New Roman"/>
              </a:rPr>
              <a:t>Focus on teachers’ individual accountability for change</a:t>
            </a:r>
            <a:endParaRPr lang="en-US" sz="2200" dirty="0">
              <a:ea typeface="ＭＳ 明朝"/>
              <a:cs typeface="Times New Roman"/>
            </a:endParaRPr>
          </a:p>
          <a:p>
            <a:pPr marL="342900" indent="-342900">
              <a:buFont typeface="Symbol"/>
              <a:buChar char=""/>
            </a:pPr>
            <a:r>
              <a:rPr lang="en-US" sz="2200" dirty="0" smtClean="0"/>
              <a:t>Regular meetings focused on teacher change</a:t>
            </a:r>
          </a:p>
          <a:p>
            <a:pPr marL="342900" indent="-342900">
              <a:buFont typeface="Symbol"/>
              <a:buChar char=""/>
            </a:pPr>
            <a:r>
              <a:rPr lang="en-US" sz="2200" dirty="0" smtClean="0"/>
              <a:t>30 </a:t>
            </a:r>
            <a:r>
              <a:rPr lang="en-US" sz="2200" dirty="0"/>
              <a:t>points on PISA (in two to three years)</a:t>
            </a:r>
          </a:p>
          <a:p>
            <a:pPr marL="342900" lvl="0" indent="-342900">
              <a:spcAft>
                <a:spcPts val="0"/>
              </a:spcAft>
              <a:buFont typeface="Symbol"/>
              <a:buChar char=""/>
            </a:pPr>
            <a:endParaRPr lang="en-US" sz="2400" dirty="0">
              <a:ea typeface="ＭＳ 明朝"/>
              <a:cs typeface="Times New Roman"/>
            </a:endParaRPr>
          </a:p>
        </p:txBody>
      </p:sp>
      <p:sp>
        <p:nvSpPr>
          <p:cNvPr id="5" name="Slide Number Placeholder 4"/>
          <p:cNvSpPr>
            <a:spLocks noGrp="1"/>
          </p:cNvSpPr>
          <p:nvPr>
            <p:ph type="sldNum" sz="quarter" idx="16"/>
          </p:nvPr>
        </p:nvSpPr>
        <p:spPr/>
        <p:txBody>
          <a:bodyPr>
            <a:normAutofit fontScale="85000" lnSpcReduction="20000"/>
          </a:bodyPr>
          <a:lstStyle/>
          <a:p>
            <a:pPr>
              <a:defRPr/>
            </a:pPr>
            <a:fld id="{27179BD9-65CB-694A-A2D4-7B548DC60A53}" type="slidenum">
              <a:rPr lang="en-GB" smtClean="0"/>
              <a:pPr>
                <a:defRPr/>
              </a:pPr>
              <a:t>16</a:t>
            </a:fld>
            <a:endParaRPr lang="en-GB"/>
          </a:p>
        </p:txBody>
      </p:sp>
      <p:sp>
        <p:nvSpPr>
          <p:cNvPr id="6" name="Text Placeholder 5"/>
          <p:cNvSpPr>
            <a:spLocks noGrp="1"/>
          </p:cNvSpPr>
          <p:nvPr>
            <p:ph type="body" sz="quarter" idx="1"/>
          </p:nvPr>
        </p:nvSpPr>
        <p:spPr/>
        <p:txBody>
          <a:bodyPr>
            <a:normAutofit/>
          </a:bodyPr>
          <a:lstStyle/>
          <a:p>
            <a:r>
              <a:rPr lang="en-US" sz="2400" dirty="0" smtClean="0"/>
              <a:t>Student achievement</a:t>
            </a:r>
            <a:endParaRPr lang="en-US" sz="2400" dirty="0"/>
          </a:p>
        </p:txBody>
      </p:sp>
      <p:sp>
        <p:nvSpPr>
          <p:cNvPr id="7" name="Text Placeholder 6"/>
          <p:cNvSpPr>
            <a:spLocks noGrp="1"/>
          </p:cNvSpPr>
          <p:nvPr>
            <p:ph type="body" sz="quarter" idx="3"/>
          </p:nvPr>
        </p:nvSpPr>
        <p:spPr/>
        <p:txBody>
          <a:bodyPr>
            <a:normAutofit/>
          </a:bodyPr>
          <a:lstStyle/>
          <a:p>
            <a:r>
              <a:rPr lang="en-US" sz="2400" dirty="0" smtClean="0"/>
              <a:t>Teacher expertise</a:t>
            </a:r>
            <a:endParaRPr lang="en-US" sz="2400" dirty="0"/>
          </a:p>
        </p:txBody>
      </p:sp>
    </p:spTree>
    <p:extLst>
      <p:ext uri="{BB962C8B-B14F-4D97-AF65-F5344CB8AC3E}">
        <p14:creationId xmlns:p14="http://schemas.microsoft.com/office/powerpoint/2010/main" val="33591809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dirty="0" smtClean="0"/>
              <a:t>A model for teacher learning</a:t>
            </a:r>
            <a:endParaRPr lang="en-US" dirty="0"/>
          </a:p>
        </p:txBody>
      </p:sp>
      <p:sp>
        <p:nvSpPr>
          <p:cNvPr id="113666" name="Rectangle 3"/>
          <p:cNvSpPr>
            <a:spLocks noGrp="1" noChangeArrowheads="1"/>
          </p:cNvSpPr>
          <p:nvPr>
            <p:ph sz="quarter" idx="1"/>
          </p:nvPr>
        </p:nvSpPr>
        <p:spPr/>
        <p:txBody>
          <a:bodyPr>
            <a:normAutofit lnSpcReduction="10000"/>
          </a:bodyPr>
          <a:lstStyle/>
          <a:p>
            <a:r>
              <a:rPr lang="en-US" smtClean="0"/>
              <a:t>Content, then process</a:t>
            </a:r>
          </a:p>
          <a:p>
            <a:r>
              <a:rPr lang="en-US" smtClean="0"/>
              <a:t>Content (what we want teachers to change):</a:t>
            </a:r>
          </a:p>
          <a:p>
            <a:pPr lvl="1"/>
            <a:r>
              <a:rPr lang="en-US" smtClean="0"/>
              <a:t>Evidence</a:t>
            </a:r>
          </a:p>
          <a:p>
            <a:pPr lvl="1"/>
            <a:r>
              <a:rPr lang="en-US" smtClean="0"/>
              <a:t>Ideas (strategies and techniques)</a:t>
            </a:r>
          </a:p>
          <a:p>
            <a:r>
              <a:rPr lang="en-US" smtClean="0"/>
              <a:t>Process (how to go about change):</a:t>
            </a:r>
          </a:p>
          <a:p>
            <a:pPr lvl="1"/>
            <a:r>
              <a:rPr lang="en-US" smtClean="0"/>
              <a:t>Choice</a:t>
            </a:r>
          </a:p>
          <a:p>
            <a:pPr lvl="1"/>
            <a:r>
              <a:rPr lang="en-US" smtClean="0"/>
              <a:t>Flexibility</a:t>
            </a:r>
          </a:p>
          <a:p>
            <a:pPr lvl="1"/>
            <a:r>
              <a:rPr lang="en-US" smtClean="0"/>
              <a:t>Small steps</a:t>
            </a:r>
          </a:p>
          <a:p>
            <a:pPr lvl="1"/>
            <a:r>
              <a:rPr lang="en-US" smtClean="0"/>
              <a:t>Accountability</a:t>
            </a:r>
          </a:p>
          <a:p>
            <a:pPr lvl="1"/>
            <a:r>
              <a:rPr lang="en-US" smtClean="0"/>
              <a:t>Support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17</a:t>
            </a:fld>
            <a:endParaRPr lang="en-GB" dirty="0"/>
          </a:p>
        </p:txBody>
      </p:sp>
    </p:spTree>
    <p:extLst>
      <p:ext uri="{BB962C8B-B14F-4D97-AF65-F5344CB8AC3E}">
        <p14:creationId xmlns:p14="http://schemas.microsoft.com/office/powerpoint/2010/main" val="28265116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dirty="0" smtClean="0"/>
              <a:t>A model for teacher learning</a:t>
            </a:r>
            <a:endParaRPr lang="en-US" dirty="0"/>
          </a:p>
        </p:txBody>
      </p:sp>
      <p:sp>
        <p:nvSpPr>
          <p:cNvPr id="113666" name="Rectangle 3"/>
          <p:cNvSpPr>
            <a:spLocks noGrp="1" noChangeArrowheads="1"/>
          </p:cNvSpPr>
          <p:nvPr>
            <p:ph sz="quarter" idx="1"/>
          </p:nvPr>
        </p:nvSpPr>
        <p:spPr/>
        <p:txBody>
          <a:bodyPr>
            <a:normAutofit lnSpcReduction="10000"/>
          </a:bodyPr>
          <a:lstStyle/>
          <a:p>
            <a:r>
              <a:rPr lang="en-US" smtClean="0"/>
              <a:t>Content, then process</a:t>
            </a:r>
          </a:p>
          <a:p>
            <a:r>
              <a:rPr lang="en-US" smtClean="0"/>
              <a:t>Content (what we want teachers to change):</a:t>
            </a:r>
          </a:p>
          <a:p>
            <a:pPr lvl="1"/>
            <a:r>
              <a:rPr lang="en-US" smtClean="0"/>
              <a:t>Evidence</a:t>
            </a:r>
          </a:p>
          <a:p>
            <a:pPr lvl="1"/>
            <a:r>
              <a:rPr lang="en-US" smtClean="0"/>
              <a:t>Ideas (strategies and techniques)</a:t>
            </a:r>
          </a:p>
          <a:p>
            <a:r>
              <a:rPr lang="en-US" smtClean="0"/>
              <a:t>Process (how to go about change):</a:t>
            </a:r>
          </a:p>
          <a:p>
            <a:pPr lvl="1"/>
            <a:r>
              <a:rPr lang="en-US" smtClean="0"/>
              <a:t>Choice</a:t>
            </a:r>
          </a:p>
          <a:p>
            <a:pPr lvl="1"/>
            <a:r>
              <a:rPr lang="en-US" smtClean="0"/>
              <a:t>Flexibility</a:t>
            </a:r>
          </a:p>
          <a:p>
            <a:pPr lvl="1"/>
            <a:r>
              <a:rPr lang="en-US" smtClean="0"/>
              <a:t>Small steps</a:t>
            </a:r>
          </a:p>
          <a:p>
            <a:pPr lvl="1"/>
            <a:r>
              <a:rPr lang="en-US" smtClean="0"/>
              <a:t>Accountability</a:t>
            </a:r>
          </a:p>
          <a:p>
            <a:pPr lvl="1"/>
            <a:r>
              <a:rPr lang="en-US" smtClean="0"/>
              <a:t>Support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18</a:t>
            </a:fld>
            <a:endParaRPr lang="en-GB" dirty="0"/>
          </a:p>
        </p:txBody>
      </p:sp>
    </p:spTree>
    <p:extLst>
      <p:ext uri="{BB962C8B-B14F-4D97-AF65-F5344CB8AC3E}">
        <p14:creationId xmlns:p14="http://schemas.microsoft.com/office/powerpoint/2010/main" val="21250777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5374" y="1524011"/>
            <a:ext cx="8234082" cy="1828800"/>
          </a:xfrm>
        </p:spPr>
        <p:txBody>
          <a:bodyPr>
            <a:normAutofit/>
          </a:bodyPr>
          <a:lstStyle/>
          <a:p>
            <a:r>
              <a:rPr lang="en-US" sz="5000" cap="none" smtClean="0"/>
              <a:t>Choice</a:t>
            </a:r>
            <a:endParaRPr lang="en-US" sz="5000" cap="none" dirty="0"/>
          </a:p>
        </p:txBody>
      </p:sp>
    </p:spTree>
    <p:extLst>
      <p:ext uri="{BB962C8B-B14F-4D97-AF65-F5344CB8AC3E}">
        <p14:creationId xmlns:p14="http://schemas.microsoft.com/office/powerpoint/2010/main" val="36465411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 </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a:t>
            </a:fld>
            <a:endParaRPr lang="en-GB" dirty="0"/>
          </a:p>
        </p:txBody>
      </p:sp>
      <p:sp>
        <p:nvSpPr>
          <p:cNvPr id="4" name="Content Placeholder 3"/>
          <p:cNvSpPr>
            <a:spLocks noGrp="1"/>
          </p:cNvSpPr>
          <p:nvPr>
            <p:ph sz="quarter" idx="1"/>
          </p:nvPr>
        </p:nvSpPr>
        <p:spPr/>
        <p:txBody>
          <a:bodyPr/>
          <a:lstStyle/>
          <a:p>
            <a:r>
              <a:rPr lang="en-US" dirty="0" smtClean="0"/>
              <a:t>Slides available at </a:t>
            </a:r>
            <a:r>
              <a:rPr lang="en-US" dirty="0" smtClean="0">
                <a:hlinkClick r:id="rId2"/>
              </a:rPr>
              <a:t>www.dylanwiliam.org</a:t>
            </a:r>
            <a:endParaRPr lang="en-US" dirty="0" smtClean="0"/>
          </a:p>
          <a:p>
            <a:r>
              <a:rPr lang="en-US" dirty="0" smtClean="0"/>
              <a:t>Twitter @dylanwiliam</a:t>
            </a:r>
          </a:p>
          <a:p>
            <a:r>
              <a:rPr lang="en-US" smtClean="0"/>
              <a:t>Today </a:t>
            </a:r>
            <a:r>
              <a:rPr lang="en-US">
                <a:hlinkClick r:id="rId3"/>
              </a:rPr>
              <a:t>‪#</a:t>
            </a:r>
            <a:r>
              <a:rPr lang="en-US" u="sng" smtClean="0">
                <a:hlinkClick r:id="rId3"/>
              </a:rPr>
              <a:t>ssatnc12</a:t>
            </a:r>
            <a:endParaRPr lang="en-US" u="sng" smtClean="0"/>
          </a:p>
          <a:p>
            <a:endParaRPr lang="en-US" dirty="0" smtClean="0"/>
          </a:p>
          <a:p>
            <a:endParaRPr lang="en-US" dirty="0"/>
          </a:p>
        </p:txBody>
      </p:sp>
    </p:spTree>
    <p:extLst>
      <p:ext uri="{BB962C8B-B14F-4D97-AF65-F5344CB8AC3E}">
        <p14:creationId xmlns:p14="http://schemas.microsoft.com/office/powerpoint/2010/main" val="1655577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noAutofit/>
          </a:bodyPr>
          <a:lstStyle/>
          <a:p>
            <a:r>
              <a:rPr lang="en-US" dirty="0" smtClean="0"/>
              <a:t>A strengths-based approach to change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20</a:t>
            </a:fld>
            <a:endParaRPr lang="en-GB" dirty="0"/>
          </a:p>
        </p:txBody>
      </p:sp>
      <p:sp>
        <p:nvSpPr>
          <p:cNvPr id="115714" name="Rectangle 3"/>
          <p:cNvSpPr>
            <a:spLocks noGrp="1" noChangeArrowheads="1"/>
          </p:cNvSpPr>
          <p:nvPr>
            <p:ph sz="quarter" idx="1"/>
          </p:nvPr>
        </p:nvSpPr>
        <p:spPr>
          <a:xfrm>
            <a:off x="612648" y="1600200"/>
            <a:ext cx="8153400" cy="5257800"/>
          </a:xfrm>
        </p:spPr>
        <p:txBody>
          <a:bodyPr>
            <a:normAutofit fontScale="92500"/>
          </a:bodyPr>
          <a:lstStyle/>
          <a:p>
            <a:r>
              <a:rPr lang="en-US" sz="2800" dirty="0" err="1" smtClean="0"/>
              <a:t>Belbin</a:t>
            </a:r>
            <a:r>
              <a:rPr lang="en-US" sz="2800" dirty="0" smtClean="0"/>
              <a:t> inventory (Management teams: Why they succeed or fail):</a:t>
            </a:r>
          </a:p>
          <a:p>
            <a:pPr lvl="1"/>
            <a:r>
              <a:rPr lang="en-US" sz="2400" dirty="0" smtClean="0"/>
              <a:t>Eight team roles (defined as “a tendency to behave, contribute and interrelate with others in a particular way”):</a:t>
            </a:r>
          </a:p>
          <a:p>
            <a:pPr lvl="2"/>
            <a:r>
              <a:rPr lang="en-US" sz="2200" dirty="0" smtClean="0"/>
              <a:t>Company worker; innovator; shaper; chairperson; resource investigator; monitor/evaluator; completer/finisher; team worker</a:t>
            </a:r>
          </a:p>
          <a:p>
            <a:pPr lvl="1"/>
            <a:r>
              <a:rPr lang="en-US" sz="2400" dirty="0" smtClean="0"/>
              <a:t>Key ideas:</a:t>
            </a:r>
          </a:p>
          <a:p>
            <a:pPr lvl="2"/>
            <a:r>
              <a:rPr lang="en-US" sz="2200" dirty="0" smtClean="0"/>
              <a:t>Each role has strengths and allowable weaknesses.</a:t>
            </a:r>
          </a:p>
          <a:p>
            <a:pPr lvl="2"/>
            <a:r>
              <a:rPr lang="en-US" sz="2200" dirty="0" smtClean="0"/>
              <a:t>People rarely sustain “out-of-role” behavior, especially under stress.</a:t>
            </a:r>
          </a:p>
          <a:p>
            <a:r>
              <a:rPr lang="en-US" sz="2800" dirty="0" smtClean="0"/>
              <a:t>Each teacher’s personal approach to teaching is similar:</a:t>
            </a:r>
          </a:p>
          <a:p>
            <a:pPr lvl="1"/>
            <a:r>
              <a:rPr lang="en-US" sz="2400" dirty="0" smtClean="0"/>
              <a:t>Some teachers’ weaknesses require immediate attention.</a:t>
            </a:r>
          </a:p>
          <a:p>
            <a:pPr lvl="1"/>
            <a:r>
              <a:rPr lang="en-US" sz="2400" dirty="0" smtClean="0"/>
              <a:t>For most, however, students benefit more from the development of teachers’ strengths.</a:t>
            </a:r>
            <a:endParaRPr lang="en-US" sz="2400" dirty="0"/>
          </a:p>
        </p:txBody>
      </p:sp>
    </p:spTree>
    <p:extLst>
      <p:ext uri="{BB962C8B-B14F-4D97-AF65-F5344CB8AC3E}">
        <p14:creationId xmlns:p14="http://schemas.microsoft.com/office/powerpoint/2010/main" val="25140262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368" y="1510564"/>
            <a:ext cx="8166847" cy="1828800"/>
          </a:xfrm>
        </p:spPr>
        <p:txBody>
          <a:bodyPr>
            <a:normAutofit/>
          </a:bodyPr>
          <a:lstStyle/>
          <a:p>
            <a:r>
              <a:rPr lang="en-US" sz="5000" cap="none" smtClean="0"/>
              <a:t>Flexibility</a:t>
            </a:r>
            <a:endParaRPr lang="en-US" sz="5000" cap="none" dirty="0"/>
          </a:p>
        </p:txBody>
      </p:sp>
    </p:spTree>
    <p:extLst>
      <p:ext uri="{BB962C8B-B14F-4D97-AF65-F5344CB8AC3E}">
        <p14:creationId xmlns:p14="http://schemas.microsoft.com/office/powerpoint/2010/main" val="21714837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en-US" dirty="0" smtClean="0"/>
              <a:t>Strategies and techniques</a:t>
            </a:r>
            <a:endParaRPr lang="en-US" dirty="0"/>
          </a:p>
        </p:txBody>
      </p:sp>
      <p:sp>
        <p:nvSpPr>
          <p:cNvPr id="117762" name="Rectangle 3"/>
          <p:cNvSpPr>
            <a:spLocks noGrp="1" noChangeArrowheads="1"/>
          </p:cNvSpPr>
          <p:nvPr>
            <p:ph sz="quarter" idx="1"/>
          </p:nvPr>
        </p:nvSpPr>
        <p:spPr/>
        <p:txBody>
          <a:bodyPr>
            <a:normAutofit lnSpcReduction="10000"/>
          </a:bodyPr>
          <a:lstStyle/>
          <a:p>
            <a:r>
              <a:rPr lang="en-US" smtClean="0"/>
              <a:t>Distinguish between strategies and techniques:</a:t>
            </a:r>
          </a:p>
          <a:p>
            <a:pPr lvl="1"/>
            <a:r>
              <a:rPr lang="en-US" smtClean="0"/>
              <a:t>Strategies define the territory of formative assessment (no-brainers).</a:t>
            </a:r>
          </a:p>
          <a:p>
            <a:pPr lvl="1"/>
            <a:r>
              <a:rPr lang="en-US" smtClean="0"/>
              <a:t>Teachers are responsible for choice of techniques:</a:t>
            </a:r>
          </a:p>
          <a:p>
            <a:pPr lvl="2"/>
            <a:r>
              <a:rPr lang="en-US" smtClean="0"/>
              <a:t>Allows for customization; caters for local context</a:t>
            </a:r>
          </a:p>
          <a:p>
            <a:pPr lvl="2"/>
            <a:r>
              <a:rPr lang="en-US" smtClean="0"/>
              <a:t>Creates ownership; shares responsibility</a:t>
            </a:r>
          </a:p>
          <a:p>
            <a:r>
              <a:rPr lang="en-US" smtClean="0"/>
              <a:t>Key requirements of techniques:</a:t>
            </a:r>
          </a:p>
          <a:p>
            <a:pPr lvl="1"/>
            <a:r>
              <a:rPr lang="en-US" smtClean="0"/>
              <a:t>They embody the deep cognitive and affective principles that research shows are important.</a:t>
            </a:r>
          </a:p>
          <a:p>
            <a:pPr lvl="1"/>
            <a:r>
              <a:rPr lang="en-US" smtClean="0"/>
              <a:t>They are seen as relevant, feasible, and acceptable.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22</a:t>
            </a:fld>
            <a:endParaRPr lang="en-GB" dirty="0"/>
          </a:p>
        </p:txBody>
      </p:sp>
    </p:spTree>
    <p:extLst>
      <p:ext uri="{BB962C8B-B14F-4D97-AF65-F5344CB8AC3E}">
        <p14:creationId xmlns:p14="http://schemas.microsoft.com/office/powerpoint/2010/main" val="32639622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Context matters…</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C0E1A288-A284-C044-9F77-46138F160E24}" type="slidenum">
              <a:rPr lang="en-US" smtClean="0"/>
              <a:pPr>
                <a:defRPr/>
              </a:pPr>
              <a:t>23</a:t>
            </a:fld>
            <a:endParaRPr lang="en-US" dirty="0"/>
          </a:p>
        </p:txBody>
      </p:sp>
      <p:pic>
        <p:nvPicPr>
          <p:cNvPr id="13313" name="Picture 5" descr="pic0004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6609" r="-6609"/>
          <a:stretch>
            <a:fillRect/>
          </a:stretch>
        </p:blipFill>
        <p:spPr/>
      </p:pic>
      <p:sp>
        <p:nvSpPr>
          <p:cNvPr id="4" name="Rectangular Callout 3"/>
          <p:cNvSpPr/>
          <p:nvPr/>
        </p:nvSpPr>
        <p:spPr>
          <a:xfrm>
            <a:off x="0" y="1600200"/>
            <a:ext cx="2570494" cy="2692711"/>
          </a:xfrm>
          <a:prstGeom prst="wedgeRectCallout">
            <a:avLst>
              <a:gd name="adj1" fmla="val 39286"/>
              <a:gd name="adj2" fmla="val 891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This version of the posture requires considerable strength in the neck, shoulders and back, requiring years of practice to achieve. It should not be attempted without supervision.</a:t>
            </a:r>
            <a:endParaRPr lang="en-US" sz="1800" dirty="0"/>
          </a:p>
        </p:txBody>
      </p:sp>
    </p:spTree>
    <p:extLst>
      <p:ext uri="{BB962C8B-B14F-4D97-AF65-F5344CB8AC3E}">
        <p14:creationId xmlns:p14="http://schemas.microsoft.com/office/powerpoint/2010/main" val="1005523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0F0876-9936-0A4D-A655-DB5D8150D4AA}" type="slidenum">
              <a:rPr lang="en-GB" smtClean="0"/>
              <a:pPr/>
              <a:t>24</a:t>
            </a:fld>
            <a:endParaRPr lang="en-GB" dirty="0"/>
          </a:p>
        </p:txBody>
      </p:sp>
      <p:pic>
        <p:nvPicPr>
          <p:cNvPr id="14337" name="Picture 3" descr="pic1846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5281" b="5281"/>
          <a:stretch>
            <a:fillRect/>
          </a:stretch>
        </p:blipFill>
        <p:spPr>
          <a:xfrm>
            <a:off x="0" y="0"/>
            <a:ext cx="9144000" cy="6858000"/>
          </a:xfrm>
        </p:spPr>
      </p:pic>
    </p:spTree>
    <p:extLst>
      <p:ext uri="{BB962C8B-B14F-4D97-AF65-F5344CB8AC3E}">
        <p14:creationId xmlns:p14="http://schemas.microsoft.com/office/powerpoint/2010/main" val="13025191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smtClean="0"/>
              <a:t>Tight, but loose</a:t>
            </a:r>
            <a:endParaRPr lang="en-US" dirty="0"/>
          </a:p>
        </p:txBody>
      </p:sp>
      <p:sp>
        <p:nvSpPr>
          <p:cNvPr id="15362" name="Rectangle 3"/>
          <p:cNvSpPr>
            <a:spLocks noGrp="1" noChangeArrowheads="1"/>
          </p:cNvSpPr>
          <p:nvPr>
            <p:ph sz="quarter" idx="1"/>
          </p:nvPr>
        </p:nvSpPr>
        <p:spPr>
          <a:xfrm>
            <a:off x="612648" y="1600199"/>
            <a:ext cx="8023352" cy="5063565"/>
          </a:xfrm>
        </p:spPr>
        <p:txBody>
          <a:bodyPr>
            <a:noAutofit/>
          </a:bodyPr>
          <a:lstStyle/>
          <a:p>
            <a:pPr>
              <a:lnSpc>
                <a:spcPct val="110000"/>
              </a:lnSpc>
            </a:pPr>
            <a:r>
              <a:rPr lang="en-US" sz="2400" dirty="0" smtClean="0"/>
              <a:t>Two opposing factors in any school reform</a:t>
            </a:r>
          </a:p>
          <a:p>
            <a:pPr lvl="1">
              <a:lnSpc>
                <a:spcPct val="110000"/>
              </a:lnSpc>
            </a:pPr>
            <a:r>
              <a:rPr lang="en-US" sz="2000" dirty="0" smtClean="0"/>
              <a:t>Need for flexibility to adapt to local constraints and affordances</a:t>
            </a:r>
          </a:p>
          <a:p>
            <a:pPr lvl="2">
              <a:lnSpc>
                <a:spcPct val="110000"/>
              </a:lnSpc>
            </a:pPr>
            <a:r>
              <a:rPr lang="en-US" sz="1800" dirty="0" smtClean="0"/>
              <a:t>Implies there is appropriate flexibility built into the reform</a:t>
            </a:r>
          </a:p>
          <a:p>
            <a:pPr lvl="1">
              <a:lnSpc>
                <a:spcPct val="110000"/>
              </a:lnSpc>
            </a:pPr>
            <a:r>
              <a:rPr lang="en-US" sz="2000" dirty="0" smtClean="0"/>
              <a:t>Need to maintain fidelity to the theory of action of the reform, to </a:t>
            </a:r>
            <a:r>
              <a:rPr lang="en-US" sz="2000" dirty="0" err="1" smtClean="0"/>
              <a:t>minimise</a:t>
            </a:r>
            <a:r>
              <a:rPr lang="en-US" sz="2000" dirty="0" smtClean="0"/>
              <a:t> “lethal mutations”</a:t>
            </a:r>
          </a:p>
          <a:p>
            <a:pPr lvl="2">
              <a:lnSpc>
                <a:spcPct val="110000"/>
              </a:lnSpc>
            </a:pPr>
            <a:r>
              <a:rPr lang="en-US" sz="1800" dirty="0" smtClean="0"/>
              <a:t>So you have to have a clearly articulated theory of action</a:t>
            </a:r>
          </a:p>
          <a:p>
            <a:pPr>
              <a:lnSpc>
                <a:spcPct val="110000"/>
              </a:lnSpc>
            </a:pPr>
            <a:r>
              <a:rPr lang="en-US" sz="2400" dirty="0" smtClean="0"/>
              <a:t>Different innovations have different approaches to flexibility</a:t>
            </a:r>
          </a:p>
          <a:p>
            <a:pPr lvl="1">
              <a:lnSpc>
                <a:spcPct val="110000"/>
              </a:lnSpc>
            </a:pPr>
            <a:r>
              <a:rPr lang="en-US" sz="2000" dirty="0" smtClean="0"/>
              <a:t>Some reforms are too loose (e.g., ‘Effective schools’ movement)</a:t>
            </a:r>
          </a:p>
          <a:p>
            <a:pPr lvl="1">
              <a:lnSpc>
                <a:spcPct val="110000"/>
              </a:lnSpc>
            </a:pPr>
            <a:r>
              <a:rPr lang="en-US" sz="2000" dirty="0" smtClean="0"/>
              <a:t>Others are too tight (e.g., Montessori Schools)</a:t>
            </a:r>
          </a:p>
          <a:p>
            <a:pPr>
              <a:lnSpc>
                <a:spcPct val="110000"/>
              </a:lnSpc>
            </a:pPr>
            <a:r>
              <a:rPr lang="en-US" sz="2400" dirty="0" smtClean="0"/>
              <a:t>The “tight but loose” formulation:</a:t>
            </a:r>
          </a:p>
          <a:p>
            <a:pPr lvl="1">
              <a:lnSpc>
                <a:spcPct val="110000"/>
              </a:lnSpc>
            </a:pPr>
            <a:r>
              <a:rPr lang="en-US" sz="2000" dirty="0" smtClean="0"/>
              <a:t>… combines an obsessive adherence to central design principles (the “tight” part) with accommodations to the needs, resources, constraints, and affordances that occur in any school or district</a:t>
            </a:r>
            <a:br>
              <a:rPr lang="en-US" sz="2000" dirty="0" smtClean="0"/>
            </a:br>
            <a:r>
              <a:rPr lang="en-US" sz="2000" dirty="0" smtClean="0"/>
              <a:t>(the “loose” part), but only where these do not conflict with the theory of action of the intervention.</a:t>
            </a:r>
            <a:endParaRPr lang="en-US" sz="2000" dirty="0"/>
          </a:p>
        </p:txBody>
      </p:sp>
      <p:sp>
        <p:nvSpPr>
          <p:cNvPr id="4" name="Slide Number Placeholder 3"/>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25</a:t>
            </a:fld>
            <a:endParaRPr lang="en-GB" dirty="0"/>
          </a:p>
        </p:txBody>
      </p:sp>
    </p:spTree>
    <p:extLst>
      <p:ext uri="{BB962C8B-B14F-4D97-AF65-F5344CB8AC3E}">
        <p14:creationId xmlns:p14="http://schemas.microsoft.com/office/powerpoint/2010/main" val="16707553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GB" smtClean="0"/>
              <a:t>Design and intervention</a:t>
            </a:r>
            <a:endParaRPr lang="en-GB"/>
          </a:p>
        </p:txBody>
      </p:sp>
      <p:sp>
        <p:nvSpPr>
          <p:cNvPr id="16386" name="Text Box 3"/>
          <p:cNvSpPr txBox="1">
            <a:spLocks noChangeArrowheads="1"/>
          </p:cNvSpPr>
          <p:nvPr/>
        </p:nvSpPr>
        <p:spPr bwMode="auto">
          <a:xfrm>
            <a:off x="599982" y="1657350"/>
            <a:ext cx="2827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r>
              <a:rPr lang="en-GB" dirty="0">
                <a:latin typeface="Helvetica" charset="0"/>
              </a:rPr>
              <a:t>Our design process</a:t>
            </a:r>
          </a:p>
        </p:txBody>
      </p:sp>
      <p:sp>
        <p:nvSpPr>
          <p:cNvPr id="16387" name="Text Box 4"/>
          <p:cNvSpPr txBox="1">
            <a:spLocks noChangeArrowheads="1"/>
          </p:cNvSpPr>
          <p:nvPr/>
        </p:nvSpPr>
        <p:spPr bwMode="auto">
          <a:xfrm>
            <a:off x="599982" y="4019550"/>
            <a:ext cx="482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r>
              <a:rPr lang="en-GB" dirty="0">
                <a:latin typeface="Helvetica" charset="0"/>
              </a:rPr>
              <a:t>Teachers’ implementation process</a:t>
            </a:r>
          </a:p>
        </p:txBody>
      </p:sp>
      <p:sp>
        <p:nvSpPr>
          <p:cNvPr id="16388" name="AutoShape 5"/>
          <p:cNvSpPr>
            <a:spLocks noChangeArrowheads="1"/>
          </p:cNvSpPr>
          <p:nvPr/>
        </p:nvSpPr>
        <p:spPr bwMode="auto">
          <a:xfrm>
            <a:off x="612588" y="2273300"/>
            <a:ext cx="2222687"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dirty="0">
                <a:solidFill>
                  <a:schemeClr val="bg1"/>
                </a:solidFill>
                <a:latin typeface="Helvetica" charset="0"/>
              </a:rPr>
              <a:t>cognitive/affective</a:t>
            </a:r>
          </a:p>
          <a:p>
            <a:pPr algn="ctr" eaLnBrk="0" hangingPunct="0"/>
            <a:r>
              <a:rPr lang="en-GB" sz="2000" dirty="0">
                <a:solidFill>
                  <a:schemeClr val="bg1"/>
                </a:solidFill>
                <a:latin typeface="Helvetica" charset="0"/>
              </a:rPr>
              <a:t>insights</a:t>
            </a:r>
          </a:p>
        </p:txBody>
      </p:sp>
      <p:sp>
        <p:nvSpPr>
          <p:cNvPr id="16389" name="AutoShape 6"/>
          <p:cNvSpPr>
            <a:spLocks noChangeArrowheads="1"/>
          </p:cNvSpPr>
          <p:nvPr/>
        </p:nvSpPr>
        <p:spPr bwMode="auto">
          <a:xfrm>
            <a:off x="3327400" y="2273300"/>
            <a:ext cx="2462213"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dirty="0">
                <a:solidFill>
                  <a:schemeClr val="bg1"/>
                </a:solidFill>
                <a:latin typeface="Helvetica" charset="0"/>
              </a:rPr>
              <a:t>synergy/</a:t>
            </a:r>
          </a:p>
          <a:p>
            <a:pPr algn="ctr" eaLnBrk="0" hangingPunct="0"/>
            <a:r>
              <a:rPr lang="en-GB" sz="2000" dirty="0">
                <a:solidFill>
                  <a:schemeClr val="bg1"/>
                </a:solidFill>
                <a:latin typeface="Helvetica" charset="0"/>
              </a:rPr>
              <a:t>comprehensiveness</a:t>
            </a:r>
          </a:p>
        </p:txBody>
      </p:sp>
      <p:sp>
        <p:nvSpPr>
          <p:cNvPr id="16390" name="AutoShape 7"/>
          <p:cNvSpPr>
            <a:spLocks noChangeArrowheads="1"/>
          </p:cNvSpPr>
          <p:nvPr/>
        </p:nvSpPr>
        <p:spPr bwMode="auto">
          <a:xfrm>
            <a:off x="6353175" y="2273300"/>
            <a:ext cx="2460625"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a:solidFill>
                  <a:schemeClr val="bg1"/>
                </a:solidFill>
                <a:latin typeface="Helvetica" charset="0"/>
              </a:rPr>
              <a:t>set of</a:t>
            </a:r>
            <a:br>
              <a:rPr lang="en-GB" sz="2000">
                <a:solidFill>
                  <a:schemeClr val="bg1"/>
                </a:solidFill>
                <a:latin typeface="Helvetica" charset="0"/>
              </a:rPr>
            </a:br>
            <a:r>
              <a:rPr lang="en-GB" sz="2000">
                <a:solidFill>
                  <a:schemeClr val="bg1"/>
                </a:solidFill>
                <a:latin typeface="Helvetica" charset="0"/>
              </a:rPr>
              <a:t>components</a:t>
            </a:r>
          </a:p>
        </p:txBody>
      </p:sp>
      <p:cxnSp>
        <p:nvCxnSpPr>
          <p:cNvPr id="16391" name="AutoShape 8"/>
          <p:cNvCxnSpPr>
            <a:cxnSpLocks noChangeShapeType="1"/>
            <a:stCxn id="16388" idx="3"/>
            <a:endCxn id="16389" idx="1"/>
          </p:cNvCxnSpPr>
          <p:nvPr/>
        </p:nvCxnSpPr>
        <p:spPr bwMode="auto">
          <a:xfrm>
            <a:off x="2835275" y="2806700"/>
            <a:ext cx="4921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2" name="AutoShape 9"/>
          <p:cNvCxnSpPr>
            <a:cxnSpLocks noChangeShapeType="1"/>
            <a:stCxn id="16389" idx="3"/>
            <a:endCxn id="16390" idx="1"/>
          </p:cNvCxnSpPr>
          <p:nvPr/>
        </p:nvCxnSpPr>
        <p:spPr bwMode="auto">
          <a:xfrm>
            <a:off x="5789613" y="2806700"/>
            <a:ext cx="56356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393" name="AutoShape 10"/>
          <p:cNvSpPr>
            <a:spLocks noChangeArrowheads="1"/>
          </p:cNvSpPr>
          <p:nvPr/>
        </p:nvSpPr>
        <p:spPr bwMode="auto">
          <a:xfrm>
            <a:off x="612588" y="4559300"/>
            <a:ext cx="2222687"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dirty="0">
                <a:solidFill>
                  <a:schemeClr val="bg1"/>
                </a:solidFill>
                <a:latin typeface="Helvetica" charset="0"/>
              </a:rPr>
              <a:t>set of</a:t>
            </a:r>
          </a:p>
          <a:p>
            <a:pPr algn="ctr" eaLnBrk="0" hangingPunct="0"/>
            <a:r>
              <a:rPr lang="en-GB" sz="2000" dirty="0">
                <a:solidFill>
                  <a:schemeClr val="bg1"/>
                </a:solidFill>
                <a:latin typeface="Helvetica" charset="0"/>
              </a:rPr>
              <a:t>components</a:t>
            </a:r>
          </a:p>
        </p:txBody>
      </p:sp>
      <p:sp>
        <p:nvSpPr>
          <p:cNvPr id="16394" name="AutoShape 11"/>
          <p:cNvSpPr>
            <a:spLocks noChangeArrowheads="1"/>
          </p:cNvSpPr>
          <p:nvPr/>
        </p:nvSpPr>
        <p:spPr bwMode="auto">
          <a:xfrm>
            <a:off x="3327400" y="4559300"/>
            <a:ext cx="2462213"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dirty="0">
                <a:solidFill>
                  <a:schemeClr val="bg1"/>
                </a:solidFill>
                <a:latin typeface="Helvetica" charset="0"/>
              </a:rPr>
              <a:t>synergy/</a:t>
            </a:r>
          </a:p>
          <a:p>
            <a:pPr algn="ctr" eaLnBrk="0" hangingPunct="0"/>
            <a:r>
              <a:rPr lang="en-GB" sz="2000" dirty="0">
                <a:solidFill>
                  <a:schemeClr val="bg1"/>
                </a:solidFill>
                <a:latin typeface="Helvetica" charset="0"/>
              </a:rPr>
              <a:t>comprehensiveness</a:t>
            </a:r>
          </a:p>
        </p:txBody>
      </p:sp>
      <p:sp>
        <p:nvSpPr>
          <p:cNvPr id="16395" name="AutoShape 12"/>
          <p:cNvSpPr>
            <a:spLocks noChangeArrowheads="1"/>
          </p:cNvSpPr>
          <p:nvPr/>
        </p:nvSpPr>
        <p:spPr bwMode="auto">
          <a:xfrm>
            <a:off x="6353175" y="4559300"/>
            <a:ext cx="2460625" cy="1066800"/>
          </a:xfrm>
          <a:prstGeom prst="roundRect">
            <a:avLst>
              <a:gd name="adj" fmla="val 16667"/>
            </a:avLst>
          </a:prstGeom>
          <a:solidFill>
            <a:srgbClr val="525A93"/>
          </a:solidFill>
          <a:ln w="9525">
            <a:solidFill>
              <a:schemeClr val="tx1"/>
            </a:solidFill>
            <a:round/>
            <a:headEnd/>
            <a:tailEnd/>
          </a:ln>
        </p:spPr>
        <p:txBody>
          <a:bodyPr wrap="none" anchor="ctr"/>
          <a:lstStyle/>
          <a:p>
            <a:pPr algn="ctr" eaLnBrk="0" hangingPunct="0"/>
            <a:r>
              <a:rPr lang="en-GB" sz="2000" dirty="0">
                <a:solidFill>
                  <a:schemeClr val="bg1"/>
                </a:solidFill>
                <a:latin typeface="Helvetica" charset="0"/>
              </a:rPr>
              <a:t>cognitive/affective</a:t>
            </a:r>
          </a:p>
          <a:p>
            <a:pPr algn="ctr" eaLnBrk="0" hangingPunct="0"/>
            <a:r>
              <a:rPr lang="en-GB" sz="2000" dirty="0">
                <a:solidFill>
                  <a:schemeClr val="bg1"/>
                </a:solidFill>
                <a:latin typeface="Helvetica" charset="0"/>
              </a:rPr>
              <a:t>insights</a:t>
            </a:r>
          </a:p>
        </p:txBody>
      </p:sp>
      <p:cxnSp>
        <p:nvCxnSpPr>
          <p:cNvPr id="16396" name="AutoShape 13"/>
          <p:cNvCxnSpPr>
            <a:cxnSpLocks noChangeShapeType="1"/>
            <a:stCxn id="16393" idx="3"/>
            <a:endCxn id="16394" idx="1"/>
          </p:cNvCxnSpPr>
          <p:nvPr/>
        </p:nvCxnSpPr>
        <p:spPr bwMode="auto">
          <a:xfrm>
            <a:off x="2835275" y="5092700"/>
            <a:ext cx="4921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7" name="AutoShape 14"/>
          <p:cNvCxnSpPr>
            <a:cxnSpLocks noChangeShapeType="1"/>
            <a:stCxn id="16394" idx="3"/>
            <a:endCxn id="16395" idx="1"/>
          </p:cNvCxnSpPr>
          <p:nvPr/>
        </p:nvCxnSpPr>
        <p:spPr bwMode="auto">
          <a:xfrm>
            <a:off x="5789613" y="5092700"/>
            <a:ext cx="56356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26</a:t>
            </a:fld>
            <a:endParaRPr lang="en-GB" dirty="0"/>
          </a:p>
        </p:txBody>
      </p:sp>
    </p:spTree>
    <p:extLst>
      <p:ext uri="{BB962C8B-B14F-4D97-AF65-F5344CB8AC3E}">
        <p14:creationId xmlns:p14="http://schemas.microsoft.com/office/powerpoint/2010/main" val="36909964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369" y="1483670"/>
            <a:ext cx="8166847" cy="1828800"/>
          </a:xfrm>
        </p:spPr>
        <p:txBody>
          <a:bodyPr>
            <a:normAutofit/>
          </a:bodyPr>
          <a:lstStyle/>
          <a:p>
            <a:r>
              <a:rPr lang="en-US" sz="5000" cap="none" dirty="0" smtClean="0"/>
              <a:t>Small steps</a:t>
            </a:r>
            <a:endParaRPr lang="en-US" sz="5000" cap="none" dirty="0"/>
          </a:p>
        </p:txBody>
      </p:sp>
    </p:spTree>
    <p:extLst>
      <p:ext uri="{BB962C8B-B14F-4D97-AF65-F5344CB8AC3E}">
        <p14:creationId xmlns:p14="http://schemas.microsoft.com/office/powerpoint/2010/main" val="31979854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smtClean="0"/>
              <a:t>Expertise</a:t>
            </a:r>
            <a:endParaRPr lang="en-US" dirty="0"/>
          </a:p>
        </p:txBody>
      </p:sp>
      <p:sp>
        <p:nvSpPr>
          <p:cNvPr id="119810" name="Rectangle 3"/>
          <p:cNvSpPr>
            <a:spLocks noGrp="1" noChangeArrowheads="1"/>
          </p:cNvSpPr>
          <p:nvPr>
            <p:ph sz="quarter" idx="1"/>
          </p:nvPr>
        </p:nvSpPr>
        <p:spPr>
          <a:xfrm>
            <a:off x="612648" y="1600200"/>
            <a:ext cx="8153400" cy="5257800"/>
          </a:xfrm>
        </p:spPr>
        <p:txBody>
          <a:bodyPr>
            <a:normAutofit fontScale="77500" lnSpcReduction="20000"/>
          </a:bodyPr>
          <a:lstStyle/>
          <a:p>
            <a:pPr>
              <a:lnSpc>
                <a:spcPct val="120000"/>
              </a:lnSpc>
            </a:pPr>
            <a:r>
              <a:rPr lang="en-US" dirty="0" smtClean="0"/>
              <a:t>According to Berliner (1994), experts:</a:t>
            </a:r>
          </a:p>
          <a:p>
            <a:pPr lvl="1">
              <a:lnSpc>
                <a:spcPct val="120000"/>
              </a:lnSpc>
            </a:pPr>
            <a:r>
              <a:rPr lang="en-US" dirty="0" smtClean="0"/>
              <a:t>Excel mainly in their own domain</a:t>
            </a:r>
          </a:p>
          <a:p>
            <a:pPr lvl="1">
              <a:lnSpc>
                <a:spcPct val="120000"/>
              </a:lnSpc>
            </a:pPr>
            <a:r>
              <a:rPr lang="en-US" dirty="0" smtClean="0"/>
              <a:t>Often develop automaticity for the repetitive operations that are needed to accomplish their goals</a:t>
            </a:r>
          </a:p>
          <a:p>
            <a:pPr lvl="1">
              <a:lnSpc>
                <a:spcPct val="120000"/>
              </a:lnSpc>
            </a:pPr>
            <a:r>
              <a:rPr lang="en-US" dirty="0" smtClean="0"/>
              <a:t>Are more sensitive to the task demands and social situation when solving problems</a:t>
            </a:r>
          </a:p>
          <a:p>
            <a:pPr lvl="1">
              <a:lnSpc>
                <a:spcPct val="120000"/>
              </a:lnSpc>
            </a:pPr>
            <a:r>
              <a:rPr lang="en-US" dirty="0" smtClean="0"/>
              <a:t>Are more opportunistic and flexible in their teaching than novices</a:t>
            </a:r>
          </a:p>
          <a:p>
            <a:pPr lvl="1">
              <a:lnSpc>
                <a:spcPct val="120000"/>
              </a:lnSpc>
            </a:pPr>
            <a:r>
              <a:rPr lang="en-US" dirty="0" smtClean="0"/>
              <a:t>Represent problems in qualitatively different ways than novices</a:t>
            </a:r>
          </a:p>
          <a:p>
            <a:pPr lvl="1">
              <a:lnSpc>
                <a:spcPct val="120000"/>
              </a:lnSpc>
            </a:pPr>
            <a:r>
              <a:rPr lang="en-US" dirty="0" smtClean="0"/>
              <a:t>Have faster and more accurate pattern recognition capabilities</a:t>
            </a:r>
          </a:p>
          <a:p>
            <a:pPr lvl="1">
              <a:lnSpc>
                <a:spcPct val="120000"/>
              </a:lnSpc>
            </a:pPr>
            <a:r>
              <a:rPr lang="en-US" dirty="0" smtClean="0"/>
              <a:t>Perceive meaningful patterns in the domain in which they are experienced</a:t>
            </a:r>
          </a:p>
          <a:p>
            <a:pPr lvl="1">
              <a:lnSpc>
                <a:spcPct val="120000"/>
              </a:lnSpc>
            </a:pPr>
            <a:r>
              <a:rPr lang="en-US" dirty="0" smtClean="0"/>
              <a:t>Begin to solve problems slower but bring richer and more personal sources of information to bear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28</a:t>
            </a:fld>
            <a:endParaRPr lang="en-GB" dirty="0"/>
          </a:p>
        </p:txBody>
      </p:sp>
    </p:spTree>
    <p:extLst>
      <p:ext uri="{BB962C8B-B14F-4D97-AF65-F5344CB8AC3E}">
        <p14:creationId xmlns:p14="http://schemas.microsoft.com/office/powerpoint/2010/main" val="31908223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304800" y="12954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2600">
              <a:solidFill>
                <a:srgbClr val="9E2487"/>
              </a:solidFill>
              <a:latin typeface="Arial" charset="0"/>
            </a:endParaRPr>
          </a:p>
        </p:txBody>
      </p:sp>
      <p:sp>
        <p:nvSpPr>
          <p:cNvPr id="121858" name="Rectangle 3"/>
          <p:cNvSpPr>
            <a:spLocks noGrp="1" noChangeArrowheads="1"/>
          </p:cNvSpPr>
          <p:nvPr>
            <p:ph type="title"/>
          </p:nvPr>
        </p:nvSpPr>
        <p:spPr/>
        <p:txBody>
          <a:bodyPr/>
          <a:lstStyle/>
          <a:p>
            <a:r>
              <a:rPr lang="en-GB" dirty="0" smtClean="0"/>
              <a:t>Knowing more than we can say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29</a:t>
            </a:fld>
            <a:endParaRPr lang="en-GB" dirty="0"/>
          </a:p>
        </p:txBody>
      </p:sp>
      <p:sp>
        <p:nvSpPr>
          <p:cNvPr id="833540" name="Rectangle 4"/>
          <p:cNvSpPr>
            <a:spLocks noGrp="1" noChangeArrowheads="1"/>
          </p:cNvSpPr>
          <p:nvPr>
            <p:ph sz="quarter" idx="1"/>
          </p:nvPr>
        </p:nvSpPr>
        <p:spPr/>
        <p:txBody>
          <a:bodyPr>
            <a:normAutofit lnSpcReduction="10000"/>
          </a:bodyPr>
          <a:lstStyle/>
          <a:p>
            <a:r>
              <a:rPr lang="en-US" sz="2800" dirty="0" smtClean="0"/>
              <a:t>Six video extracts of a person delivering cardiopulmonary resuscitation (CPR):</a:t>
            </a:r>
          </a:p>
          <a:p>
            <a:pPr lvl="1"/>
            <a:r>
              <a:rPr lang="en-US" dirty="0" smtClean="0"/>
              <a:t>Five of the video extracts feature students.</a:t>
            </a:r>
          </a:p>
          <a:p>
            <a:pPr lvl="1"/>
            <a:r>
              <a:rPr lang="en-US" dirty="0" smtClean="0"/>
              <a:t>One of the video extracts feature an expert.</a:t>
            </a:r>
          </a:p>
          <a:p>
            <a:r>
              <a:rPr lang="en-US" sz="2800" dirty="0" smtClean="0"/>
              <a:t>Videos shown to three groups</a:t>
            </a:r>
          </a:p>
          <a:p>
            <a:pPr lvl="1"/>
            <a:r>
              <a:rPr lang="en-US" sz="2500" dirty="0" smtClean="0"/>
              <a:t>students, experts, instructors</a:t>
            </a:r>
          </a:p>
          <a:p>
            <a:r>
              <a:rPr lang="en-US" sz="2800" dirty="0" smtClean="0"/>
              <a:t>Success rate in identifying the expert:</a:t>
            </a:r>
          </a:p>
          <a:p>
            <a:pPr lvl="1">
              <a:tabLst>
                <a:tab pos="2241550" algn="l"/>
              </a:tabLst>
            </a:pPr>
            <a:r>
              <a:rPr lang="en-US" dirty="0" smtClean="0"/>
              <a:t>Experts:	90%</a:t>
            </a:r>
          </a:p>
          <a:p>
            <a:pPr lvl="1">
              <a:tabLst>
                <a:tab pos="2241550" algn="l"/>
              </a:tabLst>
            </a:pPr>
            <a:r>
              <a:rPr lang="en-US" dirty="0" smtClean="0"/>
              <a:t>Students:	50%</a:t>
            </a:r>
          </a:p>
          <a:p>
            <a:pPr lvl="1">
              <a:tabLst>
                <a:tab pos="2241550" algn="l"/>
              </a:tabLst>
            </a:pPr>
            <a:r>
              <a:rPr lang="en-US" dirty="0" smtClean="0"/>
              <a:t>Instructors:	30%</a:t>
            </a:r>
            <a:endParaRPr lang="en-US" dirty="0"/>
          </a:p>
        </p:txBody>
      </p:sp>
      <p:sp>
        <p:nvSpPr>
          <p:cNvPr id="4" name="TextBox 3"/>
          <p:cNvSpPr txBox="1"/>
          <p:nvPr/>
        </p:nvSpPr>
        <p:spPr>
          <a:xfrm>
            <a:off x="531050" y="6151571"/>
            <a:ext cx="3149600" cy="369332"/>
          </a:xfrm>
          <a:prstGeom prst="rect">
            <a:avLst/>
          </a:prstGeom>
          <a:noFill/>
        </p:spPr>
        <p:txBody>
          <a:bodyPr wrap="square" rtlCol="0">
            <a:spAutoFit/>
          </a:bodyPr>
          <a:lstStyle/>
          <a:p>
            <a:r>
              <a:rPr lang="en-US" sz="1800" dirty="0" smtClean="0">
                <a:solidFill>
                  <a:srgbClr val="525A93"/>
                </a:solidFill>
                <a:latin typeface="+mj-lt"/>
              </a:rPr>
              <a:t>Klein and Klein</a:t>
            </a:r>
            <a:r>
              <a:rPr lang="en-US" sz="1800" dirty="0">
                <a:solidFill>
                  <a:srgbClr val="525A93"/>
                </a:solidFill>
                <a:latin typeface="+mj-lt"/>
              </a:rPr>
              <a:t> </a:t>
            </a:r>
            <a:r>
              <a:rPr lang="en-US" sz="1800" dirty="0" smtClean="0">
                <a:solidFill>
                  <a:srgbClr val="525A93"/>
                </a:solidFill>
                <a:latin typeface="+mj-lt"/>
              </a:rPr>
              <a:t>(1981)</a:t>
            </a:r>
            <a:endParaRPr lang="en-US" sz="1800" dirty="0">
              <a:solidFill>
                <a:srgbClr val="525A93"/>
              </a:solidFill>
              <a:latin typeface="+mj-lt"/>
            </a:endParaRPr>
          </a:p>
        </p:txBody>
      </p:sp>
    </p:spTree>
    <p:extLst>
      <p:ext uri="{BB962C8B-B14F-4D97-AF65-F5344CB8AC3E}">
        <p14:creationId xmlns:p14="http://schemas.microsoft.com/office/powerpoint/2010/main" val="1947872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3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35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35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35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354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354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3354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3354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3354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0"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Control and impact </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29151675"/>
              </p:ext>
            </p:extLst>
          </p:nvPr>
        </p:nvGraphicFramePr>
        <p:xfrm>
          <a:off x="612775" y="1704248"/>
          <a:ext cx="8229600" cy="4099568"/>
        </p:xfrm>
        <a:graphic>
          <a:graphicData uri="http://schemas.openxmlformats.org/drawingml/2006/table">
            <a:tbl>
              <a:tblPr firstRow="1" bandRow="1">
                <a:tableStyleId>{5C22544A-7EE6-4342-B048-85BDC9FD1C3A}</a:tableStyleId>
              </a:tblPr>
              <a:tblGrid>
                <a:gridCol w="1059696"/>
                <a:gridCol w="1160156"/>
                <a:gridCol w="3038143"/>
                <a:gridCol w="2971605"/>
              </a:tblGrid>
              <a:tr h="442760">
                <a:tc>
                  <a:txBody>
                    <a:bodyPr/>
                    <a:lstStyle/>
                    <a:p>
                      <a:endParaRPr lang="en-US" sz="2400" dirty="0"/>
                    </a:p>
                  </a:txBody>
                  <a:tcPr marT="45732" marB="45732"/>
                </a:tc>
                <a:tc>
                  <a:txBody>
                    <a:bodyPr/>
                    <a:lstStyle/>
                    <a:p>
                      <a:endParaRPr lang="en-US" sz="2400"/>
                    </a:p>
                  </a:txBody>
                  <a:tcPr marT="45732" marB="45732"/>
                </a:tc>
                <a:tc gridSpan="2">
                  <a:txBody>
                    <a:bodyPr/>
                    <a:lstStyle/>
                    <a:p>
                      <a:pPr algn="ctr"/>
                      <a:r>
                        <a:rPr lang="en-US" sz="2400" dirty="0" smtClean="0"/>
                        <a:t>Control</a:t>
                      </a:r>
                      <a:endParaRPr lang="en-US" sz="2400" dirty="0"/>
                    </a:p>
                  </a:txBody>
                  <a:tcPr marT="45732" marB="45732"/>
                </a:tc>
                <a:tc hMerge="1">
                  <a:txBody>
                    <a:bodyPr/>
                    <a:lstStyle/>
                    <a:p>
                      <a:endParaRPr lang="en-US" dirty="0"/>
                    </a:p>
                  </a:txBody>
                  <a:tcPr/>
                </a:tc>
              </a:tr>
              <a:tr h="442760">
                <a:tc>
                  <a:txBody>
                    <a:bodyPr/>
                    <a:lstStyle/>
                    <a:p>
                      <a:endParaRPr lang="en-US" sz="2400" dirty="0">
                        <a:solidFill>
                          <a:schemeClr val="bg1"/>
                        </a:solidFill>
                      </a:endParaRPr>
                    </a:p>
                  </a:txBody>
                  <a:tcPr marT="45732" marB="45732">
                    <a:solidFill>
                      <a:schemeClr val="accent1"/>
                    </a:solidFill>
                  </a:tcPr>
                </a:tc>
                <a:tc>
                  <a:txBody>
                    <a:bodyPr/>
                    <a:lstStyle/>
                    <a:p>
                      <a:endParaRPr lang="en-US" sz="2400" dirty="0">
                        <a:solidFill>
                          <a:schemeClr val="bg1"/>
                        </a:solidFill>
                      </a:endParaRPr>
                    </a:p>
                  </a:txBody>
                  <a:tcPr marT="45732" marB="45732">
                    <a:solidFill>
                      <a:schemeClr val="accent1"/>
                    </a:solidFill>
                  </a:tcPr>
                </a:tc>
                <a:tc>
                  <a:txBody>
                    <a:bodyPr/>
                    <a:lstStyle/>
                    <a:p>
                      <a:pPr algn="ctr"/>
                      <a:r>
                        <a:rPr lang="en-US" sz="2400" dirty="0" smtClean="0">
                          <a:solidFill>
                            <a:schemeClr val="bg1"/>
                          </a:solidFill>
                        </a:rPr>
                        <a:t>Inside</a:t>
                      </a:r>
                      <a:endParaRPr lang="en-US" sz="2400" dirty="0">
                        <a:solidFill>
                          <a:schemeClr val="bg1"/>
                        </a:solidFill>
                      </a:endParaRPr>
                    </a:p>
                  </a:txBody>
                  <a:tcPr marT="45732" marB="45732">
                    <a:solidFill>
                      <a:schemeClr val="accent1"/>
                    </a:solidFill>
                  </a:tcPr>
                </a:tc>
                <a:tc>
                  <a:txBody>
                    <a:bodyPr/>
                    <a:lstStyle/>
                    <a:p>
                      <a:pPr algn="ctr"/>
                      <a:r>
                        <a:rPr lang="en-US" sz="2400" dirty="0" smtClean="0">
                          <a:solidFill>
                            <a:schemeClr val="bg1"/>
                          </a:solidFill>
                        </a:rPr>
                        <a:t>Outside</a:t>
                      </a:r>
                      <a:endParaRPr lang="en-US" sz="2400" dirty="0">
                        <a:solidFill>
                          <a:schemeClr val="bg1"/>
                        </a:solidFill>
                      </a:endParaRPr>
                    </a:p>
                  </a:txBody>
                  <a:tcPr marT="45732" marB="45732">
                    <a:solidFill>
                      <a:schemeClr val="accent1"/>
                    </a:solidFill>
                  </a:tcPr>
                </a:tc>
              </a:tr>
              <a:tr h="1592560">
                <a:tc rowSpan="2">
                  <a:txBody>
                    <a:bodyPr/>
                    <a:lstStyle/>
                    <a:p>
                      <a:r>
                        <a:rPr lang="en-US" sz="2400" dirty="0" smtClean="0"/>
                        <a:t>Impact</a:t>
                      </a:r>
                      <a:endParaRPr lang="en-US" sz="2400" dirty="0"/>
                    </a:p>
                  </a:txBody>
                  <a:tcPr marT="45732" marB="45732" anchor="ctr"/>
                </a:tc>
                <a:tc>
                  <a:txBody>
                    <a:bodyPr/>
                    <a:lstStyle/>
                    <a:p>
                      <a:r>
                        <a:rPr lang="en-US" sz="2400" dirty="0" smtClean="0"/>
                        <a:t>Low</a:t>
                      </a:r>
                    </a:p>
                  </a:txBody>
                  <a:tcPr marT="45732" marB="45732" anchor="ctr"/>
                </a:tc>
                <a:tc>
                  <a:txBody>
                    <a:bodyPr/>
                    <a:lstStyle/>
                    <a:p>
                      <a:r>
                        <a:rPr lang="en-US" sz="2400" dirty="0" smtClean="0"/>
                        <a:t>Brain gym</a:t>
                      </a:r>
                    </a:p>
                    <a:p>
                      <a:r>
                        <a:rPr lang="en-US" sz="2400" dirty="0" smtClean="0"/>
                        <a:t>Learning styles</a:t>
                      </a:r>
                    </a:p>
                  </a:txBody>
                  <a:tcPr marT="45732" marB="45732" anchor="ctr"/>
                </a:tc>
                <a:tc>
                  <a:txBody>
                    <a:bodyPr/>
                    <a:lstStyle/>
                    <a:p>
                      <a:r>
                        <a:rPr lang="en-US" sz="2400" dirty="0" smtClean="0"/>
                        <a:t>Class size reduction</a:t>
                      </a:r>
                      <a:endParaRPr lang="en-US" sz="2400" dirty="0"/>
                    </a:p>
                  </a:txBody>
                  <a:tcPr marT="45732" marB="45732" anchor="ctr"/>
                </a:tc>
              </a:tr>
              <a:tr h="1592560">
                <a:tc vMerge="1">
                  <a:txBody>
                    <a:bodyPr/>
                    <a:lstStyle/>
                    <a:p>
                      <a:endParaRPr lang="en-US" dirty="0"/>
                    </a:p>
                  </a:txBody>
                  <a:tcPr/>
                </a:tc>
                <a:tc>
                  <a:txBody>
                    <a:bodyPr/>
                    <a:lstStyle/>
                    <a:p>
                      <a:r>
                        <a:rPr lang="en-US" sz="2400" dirty="0" smtClean="0"/>
                        <a:t>High</a:t>
                      </a:r>
                    </a:p>
                  </a:txBody>
                  <a:tcPr marT="45732" marB="45732" anchor="ctr"/>
                </a:tc>
                <a:tc>
                  <a:txBody>
                    <a:bodyPr/>
                    <a:lstStyle/>
                    <a:p>
                      <a:r>
                        <a:rPr lang="en-US" sz="2400" dirty="0" smtClean="0"/>
                        <a:t>Formative assessment</a:t>
                      </a:r>
                      <a:endParaRPr lang="en-US" sz="2400" dirty="0"/>
                    </a:p>
                  </a:txBody>
                  <a:tcPr marT="45732" marB="45732" anchor="ctr"/>
                </a:tc>
                <a:tc>
                  <a:txBody>
                    <a:bodyPr/>
                    <a:lstStyle/>
                    <a:p>
                      <a:r>
                        <a:rPr lang="en-US" sz="2400" dirty="0" smtClean="0"/>
                        <a:t>Poverty alleviation</a:t>
                      </a:r>
                      <a:endParaRPr lang="en-US" sz="2400" dirty="0"/>
                    </a:p>
                  </a:txBody>
                  <a:tcPr marT="45732" marB="45732" anchor="ctr"/>
                </a:tc>
              </a:tr>
            </a:tbl>
          </a:graphicData>
        </a:graphic>
      </p:graphicFrame>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a:t>
            </a:fld>
            <a:endParaRPr lang="en-GB" dirty="0"/>
          </a:p>
        </p:txBody>
      </p:sp>
    </p:spTree>
    <p:extLst>
      <p:ext uri="{BB962C8B-B14F-4D97-AF65-F5344CB8AC3E}">
        <p14:creationId xmlns:p14="http://schemas.microsoft.com/office/powerpoint/2010/main" val="32944956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Knowledge creation and conversion</a:t>
            </a:r>
            <a:endParaRPr lang="en-US" dirty="0"/>
          </a:p>
        </p:txBody>
      </p:sp>
      <p:graphicFrame>
        <p:nvGraphicFramePr>
          <p:cNvPr id="6" name="Object 2"/>
          <p:cNvGraphicFramePr>
            <a:graphicFrameLocks noGrp="1" noChangeAspect="1"/>
          </p:cNvGraphicFramePr>
          <p:nvPr>
            <p:ph sz="quarter" idx="1"/>
            <p:extLst>
              <p:ext uri="{D42A27DB-BD31-4B8C-83A1-F6EECF244321}">
                <p14:modId xmlns:p14="http://schemas.microsoft.com/office/powerpoint/2010/main" val="3438431993"/>
              </p:ext>
            </p:extLst>
          </p:nvPr>
        </p:nvGraphicFramePr>
        <p:xfrm>
          <a:off x="612647" y="1568636"/>
          <a:ext cx="7024099" cy="4791145"/>
        </p:xfrm>
        <a:graphic>
          <a:graphicData uri="http://schemas.openxmlformats.org/presentationml/2006/ole">
            <mc:AlternateContent xmlns:mc="http://schemas.openxmlformats.org/markup-compatibility/2006">
              <mc:Choice xmlns:v="urn:schemas-microsoft-com:vml" Requires="v">
                <p:oleObj spid="_x0000_s1051" name="Document" r:id="rId4" imgW="6363360" imgH="4342680" progId="Word.Document.8">
                  <p:embed/>
                </p:oleObj>
              </mc:Choice>
              <mc:Fallback>
                <p:oleObj name="Document" r:id="rId4" imgW="6363360" imgH="4342680" progId="Word.Documen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47" y="1568636"/>
                        <a:ext cx="7024099" cy="47911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612589" y="6488668"/>
            <a:ext cx="2868705" cy="369332"/>
          </a:xfrm>
          <a:prstGeom prst="rect">
            <a:avLst/>
          </a:prstGeom>
          <a:noFill/>
        </p:spPr>
        <p:txBody>
          <a:bodyPr wrap="square" rtlCol="0">
            <a:spAutoFit/>
          </a:bodyPr>
          <a:lstStyle/>
          <a:p>
            <a:r>
              <a:rPr lang="en-US" sz="1800" dirty="0" err="1" smtClean="0">
                <a:solidFill>
                  <a:srgbClr val="525A93"/>
                </a:solidFill>
                <a:latin typeface="+mj-lt"/>
              </a:rPr>
              <a:t>Nonaka</a:t>
            </a:r>
            <a:r>
              <a:rPr lang="en-US" sz="1800" dirty="0" smtClean="0">
                <a:solidFill>
                  <a:srgbClr val="525A93"/>
                </a:solidFill>
                <a:latin typeface="+mj-lt"/>
              </a:rPr>
              <a:t> and Takeuchi (1995)</a:t>
            </a:r>
            <a:endParaRPr lang="en-US" sz="1800" dirty="0">
              <a:solidFill>
                <a:srgbClr val="525A93"/>
              </a:solidFill>
              <a:latin typeface="+mj-lt"/>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30</a:t>
            </a:fld>
            <a:endParaRPr lang="en-GB" dirty="0"/>
          </a:p>
        </p:txBody>
      </p:sp>
    </p:spTree>
    <p:extLst>
      <p:ext uri="{BB962C8B-B14F-4D97-AF65-F5344CB8AC3E}">
        <p14:creationId xmlns:p14="http://schemas.microsoft.com/office/powerpoint/2010/main" val="32721064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smtClean="0"/>
              <a:t>Looking at the wrong knowledge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19ABF79A-F4A3-5E49-A6CE-5B8CF779BC37}" type="slidenum">
              <a:rPr lang="en-GB" smtClean="0"/>
              <a:pPr/>
              <a:t>31</a:t>
            </a:fld>
            <a:endParaRPr lang="en-GB" dirty="0"/>
          </a:p>
        </p:txBody>
      </p:sp>
      <p:sp>
        <p:nvSpPr>
          <p:cNvPr id="125954" name="Rectangle 3"/>
          <p:cNvSpPr>
            <a:spLocks noGrp="1" noChangeArrowheads="1"/>
          </p:cNvSpPr>
          <p:nvPr>
            <p:ph sz="quarter" idx="1"/>
          </p:nvPr>
        </p:nvSpPr>
        <p:spPr>
          <a:xfrm>
            <a:off x="612648" y="1600200"/>
            <a:ext cx="8153400" cy="5257800"/>
          </a:xfrm>
        </p:spPr>
        <p:txBody>
          <a:bodyPr>
            <a:normAutofit fontScale="77500" lnSpcReduction="20000"/>
          </a:bodyPr>
          <a:lstStyle/>
          <a:p>
            <a:pPr>
              <a:lnSpc>
                <a:spcPct val="120000"/>
              </a:lnSpc>
            </a:pPr>
            <a:r>
              <a:rPr lang="en-US" dirty="0" smtClean="0"/>
              <a:t>The most powerful teacher knowledge is not explicit:</a:t>
            </a:r>
          </a:p>
          <a:p>
            <a:pPr lvl="1">
              <a:lnSpc>
                <a:spcPct val="120000"/>
              </a:lnSpc>
            </a:pPr>
            <a:r>
              <a:rPr lang="en-US" dirty="0" smtClean="0"/>
              <a:t>That’s why telling teachers what to do doesn’t work.</a:t>
            </a:r>
          </a:p>
          <a:p>
            <a:pPr lvl="1">
              <a:lnSpc>
                <a:spcPct val="120000"/>
              </a:lnSpc>
            </a:pPr>
            <a:r>
              <a:rPr lang="en-US" dirty="0" smtClean="0"/>
              <a:t>What we know is more than we can say.</a:t>
            </a:r>
          </a:p>
          <a:p>
            <a:pPr lvl="1">
              <a:lnSpc>
                <a:spcPct val="120000"/>
              </a:lnSpc>
            </a:pPr>
            <a:r>
              <a:rPr lang="en-US" dirty="0" smtClean="0"/>
              <a:t>And that is why most professional development has been relatively ineffective.</a:t>
            </a:r>
          </a:p>
          <a:p>
            <a:pPr>
              <a:lnSpc>
                <a:spcPct val="120000"/>
              </a:lnSpc>
            </a:pPr>
            <a:r>
              <a:rPr lang="en-US" dirty="0" smtClean="0"/>
              <a:t>Improving practice involves changing habits, not adding knowledge:</a:t>
            </a:r>
          </a:p>
          <a:p>
            <a:pPr lvl="1">
              <a:lnSpc>
                <a:spcPct val="120000"/>
              </a:lnSpc>
            </a:pPr>
            <a:r>
              <a:rPr lang="en-US" dirty="0" smtClean="0"/>
              <a:t>That’s why it’s hard:</a:t>
            </a:r>
          </a:p>
          <a:p>
            <a:pPr lvl="2">
              <a:lnSpc>
                <a:spcPct val="120000"/>
              </a:lnSpc>
            </a:pPr>
            <a:r>
              <a:rPr lang="en-US" dirty="0" smtClean="0"/>
              <a:t>And the hardest bit is not getting new ideas into people’s heads.</a:t>
            </a:r>
          </a:p>
          <a:p>
            <a:pPr lvl="2">
              <a:lnSpc>
                <a:spcPct val="120000"/>
              </a:lnSpc>
            </a:pPr>
            <a:r>
              <a:rPr lang="en-US" dirty="0" smtClean="0"/>
              <a:t>It’s getting the old ones out.</a:t>
            </a:r>
          </a:p>
          <a:p>
            <a:pPr lvl="1">
              <a:lnSpc>
                <a:spcPct val="120000"/>
              </a:lnSpc>
            </a:pPr>
            <a:r>
              <a:rPr lang="en-US" dirty="0" smtClean="0"/>
              <a:t>That’s why it takes time.</a:t>
            </a:r>
          </a:p>
          <a:p>
            <a:pPr>
              <a:lnSpc>
                <a:spcPct val="120000"/>
              </a:lnSpc>
            </a:pPr>
            <a:r>
              <a:rPr lang="en-US" dirty="0" smtClean="0"/>
              <a:t>But it doesn’t happen naturally:</a:t>
            </a:r>
          </a:p>
          <a:p>
            <a:pPr lvl="1">
              <a:lnSpc>
                <a:spcPct val="120000"/>
              </a:lnSpc>
            </a:pPr>
            <a:r>
              <a:rPr lang="en-US" dirty="0" smtClean="0"/>
              <a:t>If it did, the most experienced teachers would be the most</a:t>
            </a:r>
            <a:r>
              <a:rPr lang="en-US" dirty="0"/>
              <a:t/>
            </a:r>
            <a:br>
              <a:rPr lang="en-US" dirty="0"/>
            </a:br>
            <a:r>
              <a:rPr lang="en-US" dirty="0" smtClean="0"/>
              <a:t>productive, and that’s not true (</a:t>
            </a:r>
            <a:r>
              <a:rPr lang="en-US" dirty="0" err="1" smtClean="0"/>
              <a:t>Hanushek</a:t>
            </a:r>
            <a:r>
              <a:rPr lang="en-US" dirty="0" smtClean="0"/>
              <a:t> &amp; </a:t>
            </a:r>
            <a:r>
              <a:rPr lang="en-US" dirty="0" err="1" smtClean="0"/>
              <a:t>Rivkin</a:t>
            </a:r>
            <a:r>
              <a:rPr lang="en-US" dirty="0" smtClean="0"/>
              <a:t>, 2006).</a:t>
            </a:r>
          </a:p>
        </p:txBody>
      </p:sp>
    </p:spTree>
    <p:extLst>
      <p:ext uri="{BB962C8B-B14F-4D97-AF65-F5344CB8AC3E}">
        <p14:creationId xmlns:p14="http://schemas.microsoft.com/office/powerpoint/2010/main" val="15103730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32</a:t>
            </a:fld>
            <a:endParaRPr lang="en-GB" dirty="0"/>
          </a:p>
        </p:txBody>
      </p:sp>
      <p:pic>
        <p:nvPicPr>
          <p:cNvPr id="6" name="26 Basketball - lift lobby.m4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725613" y="1600200"/>
            <a:ext cx="5926137" cy="4495800"/>
          </a:xfrm>
        </p:spPr>
      </p:pic>
    </p:spTree>
    <p:extLst>
      <p:ext uri="{BB962C8B-B14F-4D97-AF65-F5344CB8AC3E}">
        <p14:creationId xmlns:p14="http://schemas.microsoft.com/office/powerpoint/2010/main" val="33505645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normAutofit fontScale="85000" lnSpcReduction="20000"/>
          </a:bodyPr>
          <a:lstStyle/>
          <a:p>
            <a:pPr>
              <a:defRPr/>
            </a:pPr>
            <a:fld id="{D52799CE-711A-FA44-BA4E-E463DA170A36}" type="slidenum">
              <a:rPr lang="en-US" smtClean="0"/>
              <a:pPr>
                <a:defRPr/>
              </a:pPr>
              <a:t>33</a:t>
            </a:fld>
            <a:endParaRPr lang="en-US" dirty="0"/>
          </a:p>
        </p:txBody>
      </p:sp>
      <p:pic>
        <p:nvPicPr>
          <p:cNvPr id="7" name="The Monkey Business Illusion.mp4">
            <a:hlinkClick r:id="" action="ppaction://media"/>
          </p:cNvPr>
          <p:cNvPicPr>
            <a:picLocks noGrp="1" noChangeAspect="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693738" y="1600200"/>
            <a:ext cx="7993062" cy="4495800"/>
          </a:xfrm>
        </p:spPr>
      </p:pic>
    </p:spTree>
    <p:extLst>
      <p:ext uri="{BB962C8B-B14F-4D97-AF65-F5344CB8AC3E}">
        <p14:creationId xmlns:p14="http://schemas.microsoft.com/office/powerpoint/2010/main" val="35980420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noAutofit/>
          </a:bodyPr>
          <a:lstStyle/>
          <a:p>
            <a:r>
              <a:rPr lang="en-US" dirty="0" smtClean="0"/>
              <a:t>Sensory capacity</a:t>
            </a:r>
            <a:endParaRPr lang="en-US" dirty="0"/>
          </a:p>
        </p:txBody>
      </p:sp>
      <p:sp>
        <p:nvSpPr>
          <p:cNvPr id="123906" name="Rectangle 3"/>
          <p:cNvSpPr>
            <a:spLocks noChangeArrowheads="1"/>
          </p:cNvSpPr>
          <p:nvPr/>
        </p:nvSpPr>
        <p:spPr bwMode="auto">
          <a:xfrm>
            <a:off x="304800" y="14478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2600">
              <a:solidFill>
                <a:srgbClr val="9E2487"/>
              </a:solidFill>
              <a:latin typeface="Arial" charset="0"/>
            </a:endParaRPr>
          </a:p>
        </p:txBody>
      </p:sp>
      <p:sp>
        <p:nvSpPr>
          <p:cNvPr id="5" name="TextBox 4"/>
          <p:cNvSpPr txBox="1"/>
          <p:nvPr/>
        </p:nvSpPr>
        <p:spPr>
          <a:xfrm>
            <a:off x="609599" y="6127262"/>
            <a:ext cx="4585447" cy="369332"/>
          </a:xfrm>
          <a:prstGeom prst="rect">
            <a:avLst/>
          </a:prstGeom>
          <a:noFill/>
        </p:spPr>
        <p:txBody>
          <a:bodyPr wrap="square" rtlCol="0">
            <a:spAutoFit/>
          </a:bodyPr>
          <a:lstStyle/>
          <a:p>
            <a:r>
              <a:rPr lang="en-US" sz="1800" dirty="0" err="1" smtClean="0">
                <a:solidFill>
                  <a:srgbClr val="525A93"/>
                </a:solidFill>
                <a:latin typeface="+mj-lt"/>
              </a:rPr>
              <a:t>Nørretranders</a:t>
            </a:r>
            <a:r>
              <a:rPr lang="en-US" sz="1800" dirty="0">
                <a:solidFill>
                  <a:srgbClr val="525A93"/>
                </a:solidFill>
                <a:latin typeface="+mj-lt"/>
              </a:rPr>
              <a:t> </a:t>
            </a:r>
            <a:r>
              <a:rPr lang="en-US" sz="1800" dirty="0" smtClean="0">
                <a:solidFill>
                  <a:srgbClr val="525A93"/>
                </a:solidFill>
                <a:latin typeface="+mj-lt"/>
              </a:rPr>
              <a:t>(1998)</a:t>
            </a:r>
            <a:endParaRPr lang="en-US" sz="1800" dirty="0">
              <a:solidFill>
                <a:srgbClr val="525A93"/>
              </a:solidFill>
              <a:latin typeface="+mj-lt"/>
            </a:endParaRPr>
          </a:p>
        </p:txBody>
      </p:sp>
      <p:graphicFrame>
        <p:nvGraphicFramePr>
          <p:cNvPr id="10" name="Content Placeholder 6"/>
          <p:cNvGraphicFramePr>
            <a:graphicFrameLocks noGrp="1"/>
          </p:cNvGraphicFramePr>
          <p:nvPr>
            <p:ph sz="quarter" idx="1"/>
            <p:extLst>
              <p:ext uri="{D42A27DB-BD31-4B8C-83A1-F6EECF244321}">
                <p14:modId xmlns:p14="http://schemas.microsoft.com/office/powerpoint/2010/main" val="3849139748"/>
              </p:ext>
            </p:extLst>
          </p:nvPr>
        </p:nvGraphicFramePr>
        <p:xfrm>
          <a:off x="612775" y="1854200"/>
          <a:ext cx="8102559" cy="3831910"/>
        </p:xfrm>
        <a:graphic>
          <a:graphicData uri="http://schemas.openxmlformats.org/drawingml/2006/table">
            <a:tbl>
              <a:tblPr firstRow="1" bandRow="1">
                <a:tableStyleId>{B301B821-A1FF-4177-AEE7-76D212191A09}</a:tableStyleId>
              </a:tblPr>
              <a:tblGrid>
                <a:gridCol w="2700853"/>
                <a:gridCol w="2700853"/>
                <a:gridCol w="2700853"/>
              </a:tblGrid>
              <a:tr h="7508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outerShdw blurRad="38100" dist="38100" dir="2700000" algn="tl">
                              <a:srgbClr val="000000">
                                <a:alpha val="43137"/>
                              </a:srgbClr>
                            </a:outerShdw>
                          </a:effectLst>
                        </a:rPr>
                        <a:t>Sensory system</a:t>
                      </a:r>
                      <a:endPar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outerShdw blurRad="38100" dist="38100" dir="2700000" algn="tl">
                              <a:srgbClr val="000000">
                                <a:alpha val="43137"/>
                              </a:srgbClr>
                            </a:outerShdw>
                          </a:effectLst>
                        </a:rPr>
                        <a:t>Total bandwidth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outerShdw blurRad="38100" dist="38100" dir="2700000" algn="tl">
                              <a:srgbClr val="000000">
                                <a:alpha val="43137"/>
                              </a:srgbClr>
                            </a:outerShdw>
                          </a:effectLst>
                        </a:rPr>
                        <a:t>(in bits/second)</a:t>
                      </a:r>
                      <a:endPar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outerShdw blurRad="38100" dist="38100" dir="2700000" algn="tl">
                              <a:srgbClr val="000000">
                                <a:alpha val="43137"/>
                              </a:srgbClr>
                            </a:outerShdw>
                          </a:effectLst>
                        </a:rPr>
                        <a:t>Conscious bandwidth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outerShdw blurRad="38100" dist="38100" dir="2700000" algn="tl">
                              <a:srgbClr val="000000">
                                <a:alpha val="43137"/>
                              </a:srgbClr>
                            </a:outerShdw>
                          </a:effectLst>
                        </a:rPr>
                        <a:t>(in bits/second)</a:t>
                      </a:r>
                      <a:endPar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marL="92176" marR="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Eyes</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40</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Ears</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30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Skin</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5</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Taste</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Smell</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100,000</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1</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r>
            </a:tbl>
          </a:graphicData>
        </a:graphic>
      </p:graphicFrame>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34</a:t>
            </a:fld>
            <a:endParaRPr lang="en-GB" dirty="0"/>
          </a:p>
        </p:txBody>
      </p:sp>
    </p:spTree>
    <p:extLst>
      <p:ext uri="{BB962C8B-B14F-4D97-AF65-F5344CB8AC3E}">
        <p14:creationId xmlns:p14="http://schemas.microsoft.com/office/powerpoint/2010/main" val="10307543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05295" y="121958"/>
            <a:ext cx="8353425" cy="644525"/>
          </a:xfrm>
        </p:spPr>
        <p:txBody>
          <a:bodyPr>
            <a:noAutofit/>
          </a:bodyPr>
          <a:lstStyle/>
          <a:p>
            <a:r>
              <a:rPr lang="en-US" dirty="0" smtClean="0"/>
              <a:t>Hand hygiene in hospitals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42242575"/>
              </p:ext>
            </p:extLst>
          </p:nvPr>
        </p:nvGraphicFramePr>
        <p:xfrm>
          <a:off x="398463" y="825782"/>
          <a:ext cx="8353425" cy="5596890"/>
        </p:xfrm>
        <a:graphic>
          <a:graphicData uri="http://schemas.openxmlformats.org/drawingml/2006/table">
            <a:tbl>
              <a:tblPr firstRow="1" bandRow="1">
                <a:tableStyleId>{B301B821-A1FF-4177-AEE7-76D212191A09}</a:tableStyleId>
              </a:tblPr>
              <a:tblGrid>
                <a:gridCol w="3919537"/>
                <a:gridCol w="1981200"/>
                <a:gridCol w="2452688"/>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Study</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Focus</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Compliance rate</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Preston, </a:t>
                      </a:r>
                      <a:r>
                        <a:rPr kumimoji="0" lang="en-US" sz="1800" u="none" strike="noStrike" cap="none" normalizeH="0" baseline="0" dirty="0" smtClean="0">
                          <a:ln>
                            <a:noFill/>
                          </a:ln>
                          <a:effectLst/>
                        </a:rPr>
                        <a:t>Larson, </a:t>
                      </a:r>
                      <a:r>
                        <a:rPr kumimoji="0" lang="en-US" sz="1800" u="none" strike="noStrike" cap="none" normalizeH="0" baseline="0" dirty="0">
                          <a:ln>
                            <a:noFill/>
                          </a:ln>
                          <a:effectLst/>
                        </a:rPr>
                        <a:t>&amp; </a:t>
                      </a:r>
                      <a:r>
                        <a:rPr kumimoji="0" lang="en-US" sz="1800" u="none" strike="noStrike" cap="none" normalizeH="0" baseline="0" dirty="0" err="1">
                          <a:ln>
                            <a:noFill/>
                          </a:ln>
                          <a:effectLst/>
                        </a:rPr>
                        <a:t>Stamm</a:t>
                      </a:r>
                      <a:r>
                        <a:rPr kumimoji="0" lang="en-US" sz="1800" u="none" strike="noStrike" cap="none" normalizeH="0" baseline="0" dirty="0">
                          <a:ln>
                            <a:noFill/>
                          </a:ln>
                          <a:effectLst/>
                        </a:rPr>
                        <a:t> (1981)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Open ward</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16%</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Albert &amp; </a:t>
                      </a:r>
                      <a:r>
                        <a:rPr kumimoji="0" lang="en-US" sz="1800" u="none" strike="noStrike" cap="none" normalizeH="0" baseline="0" dirty="0" err="1">
                          <a:ln>
                            <a:noFill/>
                          </a:ln>
                          <a:effectLst/>
                        </a:rPr>
                        <a:t>Condie</a:t>
                      </a:r>
                      <a:r>
                        <a:rPr kumimoji="0" lang="en-US" sz="1800" u="none" strike="noStrike" cap="none" normalizeH="0" baseline="0" dirty="0">
                          <a:ln>
                            <a:noFill/>
                          </a:ln>
                          <a:effectLst/>
                        </a:rPr>
                        <a:t> (1981)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ICU</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28% to 41%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Larson (1983)</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All wards</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45%</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Donowitz (1987)</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Pediatric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Graham (1990)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32%</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Dubbert (1990)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81%</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a:ln>
                            <a:noFill/>
                          </a:ln>
                          <a:effectLst/>
                        </a:rPr>
                        <a:t>Pettinger</a:t>
                      </a:r>
                      <a:r>
                        <a:rPr kumimoji="0" lang="en-US" sz="1800" u="none" strike="noStrike" cap="none" normalizeH="0" baseline="0" dirty="0">
                          <a:ln>
                            <a:noFill/>
                          </a:ln>
                          <a:effectLst/>
                        </a:rPr>
                        <a:t> &amp; </a:t>
                      </a:r>
                      <a:r>
                        <a:rPr kumimoji="0" lang="en-US" sz="1800" u="none" strike="noStrike" cap="none" normalizeH="0" baseline="0" dirty="0" err="1">
                          <a:ln>
                            <a:noFill/>
                          </a:ln>
                          <a:effectLst/>
                        </a:rPr>
                        <a:t>Nettleman</a:t>
                      </a:r>
                      <a:r>
                        <a:rPr kumimoji="0" lang="en-US" sz="1800" u="none" strike="noStrike" cap="none" normalizeH="0" baseline="0" dirty="0">
                          <a:ln>
                            <a:noFill/>
                          </a:ln>
                          <a:effectLst/>
                        </a:rPr>
                        <a:t> (1991)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Surgical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51%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Larson, et </a:t>
                      </a:r>
                      <a:r>
                        <a:rPr kumimoji="0" lang="en-US" sz="1800" u="none" strike="noStrike" cap="none" normalizeH="0" baseline="0" dirty="0">
                          <a:ln>
                            <a:noFill/>
                          </a:ln>
                          <a:effectLst/>
                        </a:rPr>
                        <a:t>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Neonatal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29%</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Doebbeling</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Zimakoff</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40%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Meengs</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(1994)</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ER (Casualty)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a:ln>
                            <a:noFill/>
                          </a:ln>
                          <a:effectLst/>
                        </a:rPr>
                        <a:t>Pittet</a:t>
                      </a:r>
                      <a:r>
                        <a:rPr kumimoji="0" lang="en-US" sz="1800" u="none" strike="noStrike" cap="none" normalizeH="0" baseline="0" dirty="0">
                          <a:ln>
                            <a:noFill/>
                          </a:ln>
                          <a:effectLst/>
                        </a:rPr>
                        <a:t>, </a:t>
                      </a:r>
                      <a:r>
                        <a:rPr kumimoji="0" lang="en-US" sz="1800" u="none" strike="noStrike" cap="none" normalizeH="0" baseline="0" dirty="0" err="1" smtClean="0">
                          <a:ln>
                            <a:noFill/>
                          </a:ln>
                          <a:effectLst/>
                        </a:rPr>
                        <a:t>Mourouga</a:t>
                      </a:r>
                      <a:r>
                        <a:rPr kumimoji="0" lang="en-US" sz="1800" u="none" strike="noStrike" cap="none" normalizeH="0" baseline="0" dirty="0" smtClean="0">
                          <a:ln>
                            <a:noFill/>
                          </a:ln>
                          <a:effectLst/>
                        </a:rPr>
                        <a:t>, </a:t>
                      </a:r>
                      <a:r>
                        <a:rPr kumimoji="0" lang="en-US" sz="1800" u="none" strike="noStrike" cap="none" normalizeH="0" baseline="0" dirty="0">
                          <a:ln>
                            <a:noFill/>
                          </a:ln>
                          <a:effectLst/>
                        </a:rPr>
                        <a:t>&amp; </a:t>
                      </a:r>
                      <a:r>
                        <a:rPr kumimoji="0" lang="en-US" sz="1800" u="none" strike="noStrike" cap="none" normalizeH="0" baseline="0" dirty="0" err="1">
                          <a:ln>
                            <a:noFill/>
                          </a:ln>
                          <a:effectLst/>
                        </a:rPr>
                        <a:t>Perneger</a:t>
                      </a:r>
                      <a:r>
                        <a:rPr kumimoji="0" lang="en-US" sz="1800" u="none" strike="noStrike" cap="none" normalizeH="0" baseline="0" dirty="0">
                          <a:ln>
                            <a:noFill/>
                          </a:ln>
                          <a:effectLst/>
                        </a:rPr>
                        <a:t>  (1999)</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All wards</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48%</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ICU</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36%</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bl>
          </a:graphicData>
        </a:graphic>
      </p:graphicFrame>
      <p:sp>
        <p:nvSpPr>
          <p:cNvPr id="5" name="TextBox 4"/>
          <p:cNvSpPr txBox="1"/>
          <p:nvPr/>
        </p:nvSpPr>
        <p:spPr>
          <a:xfrm>
            <a:off x="397436" y="6427113"/>
            <a:ext cx="3321423" cy="369332"/>
          </a:xfrm>
          <a:prstGeom prst="rect">
            <a:avLst/>
          </a:prstGeom>
          <a:noFill/>
        </p:spPr>
        <p:txBody>
          <a:bodyPr wrap="square" rtlCol="0">
            <a:spAutoFit/>
          </a:bodyPr>
          <a:lstStyle/>
          <a:p>
            <a:r>
              <a:rPr lang="en-US" sz="1800" dirty="0" err="1" smtClean="0">
                <a:solidFill>
                  <a:schemeClr val="accent1"/>
                </a:solidFill>
                <a:latin typeface="+mj-lt"/>
              </a:rPr>
              <a:t>Pittet</a:t>
            </a:r>
            <a:r>
              <a:rPr lang="en-US" sz="1800" dirty="0" smtClean="0">
                <a:solidFill>
                  <a:schemeClr val="accent1"/>
                </a:solidFill>
                <a:latin typeface="+mj-lt"/>
              </a:rPr>
              <a:t> (2001)</a:t>
            </a:r>
            <a:endParaRPr lang="en-US" sz="1800" dirty="0">
              <a:solidFill>
                <a:schemeClr val="accent1"/>
              </a:solidFill>
              <a:latin typeface="+mj-lt"/>
            </a:endParaRPr>
          </a:p>
        </p:txBody>
      </p:sp>
      <p:sp>
        <p:nvSpPr>
          <p:cNvPr id="2" name="Left Arrow 1"/>
          <p:cNvSpPr/>
          <p:nvPr/>
        </p:nvSpPr>
        <p:spPr>
          <a:xfrm>
            <a:off x="7963647" y="4019176"/>
            <a:ext cx="1045882" cy="702236"/>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05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972" y="1564352"/>
            <a:ext cx="8207188" cy="1828800"/>
          </a:xfrm>
        </p:spPr>
        <p:txBody>
          <a:bodyPr>
            <a:normAutofit/>
          </a:bodyPr>
          <a:lstStyle/>
          <a:p>
            <a:r>
              <a:rPr lang="en-US" sz="5000" cap="none" smtClean="0"/>
              <a:t>Accountability</a:t>
            </a:r>
            <a:endParaRPr lang="en-US" sz="5000" cap="none" dirty="0"/>
          </a:p>
        </p:txBody>
      </p:sp>
    </p:spTree>
    <p:extLst>
      <p:ext uri="{BB962C8B-B14F-4D97-AF65-F5344CB8AC3E}">
        <p14:creationId xmlns:p14="http://schemas.microsoft.com/office/powerpoint/2010/main" val="41965198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r>
              <a:rPr lang="en-US" dirty="0" smtClean="0"/>
              <a:t>Making a commitment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37</a:t>
            </a:fld>
            <a:endParaRPr lang="en-GB" dirty="0"/>
          </a:p>
        </p:txBody>
      </p:sp>
      <p:sp>
        <p:nvSpPr>
          <p:cNvPr id="131074" name="Rectangle 3"/>
          <p:cNvSpPr>
            <a:spLocks noGrp="1" noChangeArrowheads="1"/>
          </p:cNvSpPr>
          <p:nvPr>
            <p:ph sz="quarter" idx="1"/>
          </p:nvPr>
        </p:nvSpPr>
        <p:spPr>
          <a:xfrm>
            <a:off x="612648" y="1600200"/>
            <a:ext cx="8531352" cy="5257800"/>
          </a:xfrm>
        </p:spPr>
        <p:txBody>
          <a:bodyPr>
            <a:normAutofit fontScale="85000" lnSpcReduction="20000"/>
          </a:bodyPr>
          <a:lstStyle/>
          <a:p>
            <a:pPr>
              <a:lnSpc>
                <a:spcPct val="120000"/>
              </a:lnSpc>
            </a:pPr>
            <a:r>
              <a:rPr lang="en-US" dirty="0" smtClean="0"/>
              <a:t>Action planning:</a:t>
            </a:r>
          </a:p>
          <a:p>
            <a:pPr lvl="1">
              <a:lnSpc>
                <a:spcPct val="120000"/>
              </a:lnSpc>
            </a:pPr>
            <a:r>
              <a:rPr lang="en-US" dirty="0" smtClean="0"/>
              <a:t>Forces teachers to make their ideas concrete and creates a record</a:t>
            </a:r>
          </a:p>
          <a:p>
            <a:pPr lvl="1">
              <a:lnSpc>
                <a:spcPct val="120000"/>
              </a:lnSpc>
            </a:pPr>
            <a:r>
              <a:rPr lang="en-US" dirty="0" smtClean="0"/>
              <a:t>Makes the teachers accountable for doing what they promised</a:t>
            </a:r>
          </a:p>
          <a:p>
            <a:pPr lvl="1">
              <a:lnSpc>
                <a:spcPct val="120000"/>
              </a:lnSpc>
            </a:pPr>
            <a:r>
              <a:rPr lang="en-US" dirty="0" smtClean="0"/>
              <a:t>Requires each teacher to focus on a small number of changes</a:t>
            </a:r>
          </a:p>
          <a:p>
            <a:pPr lvl="1">
              <a:lnSpc>
                <a:spcPct val="120000"/>
              </a:lnSpc>
            </a:pPr>
            <a:r>
              <a:rPr lang="en-US" dirty="0" smtClean="0"/>
              <a:t>Requires the teachers to identify what they will give up or reduce</a:t>
            </a:r>
          </a:p>
          <a:p>
            <a:pPr>
              <a:lnSpc>
                <a:spcPct val="120000"/>
              </a:lnSpc>
            </a:pPr>
            <a:r>
              <a:rPr lang="en-US" dirty="0" smtClean="0"/>
              <a:t>A good action plan:</a:t>
            </a:r>
          </a:p>
          <a:p>
            <a:pPr lvl="1">
              <a:lnSpc>
                <a:spcPct val="120000"/>
              </a:lnSpc>
            </a:pPr>
            <a:r>
              <a:rPr lang="en-US" dirty="0" smtClean="0"/>
              <a:t>Does not try to change everything at once</a:t>
            </a:r>
          </a:p>
          <a:p>
            <a:pPr lvl="1">
              <a:lnSpc>
                <a:spcPct val="120000"/>
              </a:lnSpc>
            </a:pPr>
            <a:r>
              <a:rPr lang="en-US" dirty="0" smtClean="0"/>
              <a:t>Spells out specific changes in teaching practice</a:t>
            </a:r>
          </a:p>
          <a:p>
            <a:pPr lvl="1">
              <a:lnSpc>
                <a:spcPct val="120000"/>
              </a:lnSpc>
            </a:pPr>
            <a:r>
              <a:rPr lang="en-US" dirty="0" smtClean="0"/>
              <a:t>Relates to the five “key strategies” of AFL</a:t>
            </a:r>
          </a:p>
          <a:p>
            <a:pPr lvl="1">
              <a:lnSpc>
                <a:spcPct val="120000"/>
              </a:lnSpc>
            </a:pPr>
            <a:r>
              <a:rPr lang="en-US" dirty="0" smtClean="0"/>
              <a:t>Is achievable within a reasonable period of time</a:t>
            </a:r>
          </a:p>
          <a:p>
            <a:pPr lvl="1">
              <a:lnSpc>
                <a:spcPct val="120000"/>
              </a:lnSpc>
            </a:pPr>
            <a:r>
              <a:rPr lang="en-US" dirty="0" smtClean="0"/>
              <a:t>Identifies something that the teacher will no longer do or will do less of</a:t>
            </a:r>
            <a:endParaRPr lang="en-US" dirty="0"/>
          </a:p>
        </p:txBody>
      </p:sp>
    </p:spTree>
    <p:extLst>
      <p:ext uri="{BB962C8B-B14F-4D97-AF65-F5344CB8AC3E}">
        <p14:creationId xmlns:p14="http://schemas.microsoft.com/office/powerpoint/2010/main" val="8966601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r>
              <a:rPr lang="en-US" dirty="0" smtClean="0"/>
              <a:t>And being held to it</a:t>
            </a:r>
            <a:endParaRPr lang="en-US" dirty="0"/>
          </a:p>
        </p:txBody>
      </p:sp>
      <p:sp>
        <p:nvSpPr>
          <p:cNvPr id="133122" name="Rectangle 3"/>
          <p:cNvSpPr>
            <a:spLocks noGrp="1" noChangeArrowheads="1"/>
          </p:cNvSpPr>
          <p:nvPr>
            <p:ph sz="quarter" idx="4294967295"/>
          </p:nvPr>
        </p:nvSpPr>
        <p:spPr>
          <a:xfrm>
            <a:off x="795338" y="1600200"/>
            <a:ext cx="8348662" cy="5257800"/>
          </a:xfrm>
        </p:spPr>
        <p:txBody>
          <a:bodyPr>
            <a:normAutofit fontScale="92500" lnSpcReduction="10000"/>
          </a:bodyPr>
          <a:lstStyle/>
          <a:p>
            <a:pPr marL="0" indent="0">
              <a:lnSpc>
                <a:spcPct val="110000"/>
              </a:lnSpc>
              <a:buNone/>
            </a:pPr>
            <a:r>
              <a:rPr lang="en-US" sz="2400" dirty="0" smtClean="0">
                <a:latin typeface="+mj-lt"/>
              </a:rPr>
              <a:t>“I think specifically what was helpful was the ridiculous NCR [No Carbon Required] forms. I thought that was the dumbest thing, but I</a:t>
            </a:r>
            <a:r>
              <a:rPr lang="ja-JP" altLang="en-GB" sz="2400" dirty="0" smtClean="0">
                <a:latin typeface="+mj-lt"/>
              </a:rPr>
              <a:t>’</a:t>
            </a:r>
            <a:r>
              <a:rPr lang="en-GB" altLang="ja-JP" sz="2400" dirty="0" smtClean="0">
                <a:latin typeface="+mj-lt"/>
              </a:rPr>
              <a:t>m </a:t>
            </a:r>
            <a:r>
              <a:rPr lang="en-US" altLang="ja-JP" sz="2400" dirty="0" smtClean="0">
                <a:latin typeface="+mj-lt"/>
              </a:rPr>
              <a:t>sitting with my friends and on the NCR form I write down what I am going to do next month.</a:t>
            </a:r>
            <a:endParaRPr lang="en-US" sz="2400" dirty="0" smtClean="0">
              <a:latin typeface="+mj-lt"/>
            </a:endParaRPr>
          </a:p>
          <a:p>
            <a:pPr marL="0" indent="0">
              <a:lnSpc>
                <a:spcPct val="110000"/>
              </a:lnSpc>
              <a:buNone/>
            </a:pPr>
            <a:r>
              <a:rPr lang="en-US" sz="2400" dirty="0" smtClean="0">
                <a:latin typeface="+mj-lt"/>
              </a:rPr>
              <a:t>“Well, it turns out to be a sort of ‘I’m</a:t>
            </a:r>
            <a:r>
              <a:rPr lang="en-GB" sz="2400" dirty="0" smtClean="0">
                <a:latin typeface="+mj-lt"/>
              </a:rPr>
              <a:t> </a:t>
            </a:r>
            <a:r>
              <a:rPr lang="en-US" sz="2400" dirty="0" smtClean="0">
                <a:latin typeface="+mj-lt"/>
              </a:rPr>
              <a:t>telling my friends I’m</a:t>
            </a:r>
            <a:r>
              <a:rPr lang="en-GB" sz="2400" dirty="0" smtClean="0">
                <a:latin typeface="+mj-lt"/>
              </a:rPr>
              <a:t> </a:t>
            </a:r>
            <a:r>
              <a:rPr lang="en-US" sz="2400" dirty="0" smtClean="0">
                <a:latin typeface="+mj-lt"/>
              </a:rPr>
              <a:t>going to do this’ and I really actually did it and it was because of that. It was because I wrote it down.</a:t>
            </a:r>
          </a:p>
          <a:p>
            <a:pPr marL="0" indent="0">
              <a:lnSpc>
                <a:spcPct val="110000"/>
              </a:lnSpc>
              <a:buNone/>
            </a:pPr>
            <a:r>
              <a:rPr lang="en-US" sz="2400" dirty="0" smtClean="0">
                <a:latin typeface="+mj-lt"/>
              </a:rPr>
              <a:t>“I was surprised at how strong an incentive that was to do actually do something different…that idea of writing down what you are going to do and then because when they come by the next month you better take out that piece of paper and say ‘D</a:t>
            </a:r>
            <a:r>
              <a:rPr lang="en-GB" sz="2400" dirty="0" err="1" smtClean="0">
                <a:latin typeface="+mj-lt"/>
              </a:rPr>
              <a:t>i</a:t>
            </a:r>
            <a:r>
              <a:rPr lang="en-US" sz="2400" dirty="0" smtClean="0">
                <a:latin typeface="+mj-lt"/>
              </a:rPr>
              <a:t>d I do that?’…just the idea of sitting in a group, working out something, and making a commitment…I was impressed about how that actually made me do stuff.” </a:t>
            </a:r>
          </a:p>
          <a:p>
            <a:pPr marL="0" indent="0" algn="r">
              <a:lnSpc>
                <a:spcPct val="110000"/>
              </a:lnSpc>
              <a:buNone/>
            </a:pPr>
            <a:r>
              <a:rPr lang="en-US" sz="2000" dirty="0" smtClean="0">
                <a:solidFill>
                  <a:srgbClr val="525A93"/>
                </a:solidFill>
                <a:latin typeface="+mj-lt"/>
              </a:rPr>
              <a:t>—Tim, Spruce Central High School</a:t>
            </a:r>
            <a:endParaRPr lang="en-US" sz="2000" dirty="0">
              <a:solidFill>
                <a:srgbClr val="525A93"/>
              </a:solidFill>
              <a:latin typeface="+mj-lt"/>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38</a:t>
            </a:fld>
            <a:endParaRPr lang="en-GB" dirty="0"/>
          </a:p>
        </p:txBody>
      </p:sp>
    </p:spTree>
    <p:extLst>
      <p:ext uri="{BB962C8B-B14F-4D97-AF65-F5344CB8AC3E}">
        <p14:creationId xmlns:p14="http://schemas.microsoft.com/office/powerpoint/2010/main" val="27701180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ctrTitle"/>
          </p:nvPr>
        </p:nvSpPr>
        <p:spPr>
          <a:xfrm>
            <a:off x="904570" y="1537458"/>
            <a:ext cx="8180294" cy="1828800"/>
          </a:xfrm>
        </p:spPr>
        <p:txBody>
          <a:bodyPr>
            <a:normAutofit/>
          </a:bodyPr>
          <a:lstStyle/>
          <a:p>
            <a:r>
              <a:rPr lang="en-US" sz="5000" cap="none" smtClean="0"/>
              <a:t>Support</a:t>
            </a:r>
            <a:endParaRPr lang="en-US" sz="5000" cap="none" dirty="0"/>
          </a:p>
        </p:txBody>
      </p:sp>
    </p:spTree>
    <p:extLst>
      <p:ext uri="{BB962C8B-B14F-4D97-AF65-F5344CB8AC3E}">
        <p14:creationId xmlns:p14="http://schemas.microsoft.com/office/powerpoint/2010/main" val="13165240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Unpacking </a:t>
            </a:r>
            <a:r>
              <a:rPr lang="en-GB" dirty="0"/>
              <a:t>f</a:t>
            </a:r>
            <a:r>
              <a:rPr lang="en-GB" dirty="0" smtClean="0"/>
              <a:t>ormative </a:t>
            </a:r>
            <a:r>
              <a:rPr lang="en-GB" dirty="0"/>
              <a:t>a</a:t>
            </a:r>
            <a:r>
              <a:rPr lang="en-GB" dirty="0" smtClean="0"/>
              <a:t>ssessment</a:t>
            </a:r>
            <a:endParaRPr lang="en-US" dirty="0"/>
          </a:p>
        </p:txBody>
      </p:sp>
      <p:sp>
        <p:nvSpPr>
          <p:cNvPr id="5" name="Rectangle 4"/>
          <p:cNvSpPr/>
          <p:nvPr/>
        </p:nvSpPr>
        <p:spPr>
          <a:xfrm>
            <a:off x="346379" y="1616558"/>
            <a:ext cx="8494539" cy="49816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46379" y="2490819"/>
            <a:ext cx="84615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51692" y="4230077"/>
            <a:ext cx="8479693" cy="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36982" y="1600062"/>
            <a:ext cx="0" cy="49816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1923" y="5431692"/>
            <a:ext cx="8466007" cy="118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45846" y="1621692"/>
            <a:ext cx="0" cy="49725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13769" y="1611923"/>
            <a:ext cx="426" cy="49697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356042" y="1614602"/>
            <a:ext cx="2487118" cy="830997"/>
          </a:xfrm>
          <a:prstGeom prst="rect">
            <a:avLst/>
          </a:prstGeom>
        </p:spPr>
        <p:txBody>
          <a:bodyPr wrap="square">
            <a:spAutoFit/>
          </a:bodyPr>
          <a:lstStyle/>
          <a:p>
            <a:pPr lvl="0" algn="ctr" eaLnBrk="0" hangingPunct="0">
              <a:buClr>
                <a:schemeClr val="bg1"/>
              </a:buClr>
            </a:pPr>
            <a:r>
              <a:rPr lang="en-GB" b="1" dirty="0">
                <a:latin typeface="Calibri"/>
                <a:cs typeface="Calibri"/>
              </a:rPr>
              <a:t>Where the learner is going</a:t>
            </a:r>
          </a:p>
        </p:txBody>
      </p:sp>
      <p:sp>
        <p:nvSpPr>
          <p:cNvPr id="24" name="Rectangle 23"/>
          <p:cNvSpPr/>
          <p:nvPr/>
        </p:nvSpPr>
        <p:spPr>
          <a:xfrm>
            <a:off x="3782355" y="1862033"/>
            <a:ext cx="2799865" cy="461665"/>
          </a:xfrm>
          <a:prstGeom prst="rect">
            <a:avLst/>
          </a:prstGeom>
        </p:spPr>
        <p:txBody>
          <a:bodyPr wrap="none">
            <a:spAutoFit/>
          </a:bodyPr>
          <a:lstStyle/>
          <a:p>
            <a:pPr lvl="0" algn="ctr" eaLnBrk="0" hangingPunct="0">
              <a:buClr>
                <a:schemeClr val="bg1"/>
              </a:buClr>
            </a:pPr>
            <a:r>
              <a:rPr lang="en-GB" b="1" dirty="0">
                <a:latin typeface="Calibri"/>
                <a:cs typeface="Calibri"/>
              </a:rPr>
              <a:t>Where the learner is</a:t>
            </a:r>
          </a:p>
        </p:txBody>
      </p:sp>
      <p:sp>
        <p:nvSpPr>
          <p:cNvPr id="25" name="Rectangle 24"/>
          <p:cNvSpPr/>
          <p:nvPr/>
        </p:nvSpPr>
        <p:spPr>
          <a:xfrm>
            <a:off x="6551633" y="1862032"/>
            <a:ext cx="2340755" cy="461665"/>
          </a:xfrm>
          <a:prstGeom prst="rect">
            <a:avLst/>
          </a:prstGeom>
        </p:spPr>
        <p:txBody>
          <a:bodyPr wrap="none">
            <a:spAutoFit/>
          </a:bodyPr>
          <a:lstStyle/>
          <a:p>
            <a:pPr lvl="0" algn="ctr" eaLnBrk="0" hangingPunct="0">
              <a:buClr>
                <a:schemeClr val="bg1"/>
              </a:buClr>
            </a:pPr>
            <a:r>
              <a:rPr lang="en-GB" b="1" dirty="0">
                <a:latin typeface="Calibri"/>
                <a:cs typeface="Calibri"/>
              </a:rPr>
              <a:t>How to get there</a:t>
            </a:r>
          </a:p>
        </p:txBody>
      </p:sp>
      <p:sp>
        <p:nvSpPr>
          <p:cNvPr id="27" name="Rectangle 26"/>
          <p:cNvSpPr/>
          <p:nvPr/>
        </p:nvSpPr>
        <p:spPr>
          <a:xfrm>
            <a:off x="271109" y="3049709"/>
            <a:ext cx="1175622" cy="461665"/>
          </a:xfrm>
          <a:prstGeom prst="rect">
            <a:avLst/>
          </a:prstGeom>
        </p:spPr>
        <p:txBody>
          <a:bodyPr wrap="none">
            <a:spAutoFit/>
          </a:bodyPr>
          <a:lstStyle/>
          <a:p>
            <a:pPr lvl="0" eaLnBrk="0" hangingPunct="0">
              <a:buClr>
                <a:schemeClr val="bg1"/>
              </a:buClr>
            </a:pPr>
            <a:r>
              <a:rPr lang="en-GB" b="1" dirty="0">
                <a:latin typeface="Calibri"/>
                <a:cs typeface="Calibri"/>
              </a:rPr>
              <a:t>Teacher</a:t>
            </a:r>
          </a:p>
        </p:txBody>
      </p:sp>
      <p:sp>
        <p:nvSpPr>
          <p:cNvPr id="28" name="Rectangle 27"/>
          <p:cNvSpPr/>
          <p:nvPr/>
        </p:nvSpPr>
        <p:spPr>
          <a:xfrm>
            <a:off x="362874" y="4385843"/>
            <a:ext cx="899886" cy="461665"/>
          </a:xfrm>
          <a:prstGeom prst="rect">
            <a:avLst/>
          </a:prstGeom>
        </p:spPr>
        <p:txBody>
          <a:bodyPr wrap="square">
            <a:spAutoFit/>
          </a:bodyPr>
          <a:lstStyle/>
          <a:p>
            <a:pPr lvl="0" eaLnBrk="0" hangingPunct="0">
              <a:buClr>
                <a:schemeClr val="bg1"/>
              </a:buClr>
            </a:pPr>
            <a:r>
              <a:rPr lang="en-GB" b="1" dirty="0" smtClean="0">
                <a:latin typeface="Calibri"/>
                <a:cs typeface="Calibri"/>
              </a:rPr>
              <a:t>Peer</a:t>
            </a:r>
            <a:endParaRPr lang="en-GB" b="1" dirty="0">
              <a:latin typeface="Calibri"/>
              <a:cs typeface="Calibri"/>
            </a:endParaRPr>
          </a:p>
        </p:txBody>
      </p:sp>
      <p:sp>
        <p:nvSpPr>
          <p:cNvPr id="29" name="Rectangle 28"/>
          <p:cNvSpPr/>
          <p:nvPr/>
        </p:nvSpPr>
        <p:spPr>
          <a:xfrm>
            <a:off x="319664" y="5705482"/>
            <a:ext cx="1160594" cy="461665"/>
          </a:xfrm>
          <a:prstGeom prst="rect">
            <a:avLst/>
          </a:prstGeom>
        </p:spPr>
        <p:txBody>
          <a:bodyPr wrap="none">
            <a:spAutoFit/>
          </a:bodyPr>
          <a:lstStyle/>
          <a:p>
            <a:pPr lvl="0" eaLnBrk="0" hangingPunct="0">
              <a:buClr>
                <a:schemeClr val="bg1"/>
              </a:buClr>
            </a:pPr>
            <a:r>
              <a:rPr lang="en-GB" b="1" dirty="0">
                <a:latin typeface="Calibri"/>
                <a:cs typeface="Calibri"/>
              </a:rPr>
              <a:t>Learner</a:t>
            </a:r>
          </a:p>
        </p:txBody>
      </p:sp>
      <p:sp>
        <p:nvSpPr>
          <p:cNvPr id="30" name="Rectangle 29"/>
          <p:cNvSpPr/>
          <p:nvPr/>
        </p:nvSpPr>
        <p:spPr>
          <a:xfrm>
            <a:off x="1461290" y="3491871"/>
            <a:ext cx="2183940" cy="1938992"/>
          </a:xfrm>
          <a:prstGeom prst="rect">
            <a:avLst/>
          </a:prstGeom>
        </p:spPr>
        <p:txBody>
          <a:bodyPr wrap="square">
            <a:spAutoFit/>
          </a:bodyPr>
          <a:lstStyle/>
          <a:p>
            <a:pPr lvl="0" algn="ctr" eaLnBrk="0" hangingPunct="0">
              <a:buClr>
                <a:schemeClr val="bg1"/>
              </a:buClr>
            </a:pPr>
            <a:r>
              <a:rPr lang="en-GB" dirty="0" smtClean="0">
                <a:latin typeface="Calibri"/>
                <a:cs typeface="Calibri"/>
              </a:rPr>
              <a:t>Clarifying, sharing and understanding </a:t>
            </a:r>
            <a:r>
              <a:rPr lang="en-GB" dirty="0">
                <a:latin typeface="Calibri"/>
                <a:cs typeface="Calibri"/>
              </a:rPr>
              <a:t>learning intentions</a:t>
            </a:r>
          </a:p>
        </p:txBody>
      </p:sp>
      <p:sp>
        <p:nvSpPr>
          <p:cNvPr id="33" name="Rectangle 32"/>
          <p:cNvSpPr/>
          <p:nvPr/>
        </p:nvSpPr>
        <p:spPr>
          <a:xfrm>
            <a:off x="3655022" y="2528702"/>
            <a:ext cx="3058137" cy="1569660"/>
          </a:xfrm>
          <a:prstGeom prst="rect">
            <a:avLst/>
          </a:prstGeom>
        </p:spPr>
        <p:txBody>
          <a:bodyPr wrap="square">
            <a:spAutoFit/>
          </a:bodyPr>
          <a:lstStyle/>
          <a:p>
            <a:pPr lvl="0" algn="ctr" eaLnBrk="0" hangingPunct="0">
              <a:buClr>
                <a:schemeClr val="bg1"/>
              </a:buClr>
            </a:pPr>
            <a:r>
              <a:rPr lang="en-GB" dirty="0">
                <a:latin typeface="Calibri"/>
                <a:cs typeface="Calibri"/>
              </a:rPr>
              <a:t>Engineering effective discussions, tasks, and activities that elicit evidence of learning</a:t>
            </a:r>
          </a:p>
        </p:txBody>
      </p:sp>
      <p:sp>
        <p:nvSpPr>
          <p:cNvPr id="34" name="Rectangle 33"/>
          <p:cNvSpPr/>
          <p:nvPr/>
        </p:nvSpPr>
        <p:spPr>
          <a:xfrm>
            <a:off x="6640483" y="2485647"/>
            <a:ext cx="2315896" cy="1569660"/>
          </a:xfrm>
          <a:prstGeom prst="rect">
            <a:avLst/>
          </a:prstGeom>
        </p:spPr>
        <p:txBody>
          <a:bodyPr wrap="square">
            <a:spAutoFit/>
          </a:bodyPr>
          <a:lstStyle/>
          <a:p>
            <a:pPr lvl="0" algn="ctr" eaLnBrk="0" hangingPunct="0">
              <a:buClr>
                <a:schemeClr val="bg1"/>
              </a:buClr>
            </a:pPr>
            <a:r>
              <a:rPr lang="en-GB" dirty="0">
                <a:latin typeface="Calibri"/>
                <a:cs typeface="Calibri"/>
              </a:rPr>
              <a:t>Providing feedback that moves learners forward</a:t>
            </a:r>
          </a:p>
        </p:txBody>
      </p:sp>
      <p:sp>
        <p:nvSpPr>
          <p:cNvPr id="35" name="Rectangle 34"/>
          <p:cNvSpPr/>
          <p:nvPr/>
        </p:nvSpPr>
        <p:spPr>
          <a:xfrm>
            <a:off x="4001402" y="4461891"/>
            <a:ext cx="4572000" cy="830997"/>
          </a:xfrm>
          <a:prstGeom prst="rect">
            <a:avLst/>
          </a:prstGeom>
        </p:spPr>
        <p:txBody>
          <a:bodyPr>
            <a:spAutoFit/>
          </a:bodyPr>
          <a:lstStyle/>
          <a:p>
            <a:pPr lvl="0" algn="ctr" eaLnBrk="0" hangingPunct="0">
              <a:buClr>
                <a:schemeClr val="bg1"/>
              </a:buClr>
            </a:pPr>
            <a:r>
              <a:rPr lang="en-GB" dirty="0">
                <a:latin typeface="Calibri"/>
                <a:cs typeface="Calibri"/>
              </a:rPr>
              <a:t>Activating students as learning</a:t>
            </a:r>
          </a:p>
          <a:p>
            <a:pPr lvl="0" algn="ctr" eaLnBrk="0" hangingPunct="0">
              <a:buClr>
                <a:schemeClr val="bg1"/>
              </a:buClr>
            </a:pPr>
            <a:r>
              <a:rPr lang="en-GB" dirty="0">
                <a:latin typeface="Calibri"/>
                <a:cs typeface="Calibri"/>
              </a:rPr>
              <a:t>resources for one another</a:t>
            </a:r>
          </a:p>
        </p:txBody>
      </p:sp>
      <p:sp>
        <p:nvSpPr>
          <p:cNvPr id="36" name="Rectangle 35"/>
          <p:cNvSpPr/>
          <p:nvPr/>
        </p:nvSpPr>
        <p:spPr>
          <a:xfrm>
            <a:off x="3918931" y="5583584"/>
            <a:ext cx="4572000" cy="830997"/>
          </a:xfrm>
          <a:prstGeom prst="rect">
            <a:avLst/>
          </a:prstGeom>
        </p:spPr>
        <p:txBody>
          <a:bodyPr>
            <a:spAutoFit/>
          </a:bodyPr>
          <a:lstStyle/>
          <a:p>
            <a:pPr lvl="0" algn="ctr" eaLnBrk="0" hangingPunct="0">
              <a:buClr>
                <a:schemeClr val="bg1"/>
              </a:buClr>
            </a:pPr>
            <a:r>
              <a:rPr lang="en-GB" dirty="0">
                <a:latin typeface="Calibri"/>
                <a:cs typeface="Calibri"/>
              </a:rPr>
              <a:t>Activating students as owners</a:t>
            </a:r>
            <a:br>
              <a:rPr lang="en-GB" dirty="0">
                <a:latin typeface="Calibri"/>
                <a:cs typeface="Calibri"/>
              </a:rPr>
            </a:br>
            <a:r>
              <a:rPr lang="en-GB" dirty="0">
                <a:latin typeface="Calibri"/>
                <a:cs typeface="Calibri"/>
              </a:rPr>
              <a:t>of their own learning</a:t>
            </a:r>
          </a:p>
        </p:txBody>
      </p:sp>
      <p:sp>
        <p:nvSpPr>
          <p:cNvPr id="38" name="Rounded Rectangle 37"/>
          <p:cNvSpPr/>
          <p:nvPr/>
        </p:nvSpPr>
        <p:spPr>
          <a:xfrm>
            <a:off x="1533965" y="2589792"/>
            <a:ext cx="2028793" cy="3909431"/>
          </a:xfrm>
          <a:prstGeom prst="roundRect">
            <a:avLst/>
          </a:prstGeom>
          <a:solidFill>
            <a:srgbClr val="0000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711206" y="2523809"/>
            <a:ext cx="2837011" cy="1567072"/>
          </a:xfrm>
          <a:prstGeom prst="roundRect">
            <a:avLst/>
          </a:prstGeom>
          <a:solidFill>
            <a:srgbClr val="008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6696666" y="2556800"/>
            <a:ext cx="2061781" cy="1550577"/>
          </a:xfrm>
          <a:prstGeom prst="roundRect">
            <a:avLst/>
          </a:prstGeom>
          <a:solidFill>
            <a:srgbClr val="3366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3711206" y="4288827"/>
            <a:ext cx="5030747" cy="1105198"/>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3711206" y="5542485"/>
            <a:ext cx="5047240" cy="956739"/>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4</a:t>
            </a:fld>
            <a:endParaRPr lang="en-GB" dirty="0"/>
          </a:p>
        </p:txBody>
      </p:sp>
    </p:spTree>
    <p:extLst>
      <p:ext uri="{BB962C8B-B14F-4D97-AF65-F5344CB8AC3E}">
        <p14:creationId xmlns:p14="http://schemas.microsoft.com/office/powerpoint/2010/main" val="3175732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p:bldP spid="24" grpId="0"/>
      <p:bldP spid="25" grpId="0"/>
      <p:bldP spid="27" grpId="0"/>
      <p:bldP spid="28" grpId="0"/>
      <p:bldP spid="29" grpId="0"/>
      <p:bldP spid="30" grpId="0"/>
      <p:bldP spid="33" grpId="0"/>
      <p:bldP spid="34" grpId="0"/>
      <p:bldP spid="35" grpId="0"/>
      <p:bldP spid="36" grpId="0"/>
      <p:bldP spid="38" grpId="0" animBg="1"/>
      <p:bldP spid="39"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4"/>
          <p:cNvSpPr>
            <a:spLocks noGrp="1" noChangeArrowheads="1"/>
          </p:cNvSpPr>
          <p:nvPr>
            <p:ph type="title"/>
          </p:nvPr>
        </p:nvSpPr>
        <p:spPr/>
        <p:txBody>
          <a:bodyPr/>
          <a:lstStyle/>
          <a:p>
            <a:r>
              <a:rPr lang="en-US" dirty="0" smtClean="0"/>
              <a:t>Supportive accountability</a:t>
            </a:r>
            <a:endParaRPr lang="en-US" dirty="0"/>
          </a:p>
        </p:txBody>
      </p:sp>
      <p:sp>
        <p:nvSpPr>
          <p:cNvPr id="137218" name="Rectangle 5"/>
          <p:cNvSpPr>
            <a:spLocks noGrp="1" noChangeArrowheads="1"/>
          </p:cNvSpPr>
          <p:nvPr>
            <p:ph sz="quarter" idx="1"/>
          </p:nvPr>
        </p:nvSpPr>
        <p:spPr>
          <a:xfrm>
            <a:off x="612648" y="1600199"/>
            <a:ext cx="8153400" cy="5257801"/>
          </a:xfrm>
        </p:spPr>
        <p:txBody>
          <a:bodyPr>
            <a:normAutofit lnSpcReduction="10000"/>
          </a:bodyPr>
          <a:lstStyle/>
          <a:p>
            <a:r>
              <a:rPr lang="en-US" dirty="0" smtClean="0"/>
              <a:t>What is needed from teachers:</a:t>
            </a:r>
          </a:p>
          <a:p>
            <a:pPr lvl="1"/>
            <a:r>
              <a:rPr lang="en-US" dirty="0" smtClean="0"/>
              <a:t>A commitment to:</a:t>
            </a:r>
          </a:p>
          <a:p>
            <a:pPr lvl="2"/>
            <a:r>
              <a:rPr lang="en-US" dirty="0" smtClean="0"/>
              <a:t>The continual improvement of practice</a:t>
            </a:r>
          </a:p>
          <a:p>
            <a:pPr lvl="2"/>
            <a:r>
              <a:rPr lang="en-US" dirty="0" smtClean="0"/>
              <a:t>Focus on those things that make a difference to students</a:t>
            </a:r>
          </a:p>
          <a:p>
            <a:r>
              <a:rPr lang="en-US" dirty="0" smtClean="0"/>
              <a:t>What is needed from leaders:</a:t>
            </a:r>
          </a:p>
          <a:p>
            <a:pPr lvl="1"/>
            <a:r>
              <a:rPr lang="en-US" dirty="0" smtClean="0"/>
              <a:t>A commitment to engineer effective learning environments for teachers by:</a:t>
            </a:r>
          </a:p>
          <a:p>
            <a:pPr lvl="2"/>
            <a:r>
              <a:rPr lang="en-US" dirty="0" smtClean="0"/>
              <a:t>Creating expectations for continually improving practice</a:t>
            </a:r>
          </a:p>
          <a:p>
            <a:pPr lvl="2"/>
            <a:r>
              <a:rPr lang="en-US" dirty="0" smtClean="0"/>
              <a:t>Keeping the focus on the things that make a difference to students</a:t>
            </a:r>
          </a:p>
          <a:p>
            <a:pPr lvl="2"/>
            <a:r>
              <a:rPr lang="en-US" dirty="0" smtClean="0"/>
              <a:t>Providing the time, space, dispensation, and support for innovation</a:t>
            </a:r>
          </a:p>
          <a:p>
            <a:pPr lvl="2"/>
            <a:r>
              <a:rPr lang="en-US" dirty="0" smtClean="0"/>
              <a:t>Supporting risk-taking</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40</a:t>
            </a:fld>
            <a:endParaRPr lang="en-GB" dirty="0"/>
          </a:p>
        </p:txBody>
      </p:sp>
    </p:spTree>
    <p:extLst>
      <p:ext uri="{BB962C8B-B14F-4D97-AF65-F5344CB8AC3E}">
        <p14:creationId xmlns:p14="http://schemas.microsoft.com/office/powerpoint/2010/main" val="42746194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smtClean="0"/>
              <a:t>A case study in risk</a:t>
            </a:r>
            <a:endParaRPr lang="en-US"/>
          </a:p>
        </p:txBody>
      </p:sp>
      <p:sp>
        <p:nvSpPr>
          <p:cNvPr id="2" name="Slide Number Placeholder 1"/>
          <p:cNvSpPr>
            <a:spLocks noGrp="1"/>
          </p:cNvSpPr>
          <p:nvPr>
            <p:ph type="sldNum" sz="quarter" idx="12"/>
          </p:nvPr>
        </p:nvSpPr>
        <p:spPr/>
        <p:txBody>
          <a:bodyPr>
            <a:normAutofit fontScale="85000" lnSpcReduction="20000"/>
          </a:bodyPr>
          <a:lstStyle/>
          <a:p>
            <a:fld id="{2D6238C2-C284-AD4D-8FB8-9663937FCA09}" type="slidenum">
              <a:rPr lang="en-GB" smtClean="0"/>
              <a:pPr/>
              <a:t>41</a:t>
            </a:fld>
            <a:endParaRPr lang="en-GB" dirty="0"/>
          </a:p>
        </p:txBody>
      </p:sp>
      <p:sp>
        <p:nvSpPr>
          <p:cNvPr id="19458" name="Rectangle 3"/>
          <p:cNvSpPr>
            <a:spLocks noGrp="1" noChangeArrowheads="1"/>
          </p:cNvSpPr>
          <p:nvPr>
            <p:ph idx="1"/>
          </p:nvPr>
        </p:nvSpPr>
        <p:spPr>
          <a:xfrm>
            <a:off x="612648" y="1600200"/>
            <a:ext cx="8153400" cy="5257800"/>
          </a:xfrm>
        </p:spPr>
        <p:txBody>
          <a:bodyPr>
            <a:normAutofit fontScale="85000" lnSpcReduction="10000"/>
          </a:bodyPr>
          <a:lstStyle/>
          <a:p>
            <a:r>
              <a:rPr lang="en-US" dirty="0" smtClean="0"/>
              <a:t>Transposition of the great arteries (TGA)</a:t>
            </a:r>
          </a:p>
          <a:p>
            <a:pPr lvl="1"/>
            <a:r>
              <a:rPr lang="en-US" dirty="0" smtClean="0"/>
              <a:t>A rare, but extremely serious, congenital condition in newborn babies (~25 per 100,000 live births) in which</a:t>
            </a:r>
          </a:p>
          <a:p>
            <a:pPr lvl="2"/>
            <a:r>
              <a:rPr lang="en-US" dirty="0" smtClean="0"/>
              <a:t>the aorta emerges from the right ventricle and so receives oxygen-poor blood, which is carried back to the body without receiving more oxygen</a:t>
            </a:r>
          </a:p>
          <a:p>
            <a:pPr lvl="2"/>
            <a:r>
              <a:rPr lang="en-US" dirty="0" smtClean="0"/>
              <a:t>the pulmonary artery emerges from the left ventricle and so receives the oxygen-rich blood, which is carried back to the lungs</a:t>
            </a:r>
          </a:p>
          <a:p>
            <a:pPr lvl="1"/>
            <a:r>
              <a:rPr lang="en-US" dirty="0" smtClean="0"/>
              <a:t>Traditional treatment—the ‘</a:t>
            </a:r>
            <a:r>
              <a:rPr lang="en-US" altLang="ja-JP" dirty="0" err="1" smtClean="0"/>
              <a:t>Senning</a:t>
            </a:r>
            <a:r>
              <a:rPr lang="en-US" dirty="0" smtClean="0"/>
              <a:t>’</a:t>
            </a:r>
            <a:r>
              <a:rPr lang="en-US" altLang="ja-JP" dirty="0" smtClean="0"/>
              <a:t> procedure which involves:</a:t>
            </a:r>
          </a:p>
          <a:p>
            <a:pPr lvl="2"/>
            <a:r>
              <a:rPr lang="en-US" dirty="0" smtClean="0"/>
              <a:t>Creating a ‘tunnel’ between the ventricles, and</a:t>
            </a:r>
          </a:p>
          <a:p>
            <a:pPr lvl="2"/>
            <a:r>
              <a:rPr lang="en-US" dirty="0" smtClean="0"/>
              <a:t>Inserting a ‘baffle’ to divert oxygen-rich blood from the left ventricle (where it shouldn’t be) to the right ventricle (where it should)</a:t>
            </a:r>
          </a:p>
          <a:p>
            <a:pPr lvl="1"/>
            <a:r>
              <a:rPr lang="en-US" dirty="0" smtClean="0"/>
              <a:t>Prognosis</a:t>
            </a:r>
          </a:p>
          <a:p>
            <a:pPr lvl="2"/>
            <a:r>
              <a:rPr lang="en-US" dirty="0" smtClean="0"/>
              <a:t>Early death rate (first 30 days): 12%</a:t>
            </a:r>
          </a:p>
          <a:p>
            <a:pPr lvl="2"/>
            <a:r>
              <a:rPr lang="en-US" dirty="0" smtClean="0"/>
              <a:t>Life expectancy: 46.6 years</a:t>
            </a:r>
            <a:endParaRPr lang="en-US" dirty="0"/>
          </a:p>
        </p:txBody>
      </p:sp>
    </p:spTree>
    <p:extLst>
      <p:ext uri="{BB962C8B-B14F-4D97-AF65-F5344CB8AC3E}">
        <p14:creationId xmlns:p14="http://schemas.microsoft.com/office/powerpoint/2010/main" val="28831311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introduction of the ‘switch’ procedure</a:t>
            </a:r>
            <a:endParaRPr lang="en-US" dirty="0"/>
          </a:p>
        </p:txBody>
      </p:sp>
      <p:graphicFrame>
        <p:nvGraphicFramePr>
          <p:cNvPr id="9" name="Content Placeholder 8"/>
          <p:cNvGraphicFramePr>
            <a:graphicFrameLocks noGrp="1"/>
          </p:cNvGraphicFramePr>
          <p:nvPr>
            <p:ph sz="quarter" idx="1"/>
            <p:extLst>
              <p:ext uri="{D42A27DB-BD31-4B8C-83A1-F6EECF244321}">
                <p14:modId xmlns:p14="http://schemas.microsoft.com/office/powerpoint/2010/main" val="2529892747"/>
              </p:ext>
            </p:extLst>
          </p:nvPr>
        </p:nvGraphicFramePr>
        <p:xfrm>
          <a:off x="612648" y="1880008"/>
          <a:ext cx="8153400" cy="449580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p:cNvCxnSpPr/>
          <p:nvPr/>
        </p:nvCxnSpPr>
        <p:spPr>
          <a:xfrm>
            <a:off x="3754950" y="1700375"/>
            <a:ext cx="0" cy="3874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39988" y="1700375"/>
            <a:ext cx="0" cy="387427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09927" y="1649176"/>
            <a:ext cx="2245024" cy="461665"/>
          </a:xfrm>
          <a:prstGeom prst="rect">
            <a:avLst/>
          </a:prstGeom>
          <a:noFill/>
        </p:spPr>
        <p:txBody>
          <a:bodyPr wrap="square" rtlCol="0" anchor="t">
            <a:spAutoFit/>
          </a:bodyPr>
          <a:lstStyle/>
          <a:p>
            <a:pPr algn="ctr"/>
            <a:r>
              <a:rPr lang="en-US" dirty="0" err="1" smtClean="0">
                <a:latin typeface="+mj-lt"/>
              </a:rPr>
              <a:t>Senning</a:t>
            </a:r>
            <a:endParaRPr lang="en-US" dirty="0">
              <a:latin typeface="+mj-lt"/>
            </a:endParaRPr>
          </a:p>
        </p:txBody>
      </p:sp>
      <p:sp>
        <p:nvSpPr>
          <p:cNvPr id="16" name="TextBox 15"/>
          <p:cNvSpPr txBox="1"/>
          <p:nvPr/>
        </p:nvSpPr>
        <p:spPr>
          <a:xfrm>
            <a:off x="3754951" y="1649176"/>
            <a:ext cx="2245024" cy="461665"/>
          </a:xfrm>
          <a:prstGeom prst="rect">
            <a:avLst/>
          </a:prstGeom>
          <a:noFill/>
        </p:spPr>
        <p:txBody>
          <a:bodyPr wrap="square" rtlCol="0" anchor="t">
            <a:spAutoFit/>
          </a:bodyPr>
          <a:lstStyle/>
          <a:p>
            <a:pPr algn="ctr"/>
            <a:r>
              <a:rPr lang="en-US" dirty="0" smtClean="0">
                <a:latin typeface="+mj-lt"/>
              </a:rPr>
              <a:t>Transitional</a:t>
            </a:r>
            <a:endParaRPr lang="en-US" dirty="0">
              <a:latin typeface="+mj-lt"/>
            </a:endParaRPr>
          </a:p>
        </p:txBody>
      </p:sp>
      <p:sp>
        <p:nvSpPr>
          <p:cNvPr id="17" name="TextBox 16"/>
          <p:cNvSpPr txBox="1"/>
          <p:nvPr/>
        </p:nvSpPr>
        <p:spPr>
          <a:xfrm>
            <a:off x="6239988" y="1649176"/>
            <a:ext cx="2245024" cy="461665"/>
          </a:xfrm>
          <a:prstGeom prst="rect">
            <a:avLst/>
          </a:prstGeom>
          <a:noFill/>
        </p:spPr>
        <p:txBody>
          <a:bodyPr wrap="square" rtlCol="0" anchor="t">
            <a:spAutoFit/>
          </a:bodyPr>
          <a:lstStyle/>
          <a:p>
            <a:pPr algn="ctr"/>
            <a:r>
              <a:rPr lang="en-US" dirty="0" smtClean="0">
                <a:latin typeface="+mj-lt"/>
              </a:rPr>
              <a:t>Switch</a:t>
            </a:r>
            <a:endParaRPr lang="en-US" dirty="0">
              <a:latin typeface="+mj-lt"/>
            </a:endParaRPr>
          </a:p>
        </p:txBody>
      </p:sp>
      <p:cxnSp>
        <p:nvCxnSpPr>
          <p:cNvPr id="3" name="Straight Connector 2"/>
          <p:cNvCxnSpPr/>
          <p:nvPr/>
        </p:nvCxnSpPr>
        <p:spPr>
          <a:xfrm flipV="1">
            <a:off x="1509927" y="3763962"/>
            <a:ext cx="4730061" cy="16573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87194" y="4050549"/>
            <a:ext cx="3756806" cy="461665"/>
          </a:xfrm>
          <a:prstGeom prst="rect">
            <a:avLst/>
          </a:prstGeom>
          <a:solidFill>
            <a:schemeClr val="accent1"/>
          </a:solidFill>
        </p:spPr>
        <p:txBody>
          <a:bodyPr wrap="square" rtlCol="0">
            <a:spAutoFit/>
          </a:bodyPr>
          <a:lstStyle/>
          <a:p>
            <a:r>
              <a:rPr lang="en-US" dirty="0" smtClean="0">
                <a:solidFill>
                  <a:schemeClr val="bg1"/>
                </a:solidFill>
                <a:latin typeface="+mj-lt"/>
              </a:rPr>
              <a:t>Life expectancy:</a:t>
            </a:r>
            <a:endParaRPr lang="en-US" dirty="0">
              <a:solidFill>
                <a:schemeClr val="bg1"/>
              </a:solidFill>
              <a:latin typeface="+mj-lt"/>
            </a:endParaRPr>
          </a:p>
        </p:txBody>
      </p:sp>
      <p:sp>
        <p:nvSpPr>
          <p:cNvPr id="12" name="TextBox 11"/>
          <p:cNvSpPr txBox="1"/>
          <p:nvPr/>
        </p:nvSpPr>
        <p:spPr>
          <a:xfrm>
            <a:off x="5387194" y="4512214"/>
            <a:ext cx="3756806" cy="461665"/>
          </a:xfrm>
          <a:prstGeom prst="rect">
            <a:avLst/>
          </a:prstGeom>
          <a:solidFill>
            <a:schemeClr val="accent1"/>
          </a:solidFill>
        </p:spPr>
        <p:txBody>
          <a:bodyPr wrap="square" rtlCol="0">
            <a:spAutoFit/>
          </a:bodyPr>
          <a:lstStyle/>
          <a:p>
            <a:pPr>
              <a:tabLst>
                <a:tab pos="2508250" algn="l"/>
              </a:tabLst>
            </a:pPr>
            <a:r>
              <a:rPr lang="en-US" dirty="0" err="1" smtClean="0">
                <a:solidFill>
                  <a:schemeClr val="bg1"/>
                </a:solidFill>
                <a:latin typeface="+mj-lt"/>
              </a:rPr>
              <a:t>Senning</a:t>
            </a:r>
            <a:r>
              <a:rPr lang="en-US" dirty="0" smtClean="0">
                <a:solidFill>
                  <a:schemeClr val="bg1"/>
                </a:solidFill>
                <a:latin typeface="+mj-lt"/>
              </a:rPr>
              <a:t> procedure:	47 years</a:t>
            </a:r>
            <a:endParaRPr lang="en-US" dirty="0">
              <a:solidFill>
                <a:schemeClr val="bg1"/>
              </a:solidFill>
              <a:latin typeface="+mj-lt"/>
            </a:endParaRPr>
          </a:p>
        </p:txBody>
      </p:sp>
      <p:sp>
        <p:nvSpPr>
          <p:cNvPr id="13" name="TextBox 12"/>
          <p:cNvSpPr txBox="1"/>
          <p:nvPr/>
        </p:nvSpPr>
        <p:spPr>
          <a:xfrm>
            <a:off x="5387194" y="4973879"/>
            <a:ext cx="3756806" cy="461665"/>
          </a:xfrm>
          <a:prstGeom prst="rect">
            <a:avLst/>
          </a:prstGeom>
          <a:solidFill>
            <a:schemeClr val="accent1"/>
          </a:solidFill>
        </p:spPr>
        <p:txBody>
          <a:bodyPr wrap="square" rtlCol="0">
            <a:spAutoFit/>
          </a:bodyPr>
          <a:lstStyle/>
          <a:p>
            <a:pPr>
              <a:tabLst>
                <a:tab pos="2508250" algn="l"/>
              </a:tabLst>
            </a:pPr>
            <a:r>
              <a:rPr lang="en-US" dirty="0" smtClean="0">
                <a:solidFill>
                  <a:schemeClr val="bg1"/>
                </a:solidFill>
                <a:latin typeface="+mj-lt"/>
              </a:rPr>
              <a:t>Switch procedure:	63 years</a:t>
            </a:r>
            <a:endParaRPr lang="en-US" dirty="0">
              <a:solidFill>
                <a:schemeClr val="bg1"/>
              </a:solidFill>
              <a:latin typeface="+mj-lt"/>
            </a:endParaRPr>
          </a:p>
        </p:txBody>
      </p:sp>
    </p:spTree>
    <p:extLst>
      <p:ext uri="{BB962C8B-B14F-4D97-AF65-F5344CB8AC3E}">
        <p14:creationId xmlns:p14="http://schemas.microsoft.com/office/powerpoint/2010/main" val="1990423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7" dur="5000"/>
                                        <p:tgtEl>
                                          <p:spTgt spid="9">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p:bldSub>
      </p:bldGraphic>
      <p:bldP spid="2"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Teacher learning communities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43</a:t>
            </a:fld>
            <a:endParaRPr lang="en-US"/>
          </a:p>
        </p:txBody>
      </p:sp>
    </p:spTree>
    <p:extLst>
      <p:ext uri="{BB962C8B-B14F-4D97-AF65-F5344CB8AC3E}">
        <p14:creationId xmlns:p14="http://schemas.microsoft.com/office/powerpoint/2010/main" val="9186277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sz="quarter" idx="1"/>
          </p:nvPr>
        </p:nvSpPr>
        <p:spPr>
          <a:xfrm>
            <a:off x="484496" y="1592616"/>
            <a:ext cx="8229600" cy="4525963"/>
          </a:xfrm>
        </p:spPr>
        <p:txBody>
          <a:bodyPr>
            <a:normAutofit lnSpcReduction="10000"/>
          </a:bodyPr>
          <a:lstStyle/>
          <a:p>
            <a:pPr>
              <a:spcBef>
                <a:spcPts val="0"/>
              </a:spcBef>
            </a:pPr>
            <a:r>
              <a:rPr lang="en-US" sz="3000" dirty="0" smtClean="0"/>
              <a:t>We need to create time and space for teachers to reflect on their practice in a structured way, and to learn from mistakes.</a:t>
            </a:r>
          </a:p>
          <a:p>
            <a:pPr marL="0" indent="0" algn="r">
              <a:buNone/>
            </a:pPr>
            <a:r>
              <a:rPr lang="en-US" sz="2200" dirty="0" smtClean="0">
                <a:solidFill>
                  <a:srgbClr val="525A93"/>
                </a:solidFill>
              </a:rPr>
              <a:t>(</a:t>
            </a:r>
            <a:r>
              <a:rPr lang="en-US" sz="2200" dirty="0" err="1" smtClean="0">
                <a:solidFill>
                  <a:srgbClr val="525A93"/>
                </a:solidFill>
              </a:rPr>
              <a:t>Bransford</a:t>
            </a:r>
            <a:r>
              <a:rPr lang="en-US" sz="2200" dirty="0" smtClean="0">
                <a:solidFill>
                  <a:srgbClr val="525A93"/>
                </a:solidFill>
              </a:rPr>
              <a:t>, Brown &amp; Cocking, 1999)</a:t>
            </a:r>
          </a:p>
          <a:p>
            <a:pPr marL="0" indent="0" algn="r">
              <a:buNone/>
            </a:pPr>
            <a:endParaRPr lang="en-US" sz="800" dirty="0" smtClean="0">
              <a:solidFill>
                <a:srgbClr val="8C357B"/>
              </a:solidFill>
            </a:endParaRPr>
          </a:p>
          <a:p>
            <a:r>
              <a:rPr lang="en-GB" altLang="ja-JP" sz="3000" dirty="0" smtClean="0">
                <a:ea typeface="ヒラギノ角ゴ ProN W3" charset="0"/>
                <a:cs typeface="ヒラギノ角ゴ ProN W3" charset="0"/>
              </a:rPr>
              <a:t>“Always make new mistakes.</a:t>
            </a:r>
            <a:r>
              <a:rPr lang="ja-JP" altLang="en-GB" sz="3000" dirty="0" smtClean="0">
                <a:ea typeface="ヒラギノ角ゴ ProN W3" charset="0"/>
                <a:cs typeface="ヒラギノ角ゴ ProN W3" charset="0"/>
              </a:rPr>
              <a:t>”</a:t>
            </a:r>
            <a:endParaRPr lang="en-GB" altLang="ja-JP" sz="3000" dirty="0" smtClean="0">
              <a:ea typeface="ヒラギノ角ゴ ProN W3" charset="0"/>
              <a:cs typeface="ヒラギノ角ゴ ProN W3" charset="0"/>
            </a:endParaRPr>
          </a:p>
          <a:p>
            <a:pPr marL="0" indent="0" algn="r">
              <a:buNone/>
            </a:pPr>
            <a:r>
              <a:rPr lang="en-GB" altLang="ja-JP" sz="2200" dirty="0" smtClean="0">
                <a:solidFill>
                  <a:srgbClr val="525A93"/>
                </a:solidFill>
                <a:ea typeface="ヒラギノ角ゴ ProN W3" charset="0"/>
                <a:cs typeface="ヒラギノ角ゴ ProN W3" charset="0"/>
              </a:rPr>
              <a:t>—Esther Dyson</a:t>
            </a:r>
          </a:p>
          <a:p>
            <a:pPr marL="0" indent="0" algn="r">
              <a:buNone/>
            </a:pPr>
            <a:endParaRPr lang="en-GB" altLang="ja-JP" sz="800" dirty="0" smtClean="0">
              <a:solidFill>
                <a:srgbClr val="8C357B"/>
              </a:solidFill>
              <a:ea typeface="ヒラギノ角ゴ ProN W3" charset="0"/>
              <a:cs typeface="ヒラギノ角ゴ ProN W3" charset="0"/>
            </a:endParaRPr>
          </a:p>
          <a:p>
            <a:r>
              <a:rPr lang="en-US" sz="3000" dirty="0" smtClean="0"/>
              <a:t>“Ever tried. Ever failed. No matter. Try again. Fail again. Fail better.”</a:t>
            </a:r>
          </a:p>
          <a:p>
            <a:pPr marL="0" indent="0" algn="r">
              <a:buNone/>
            </a:pPr>
            <a:r>
              <a:rPr lang="en-US" sz="2200" dirty="0">
                <a:solidFill>
                  <a:srgbClr val="525A93"/>
                </a:solidFill>
                <a:ea typeface="ヒラギノ角ゴ ProN W3" charset="0"/>
                <a:cs typeface="ヒラギノ角ゴ ProN W3" charset="0"/>
              </a:rPr>
              <a:t>(</a:t>
            </a:r>
            <a:r>
              <a:rPr lang="en-GB" sz="2200" dirty="0" smtClean="0">
                <a:solidFill>
                  <a:srgbClr val="525A93"/>
                </a:solidFill>
                <a:ea typeface="ヒラギノ角ゴ ProN W3" charset="0"/>
                <a:cs typeface="ヒラギノ角ゴ ProN W3" charset="0"/>
              </a:rPr>
              <a:t>Beckett, 1984)</a:t>
            </a:r>
            <a:endParaRPr lang="en-US" sz="2200" dirty="0" smtClean="0">
              <a:solidFill>
                <a:srgbClr val="525A93"/>
              </a:solidFill>
              <a:ea typeface="ヒラギノ角ゴ ProN W3" charset="0"/>
              <a:cs typeface="ヒラギノ角ゴ ProN W3" charset="0"/>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44</a:t>
            </a:fld>
            <a:endParaRPr lang="en-GB" dirty="0"/>
          </a:p>
        </p:txBody>
      </p:sp>
    </p:spTree>
    <p:extLst>
      <p:ext uri="{BB962C8B-B14F-4D97-AF65-F5344CB8AC3E}">
        <p14:creationId xmlns:p14="http://schemas.microsoft.com/office/powerpoint/2010/main" val="3702419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02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902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0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02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0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Strategies for teacher change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2D6238C2-C284-AD4D-8FB8-9663937FCA09}" type="slidenum">
              <a:rPr lang="en-GB" smtClean="0"/>
              <a:pPr/>
              <a:t>45</a:t>
            </a:fld>
            <a:endParaRPr lang="en-GB" dirty="0"/>
          </a:p>
        </p:txBody>
      </p:sp>
      <p:sp>
        <p:nvSpPr>
          <p:cNvPr id="3" name="Content Placeholder 2"/>
          <p:cNvSpPr>
            <a:spLocks noGrp="1"/>
          </p:cNvSpPr>
          <p:nvPr>
            <p:ph idx="1"/>
          </p:nvPr>
        </p:nvSpPr>
        <p:spPr>
          <a:xfrm>
            <a:off x="612648" y="1600200"/>
            <a:ext cx="8153400" cy="5257800"/>
          </a:xfrm>
        </p:spPr>
        <p:txBody>
          <a:bodyPr>
            <a:normAutofit fontScale="92500" lnSpcReduction="10000"/>
          </a:bodyPr>
          <a:lstStyle/>
          <a:p>
            <a:r>
              <a:rPr lang="en-US" dirty="0" smtClean="0"/>
              <a:t>Direct the rider</a:t>
            </a:r>
          </a:p>
          <a:p>
            <a:pPr lvl="1"/>
            <a:r>
              <a:rPr lang="en-US" dirty="0" smtClean="0"/>
              <a:t>Follow the bright spots (volunteers vs. conscripts)</a:t>
            </a:r>
          </a:p>
          <a:p>
            <a:pPr lvl="1"/>
            <a:r>
              <a:rPr lang="en-US" dirty="0" smtClean="0"/>
              <a:t>Script the critical moves (structured meetings)</a:t>
            </a:r>
          </a:p>
          <a:p>
            <a:pPr lvl="1"/>
            <a:r>
              <a:rPr lang="en-US" dirty="0" smtClean="0"/>
              <a:t>Point to the destination (all students can succeed)</a:t>
            </a:r>
          </a:p>
          <a:p>
            <a:r>
              <a:rPr lang="en-US" dirty="0" smtClean="0"/>
              <a:t>Motivate the elephant</a:t>
            </a:r>
          </a:p>
          <a:p>
            <a:pPr lvl="1"/>
            <a:r>
              <a:rPr lang="en-US" dirty="0" smtClean="0"/>
              <a:t>Find the feeling (the moral imperative)</a:t>
            </a:r>
          </a:p>
          <a:p>
            <a:pPr lvl="1"/>
            <a:r>
              <a:rPr lang="en-US" dirty="0" smtClean="0"/>
              <a:t>Shrink the change (small steps)</a:t>
            </a:r>
          </a:p>
          <a:p>
            <a:pPr lvl="1"/>
            <a:r>
              <a:rPr lang="en-US" dirty="0" smtClean="0"/>
              <a:t>Grow your people (all teachers can improve)</a:t>
            </a:r>
          </a:p>
          <a:p>
            <a:r>
              <a:rPr lang="en-US" dirty="0" smtClean="0"/>
              <a:t>Shape the path</a:t>
            </a:r>
          </a:p>
          <a:p>
            <a:pPr lvl="1"/>
            <a:r>
              <a:rPr lang="en-US" dirty="0" smtClean="0"/>
              <a:t>Tweak the environment (time for teacher learning)</a:t>
            </a:r>
          </a:p>
          <a:p>
            <a:pPr lvl="1"/>
            <a:r>
              <a:rPr lang="en-US" dirty="0" smtClean="0"/>
              <a:t>Build habits (create routines and structures)</a:t>
            </a:r>
          </a:p>
          <a:p>
            <a:pPr lvl="1"/>
            <a:r>
              <a:rPr lang="en-US" dirty="0" smtClean="0"/>
              <a:t>Rally the herd (make new mistakes)</a:t>
            </a:r>
            <a:endParaRPr lang="en-US" dirty="0"/>
          </a:p>
        </p:txBody>
      </p:sp>
    </p:spTree>
    <p:extLst>
      <p:ext uri="{BB962C8B-B14F-4D97-AF65-F5344CB8AC3E}">
        <p14:creationId xmlns:p14="http://schemas.microsoft.com/office/powerpoint/2010/main" val="2022084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r>
              <a:rPr lang="en-US" smtClean="0"/>
              <a:t>Teacher learning communities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2D6238C2-C284-AD4D-8FB8-9663937FCA09}" type="slidenum">
              <a:rPr lang="en-GB" smtClean="0"/>
              <a:pPr/>
              <a:t>46</a:t>
            </a:fld>
            <a:endParaRPr lang="en-GB" dirty="0"/>
          </a:p>
        </p:txBody>
      </p:sp>
      <p:sp>
        <p:nvSpPr>
          <p:cNvPr id="147458" name="Rectangle 3"/>
          <p:cNvSpPr>
            <a:spLocks noGrp="1" noChangeArrowheads="1"/>
          </p:cNvSpPr>
          <p:nvPr>
            <p:ph sz="quarter" idx="1"/>
          </p:nvPr>
        </p:nvSpPr>
        <p:spPr>
          <a:xfrm>
            <a:off x="612648" y="1600200"/>
            <a:ext cx="8153400" cy="5100980"/>
          </a:xfrm>
        </p:spPr>
        <p:txBody>
          <a:bodyPr>
            <a:normAutofit fontScale="92500" lnSpcReduction="20000"/>
          </a:bodyPr>
          <a:lstStyle/>
          <a:p>
            <a:r>
              <a:rPr lang="en-US" dirty="0" smtClean="0"/>
              <a:t>Plan that the TLC will run for two years.</a:t>
            </a:r>
          </a:p>
          <a:p>
            <a:r>
              <a:rPr lang="en-US" dirty="0" smtClean="0"/>
              <a:t>Identify 10 to 12 interested colleagues:</a:t>
            </a:r>
          </a:p>
          <a:p>
            <a:pPr lvl="1"/>
            <a:r>
              <a:rPr lang="en-US" dirty="0" smtClean="0"/>
              <a:t>Composition:</a:t>
            </a:r>
          </a:p>
          <a:p>
            <a:pPr lvl="2"/>
            <a:r>
              <a:rPr lang="en-US" dirty="0" smtClean="0"/>
              <a:t>Similar assignments (e.g., early years, math/science)</a:t>
            </a:r>
          </a:p>
          <a:p>
            <a:pPr lvl="2"/>
            <a:r>
              <a:rPr lang="en-US" dirty="0" smtClean="0"/>
              <a:t>Mixed subject/mixed phase</a:t>
            </a:r>
          </a:p>
          <a:p>
            <a:pPr lvl="2"/>
            <a:r>
              <a:rPr lang="en-US" dirty="0" smtClean="0"/>
              <a:t>Hybrid</a:t>
            </a:r>
          </a:p>
          <a:p>
            <a:r>
              <a:rPr lang="en-US" dirty="0" smtClean="0"/>
              <a:t>Secure institutional support for:</a:t>
            </a:r>
          </a:p>
          <a:p>
            <a:pPr lvl="1"/>
            <a:r>
              <a:rPr lang="en-US" dirty="0" smtClean="0"/>
              <a:t>Monthly meetings (75–120 minutes each, inside or outside school time)</a:t>
            </a:r>
          </a:p>
          <a:p>
            <a:pPr lvl="1"/>
            <a:r>
              <a:rPr lang="en-US" dirty="0" smtClean="0"/>
              <a:t>Time between meetings (two hours per month in school time):</a:t>
            </a:r>
          </a:p>
          <a:p>
            <a:pPr lvl="2"/>
            <a:r>
              <a:rPr lang="en-US" dirty="0" smtClean="0"/>
              <a:t>Collaborative planning</a:t>
            </a:r>
          </a:p>
          <a:p>
            <a:pPr lvl="2"/>
            <a:r>
              <a:rPr lang="en-US" dirty="0" smtClean="0"/>
              <a:t>Peer observation</a:t>
            </a:r>
          </a:p>
          <a:p>
            <a:pPr lvl="1"/>
            <a:r>
              <a:rPr lang="en-US" dirty="0" smtClean="0"/>
              <a:t>Any necessary waivers from school policies</a:t>
            </a:r>
            <a:endParaRPr lang="en-US" dirty="0"/>
          </a:p>
        </p:txBody>
      </p:sp>
    </p:spTree>
    <p:extLst>
      <p:ext uri="{BB962C8B-B14F-4D97-AF65-F5344CB8AC3E}">
        <p14:creationId xmlns:p14="http://schemas.microsoft.com/office/powerpoint/2010/main" val="154212651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a:ea typeface="ＭＳ Ｐゴシック" charset="-128"/>
              </a:rPr>
              <a:t>Signature pedagogies</a:t>
            </a:r>
          </a:p>
        </p:txBody>
      </p:sp>
      <p:sp>
        <p:nvSpPr>
          <p:cNvPr id="210947" name="Rectangle 3"/>
          <p:cNvSpPr>
            <a:spLocks noGrp="1" noChangeArrowheads="1"/>
          </p:cNvSpPr>
          <p:nvPr>
            <p:ph idx="1"/>
          </p:nvPr>
        </p:nvSpPr>
        <p:spPr/>
        <p:txBody>
          <a:bodyPr/>
          <a:lstStyle/>
          <a:p>
            <a:pPr eaLnBrk="1" hangingPunct="1"/>
            <a:endParaRPr lang="en-US">
              <a:ea typeface="ＭＳ Ｐゴシック" charset="-128"/>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47</a:t>
            </a:fld>
            <a:endParaRPr lang="en-GB" dirty="0"/>
          </a:p>
        </p:txBody>
      </p:sp>
    </p:spTree>
    <p:extLst>
      <p:ext uri="{BB962C8B-B14F-4D97-AF65-F5344CB8AC3E}">
        <p14:creationId xmlns:p14="http://schemas.microsoft.com/office/powerpoint/2010/main" val="42021263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a:ea typeface="ＭＳ Ｐゴシック" charset="-128"/>
              </a:rPr>
              <a:t>In Law</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48</a:t>
            </a:fld>
            <a:endParaRPr lang="en-GB" dirty="0"/>
          </a:p>
        </p:txBody>
      </p:sp>
      <p:pic>
        <p:nvPicPr>
          <p:cNvPr id="6" name="Picture 3" descr="paper-chase-758885"/>
          <p:cNvPicPr>
            <a:picLocks noGrp="1" noChangeAspect="1" noChangeArrowheads="1"/>
          </p:cNvPicPr>
          <p:nvPr>
            <p:ph sz="quarter" idx="1"/>
          </p:nvPr>
        </p:nvPicPr>
        <p:blipFill>
          <a:blip r:embed="rId2"/>
          <a:srcRect l="11518" r="11518"/>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4420365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a:ea typeface="ＭＳ Ｐゴシック" charset="-128"/>
              </a:rPr>
              <a:t>In Medicine</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49</a:t>
            </a:fld>
            <a:endParaRPr lang="en-GB" dirty="0"/>
          </a:p>
        </p:txBody>
      </p:sp>
      <p:pic>
        <p:nvPicPr>
          <p:cNvPr id="6" name="Picture 3" descr="photo6"/>
          <p:cNvPicPr>
            <a:picLocks noGrp="1" noChangeAspect="1" noChangeArrowheads="1"/>
          </p:cNvPicPr>
          <p:nvPr>
            <p:ph sz="quarter" idx="1"/>
          </p:nvPr>
        </p:nvPicPr>
        <p:blipFill>
          <a:blip r:embed="rId2"/>
          <a:srcRect t="8385" b="8385"/>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0715024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one big idea</a:t>
            </a:r>
            <a:endParaRPr lang="en-US" dirty="0"/>
          </a:p>
        </p:txBody>
      </p:sp>
      <p:sp>
        <p:nvSpPr>
          <p:cNvPr id="5" name="Rectangle 4"/>
          <p:cNvSpPr/>
          <p:nvPr/>
        </p:nvSpPr>
        <p:spPr>
          <a:xfrm>
            <a:off x="346379" y="1616558"/>
            <a:ext cx="8494539" cy="49816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16497" y="2475877"/>
            <a:ext cx="84615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51692" y="4230077"/>
            <a:ext cx="8479693" cy="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36982" y="1600062"/>
            <a:ext cx="0" cy="49816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1923" y="5431692"/>
            <a:ext cx="8466007" cy="118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15964" y="1621692"/>
            <a:ext cx="0" cy="49725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13769" y="1611923"/>
            <a:ext cx="426" cy="49697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356042" y="1614602"/>
            <a:ext cx="2487118" cy="830997"/>
          </a:xfrm>
          <a:prstGeom prst="rect">
            <a:avLst/>
          </a:prstGeom>
        </p:spPr>
        <p:txBody>
          <a:bodyPr wrap="square">
            <a:spAutoFit/>
          </a:bodyPr>
          <a:lstStyle/>
          <a:p>
            <a:pPr lvl="0" algn="ctr" eaLnBrk="0" hangingPunct="0">
              <a:buClr>
                <a:schemeClr val="bg1"/>
              </a:buClr>
            </a:pPr>
            <a:r>
              <a:rPr lang="en-GB" b="1" dirty="0">
                <a:latin typeface="Calibri"/>
                <a:cs typeface="Calibri"/>
              </a:rPr>
              <a:t>Where the learner is going</a:t>
            </a:r>
          </a:p>
        </p:txBody>
      </p:sp>
      <p:sp>
        <p:nvSpPr>
          <p:cNvPr id="24" name="Rectangle 23"/>
          <p:cNvSpPr/>
          <p:nvPr/>
        </p:nvSpPr>
        <p:spPr>
          <a:xfrm>
            <a:off x="3782355" y="1862033"/>
            <a:ext cx="2799865" cy="461665"/>
          </a:xfrm>
          <a:prstGeom prst="rect">
            <a:avLst/>
          </a:prstGeom>
        </p:spPr>
        <p:txBody>
          <a:bodyPr wrap="none">
            <a:spAutoFit/>
          </a:bodyPr>
          <a:lstStyle/>
          <a:p>
            <a:pPr lvl="0" algn="ctr" eaLnBrk="0" hangingPunct="0">
              <a:buClr>
                <a:schemeClr val="bg1"/>
              </a:buClr>
            </a:pPr>
            <a:r>
              <a:rPr lang="en-GB" b="1" dirty="0">
                <a:latin typeface="Calibri"/>
                <a:cs typeface="Calibri"/>
              </a:rPr>
              <a:t>Where the learner is</a:t>
            </a:r>
          </a:p>
        </p:txBody>
      </p:sp>
      <p:sp>
        <p:nvSpPr>
          <p:cNvPr id="25" name="Rectangle 24"/>
          <p:cNvSpPr/>
          <p:nvPr/>
        </p:nvSpPr>
        <p:spPr>
          <a:xfrm>
            <a:off x="6551633" y="1862032"/>
            <a:ext cx="2340755" cy="461665"/>
          </a:xfrm>
          <a:prstGeom prst="rect">
            <a:avLst/>
          </a:prstGeom>
        </p:spPr>
        <p:txBody>
          <a:bodyPr wrap="none">
            <a:spAutoFit/>
          </a:bodyPr>
          <a:lstStyle/>
          <a:p>
            <a:pPr lvl="0" algn="ctr" eaLnBrk="0" hangingPunct="0">
              <a:buClr>
                <a:schemeClr val="bg1"/>
              </a:buClr>
            </a:pPr>
            <a:r>
              <a:rPr lang="en-GB" b="1" dirty="0">
                <a:latin typeface="Calibri"/>
                <a:cs typeface="Calibri"/>
              </a:rPr>
              <a:t>How to get there</a:t>
            </a:r>
          </a:p>
        </p:txBody>
      </p:sp>
      <p:sp>
        <p:nvSpPr>
          <p:cNvPr id="27" name="Rectangle 26"/>
          <p:cNvSpPr/>
          <p:nvPr/>
        </p:nvSpPr>
        <p:spPr>
          <a:xfrm>
            <a:off x="271109" y="3049709"/>
            <a:ext cx="1175622" cy="461665"/>
          </a:xfrm>
          <a:prstGeom prst="rect">
            <a:avLst/>
          </a:prstGeom>
        </p:spPr>
        <p:txBody>
          <a:bodyPr wrap="none">
            <a:spAutoFit/>
          </a:bodyPr>
          <a:lstStyle/>
          <a:p>
            <a:pPr lvl="0" eaLnBrk="0" hangingPunct="0">
              <a:buClr>
                <a:schemeClr val="bg1"/>
              </a:buClr>
            </a:pPr>
            <a:r>
              <a:rPr lang="en-GB" b="1" dirty="0">
                <a:latin typeface="Calibri"/>
                <a:cs typeface="Calibri"/>
              </a:rPr>
              <a:t>Teacher</a:t>
            </a:r>
          </a:p>
        </p:txBody>
      </p:sp>
      <p:sp>
        <p:nvSpPr>
          <p:cNvPr id="28" name="Rectangle 27"/>
          <p:cNvSpPr/>
          <p:nvPr/>
        </p:nvSpPr>
        <p:spPr>
          <a:xfrm>
            <a:off x="362874" y="4385843"/>
            <a:ext cx="899886" cy="461665"/>
          </a:xfrm>
          <a:prstGeom prst="rect">
            <a:avLst/>
          </a:prstGeom>
        </p:spPr>
        <p:txBody>
          <a:bodyPr wrap="square">
            <a:spAutoFit/>
          </a:bodyPr>
          <a:lstStyle/>
          <a:p>
            <a:pPr lvl="0" eaLnBrk="0" hangingPunct="0">
              <a:buClr>
                <a:schemeClr val="bg1"/>
              </a:buClr>
            </a:pPr>
            <a:r>
              <a:rPr lang="en-GB" b="1" dirty="0" smtClean="0">
                <a:latin typeface="Calibri"/>
                <a:cs typeface="Calibri"/>
              </a:rPr>
              <a:t>Peer</a:t>
            </a:r>
            <a:endParaRPr lang="en-GB" b="1" dirty="0">
              <a:latin typeface="Calibri"/>
              <a:cs typeface="Calibri"/>
            </a:endParaRPr>
          </a:p>
        </p:txBody>
      </p:sp>
      <p:sp>
        <p:nvSpPr>
          <p:cNvPr id="29" name="Rectangle 28"/>
          <p:cNvSpPr/>
          <p:nvPr/>
        </p:nvSpPr>
        <p:spPr>
          <a:xfrm>
            <a:off x="319664" y="5705482"/>
            <a:ext cx="1160594" cy="461665"/>
          </a:xfrm>
          <a:prstGeom prst="rect">
            <a:avLst/>
          </a:prstGeom>
        </p:spPr>
        <p:txBody>
          <a:bodyPr wrap="none">
            <a:spAutoFit/>
          </a:bodyPr>
          <a:lstStyle/>
          <a:p>
            <a:pPr lvl="0" eaLnBrk="0" hangingPunct="0">
              <a:buClr>
                <a:schemeClr val="bg1"/>
              </a:buClr>
            </a:pPr>
            <a:r>
              <a:rPr lang="en-GB" b="1" dirty="0">
                <a:latin typeface="Calibri"/>
                <a:cs typeface="Calibri"/>
              </a:rPr>
              <a:t>Learner</a:t>
            </a:r>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5</a:t>
            </a:fld>
            <a:endParaRPr lang="en-GB" dirty="0"/>
          </a:p>
        </p:txBody>
      </p:sp>
      <p:sp>
        <p:nvSpPr>
          <p:cNvPr id="8" name="Rounded Rectangle 7"/>
          <p:cNvSpPr/>
          <p:nvPr/>
        </p:nvSpPr>
        <p:spPr>
          <a:xfrm>
            <a:off x="1458931" y="2521518"/>
            <a:ext cx="7291295" cy="39743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90931" y="2918261"/>
            <a:ext cx="6320118" cy="3166824"/>
          </a:xfrm>
          <a:prstGeom prst="roundRect">
            <a:avLst/>
          </a:prstGeom>
          <a:noFill/>
        </p:spPr>
        <p:txBody>
          <a:bodyPr wrap="square" rtlCol="0">
            <a:spAutoFit/>
          </a:bodyPr>
          <a:lstStyle/>
          <a:p>
            <a:pPr algn="ctr"/>
            <a:r>
              <a:rPr lang="en-US" sz="3600" dirty="0" smtClean="0">
                <a:solidFill>
                  <a:schemeClr val="bg1"/>
                </a:solidFill>
              </a:rPr>
              <a:t>Using evidence of achievement to adapt what happens in classrooms to meet learner needs</a:t>
            </a:r>
            <a:endParaRPr lang="en-US" sz="3600" dirty="0">
              <a:solidFill>
                <a:schemeClr val="bg1"/>
              </a:solidFill>
            </a:endParaRPr>
          </a:p>
        </p:txBody>
      </p:sp>
    </p:spTree>
    <p:extLst>
      <p:ext uri="{BB962C8B-B14F-4D97-AF65-F5344CB8AC3E}">
        <p14:creationId xmlns:p14="http://schemas.microsoft.com/office/powerpoint/2010/main" val="3612108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p:bldP spid="24" grpId="0"/>
      <p:bldP spid="25" grpId="0"/>
      <p:bldP spid="27" grpId="0"/>
      <p:bldP spid="28" grpId="0"/>
      <p:bldP spid="29" grpId="0"/>
      <p:bldP spid="8"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normAutofit fontScale="90000"/>
          </a:bodyPr>
          <a:lstStyle/>
          <a:p>
            <a:r>
              <a:rPr lang="en-US" dirty="0" smtClean="0"/>
              <a:t>A “signature pedagogy” for teacher learning</a:t>
            </a:r>
            <a:endParaRPr lang="en-US" dirty="0"/>
          </a:p>
        </p:txBody>
      </p:sp>
      <p:sp>
        <p:nvSpPr>
          <p:cNvPr id="148482" name="Rectangle 3"/>
          <p:cNvSpPr>
            <a:spLocks noGrp="1" noChangeArrowheads="1"/>
          </p:cNvSpPr>
          <p:nvPr>
            <p:ph sz="quarter" idx="1"/>
          </p:nvPr>
        </p:nvSpPr>
        <p:spPr/>
        <p:txBody>
          <a:bodyPr/>
          <a:lstStyle/>
          <a:p>
            <a:r>
              <a:rPr lang="en-US" dirty="0" smtClean="0"/>
              <a:t>Every monthly TLC meeting should follow the same structure and sequence of activities:</a:t>
            </a:r>
          </a:p>
          <a:p>
            <a:pPr lvl="1"/>
            <a:r>
              <a:rPr lang="en-US" dirty="0" smtClean="0"/>
              <a:t>Activity 1: Introduction (5 minutes)</a:t>
            </a:r>
          </a:p>
          <a:p>
            <a:pPr lvl="1"/>
            <a:r>
              <a:rPr lang="en-US" dirty="0" smtClean="0"/>
              <a:t>Activity 2: Starter activity (5 minutes)</a:t>
            </a:r>
          </a:p>
          <a:p>
            <a:pPr lvl="1"/>
            <a:r>
              <a:rPr lang="en-US" dirty="0" smtClean="0"/>
              <a:t>Activity 3: Feedback (25–50 minutes)</a:t>
            </a:r>
          </a:p>
          <a:p>
            <a:pPr lvl="1"/>
            <a:r>
              <a:rPr lang="en-US" dirty="0" smtClean="0"/>
              <a:t>Activity 4: New learning about formative assessment       (20–40 minutes)</a:t>
            </a:r>
          </a:p>
          <a:p>
            <a:pPr lvl="1"/>
            <a:r>
              <a:rPr lang="en-US" dirty="0" smtClean="0"/>
              <a:t>Activity 5: Personal action planning (15 minutes)</a:t>
            </a:r>
          </a:p>
          <a:p>
            <a:pPr lvl="1"/>
            <a:r>
              <a:rPr lang="en-US" dirty="0" smtClean="0"/>
              <a:t>Activity 6: Review of learning (5 minutes)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50</a:t>
            </a:fld>
            <a:endParaRPr lang="en-GB" dirty="0"/>
          </a:p>
        </p:txBody>
      </p:sp>
    </p:spTree>
    <p:extLst>
      <p:ext uri="{BB962C8B-B14F-4D97-AF65-F5344CB8AC3E}">
        <p14:creationId xmlns:p14="http://schemas.microsoft.com/office/powerpoint/2010/main" val="36883963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Calibri" charset="0"/>
                <a:ea typeface="ＭＳ Ｐゴシック" charset="0"/>
                <a:cs typeface="ＭＳ Ｐゴシック" charset="0"/>
              </a:rPr>
              <a:t>Activities 1, 2, 3, 5, 6: “Bookends”</a:t>
            </a:r>
          </a:p>
        </p:txBody>
      </p:sp>
      <p:sp>
        <p:nvSpPr>
          <p:cNvPr id="34818" name="Content Placeholder 2"/>
          <p:cNvSpPr>
            <a:spLocks noGrp="1"/>
          </p:cNvSpPr>
          <p:nvPr>
            <p:ph idx="1"/>
          </p:nvPr>
        </p:nvSpPr>
        <p:spPr/>
        <p:txBody>
          <a:bodyPr/>
          <a:lstStyle/>
          <a:p>
            <a:pPr>
              <a:spcBef>
                <a:spcPct val="50000"/>
              </a:spcBef>
            </a:pPr>
            <a:r>
              <a:rPr lang="en-US">
                <a:latin typeface="Calibri" charset="0"/>
                <a:ea typeface="ＭＳ Ｐゴシック" charset="0"/>
                <a:cs typeface="ＭＳ Ｐゴシック" charset="0"/>
              </a:rPr>
              <a:t>For each of these five activities, the process</a:t>
            </a:r>
            <a:r>
              <a:rPr lang="en-US">
                <a:solidFill>
                  <a:srgbClr val="176B21"/>
                </a:solidFill>
                <a:latin typeface="Calibri" charset="0"/>
                <a:ea typeface="ＭＳ Ｐゴシック" charset="0"/>
                <a:cs typeface="ＭＳ Ｐゴシック" charset="0"/>
              </a:rPr>
              <a:t> </a:t>
            </a:r>
            <a:r>
              <a:rPr lang="en-US">
                <a:latin typeface="Calibri" charset="0"/>
                <a:ea typeface="ＭＳ Ｐゴシック" charset="0"/>
                <a:cs typeface="ＭＳ Ｐゴシック" charset="0"/>
              </a:rPr>
              <a:t>is exactly the same at each TLC meeting</a:t>
            </a:r>
          </a:p>
          <a:p>
            <a:pPr>
              <a:spcBef>
                <a:spcPct val="50000"/>
              </a:spcBef>
            </a:pPr>
            <a:r>
              <a:rPr lang="en-US">
                <a:latin typeface="Calibri" charset="0"/>
                <a:ea typeface="ＭＳ Ｐゴシック" charset="0"/>
                <a:cs typeface="ＭＳ Ｐゴシック" charset="0"/>
              </a:rPr>
              <a:t>This provides a familiar structure for teachers to get better together</a:t>
            </a:r>
          </a:p>
          <a:p>
            <a:pPr lvl="1">
              <a:spcBef>
                <a:spcPct val="50000"/>
              </a:spcBef>
            </a:pPr>
            <a:r>
              <a:rPr lang="en-US">
                <a:latin typeface="Calibri" charset="0"/>
                <a:ea typeface="ＭＳ Ｐゴシック" charset="0"/>
              </a:rPr>
              <a:t>As the structure fades into the background,</a:t>
            </a:r>
          </a:p>
          <a:p>
            <a:pPr lvl="1">
              <a:spcBef>
                <a:spcPct val="50000"/>
              </a:spcBef>
            </a:pPr>
            <a:r>
              <a:rPr lang="en-US">
                <a:latin typeface="Calibri" charset="0"/>
                <a:ea typeface="ＭＳ Ｐゴシック" charset="0"/>
              </a:rPr>
              <a:t>The learning comes into the foreground</a:t>
            </a:r>
          </a:p>
          <a:p>
            <a:r>
              <a:rPr lang="en-US">
                <a:latin typeface="Calibri" charset="0"/>
                <a:ea typeface="ＭＳ Ｐゴシック" charset="0"/>
                <a:cs typeface="ＭＳ Ｐゴシック" charset="0"/>
              </a:rPr>
              <a:t>Teachers come to the meeting knowing what is expected of them</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51</a:t>
            </a:fld>
            <a:endParaRPr lang="en-GB" dirty="0"/>
          </a:p>
        </p:txBody>
      </p:sp>
    </p:spTree>
    <p:extLst>
      <p:ext uri="{BB962C8B-B14F-4D97-AF65-F5344CB8AC3E}">
        <p14:creationId xmlns:p14="http://schemas.microsoft.com/office/powerpoint/2010/main" val="30434431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Calibri" charset="0"/>
                <a:ea typeface="ＭＳ Ｐゴシック" charset="0"/>
                <a:cs typeface="ＭＳ Ｐゴシック" charset="0"/>
              </a:rPr>
              <a:t>Ground-rules for TLCs</a:t>
            </a:r>
          </a:p>
        </p:txBody>
      </p:sp>
      <p:sp>
        <p:nvSpPr>
          <p:cNvPr id="35842" name="Content Placeholder 2"/>
          <p:cNvSpPr>
            <a:spLocks noGrp="1"/>
          </p:cNvSpPr>
          <p:nvPr>
            <p:ph idx="1"/>
          </p:nvPr>
        </p:nvSpPr>
        <p:spPr/>
        <p:txBody>
          <a:bodyPr>
            <a:normAutofit lnSpcReduction="10000"/>
          </a:bodyPr>
          <a:lstStyle/>
          <a:p>
            <a:r>
              <a:rPr lang="en-US">
                <a:latin typeface="Calibri" charset="0"/>
                <a:ea typeface="ＭＳ Ｐゴシック" charset="0"/>
                <a:cs typeface="ＭＳ Ｐゴシック" charset="0"/>
              </a:rPr>
              <a:t>Norms of collaboration (Garmston &amp; Wellman, 1999)</a:t>
            </a:r>
          </a:p>
          <a:p>
            <a:r>
              <a:rPr lang="en-US">
                <a:latin typeface="Calibri" charset="0"/>
                <a:ea typeface="ＭＳ Ｐゴシック" charset="0"/>
                <a:cs typeface="ＭＳ Ｐゴシック" charset="0"/>
              </a:rPr>
              <a:t>Seven powerful Ps</a:t>
            </a:r>
          </a:p>
          <a:p>
            <a:pPr lvl="1"/>
            <a:r>
              <a:rPr lang="en-US">
                <a:latin typeface="Calibri" charset="0"/>
                <a:ea typeface="ＭＳ Ｐゴシック" charset="0"/>
              </a:rPr>
              <a:t>Pausing</a:t>
            </a:r>
          </a:p>
          <a:p>
            <a:pPr lvl="1"/>
            <a:r>
              <a:rPr lang="en-US">
                <a:latin typeface="Calibri" charset="0"/>
                <a:ea typeface="ＭＳ Ｐゴシック" charset="0"/>
              </a:rPr>
              <a:t>Paraphrasing</a:t>
            </a:r>
          </a:p>
          <a:p>
            <a:pPr lvl="1"/>
            <a:r>
              <a:rPr lang="en-US">
                <a:latin typeface="Calibri" charset="0"/>
                <a:ea typeface="ＭＳ Ｐゴシック" charset="0"/>
              </a:rPr>
              <a:t>Probing</a:t>
            </a:r>
          </a:p>
          <a:p>
            <a:pPr lvl="1"/>
            <a:r>
              <a:rPr lang="en-US">
                <a:latin typeface="Calibri" charset="0"/>
                <a:ea typeface="ＭＳ Ｐゴシック" charset="0"/>
              </a:rPr>
              <a:t>Putting ideas on the table (and pulling them off!)</a:t>
            </a:r>
          </a:p>
          <a:p>
            <a:pPr lvl="1"/>
            <a:r>
              <a:rPr lang="en-US">
                <a:latin typeface="Calibri" charset="0"/>
                <a:ea typeface="ＭＳ Ｐゴシック" charset="0"/>
              </a:rPr>
              <a:t>Paying attention to self and others</a:t>
            </a:r>
          </a:p>
          <a:p>
            <a:pPr lvl="1"/>
            <a:r>
              <a:rPr lang="en-US">
                <a:latin typeface="Calibri" charset="0"/>
                <a:ea typeface="ＭＳ Ｐゴシック" charset="0"/>
              </a:rPr>
              <a:t>Presuming positive intentions</a:t>
            </a:r>
          </a:p>
          <a:p>
            <a:pPr lvl="1"/>
            <a:r>
              <a:rPr lang="en-US">
                <a:latin typeface="Calibri" charset="0"/>
                <a:ea typeface="ＭＳ Ｐゴシック" charset="0"/>
              </a:rPr>
              <a:t>Pursuing a balance between advocacy and inquiry</a:t>
            </a:r>
          </a:p>
          <a:p>
            <a:pPr lvl="1"/>
            <a:endParaRPr lang="en-US">
              <a:latin typeface="Calibri" charset="0"/>
              <a:ea typeface="ＭＳ Ｐゴシック" charset="0"/>
            </a:endParaRPr>
          </a:p>
          <a:p>
            <a:endParaRPr lang="en-US">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52</a:t>
            </a:fld>
            <a:endParaRPr lang="en-GB" dirty="0"/>
          </a:p>
        </p:txBody>
      </p:sp>
    </p:spTree>
    <p:extLst>
      <p:ext uri="{BB962C8B-B14F-4D97-AF65-F5344CB8AC3E}">
        <p14:creationId xmlns:p14="http://schemas.microsoft.com/office/powerpoint/2010/main" val="10580482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Calibri" charset="0"/>
                <a:ea typeface="ＭＳ Ｐゴシック" charset="0"/>
                <a:cs typeface="ＭＳ Ｐゴシック" charset="0"/>
              </a:rPr>
              <a:t>Activity 1: Introduction</a:t>
            </a:r>
          </a:p>
        </p:txBody>
      </p:sp>
      <p:sp>
        <p:nvSpPr>
          <p:cNvPr id="36866" name="Content Placeholder 2"/>
          <p:cNvSpPr>
            <a:spLocks noGrp="1"/>
          </p:cNvSpPr>
          <p:nvPr>
            <p:ph idx="1"/>
          </p:nvPr>
        </p:nvSpPr>
        <p:spPr/>
        <p:txBody>
          <a:bodyPr/>
          <a:lstStyle/>
          <a:p>
            <a:r>
              <a:rPr lang="en-US">
                <a:latin typeface="Calibri" charset="0"/>
                <a:ea typeface="ＭＳ Ｐゴシック" charset="0"/>
                <a:cs typeface="ＭＳ Ｐゴシック" charset="0"/>
              </a:rPr>
              <a:t>Sharing learning intentions for the meeting</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53</a:t>
            </a:fld>
            <a:endParaRPr lang="en-GB" dirty="0"/>
          </a:p>
        </p:txBody>
      </p:sp>
    </p:spTree>
    <p:extLst>
      <p:ext uri="{BB962C8B-B14F-4D97-AF65-F5344CB8AC3E}">
        <p14:creationId xmlns:p14="http://schemas.microsoft.com/office/powerpoint/2010/main" val="8419620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Calibri" charset="0"/>
                <a:ea typeface="ＭＳ Ｐゴシック" charset="0"/>
                <a:cs typeface="ＭＳ Ｐゴシック" charset="0"/>
              </a:rPr>
              <a:t>Activity 2: Starter</a:t>
            </a:r>
          </a:p>
        </p:txBody>
      </p:sp>
      <p:sp>
        <p:nvSpPr>
          <p:cNvPr id="37890" name="Content Placeholder 2"/>
          <p:cNvSpPr>
            <a:spLocks noGrp="1"/>
          </p:cNvSpPr>
          <p:nvPr>
            <p:ph idx="1"/>
          </p:nvPr>
        </p:nvSpPr>
        <p:spPr>
          <a:xfrm>
            <a:off x="457200" y="1600200"/>
            <a:ext cx="8229600" cy="5257800"/>
          </a:xfrm>
        </p:spPr>
        <p:txBody>
          <a:bodyPr>
            <a:normAutofit fontScale="92500"/>
          </a:bodyPr>
          <a:lstStyle/>
          <a:p>
            <a:r>
              <a:rPr lang="en-US">
                <a:latin typeface="Calibri" charset="0"/>
                <a:ea typeface="ＭＳ Ｐゴシック" charset="0"/>
                <a:cs typeface="ＭＳ Ｐゴシック" charset="0"/>
              </a:rPr>
              <a:t>A variety of warm-up activities to get participants’ minds to the meeting:</a:t>
            </a:r>
          </a:p>
          <a:p>
            <a:pPr lvl="1"/>
            <a:r>
              <a:rPr lang="en-US">
                <a:latin typeface="Calibri" charset="0"/>
                <a:ea typeface="ＭＳ Ｐゴシック" charset="0"/>
              </a:rPr>
              <a:t>Think of something you are looking forward to this year</a:t>
            </a:r>
          </a:p>
          <a:p>
            <a:pPr lvl="1"/>
            <a:r>
              <a:rPr lang="en-US">
                <a:latin typeface="Calibri" charset="0"/>
                <a:ea typeface="ＭＳ Ｐゴシック" charset="0"/>
              </a:rPr>
              <a:t>30-seconds to get “things off your chest” about what infuriates you about your job</a:t>
            </a:r>
          </a:p>
          <a:p>
            <a:pPr lvl="1"/>
            <a:r>
              <a:rPr lang="en-US">
                <a:latin typeface="Calibri" charset="0"/>
                <a:ea typeface="ＭＳ Ｐゴシック" charset="0"/>
              </a:rPr>
              <a:t>30 seconds to tell the group about something that happened within the last month and made you feel good </a:t>
            </a:r>
          </a:p>
          <a:p>
            <a:pPr lvl="1"/>
            <a:r>
              <a:rPr lang="en-US">
                <a:latin typeface="Calibri" charset="0"/>
                <a:ea typeface="ＭＳ Ｐゴシック" charset="0"/>
              </a:rPr>
              <a:t>Think of something that happened in a lesson this year that made you smile</a:t>
            </a:r>
          </a:p>
          <a:p>
            <a:pPr lvl="1"/>
            <a:r>
              <a:rPr lang="en-US">
                <a:latin typeface="Calibri" charset="0"/>
                <a:ea typeface="ＭＳ Ｐゴシック" charset="0"/>
              </a:rPr>
              <a:t>Think of something that one of your colleagues did last term that supported you </a:t>
            </a:r>
          </a:p>
          <a:p>
            <a:pPr lvl="1"/>
            <a:r>
              <a:rPr lang="en-US">
                <a:latin typeface="Calibri" charset="0"/>
                <a:ea typeface="ＭＳ Ｐゴシック" charset="0"/>
              </a:rPr>
              <a:t>Go back to the TLC ‘ground rules’</a:t>
            </a:r>
          </a:p>
          <a:p>
            <a:endParaRPr lang="en-US">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54</a:t>
            </a:fld>
            <a:endParaRPr lang="en-GB" dirty="0"/>
          </a:p>
        </p:txBody>
      </p:sp>
    </p:spTree>
    <p:extLst>
      <p:ext uri="{BB962C8B-B14F-4D97-AF65-F5344CB8AC3E}">
        <p14:creationId xmlns:p14="http://schemas.microsoft.com/office/powerpoint/2010/main" val="19935450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Calibri" charset="0"/>
                <a:ea typeface="ＭＳ Ｐゴシック" charset="0"/>
                <a:cs typeface="ＭＳ Ｐゴシック" charset="0"/>
              </a:rPr>
              <a:t>Activity 3: Feedback</a:t>
            </a:r>
          </a:p>
        </p:txBody>
      </p:sp>
      <p:sp>
        <p:nvSpPr>
          <p:cNvPr id="38914" name="Content Placeholder 2"/>
          <p:cNvSpPr>
            <a:spLocks noGrp="1"/>
          </p:cNvSpPr>
          <p:nvPr>
            <p:ph idx="1"/>
          </p:nvPr>
        </p:nvSpPr>
        <p:spPr/>
        <p:txBody>
          <a:bodyPr>
            <a:normAutofit lnSpcReduction="10000"/>
          </a:bodyPr>
          <a:lstStyle/>
          <a:p>
            <a:r>
              <a:rPr lang="en-US">
                <a:latin typeface="Calibri" charset="0"/>
                <a:ea typeface="ＭＳ Ｐゴシック" charset="0"/>
                <a:cs typeface="ＭＳ Ｐゴシック" charset="0"/>
              </a:rPr>
              <a:t>Routines need to be established, expectations shared, and structure maintained.</a:t>
            </a:r>
          </a:p>
          <a:p>
            <a:r>
              <a:rPr lang="en-US">
                <a:latin typeface="Calibri" charset="0"/>
                <a:ea typeface="ＭＳ Ｐゴシック" charset="0"/>
                <a:cs typeface="ＭＳ Ｐゴシック" charset="0"/>
              </a:rPr>
              <a:t>Similar expectations regarding preparation and engagement.</a:t>
            </a:r>
          </a:p>
          <a:p>
            <a:pPr lvl="1"/>
            <a:r>
              <a:rPr lang="en-US">
                <a:latin typeface="Calibri" charset="0"/>
                <a:ea typeface="ＭＳ Ｐゴシック" charset="0"/>
              </a:rPr>
              <a:t>Come to the meeting knowing you will be sharing your own AfL experiences.</a:t>
            </a:r>
          </a:p>
          <a:p>
            <a:pPr lvl="1"/>
            <a:r>
              <a:rPr lang="en-US">
                <a:latin typeface="Calibri" charset="0"/>
                <a:ea typeface="ＭＳ Ｐゴシック" charset="0"/>
              </a:rPr>
              <a:t>Be prepared to offer constructive, thoughtfully conceived feedback to colleagues.</a:t>
            </a:r>
          </a:p>
          <a:p>
            <a:pPr lvl="1"/>
            <a:r>
              <a:rPr lang="en-US">
                <a:latin typeface="Calibri" charset="0"/>
                <a:ea typeface="ＭＳ Ｐゴシック" charset="0"/>
              </a:rPr>
              <a:t>Be prepared to challenge ideas that may be good classroom practice but are not necessarily tightly related to formative assessment.</a:t>
            </a:r>
          </a:p>
          <a:p>
            <a:endParaRPr lang="en-US">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55</a:t>
            </a:fld>
            <a:endParaRPr lang="en-GB" dirty="0"/>
          </a:p>
        </p:txBody>
      </p:sp>
    </p:spTree>
    <p:extLst>
      <p:ext uri="{BB962C8B-B14F-4D97-AF65-F5344CB8AC3E}">
        <p14:creationId xmlns:p14="http://schemas.microsoft.com/office/powerpoint/2010/main" val="29249028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atin typeface="Calibri" charset="0"/>
                <a:ea typeface="ＭＳ Ｐゴシック" charset="0"/>
                <a:cs typeface="ＭＳ Ｐゴシック" charset="0"/>
              </a:rPr>
              <a:t>Activity 4: New learning about AfL</a:t>
            </a:r>
          </a:p>
        </p:txBody>
      </p:sp>
      <p:sp>
        <p:nvSpPr>
          <p:cNvPr id="39938" name="Content Placeholder 2"/>
          <p:cNvSpPr>
            <a:spLocks noGrp="1"/>
          </p:cNvSpPr>
          <p:nvPr>
            <p:ph idx="1"/>
          </p:nvPr>
        </p:nvSpPr>
        <p:spPr/>
        <p:txBody>
          <a:bodyPr/>
          <a:lstStyle/>
          <a:p>
            <a:r>
              <a:rPr lang="en-US">
                <a:latin typeface="Calibri" charset="0"/>
                <a:ea typeface="ＭＳ Ｐゴシック" charset="0"/>
                <a:cs typeface="ＭＳ Ｐゴシック" charset="0"/>
              </a:rPr>
              <a:t>Drip-feed’ of new ideas, to increase knowledge, and to produce variety</a:t>
            </a:r>
          </a:p>
          <a:p>
            <a:pPr lvl="1"/>
            <a:r>
              <a:rPr lang="en-US">
                <a:latin typeface="Calibri" charset="0"/>
                <a:ea typeface="ＭＳ Ｐゴシック" charset="0"/>
              </a:rPr>
              <a:t>Watch videos of classroom practice</a:t>
            </a:r>
          </a:p>
          <a:p>
            <a:pPr lvl="1"/>
            <a:r>
              <a:rPr lang="en-US">
                <a:latin typeface="Calibri" charset="0"/>
                <a:ea typeface="ＭＳ Ｐゴシック" charset="0"/>
              </a:rPr>
              <a:t>Book study (one chapter each month)</a:t>
            </a:r>
          </a:p>
          <a:p>
            <a:pPr lvl="1"/>
            <a:r>
              <a:rPr lang="en-US">
                <a:latin typeface="Calibri" charset="0"/>
                <a:ea typeface="ＭＳ Ｐゴシック" charset="0"/>
              </a:rPr>
              <a:t>New AfL techniques</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56</a:t>
            </a:fld>
            <a:endParaRPr lang="en-GB" dirty="0"/>
          </a:p>
        </p:txBody>
      </p:sp>
    </p:spTree>
    <p:extLst>
      <p:ext uri="{BB962C8B-B14F-4D97-AF65-F5344CB8AC3E}">
        <p14:creationId xmlns:p14="http://schemas.microsoft.com/office/powerpoint/2010/main" val="5999211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Calibri" charset="0"/>
                <a:ea typeface="ＭＳ Ｐゴシック" charset="0"/>
                <a:cs typeface="ＭＳ Ｐゴシック" charset="0"/>
              </a:rPr>
              <a:t>Activity 5: Personal action planning</a:t>
            </a:r>
          </a:p>
        </p:txBody>
      </p:sp>
      <p:sp>
        <p:nvSpPr>
          <p:cNvPr id="40962" name="Content Placeholder 2"/>
          <p:cNvSpPr>
            <a:spLocks noGrp="1"/>
          </p:cNvSpPr>
          <p:nvPr>
            <p:ph idx="1"/>
          </p:nvPr>
        </p:nvSpPr>
        <p:spPr/>
        <p:txBody>
          <a:bodyPr/>
          <a:lstStyle/>
          <a:p>
            <a:r>
              <a:rPr lang="en-US">
                <a:latin typeface="Calibri" charset="0"/>
                <a:ea typeface="ＭＳ Ｐゴシック" charset="0"/>
                <a:cs typeface="ＭＳ Ｐゴシック" charset="0"/>
              </a:rPr>
              <a:t>Each teacher updates his or her personal action plan</a:t>
            </a:r>
          </a:p>
          <a:p>
            <a:r>
              <a:rPr lang="en-US">
                <a:latin typeface="Calibri" charset="0"/>
                <a:ea typeface="ＭＳ Ｐゴシック" charset="0"/>
                <a:cs typeface="ＭＳ Ｐゴシック" charset="0"/>
              </a:rPr>
              <a:t>Makes a specific commitment about what they will do over the coming month</a:t>
            </a:r>
          </a:p>
          <a:p>
            <a:r>
              <a:rPr lang="en-US">
                <a:latin typeface="Calibri" charset="0"/>
                <a:ea typeface="ＭＳ Ｐゴシック" charset="0"/>
                <a:cs typeface="ＭＳ Ｐゴシック" charset="0"/>
              </a:rPr>
              <a:t>Arranges any support needed from colleagues</a:t>
            </a:r>
          </a:p>
          <a:p>
            <a:pPr lvl="1"/>
            <a:r>
              <a:rPr lang="en-US">
                <a:latin typeface="Calibri" charset="0"/>
                <a:ea typeface="ＭＳ Ｐゴシック" charset="0"/>
              </a:rPr>
              <a:t>Specific date and time for peer observation</a:t>
            </a:r>
          </a:p>
          <a:p>
            <a:pPr lvl="1"/>
            <a:endParaRPr lang="en-US">
              <a:latin typeface="Calibri" charset="0"/>
              <a:ea typeface="ＭＳ Ｐゴシック" charset="0"/>
            </a:endParaRPr>
          </a:p>
          <a:p>
            <a:endParaRPr lang="en-US">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57</a:t>
            </a:fld>
            <a:endParaRPr lang="en-GB" dirty="0"/>
          </a:p>
        </p:txBody>
      </p:sp>
    </p:spTree>
    <p:extLst>
      <p:ext uri="{BB962C8B-B14F-4D97-AF65-F5344CB8AC3E}">
        <p14:creationId xmlns:p14="http://schemas.microsoft.com/office/powerpoint/2010/main" val="39441528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atin typeface="Calibri" charset="0"/>
                <a:ea typeface="ＭＳ Ｐゴシック" charset="0"/>
                <a:cs typeface="ＭＳ Ｐゴシック" charset="0"/>
              </a:rPr>
              <a:t>Activity 6: Wrap</a:t>
            </a:r>
          </a:p>
        </p:txBody>
      </p:sp>
      <p:sp>
        <p:nvSpPr>
          <p:cNvPr id="41986" name="Content Placeholder 2"/>
          <p:cNvSpPr>
            <a:spLocks noGrp="1"/>
          </p:cNvSpPr>
          <p:nvPr>
            <p:ph idx="1"/>
          </p:nvPr>
        </p:nvSpPr>
        <p:spPr/>
        <p:txBody>
          <a:bodyPr/>
          <a:lstStyle/>
          <a:p>
            <a:r>
              <a:rPr lang="en-US">
                <a:latin typeface="Calibri" charset="0"/>
                <a:ea typeface="ＭＳ Ｐゴシック" charset="0"/>
                <a:cs typeface="ＭＳ Ｐゴシック" charset="0"/>
              </a:rPr>
              <a:t>Did the meeting meet its intended objectives</a:t>
            </a:r>
          </a:p>
          <a:p>
            <a:pPr lvl="1"/>
            <a:r>
              <a:rPr lang="en-US">
                <a:latin typeface="Calibri" charset="0"/>
                <a:ea typeface="ＭＳ Ｐゴシック" charset="0"/>
              </a:rPr>
              <a:t>If yes, great</a:t>
            </a:r>
          </a:p>
          <a:p>
            <a:pPr lvl="1"/>
            <a:r>
              <a:rPr lang="en-US">
                <a:latin typeface="Calibri" charset="0"/>
                <a:ea typeface="ＭＳ Ｐゴシック" charset="0"/>
              </a:rPr>
              <a:t>If no, time to plan what to do about it</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58</a:t>
            </a:fld>
            <a:endParaRPr lang="en-GB" dirty="0"/>
          </a:p>
        </p:txBody>
      </p:sp>
    </p:spTree>
    <p:extLst>
      <p:ext uri="{BB962C8B-B14F-4D97-AF65-F5344CB8AC3E}">
        <p14:creationId xmlns:p14="http://schemas.microsoft.com/office/powerpoint/2010/main" val="24440342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r>
              <a:rPr lang="en-US" dirty="0" smtClean="0"/>
              <a:t>Every TLC needs a leader</a:t>
            </a:r>
            <a:endParaRPr lang="en-US" dirty="0"/>
          </a:p>
        </p:txBody>
      </p:sp>
      <p:sp>
        <p:nvSpPr>
          <p:cNvPr id="150530" name="Rectangle 3"/>
          <p:cNvSpPr>
            <a:spLocks noGrp="1" noChangeArrowheads="1"/>
          </p:cNvSpPr>
          <p:nvPr>
            <p:ph sz="quarter" idx="1"/>
          </p:nvPr>
        </p:nvSpPr>
        <p:spPr>
          <a:xfrm>
            <a:off x="612648" y="1600200"/>
            <a:ext cx="8153400" cy="5257800"/>
          </a:xfrm>
        </p:spPr>
        <p:txBody>
          <a:bodyPr/>
          <a:lstStyle/>
          <a:p>
            <a:r>
              <a:rPr lang="en-US" dirty="0" smtClean="0"/>
              <a:t>The job of the TLC leader(s):</a:t>
            </a:r>
          </a:p>
          <a:p>
            <a:pPr lvl="1"/>
            <a:r>
              <a:rPr lang="en-US" dirty="0" smtClean="0"/>
              <a:t>To ensure that all necessary resources (including refreshments!) are available at meetings</a:t>
            </a:r>
          </a:p>
          <a:p>
            <a:pPr lvl="1"/>
            <a:r>
              <a:rPr lang="en-US" dirty="0" smtClean="0"/>
              <a:t>To ensure that the agenda is followed</a:t>
            </a:r>
          </a:p>
          <a:p>
            <a:pPr lvl="1"/>
            <a:r>
              <a:rPr lang="en-US" dirty="0" smtClean="0"/>
              <a:t>To maintain a collegial and supportive environment</a:t>
            </a:r>
          </a:p>
          <a:p>
            <a:r>
              <a:rPr lang="en-US" dirty="0" smtClean="0"/>
              <a:t>But most important of all:</a:t>
            </a:r>
          </a:p>
          <a:p>
            <a:pPr lvl="1"/>
            <a:r>
              <a:rPr lang="en-US" dirty="0" smtClean="0"/>
              <a:t>It is not to be the formative assessment “expert.”</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59</a:t>
            </a:fld>
            <a:endParaRPr lang="en-GB" dirty="0"/>
          </a:p>
        </p:txBody>
      </p:sp>
    </p:spTree>
    <p:extLst>
      <p:ext uri="{BB962C8B-B14F-4D97-AF65-F5344CB8AC3E}">
        <p14:creationId xmlns:p14="http://schemas.microsoft.com/office/powerpoint/2010/main" val="9221623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GB" dirty="0" smtClean="0"/>
              <a:t>The knowing-doing gap (</a:t>
            </a:r>
            <a:r>
              <a:rPr lang="en-US" dirty="0" err="1" smtClean="0"/>
              <a:t>Pfeffer</a:t>
            </a:r>
            <a:r>
              <a:rPr lang="en-US" dirty="0" smtClean="0"/>
              <a:t> 2000)</a:t>
            </a:r>
            <a:endParaRPr lang="en-GB" dirty="0"/>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2877107787"/>
              </p:ext>
            </p:extLst>
          </p:nvPr>
        </p:nvGraphicFramePr>
        <p:xfrm>
          <a:off x="612588" y="1555912"/>
          <a:ext cx="7919010" cy="5120736"/>
        </p:xfrm>
        <a:graphic>
          <a:graphicData uri="http://schemas.openxmlformats.org/drawingml/2006/table">
            <a:tbl>
              <a:tblPr firstRow="1" bandRow="1">
                <a:tableStyleId>{5C22544A-7EE6-4342-B048-85BDC9FD1C3A}</a:tableStyleId>
              </a:tblPr>
              <a:tblGrid>
                <a:gridCol w="4186702"/>
                <a:gridCol w="1874173"/>
                <a:gridCol w="1858135"/>
              </a:tblGrid>
              <a:tr h="625405">
                <a:tc>
                  <a:txBody>
                    <a:bodyPr/>
                    <a:lstStyle/>
                    <a:p>
                      <a:r>
                        <a:rPr lang="en-US" sz="1800" dirty="0" smtClean="0"/>
                        <a:t>Statement</a:t>
                      </a:r>
                      <a:endParaRPr lang="en-US" sz="1800" dirty="0"/>
                    </a:p>
                  </a:txBody>
                  <a:tcPr marT="45726" marB="45726"/>
                </a:tc>
                <a:tc>
                  <a:txBody>
                    <a:bodyPr/>
                    <a:lstStyle/>
                    <a:p>
                      <a:pPr algn="ctr"/>
                      <a:r>
                        <a:rPr lang="en-US" sz="1800" dirty="0" smtClean="0"/>
                        <a:t>We know we</a:t>
                      </a:r>
                      <a:br>
                        <a:rPr lang="en-US" sz="1800" dirty="0" smtClean="0"/>
                      </a:br>
                      <a:r>
                        <a:rPr lang="en-US" sz="1800" dirty="0" smtClean="0"/>
                        <a:t>should do this</a:t>
                      </a:r>
                      <a:endParaRPr lang="en-US" sz="1800" dirty="0"/>
                    </a:p>
                  </a:txBody>
                  <a:tcPr marT="45726" marB="45726"/>
                </a:tc>
                <a:tc>
                  <a:txBody>
                    <a:bodyPr/>
                    <a:lstStyle/>
                    <a:p>
                      <a:pPr algn="ctr"/>
                      <a:r>
                        <a:rPr lang="en-US" sz="1800" dirty="0" smtClean="0"/>
                        <a:t>We are</a:t>
                      </a:r>
                      <a:br>
                        <a:rPr lang="en-US" sz="1800" dirty="0" smtClean="0"/>
                      </a:br>
                      <a:r>
                        <a:rPr lang="en-US" sz="1800" dirty="0" smtClean="0"/>
                        <a:t>doing this</a:t>
                      </a:r>
                      <a:endParaRPr lang="en-US" sz="1800" dirty="0"/>
                    </a:p>
                  </a:txBody>
                  <a:tcPr marT="45726" marB="45726"/>
                </a:tc>
              </a:tr>
              <a:tr h="625405">
                <a:tc>
                  <a:txBody>
                    <a:bodyPr/>
                    <a:lstStyle/>
                    <a:p>
                      <a:r>
                        <a:rPr lang="en-US" sz="1800" dirty="0" smtClean="0"/>
                        <a:t>Getting good ideas from</a:t>
                      </a:r>
                      <a:r>
                        <a:rPr lang="en-US" sz="1800" baseline="0" dirty="0" smtClean="0"/>
                        <a:t> other units in the chain</a:t>
                      </a:r>
                      <a:endParaRPr lang="en-US" sz="1800" dirty="0"/>
                    </a:p>
                  </a:txBody>
                  <a:tcPr marT="45726" marB="45726"/>
                </a:tc>
                <a:tc>
                  <a:txBody>
                    <a:bodyPr/>
                    <a:lstStyle/>
                    <a:p>
                      <a:pPr algn="ctr"/>
                      <a:r>
                        <a:rPr lang="en-US" sz="1800" dirty="0" smtClean="0"/>
                        <a:t>4.9</a:t>
                      </a:r>
                      <a:endParaRPr lang="en-US" sz="1800" dirty="0"/>
                    </a:p>
                  </a:txBody>
                  <a:tcPr marT="45726" marB="45726"/>
                </a:tc>
                <a:tc>
                  <a:txBody>
                    <a:bodyPr/>
                    <a:lstStyle/>
                    <a:p>
                      <a:pPr algn="ctr"/>
                      <a:r>
                        <a:rPr lang="en-US" sz="1800" dirty="0" smtClean="0"/>
                        <a:t>4.0</a:t>
                      </a:r>
                    </a:p>
                  </a:txBody>
                  <a:tcPr marT="45726" marB="45726"/>
                </a:tc>
              </a:tr>
              <a:tr h="625405">
                <a:tc>
                  <a:txBody>
                    <a:bodyPr/>
                    <a:lstStyle/>
                    <a:p>
                      <a:r>
                        <a:rPr lang="en-US" sz="1800" dirty="0" smtClean="0"/>
                        <a:t>Instituting an active suggestions program</a:t>
                      </a:r>
                    </a:p>
                    <a:p>
                      <a:endParaRPr lang="en-US" sz="1800" dirty="0"/>
                    </a:p>
                  </a:txBody>
                  <a:tcPr marT="45726" marB="45726"/>
                </a:tc>
                <a:tc>
                  <a:txBody>
                    <a:bodyPr/>
                    <a:lstStyle/>
                    <a:p>
                      <a:pPr algn="ctr"/>
                      <a:r>
                        <a:rPr lang="en-US" sz="1800" dirty="0" smtClean="0"/>
                        <a:t>4.8</a:t>
                      </a:r>
                      <a:endParaRPr lang="en-US" sz="1800" dirty="0"/>
                    </a:p>
                  </a:txBody>
                  <a:tcPr marT="45726" marB="45726"/>
                </a:tc>
                <a:tc>
                  <a:txBody>
                    <a:bodyPr/>
                    <a:lstStyle/>
                    <a:p>
                      <a:pPr algn="ctr"/>
                      <a:r>
                        <a:rPr lang="en-US" sz="1800" dirty="0" smtClean="0"/>
                        <a:t>3.9</a:t>
                      </a:r>
                      <a:endParaRPr lang="en-US" sz="1800" dirty="0"/>
                    </a:p>
                  </a:txBody>
                  <a:tcPr marT="45726" marB="45726"/>
                </a:tc>
              </a:tr>
              <a:tr h="625405">
                <a:tc>
                  <a:txBody>
                    <a:bodyPr/>
                    <a:lstStyle/>
                    <a:p>
                      <a:r>
                        <a:rPr lang="en-US" sz="1800" dirty="0" smtClean="0"/>
                        <a:t>Using</a:t>
                      </a:r>
                      <a:r>
                        <a:rPr lang="en-US" sz="1800" baseline="0" dirty="0" smtClean="0"/>
                        <a:t> a detailed assessment process for new hires</a:t>
                      </a:r>
                      <a:endParaRPr lang="en-US" sz="1800" dirty="0"/>
                    </a:p>
                  </a:txBody>
                  <a:tcPr marT="45726" marB="45726"/>
                </a:tc>
                <a:tc>
                  <a:txBody>
                    <a:bodyPr/>
                    <a:lstStyle/>
                    <a:p>
                      <a:pPr algn="ctr"/>
                      <a:r>
                        <a:rPr lang="en-US" sz="1800" dirty="0" smtClean="0"/>
                        <a:t>5.0</a:t>
                      </a:r>
                      <a:endParaRPr lang="en-US" sz="1800" dirty="0"/>
                    </a:p>
                  </a:txBody>
                  <a:tcPr marT="45726" marB="45726"/>
                </a:tc>
                <a:tc>
                  <a:txBody>
                    <a:bodyPr/>
                    <a:lstStyle/>
                    <a:p>
                      <a:pPr algn="ctr"/>
                      <a:r>
                        <a:rPr lang="en-US" sz="1800" dirty="0" smtClean="0"/>
                        <a:t>4.2</a:t>
                      </a:r>
                      <a:endParaRPr lang="en-US" sz="1800" dirty="0"/>
                    </a:p>
                  </a:txBody>
                  <a:tcPr marT="45726" marB="45726"/>
                </a:tc>
              </a:tr>
              <a:tr h="625405">
                <a:tc>
                  <a:txBody>
                    <a:bodyPr/>
                    <a:lstStyle/>
                    <a:p>
                      <a:r>
                        <a:rPr lang="en-US" sz="1800" dirty="0" smtClean="0"/>
                        <a:t>Posting</a:t>
                      </a:r>
                      <a:r>
                        <a:rPr lang="en-US" sz="1800" baseline="0" dirty="0" smtClean="0"/>
                        <a:t> all jobs internally</a:t>
                      </a:r>
                    </a:p>
                    <a:p>
                      <a:endParaRPr lang="en-US" sz="1800" dirty="0"/>
                    </a:p>
                  </a:txBody>
                  <a:tcPr marT="45726" marB="45726"/>
                </a:tc>
                <a:tc>
                  <a:txBody>
                    <a:bodyPr/>
                    <a:lstStyle/>
                    <a:p>
                      <a:pPr algn="ctr"/>
                      <a:r>
                        <a:rPr lang="en-US" sz="1800" dirty="0" smtClean="0"/>
                        <a:t>4.2</a:t>
                      </a:r>
                      <a:endParaRPr lang="en-US" sz="1800" dirty="0"/>
                    </a:p>
                  </a:txBody>
                  <a:tcPr marT="45726" marB="45726"/>
                </a:tc>
                <a:tc>
                  <a:txBody>
                    <a:bodyPr/>
                    <a:lstStyle/>
                    <a:p>
                      <a:pPr algn="ctr"/>
                      <a:r>
                        <a:rPr lang="en-US" sz="1800" dirty="0" smtClean="0"/>
                        <a:t>3.5</a:t>
                      </a:r>
                      <a:endParaRPr lang="en-US" sz="1800" dirty="0"/>
                    </a:p>
                  </a:txBody>
                  <a:tcPr marT="45726" marB="45726"/>
                </a:tc>
              </a:tr>
              <a:tr h="625405">
                <a:tc>
                  <a:txBody>
                    <a:bodyPr/>
                    <a:lstStyle/>
                    <a:p>
                      <a:r>
                        <a:rPr lang="en-US" sz="1800" dirty="0" smtClean="0"/>
                        <a:t>Talking openly about learning</a:t>
                      </a:r>
                      <a:r>
                        <a:rPr lang="en-US" sz="1800" baseline="0" dirty="0" smtClean="0"/>
                        <a:t> from mistakes</a:t>
                      </a:r>
                      <a:endParaRPr lang="en-US" sz="1800" dirty="0"/>
                    </a:p>
                  </a:txBody>
                  <a:tcPr marT="45726" marB="45726"/>
                </a:tc>
                <a:tc>
                  <a:txBody>
                    <a:bodyPr/>
                    <a:lstStyle/>
                    <a:p>
                      <a:pPr algn="ctr"/>
                      <a:r>
                        <a:rPr lang="en-US" sz="1800" dirty="0" smtClean="0"/>
                        <a:t>4.9</a:t>
                      </a:r>
                      <a:endParaRPr lang="en-US" sz="1800" dirty="0"/>
                    </a:p>
                  </a:txBody>
                  <a:tcPr marT="45726" marB="45726"/>
                </a:tc>
                <a:tc>
                  <a:txBody>
                    <a:bodyPr/>
                    <a:lstStyle/>
                    <a:p>
                      <a:pPr algn="ctr"/>
                      <a:r>
                        <a:rPr lang="en-US" sz="1800" dirty="0" smtClean="0"/>
                        <a:t>4.3</a:t>
                      </a:r>
                      <a:endParaRPr lang="en-US" sz="1800" dirty="0"/>
                    </a:p>
                  </a:txBody>
                  <a:tcPr marT="45726" marB="45726"/>
                </a:tc>
              </a:tr>
              <a:tr h="625405">
                <a:tc>
                  <a:txBody>
                    <a:bodyPr/>
                    <a:lstStyle/>
                    <a:p>
                      <a:r>
                        <a:rPr lang="en-US" sz="1800" dirty="0" smtClean="0"/>
                        <a:t>Providing employees with frequent feedback</a:t>
                      </a:r>
                      <a:endParaRPr lang="en-US" sz="1800" dirty="0"/>
                    </a:p>
                  </a:txBody>
                  <a:tcPr marT="45726" marB="45726"/>
                </a:tc>
                <a:tc>
                  <a:txBody>
                    <a:bodyPr/>
                    <a:lstStyle/>
                    <a:p>
                      <a:pPr algn="ctr"/>
                      <a:r>
                        <a:rPr lang="en-US" sz="1800" dirty="0" smtClean="0"/>
                        <a:t>5.7</a:t>
                      </a:r>
                      <a:endParaRPr lang="en-US" sz="1800" dirty="0"/>
                    </a:p>
                  </a:txBody>
                  <a:tcPr marT="45726" marB="45726"/>
                </a:tc>
                <a:tc>
                  <a:txBody>
                    <a:bodyPr/>
                    <a:lstStyle/>
                    <a:p>
                      <a:pPr algn="ctr"/>
                      <a:r>
                        <a:rPr lang="en-US" sz="1800" dirty="0" smtClean="0"/>
                        <a:t>5.2</a:t>
                      </a:r>
                      <a:endParaRPr lang="en-US" sz="1800" dirty="0"/>
                    </a:p>
                  </a:txBody>
                  <a:tcPr marT="45726" marB="45726"/>
                </a:tc>
              </a:tr>
              <a:tr h="625405">
                <a:tc>
                  <a:txBody>
                    <a:bodyPr/>
                    <a:lstStyle/>
                    <a:p>
                      <a:r>
                        <a:rPr lang="en-US" sz="1800" dirty="0" smtClean="0"/>
                        <a:t>Sharing information about financial performance</a:t>
                      </a:r>
                      <a:endParaRPr lang="en-US" sz="1800" dirty="0"/>
                    </a:p>
                  </a:txBody>
                  <a:tcPr marT="45726" marB="45726"/>
                </a:tc>
                <a:tc>
                  <a:txBody>
                    <a:bodyPr/>
                    <a:lstStyle/>
                    <a:p>
                      <a:pPr algn="ctr"/>
                      <a:r>
                        <a:rPr lang="en-US" sz="1800" dirty="0" smtClean="0"/>
                        <a:t>4.3</a:t>
                      </a:r>
                      <a:endParaRPr lang="en-US" sz="1800" dirty="0"/>
                    </a:p>
                  </a:txBody>
                  <a:tcPr marT="45726" marB="45726"/>
                </a:tc>
                <a:tc>
                  <a:txBody>
                    <a:bodyPr/>
                    <a:lstStyle/>
                    <a:p>
                      <a:pPr algn="ctr"/>
                      <a:r>
                        <a:rPr lang="en-US" sz="1800" dirty="0" smtClean="0"/>
                        <a:t>3.8</a:t>
                      </a:r>
                      <a:endParaRPr lang="en-US" sz="1800" dirty="0"/>
                    </a:p>
                  </a:txBody>
                  <a:tcPr marT="45726" marB="45726"/>
                </a:tc>
              </a:tr>
            </a:tbl>
          </a:graphicData>
        </a:graphic>
      </p:graphicFrame>
      <p:sp>
        <p:nvSpPr>
          <p:cNvPr id="2" name="Slide Number Placeholder 1"/>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6</a:t>
            </a:fld>
            <a:endParaRPr lang="en-GB" dirty="0"/>
          </a:p>
        </p:txBody>
      </p:sp>
    </p:spTree>
    <p:extLst>
      <p:ext uri="{BB962C8B-B14F-4D97-AF65-F5344CB8AC3E}">
        <p14:creationId xmlns:p14="http://schemas.microsoft.com/office/powerpoint/2010/main" val="29568461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r>
              <a:rPr lang="en-US" dirty="0" smtClean="0"/>
              <a:t>Every TLC needs a leader</a:t>
            </a:r>
            <a:endParaRPr lang="en-US" dirty="0"/>
          </a:p>
        </p:txBody>
      </p:sp>
      <p:sp>
        <p:nvSpPr>
          <p:cNvPr id="150530" name="Rectangle 3"/>
          <p:cNvSpPr>
            <a:spLocks noGrp="1" noChangeArrowheads="1"/>
          </p:cNvSpPr>
          <p:nvPr>
            <p:ph sz="quarter" idx="1"/>
          </p:nvPr>
        </p:nvSpPr>
        <p:spPr>
          <a:xfrm>
            <a:off x="612648" y="1600200"/>
            <a:ext cx="8153400" cy="5257800"/>
          </a:xfrm>
        </p:spPr>
        <p:txBody>
          <a:bodyPr/>
          <a:lstStyle/>
          <a:p>
            <a:r>
              <a:rPr lang="en-US" dirty="0" smtClean="0"/>
              <a:t>The job of the TLC leader(s):</a:t>
            </a:r>
          </a:p>
          <a:p>
            <a:pPr lvl="1"/>
            <a:r>
              <a:rPr lang="en-US" dirty="0" smtClean="0"/>
              <a:t>To ensure that all necessary resources (including refreshments!) are available at meetings</a:t>
            </a:r>
          </a:p>
          <a:p>
            <a:pPr lvl="1"/>
            <a:r>
              <a:rPr lang="en-US" dirty="0" smtClean="0"/>
              <a:t>To ensure that the agenda is followed</a:t>
            </a:r>
          </a:p>
          <a:p>
            <a:pPr lvl="1"/>
            <a:r>
              <a:rPr lang="en-US" dirty="0" smtClean="0"/>
              <a:t>To maintain a collegial and supportive environment</a:t>
            </a:r>
          </a:p>
          <a:p>
            <a:r>
              <a:rPr lang="en-US" dirty="0" smtClean="0"/>
              <a:t>But most important of all:</a:t>
            </a:r>
          </a:p>
          <a:p>
            <a:pPr lvl="1"/>
            <a:r>
              <a:rPr lang="en-US" dirty="0" smtClean="0"/>
              <a:t>It is not to be the formative assessment “expert.”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60</a:t>
            </a:fld>
            <a:endParaRPr lang="en-GB" dirty="0"/>
          </a:p>
        </p:txBody>
      </p:sp>
    </p:spTree>
    <p:extLst>
      <p:ext uri="{BB962C8B-B14F-4D97-AF65-F5344CB8AC3E}">
        <p14:creationId xmlns:p14="http://schemas.microsoft.com/office/powerpoint/2010/main" val="19194510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dirty="0">
                <a:latin typeface="Calibri" charset="0"/>
                <a:ea typeface="ＭＳ Ｐゴシック" charset="0"/>
                <a:cs typeface="ＭＳ Ｐゴシック" charset="0"/>
              </a:rPr>
              <a:t>Membership of </a:t>
            </a:r>
            <a:r>
              <a:rPr lang="en-US" dirty="0" smtClean="0">
                <a:latin typeface="Calibri" charset="0"/>
                <a:ea typeface="ＭＳ Ｐゴシック" charset="0"/>
                <a:cs typeface="ＭＳ Ｐゴシック" charset="0"/>
              </a:rPr>
              <a:t>TLCs</a:t>
            </a:r>
            <a:endParaRPr lang="en-US" dirty="0">
              <a:latin typeface="Calibri" charset="0"/>
              <a:ea typeface="ＭＳ Ｐゴシック" charset="0"/>
              <a:cs typeface="ＭＳ Ｐゴシック"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1235940"/>
              </p:ext>
            </p:extLst>
          </p:nvPr>
        </p:nvGraphicFramePr>
        <p:xfrm>
          <a:off x="597647" y="1600200"/>
          <a:ext cx="8089153" cy="3932131"/>
        </p:xfrm>
        <a:graphic>
          <a:graphicData uri="http://schemas.openxmlformats.org/drawingml/2006/table">
            <a:tbl>
              <a:tblPr firstRow="1" bandRow="1">
                <a:tableStyleId>{5C22544A-7EE6-4342-B048-85BDC9FD1C3A}</a:tableStyleId>
              </a:tblPr>
              <a:tblGrid>
                <a:gridCol w="1464235"/>
                <a:gridCol w="3107765"/>
                <a:gridCol w="3517153"/>
              </a:tblGrid>
              <a:tr h="396275">
                <a:tc>
                  <a:txBody>
                    <a:bodyPr/>
                    <a:lstStyle/>
                    <a:p>
                      <a:endParaRPr lang="en-US" sz="2000" dirty="0"/>
                    </a:p>
                  </a:txBody>
                  <a:tcPr marT="45724" marB="45724"/>
                </a:tc>
                <a:tc>
                  <a:txBody>
                    <a:bodyPr/>
                    <a:lstStyle/>
                    <a:p>
                      <a:r>
                        <a:rPr lang="en-US" sz="2000" dirty="0" smtClean="0"/>
                        <a:t>Benefits</a:t>
                      </a:r>
                      <a:endParaRPr lang="en-US" sz="2000" dirty="0"/>
                    </a:p>
                  </a:txBody>
                  <a:tcPr marT="45724" marB="45724"/>
                </a:tc>
                <a:tc>
                  <a:txBody>
                    <a:bodyPr/>
                    <a:lstStyle/>
                    <a:p>
                      <a:r>
                        <a:rPr lang="en-US" sz="2000" dirty="0" smtClean="0"/>
                        <a:t>Risks</a:t>
                      </a:r>
                      <a:endParaRPr lang="en-US" sz="2000" dirty="0"/>
                    </a:p>
                  </a:txBody>
                  <a:tcPr marT="45724" marB="45724"/>
                </a:tc>
              </a:tr>
              <a:tr h="1310755">
                <a:tc>
                  <a:txBody>
                    <a:bodyPr/>
                    <a:lstStyle/>
                    <a:p>
                      <a:r>
                        <a:rPr lang="en-US" sz="2000" dirty="0" smtClean="0"/>
                        <a:t>Volunteers</a:t>
                      </a:r>
                    </a:p>
                  </a:txBody>
                  <a:tcPr marT="45724" marB="45724"/>
                </a:tc>
                <a:tc>
                  <a:txBody>
                    <a:bodyPr/>
                    <a:lstStyle/>
                    <a:p>
                      <a:r>
                        <a:rPr lang="en-US" sz="2000" dirty="0" smtClean="0"/>
                        <a:t>Culture</a:t>
                      </a:r>
                      <a:r>
                        <a:rPr lang="en-US" sz="2000" baseline="0" dirty="0" smtClean="0"/>
                        <a:t> d</a:t>
                      </a:r>
                      <a:r>
                        <a:rPr lang="en-US" sz="2000" dirty="0" smtClean="0"/>
                        <a:t>eepens</a:t>
                      </a:r>
                      <a:r>
                        <a:rPr lang="en-US" sz="2000" baseline="0" dirty="0" smtClean="0"/>
                        <a:t> quickly</a:t>
                      </a:r>
                    </a:p>
                    <a:p>
                      <a:endParaRPr lang="en-US" sz="2000" baseline="0" dirty="0" smtClean="0"/>
                    </a:p>
                    <a:p>
                      <a:endParaRPr lang="en-US" sz="2000" dirty="0" smtClean="0"/>
                    </a:p>
                    <a:p>
                      <a:r>
                        <a:rPr lang="en-US" sz="2000" dirty="0" smtClean="0"/>
                        <a:t>Appealing</a:t>
                      </a:r>
                      <a:r>
                        <a:rPr lang="en-US" sz="2000" baseline="0" dirty="0" smtClean="0"/>
                        <a:t> to ‘keen’ teachers</a:t>
                      </a:r>
                    </a:p>
                    <a:p>
                      <a:endParaRPr lang="en-US" sz="2000" dirty="0"/>
                    </a:p>
                  </a:txBody>
                  <a:tcPr marT="45724" marB="45724"/>
                </a:tc>
                <a:tc>
                  <a:txBody>
                    <a:bodyPr/>
                    <a:lstStyle/>
                    <a:p>
                      <a:r>
                        <a:rPr lang="en-US" sz="2000" dirty="0" smtClean="0"/>
                        <a:t>Treated as “additional” than “core”</a:t>
                      </a:r>
                    </a:p>
                    <a:p>
                      <a:endParaRPr lang="en-US" sz="2000" dirty="0" smtClean="0"/>
                    </a:p>
                    <a:p>
                      <a:r>
                        <a:rPr lang="en-US" sz="2000" dirty="0" smtClean="0"/>
                        <a:t>Non-volunteers left behind</a:t>
                      </a:r>
                      <a:endParaRPr lang="en-US" sz="2000" dirty="0"/>
                    </a:p>
                  </a:txBody>
                  <a:tcPr marT="45724" marB="45724"/>
                </a:tc>
              </a:tr>
              <a:tr h="1920408">
                <a:tc>
                  <a:txBody>
                    <a:bodyPr/>
                    <a:lstStyle/>
                    <a:p>
                      <a:r>
                        <a:rPr lang="en-US" sz="2000" dirty="0" smtClean="0"/>
                        <a:t>Conscripts</a:t>
                      </a:r>
                      <a:endParaRPr lang="en-US" sz="2000" dirty="0"/>
                    </a:p>
                  </a:txBody>
                  <a:tcPr marT="45724" marB="45724"/>
                </a:tc>
                <a:tc>
                  <a:txBody>
                    <a:bodyPr/>
                    <a:lstStyle/>
                    <a:p>
                      <a:r>
                        <a:rPr lang="en-US" sz="2000" dirty="0" smtClean="0"/>
                        <a:t>Oppositional</a:t>
                      </a:r>
                      <a:r>
                        <a:rPr lang="en-US" sz="2000" baseline="0" dirty="0" smtClean="0"/>
                        <a:t> sub-culture less likely</a:t>
                      </a:r>
                    </a:p>
                    <a:p>
                      <a:endParaRPr lang="en-US" sz="2000" baseline="0" dirty="0" smtClean="0"/>
                    </a:p>
                    <a:p>
                      <a:r>
                        <a:rPr lang="en-US" sz="2000" baseline="0" dirty="0" smtClean="0"/>
                        <a:t>Differences in approach can be used to deepen conversations</a:t>
                      </a:r>
                      <a:endParaRPr lang="en-US" sz="2000" dirty="0"/>
                    </a:p>
                  </a:txBody>
                  <a:tcPr marT="45724" marB="45724"/>
                </a:tc>
                <a:tc>
                  <a:txBody>
                    <a:bodyPr/>
                    <a:lstStyle/>
                    <a:p>
                      <a:r>
                        <a:rPr lang="en-US" sz="2000" dirty="0" smtClean="0"/>
                        <a:t>‘Project mentality’ disconnected from practice</a:t>
                      </a:r>
                    </a:p>
                    <a:p>
                      <a:endParaRPr lang="en-US" sz="2000" dirty="0" smtClean="0"/>
                    </a:p>
                    <a:p>
                      <a:r>
                        <a:rPr lang="en-US" sz="2000" dirty="0" smtClean="0"/>
                        <a:t>Tokenistic</a:t>
                      </a:r>
                      <a:r>
                        <a:rPr lang="en-US" sz="2000" baseline="0" dirty="0" smtClean="0"/>
                        <a:t> adoption</a:t>
                      </a:r>
                      <a:endParaRPr lang="en-US" sz="2000" dirty="0"/>
                    </a:p>
                  </a:txBody>
                  <a:tcPr marT="45724" marB="45724"/>
                </a:tc>
              </a:tr>
            </a:tbl>
          </a:graphicData>
        </a:graphic>
      </p:graphicFrame>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61</a:t>
            </a:fld>
            <a:endParaRPr lang="en-GB" dirty="0"/>
          </a:p>
        </p:txBody>
      </p:sp>
    </p:spTree>
    <p:extLst>
      <p:ext uri="{BB962C8B-B14F-4D97-AF65-F5344CB8AC3E}">
        <p14:creationId xmlns:p14="http://schemas.microsoft.com/office/powerpoint/2010/main" val="197452346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r>
              <a:rPr lang="en-US" dirty="0" smtClean="0"/>
              <a:t>Peer observation</a:t>
            </a:r>
            <a:endParaRPr lang="en-US" dirty="0"/>
          </a:p>
        </p:txBody>
      </p:sp>
      <p:sp>
        <p:nvSpPr>
          <p:cNvPr id="152578" name="Rectangle 3"/>
          <p:cNvSpPr>
            <a:spLocks noGrp="1" noChangeArrowheads="1"/>
          </p:cNvSpPr>
          <p:nvPr>
            <p:ph sz="quarter" idx="1"/>
          </p:nvPr>
        </p:nvSpPr>
        <p:spPr>
          <a:xfrm>
            <a:off x="612648" y="1600200"/>
            <a:ext cx="8153400" cy="5257800"/>
          </a:xfrm>
        </p:spPr>
        <p:txBody>
          <a:bodyPr/>
          <a:lstStyle/>
          <a:p>
            <a:r>
              <a:rPr lang="en-US" dirty="0" smtClean="0"/>
              <a:t>Run to the agenda of the observed, not the observer:</a:t>
            </a:r>
          </a:p>
          <a:p>
            <a:pPr lvl="1"/>
            <a:r>
              <a:rPr lang="en-US" dirty="0" smtClean="0"/>
              <a:t>Observed teacher specifies focus of observation:</a:t>
            </a:r>
          </a:p>
          <a:p>
            <a:pPr lvl="2"/>
            <a:r>
              <a:rPr lang="en-US" dirty="0" smtClean="0"/>
              <a:t>E.g., teacher wants to increase wait time.</a:t>
            </a:r>
          </a:p>
          <a:p>
            <a:pPr lvl="1"/>
            <a:r>
              <a:rPr lang="en-US" dirty="0" smtClean="0"/>
              <a:t>Observed teacher specifies what counts as evidence:</a:t>
            </a:r>
          </a:p>
          <a:p>
            <a:pPr lvl="2"/>
            <a:r>
              <a:rPr lang="en-US" dirty="0" smtClean="0"/>
              <a:t>Provides observer with a stopwatch to log wait times.</a:t>
            </a:r>
          </a:p>
          <a:p>
            <a:pPr lvl="1"/>
            <a:r>
              <a:rPr lang="en-US" dirty="0" smtClean="0"/>
              <a:t>Observed teacher owns any notes made during the observation.</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62</a:t>
            </a:fld>
            <a:endParaRPr lang="en-GB" dirty="0"/>
          </a:p>
        </p:txBody>
      </p:sp>
    </p:spTree>
    <p:extLst>
      <p:ext uri="{BB962C8B-B14F-4D97-AF65-F5344CB8AC3E}">
        <p14:creationId xmlns:p14="http://schemas.microsoft.com/office/powerpoint/2010/main" val="63098601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582706" y="274638"/>
            <a:ext cx="8561294" cy="1143000"/>
          </a:xfrm>
        </p:spPr>
        <p:txBody>
          <a:bodyPr/>
          <a:lstStyle/>
          <a:p>
            <a:r>
              <a:rPr lang="en-US" sz="3200" dirty="0">
                <a:latin typeface="Calibri" charset="0"/>
                <a:ea typeface="ＭＳ Ｐゴシック" charset="0"/>
                <a:cs typeface="ＭＳ Ｐゴシック" charset="0"/>
              </a:rPr>
              <a:t>A hinge-point question about TLC leaders</a:t>
            </a:r>
          </a:p>
        </p:txBody>
      </p:sp>
      <p:sp>
        <p:nvSpPr>
          <p:cNvPr id="52226" name="Rectangle 3"/>
          <p:cNvSpPr>
            <a:spLocks noGrp="1" noChangeArrowheads="1"/>
          </p:cNvSpPr>
          <p:nvPr>
            <p:ph idx="1"/>
          </p:nvPr>
        </p:nvSpPr>
        <p:spPr/>
        <p:txBody>
          <a:bodyPr>
            <a:normAutofit lnSpcReduction="10000"/>
          </a:bodyPr>
          <a:lstStyle/>
          <a:p>
            <a:pPr marL="0" indent="0">
              <a:buFont typeface="Wingdings" charset="0"/>
              <a:buNone/>
            </a:pPr>
            <a:r>
              <a:rPr lang="en-US" dirty="0">
                <a:latin typeface="Calibri" charset="0"/>
                <a:ea typeface="ＭＳ Ｐゴシック" charset="0"/>
                <a:cs typeface="ＭＳ Ｐゴシック" charset="0"/>
              </a:rPr>
              <a:t>What is the most important role of the TLC leader?</a:t>
            </a:r>
          </a:p>
          <a:p>
            <a:pPr marL="728663" lvl="1" indent="-457200">
              <a:buSzPct val="100000"/>
              <a:buFont typeface="Calibri" charset="0"/>
              <a:buAutoNum type="alphaUcPeriod"/>
            </a:pPr>
            <a:r>
              <a:rPr lang="en-US" dirty="0">
                <a:latin typeface="Calibri" charset="0"/>
                <a:ea typeface="ＭＳ Ｐゴシック" charset="0"/>
              </a:rPr>
              <a:t>Becoming the most knowledgeable about AfL in your school</a:t>
            </a:r>
          </a:p>
          <a:p>
            <a:pPr marL="728663" lvl="1" indent="-457200">
              <a:buSzPct val="100000"/>
              <a:buFont typeface="Calibri" charset="0"/>
              <a:buAutoNum type="alphaUcPeriod"/>
            </a:pPr>
            <a:r>
              <a:rPr lang="en-US" dirty="0">
                <a:latin typeface="Calibri" charset="0"/>
                <a:ea typeface="ＭＳ Ｐゴシック" charset="0"/>
              </a:rPr>
              <a:t>Reserving the room, making the handouts, and organizing refreshments</a:t>
            </a:r>
          </a:p>
          <a:p>
            <a:pPr marL="728663" lvl="1" indent="-457200">
              <a:buSzPct val="100000"/>
              <a:buFont typeface="Calibri" charset="0"/>
              <a:buAutoNum type="alphaUcPeriod"/>
            </a:pPr>
            <a:r>
              <a:rPr lang="en-US" dirty="0">
                <a:latin typeface="Calibri" charset="0"/>
                <a:ea typeface="ＭＳ Ｐゴシック" charset="0"/>
              </a:rPr>
              <a:t>Making sure the TLC meeting occurs and has good attendance</a:t>
            </a:r>
          </a:p>
          <a:p>
            <a:pPr marL="728663" lvl="1" indent="-457200">
              <a:buSzPct val="100000"/>
              <a:buFont typeface="Calibri" charset="0"/>
              <a:buAutoNum type="alphaUcPeriod"/>
            </a:pPr>
            <a:r>
              <a:rPr lang="en-US" dirty="0">
                <a:latin typeface="Calibri" charset="0"/>
                <a:ea typeface="ＭＳ Ｐゴシック" charset="0"/>
              </a:rPr>
              <a:t>Recruiting as many new teachers as possible to join the TLC</a:t>
            </a:r>
          </a:p>
          <a:p>
            <a:pPr marL="728663" lvl="1" indent="-457200">
              <a:buSzPct val="100000"/>
              <a:buFont typeface="Calibri" charset="0"/>
              <a:buAutoNum type="alphaUcPeriod"/>
            </a:pPr>
            <a:r>
              <a:rPr lang="en-US" dirty="0">
                <a:latin typeface="Calibri" charset="0"/>
                <a:ea typeface="ＭＳ Ｐゴシック" charset="0"/>
              </a:rPr>
              <a:t>Making sure the meeting keeps a strong AfL focus and that everyone shares/gets support</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63</a:t>
            </a:fld>
            <a:endParaRPr lang="en-GB" dirty="0"/>
          </a:p>
        </p:txBody>
      </p:sp>
    </p:spTree>
    <p:extLst>
      <p:ext uri="{BB962C8B-B14F-4D97-AF65-F5344CB8AC3E}">
        <p14:creationId xmlns:p14="http://schemas.microsoft.com/office/powerpoint/2010/main" val="168143457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normAutofit fontScale="90000"/>
          </a:bodyPr>
          <a:lstStyle/>
          <a:p>
            <a:r>
              <a:rPr lang="en-US">
                <a:latin typeface="Calibri" charset="0"/>
                <a:ea typeface="ＭＳ Ｐゴシック" charset="0"/>
                <a:cs typeface="ＭＳ Ｐゴシック" charset="0"/>
              </a:rPr>
              <a:t>A hinge-point question about TLC meetings</a:t>
            </a:r>
          </a:p>
        </p:txBody>
      </p:sp>
      <p:sp>
        <p:nvSpPr>
          <p:cNvPr id="53250" name="Rectangle 3"/>
          <p:cNvSpPr>
            <a:spLocks noGrp="1" noChangeArrowheads="1"/>
          </p:cNvSpPr>
          <p:nvPr>
            <p:ph idx="1"/>
          </p:nvPr>
        </p:nvSpPr>
        <p:spPr>
          <a:xfrm>
            <a:off x="612588" y="1600200"/>
            <a:ext cx="8074212" cy="5257800"/>
          </a:xfrm>
        </p:spPr>
        <p:txBody>
          <a:bodyPr>
            <a:normAutofit lnSpcReduction="10000"/>
          </a:bodyPr>
          <a:lstStyle/>
          <a:p>
            <a:pPr marL="0" indent="0">
              <a:buFont typeface="Wingdings" charset="0"/>
              <a:buNone/>
            </a:pPr>
            <a:r>
              <a:rPr lang="en-US" dirty="0">
                <a:latin typeface="Calibri" charset="0"/>
                <a:ea typeface="ＭＳ Ｐゴシック" charset="0"/>
                <a:cs typeface="ＭＳ Ｐゴシック" charset="0"/>
              </a:rPr>
              <a:t>What is the most important purpose of a TLC meeting?</a:t>
            </a:r>
          </a:p>
          <a:p>
            <a:pPr marL="728663" lvl="1" indent="-457200">
              <a:buSzPct val="100000"/>
              <a:buFont typeface="Calibri" charset="0"/>
              <a:buAutoNum type="alphaUcPeriod"/>
            </a:pPr>
            <a:r>
              <a:rPr lang="en-US" dirty="0">
                <a:latin typeface="Calibri" charset="0"/>
                <a:ea typeface="ＭＳ Ｐゴシック" charset="0"/>
              </a:rPr>
              <a:t>Giving teachers who may not know each other well a chance to work together</a:t>
            </a:r>
          </a:p>
          <a:p>
            <a:pPr marL="728663" lvl="1" indent="-457200">
              <a:buSzPct val="100000"/>
              <a:buFont typeface="Calibri" charset="0"/>
              <a:buAutoNum type="alphaUcPeriod"/>
            </a:pPr>
            <a:r>
              <a:rPr lang="en-US" dirty="0">
                <a:latin typeface="Calibri" charset="0"/>
                <a:ea typeface="ＭＳ Ｐゴシック" charset="0"/>
              </a:rPr>
              <a:t>Learning new AfL techniques that can be used in your classroom</a:t>
            </a:r>
          </a:p>
          <a:p>
            <a:pPr marL="728663" lvl="1" indent="-457200">
              <a:buSzPct val="100000"/>
              <a:buFont typeface="Calibri" charset="0"/>
              <a:buAutoNum type="alphaUcPeriod"/>
            </a:pPr>
            <a:r>
              <a:rPr lang="en-US" dirty="0">
                <a:latin typeface="Calibri" charset="0"/>
                <a:ea typeface="ＭＳ Ｐゴシック" charset="0"/>
              </a:rPr>
              <a:t>Learning new AfL techniques in order to keep the meetings fresh</a:t>
            </a:r>
          </a:p>
          <a:p>
            <a:pPr marL="728663" lvl="1" indent="-457200">
              <a:buSzPct val="100000"/>
              <a:buFont typeface="Calibri" charset="0"/>
              <a:buAutoNum type="alphaUcPeriod"/>
            </a:pPr>
            <a:r>
              <a:rPr lang="en-US" dirty="0">
                <a:latin typeface="Calibri" charset="0"/>
                <a:ea typeface="ＭＳ Ｐゴシック" charset="0"/>
              </a:rPr>
              <a:t>Reporting what AfL technique(s) you have tried and getting help where you are stumped</a:t>
            </a:r>
          </a:p>
          <a:p>
            <a:pPr marL="728663" lvl="1" indent="-457200">
              <a:buSzPct val="100000"/>
              <a:buFont typeface="Calibri" charset="0"/>
              <a:buAutoNum type="alphaUcPeriod"/>
            </a:pPr>
            <a:r>
              <a:rPr lang="en-US" dirty="0">
                <a:latin typeface="Calibri" charset="0"/>
                <a:ea typeface="ＭＳ Ｐゴシック" charset="0"/>
              </a:rPr>
              <a:t>Planning what AfL technique(s) you are going to try next in your classroom</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64</a:t>
            </a:fld>
            <a:endParaRPr lang="en-GB" dirty="0"/>
          </a:p>
        </p:txBody>
      </p:sp>
    </p:spTree>
    <p:extLst>
      <p:ext uri="{BB962C8B-B14F-4D97-AF65-F5344CB8AC3E}">
        <p14:creationId xmlns:p14="http://schemas.microsoft.com/office/powerpoint/2010/main" val="125740903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Making time to “sharpen the saw”</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3101029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smtClean="0"/>
              <a:t>A case study in one district</a:t>
            </a:r>
            <a:endParaRPr lang="en-US"/>
          </a:p>
        </p:txBody>
      </p:sp>
      <p:sp>
        <p:nvSpPr>
          <p:cNvPr id="22530" name="Rectangle 10"/>
          <p:cNvSpPr>
            <a:spLocks noGrp="1" noChangeArrowheads="1"/>
          </p:cNvSpPr>
          <p:nvPr>
            <p:ph type="body" idx="1"/>
          </p:nvPr>
        </p:nvSpPr>
        <p:spPr/>
        <p:txBody>
          <a:bodyPr>
            <a:normAutofit fontScale="92500" lnSpcReduction="20000"/>
          </a:bodyPr>
          <a:lstStyle/>
          <a:p>
            <a:r>
              <a:rPr lang="en-US" smtClean="0"/>
              <a:t>Cannington</a:t>
            </a:r>
          </a:p>
          <a:p>
            <a:pPr lvl="1"/>
            <a:r>
              <a:rPr lang="en-US" smtClean="0"/>
              <a:t>Urban school district serving ~20,000 students</a:t>
            </a:r>
          </a:p>
          <a:p>
            <a:pPr lvl="1"/>
            <a:r>
              <a:rPr lang="en-US" smtClean="0"/>
              <a:t>Approximately 20% of the population non-white</a:t>
            </a:r>
          </a:p>
          <a:p>
            <a:pPr lvl="1"/>
            <a:r>
              <a:rPr lang="en-US" smtClean="0"/>
              <a:t>No schools under threat of re-constitution, but all under pressure to improve test scores</a:t>
            </a:r>
          </a:p>
          <a:p>
            <a:pPr lvl="1"/>
            <a:endParaRPr lang="en-US" smtClean="0"/>
          </a:p>
          <a:p>
            <a:r>
              <a:rPr lang="en-US" smtClean="0"/>
              <a:t>Funding for a project on “better learning through smarter teaching”</a:t>
            </a:r>
          </a:p>
          <a:p>
            <a:pPr lvl="1"/>
            <a:r>
              <a:rPr lang="en-US" smtClean="0"/>
              <a:t>Focus on mathematics, science and modern foreign languages (MFL)</a:t>
            </a:r>
          </a:p>
          <a:p>
            <a:pPr lvl="1"/>
            <a:r>
              <a:rPr lang="en-US" smtClean="0"/>
              <a:t>Commitment from Principals in November 2007</a:t>
            </a:r>
          </a:p>
          <a:p>
            <a:pPr lvl="1"/>
            <a:r>
              <a:rPr lang="en-US" smtClean="0"/>
              <a:t>Initial workshops in July 2008</a:t>
            </a:r>
            <a:endParaRPr lang="en-US"/>
          </a:p>
        </p:txBody>
      </p:sp>
      <p:sp>
        <p:nvSpPr>
          <p:cNvPr id="934923" name="Rectangle 11"/>
          <p:cNvSpPr>
            <a:spLocks noChangeArrowheads="1"/>
          </p:cNvSpPr>
          <p:nvPr/>
        </p:nvSpPr>
        <p:spPr bwMode="auto">
          <a:xfrm>
            <a:off x="5699125" y="3100388"/>
            <a:ext cx="20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762000">
              <a:defRPr/>
            </a:pPr>
            <a:endParaRPr lang="en-US">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66</a:t>
            </a:fld>
            <a:endParaRPr lang="en-GB" dirty="0"/>
          </a:p>
        </p:txBody>
      </p:sp>
    </p:spTree>
    <p:extLst>
      <p:ext uri="{BB962C8B-B14F-4D97-AF65-F5344CB8AC3E}">
        <p14:creationId xmlns:p14="http://schemas.microsoft.com/office/powerpoint/2010/main" val="210842660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latin typeface="Calibri" charset="0"/>
                <a:ea typeface="ＭＳ Ｐゴシック" charset="0"/>
                <a:cs typeface="ＭＳ Ｐゴシック" charset="0"/>
              </a:rPr>
              <a:t>Progress of TLCs in </a:t>
            </a:r>
            <a:r>
              <a:rPr lang="en-US" dirty="0" err="1">
                <a:latin typeface="Calibri" charset="0"/>
                <a:ea typeface="ＭＳ Ｐゴシック" charset="0"/>
                <a:cs typeface="ＭＳ Ｐゴシック" charset="0"/>
              </a:rPr>
              <a:t>Cannington</a:t>
            </a:r>
            <a:endParaRPr lang="en-US" dirty="0">
              <a:latin typeface="Calibri" charset="0"/>
              <a:ea typeface="ＭＳ Ｐゴシック" charset="0"/>
              <a:cs typeface="ＭＳ Ｐゴシック" charset="0"/>
            </a:endParaRPr>
          </a:p>
        </p:txBody>
      </p:sp>
      <p:graphicFrame>
        <p:nvGraphicFramePr>
          <p:cNvPr id="990681" name="Group 473"/>
          <p:cNvGraphicFramePr>
            <a:graphicFrameLocks noGrp="1"/>
          </p:cNvGraphicFramePr>
          <p:nvPr>
            <p:ph idx="1"/>
            <p:extLst>
              <p:ext uri="{D42A27DB-BD31-4B8C-83A1-F6EECF244321}">
                <p14:modId xmlns:p14="http://schemas.microsoft.com/office/powerpoint/2010/main" val="1004968750"/>
              </p:ext>
            </p:extLst>
          </p:nvPr>
        </p:nvGraphicFramePr>
        <p:xfrm>
          <a:off x="612648" y="1600200"/>
          <a:ext cx="8229600" cy="4023360"/>
        </p:xfrm>
        <a:graphic>
          <a:graphicData uri="http://schemas.openxmlformats.org/drawingml/2006/table">
            <a:tbl>
              <a:tblPr/>
              <a:tblGrid>
                <a:gridCol w="1482725"/>
                <a:gridCol w="1104900"/>
                <a:gridCol w="1120775"/>
                <a:gridCol w="1120775"/>
                <a:gridCol w="1131888"/>
                <a:gridCol w="1120775"/>
                <a:gridCol w="1147762"/>
              </a:tblGrid>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1" i="0" u="none" strike="noStrike" cap="none" normalizeH="0" baseline="0">
                        <a:ln>
                          <a:noFill/>
                        </a:ln>
                        <a:solidFill>
                          <a:schemeClr val="bg1"/>
                        </a:solidFill>
                        <a:effectLst/>
                        <a:latin typeface="Arial" charset="0"/>
                        <a:ea typeface="ＭＳ Ｐゴシック" charset="0"/>
                        <a:cs typeface="ＭＳ Ｐゴシック" charset="0"/>
                      </a:endParaRP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Maths</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Science</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MFL</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Ash</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endParaRPr kumimoji="0" lang="en-US" sz="1700" b="1" i="0" u="none" strike="noStrike" cap="none" normalizeH="0" baseline="0">
                        <a:ln>
                          <a:noFill/>
                        </a:ln>
                        <a:solidFill>
                          <a:schemeClr val="tx1"/>
                        </a:solidFill>
                        <a:effectLst/>
                        <a:latin typeface="Arial" charset="0"/>
                        <a:ea typeface="ＭＳ Ｐゴシック" charset="0"/>
                        <a:cs typeface="ＭＳ Ｐゴシック" charset="0"/>
                      </a:endParaRP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0</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p>
                  </a:txBody>
                  <a:tcPr marL="89709" marR="89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Cedar</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5</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3</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a:t>
                      </a:r>
                    </a:p>
                  </a:txBody>
                  <a:tcPr marL="89709" marR="89709" horzOverflow="overflow">
                    <a:lnL>
                      <a:noFill/>
                    </a:lnL>
                    <a:lnR>
                      <a:noFill/>
                    </a:lnR>
                    <a:lnT>
                      <a:noFill/>
                    </a:lnT>
                    <a:lnB>
                      <a:noFill/>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j-lt"/>
                          <a:ea typeface="ＭＳ Ｐゴシック" charset="0"/>
                          <a:cs typeface="ＭＳ Ｐゴシック" charset="0"/>
                        </a:rPr>
                        <a:t>Hawthorne</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4</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10</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5</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j-lt"/>
                          <a:ea typeface="ＭＳ Ｐゴシック" charset="0"/>
                          <a:cs typeface="ＭＳ Ｐゴシック" charset="0"/>
                        </a:rPr>
                        <a:t>Hazel</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j-lt"/>
                          <a:ea typeface="ＭＳ Ｐゴシック" charset="0"/>
                          <a:cs typeface="ＭＳ Ｐゴシック" charset="0"/>
                        </a:rPr>
                        <a:t>7</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12</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2</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005DAB"/>
                          </a:solidFill>
                          <a:effectLst/>
                          <a:latin typeface="Arial" charset="0"/>
                          <a:ea typeface="ＭＳ Ｐゴシック" charset="0"/>
                          <a:cs typeface="ＭＳ Ｐゴシック" charset="0"/>
                        </a:rPr>
                        <a:t>—</a:t>
                      </a:r>
                    </a:p>
                  </a:txBody>
                  <a:tcPr marL="89709" marR="89709" horzOverflow="overflow">
                    <a:lnL>
                      <a:noFill/>
                    </a:lnL>
                    <a:lnR>
                      <a:noFill/>
                    </a:lnR>
                    <a:lnT>
                      <a:noFill/>
                    </a:lnT>
                    <a:lnB>
                      <a:noFill/>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Larch</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0</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0</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Mallow</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6</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7</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3</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a:t>
                      </a:r>
                    </a:p>
                  </a:txBody>
                  <a:tcPr marL="89709" marR="89709" horzOverflow="overflow">
                    <a:lnL>
                      <a:noFill/>
                    </a:lnL>
                    <a:lnR>
                      <a:noFill/>
                    </a:lnR>
                    <a:lnT>
                      <a:noFill/>
                    </a:lnT>
                    <a:lnB>
                      <a:noFill/>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Poplar</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11</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3</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1</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Spruce</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7</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8</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5</a:t>
                      </a:r>
                    </a:p>
                  </a:txBody>
                  <a:tcPr marL="89709" marR="89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a:noFill/>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Willow</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2</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5</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2</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5DAB"/>
                          </a:solidFill>
                          <a:effectLst/>
                          <a:latin typeface="Arial" charset="0"/>
                          <a:ea typeface="ＭＳ Ｐゴシック" charset="0"/>
                          <a:cs typeface="Arial Unicode MS" charset="0"/>
                        </a:rPr>
                        <a:t>▮ ▮ ▮ ▮</a:t>
                      </a:r>
                    </a:p>
                  </a:txBody>
                  <a:tcPr marL="89709" marR="8970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Totals</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44</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5DAB"/>
                        </a:solidFill>
                        <a:effectLst/>
                        <a:latin typeface="Arial" charset="0"/>
                        <a:ea typeface="ＭＳ Ｐゴシック" charset="0"/>
                        <a:cs typeface="Arial Unicode MS" charset="0"/>
                      </a:endParaRP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47</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5DAB"/>
                        </a:solidFill>
                        <a:effectLst/>
                        <a:latin typeface="Arial" charset="0"/>
                        <a:ea typeface="ＭＳ Ｐゴシック" charset="0"/>
                        <a:cs typeface="Arial Unicode MS" charset="0"/>
                      </a:endParaRP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ＭＳ Ｐゴシック" charset="0"/>
                          <a:cs typeface="ＭＳ Ｐゴシック" charset="0"/>
                        </a:rPr>
                        <a:t>21</a:t>
                      </a: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005DAB"/>
                        </a:solidFill>
                        <a:effectLst/>
                        <a:latin typeface="Arial" charset="0"/>
                        <a:ea typeface="ＭＳ Ｐゴシック" charset="0"/>
                        <a:cs typeface="Arial Unicode MS" charset="0"/>
                      </a:endParaRPr>
                    </a:p>
                  </a:txBody>
                  <a:tcPr marL="89709" marR="8970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633" name="Text Box 470"/>
          <p:cNvSpPr txBox="1">
            <a:spLocks noChangeArrowheads="1"/>
          </p:cNvSpPr>
          <p:nvPr/>
        </p:nvSpPr>
        <p:spPr bwMode="auto">
          <a:xfrm>
            <a:off x="612648" y="5728515"/>
            <a:ext cx="8724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chemeClr val="tx1"/>
                </a:solidFill>
                <a:latin typeface="Geneva" charset="0"/>
                <a:ea typeface="ＭＳ Ｐゴシック" charset="0"/>
                <a:cs typeface="ＭＳ Ｐゴシック" charset="0"/>
              </a:defRPr>
            </a:lvl1pPr>
            <a:lvl2pPr marL="742950" indent="-285750" defTabSz="762000" eaLnBrk="0" hangingPunct="0">
              <a:defRPr sz="2400">
                <a:solidFill>
                  <a:schemeClr val="tx1"/>
                </a:solidFill>
                <a:latin typeface="Geneva" charset="0"/>
                <a:ea typeface="ＭＳ Ｐゴシック" charset="0"/>
              </a:defRPr>
            </a:lvl2pPr>
            <a:lvl3pPr marL="1143000" indent="-228600" defTabSz="762000" eaLnBrk="0" hangingPunct="0">
              <a:defRPr sz="2400">
                <a:solidFill>
                  <a:schemeClr val="tx1"/>
                </a:solidFill>
                <a:latin typeface="Geneva" charset="0"/>
                <a:ea typeface="ＭＳ Ｐゴシック" charset="0"/>
              </a:defRPr>
            </a:lvl3pPr>
            <a:lvl4pPr marL="1600200" indent="-228600" defTabSz="762000" eaLnBrk="0" hangingPunct="0">
              <a:defRPr sz="2400">
                <a:solidFill>
                  <a:schemeClr val="tx1"/>
                </a:solidFill>
                <a:latin typeface="Geneva" charset="0"/>
                <a:ea typeface="ＭＳ Ｐゴシック" charset="0"/>
              </a:defRPr>
            </a:lvl4pPr>
            <a:lvl5pPr marL="2057400" indent="-228600" defTabSz="762000" eaLnBrk="0" hangingPunct="0">
              <a:defRPr sz="2400">
                <a:solidFill>
                  <a:schemeClr val="tx1"/>
                </a:solidFill>
                <a:latin typeface="Geneva"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Geneva"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Geneva"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Geneva"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spcBef>
                <a:spcPct val="50000"/>
              </a:spcBef>
            </a:pPr>
            <a:r>
              <a:rPr lang="en-US" sz="1800" dirty="0">
                <a:solidFill>
                  <a:schemeClr val="accent1"/>
                </a:solidFill>
                <a:latin typeface="+mj-lt"/>
              </a:rPr>
              <a:t>Black nos. show teachers attending launch event; blue bars show progress of TLC</a:t>
            </a: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67</a:t>
            </a:fld>
            <a:endParaRPr lang="en-GB" dirty="0"/>
          </a:p>
        </p:txBody>
      </p:sp>
    </p:spTree>
    <p:extLst>
      <p:ext uri="{BB962C8B-B14F-4D97-AF65-F5344CB8AC3E}">
        <p14:creationId xmlns:p14="http://schemas.microsoft.com/office/powerpoint/2010/main" val="35763010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r>
              <a:rPr lang="en-US">
                <a:latin typeface="Calibri" charset="0"/>
                <a:ea typeface="ＭＳ Ｐゴシック" charset="0"/>
                <a:cs typeface="ＭＳ Ｐゴシック" charset="0"/>
              </a:rPr>
              <a:t>Cake or death?</a:t>
            </a:r>
          </a:p>
        </p:txBody>
      </p:sp>
      <p:pic>
        <p:nvPicPr>
          <p:cNvPr id="2" name="Cake or death.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6113" y="1600200"/>
            <a:ext cx="5546725" cy="4495800"/>
          </a:xfrm>
        </p:spPr>
      </p:pic>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68</a:t>
            </a:fld>
            <a:endParaRPr lang="en-GB" dirty="0"/>
          </a:p>
        </p:txBody>
      </p:sp>
    </p:spTree>
    <p:extLst>
      <p:ext uri="{BB962C8B-B14F-4D97-AF65-F5344CB8AC3E}">
        <p14:creationId xmlns:p14="http://schemas.microsoft.com/office/powerpoint/2010/main" val="1311511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will we know if it’s working?</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69</a:t>
            </a:fld>
            <a:endParaRPr lang="en-US"/>
          </a:p>
        </p:txBody>
      </p:sp>
    </p:spTree>
    <p:extLst>
      <p:ext uri="{BB962C8B-B14F-4D97-AF65-F5344CB8AC3E}">
        <p14:creationId xmlns:p14="http://schemas.microsoft.com/office/powerpoint/2010/main" val="3944849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34" y="274638"/>
            <a:ext cx="8525189" cy="1143000"/>
          </a:xfrm>
        </p:spPr>
        <p:txBody>
          <a:bodyPr>
            <a:noAutofit/>
          </a:bodyPr>
          <a:lstStyle/>
          <a:p>
            <a:r>
              <a:rPr lang="en-US" dirty="0"/>
              <a:t>The happiness hypothesis </a:t>
            </a:r>
            <a:r>
              <a:rPr lang="en-US" dirty="0" smtClean="0"/>
              <a:t>(</a:t>
            </a:r>
            <a:r>
              <a:rPr lang="en-US" dirty="0" err="1" smtClean="0"/>
              <a:t>Haidt</a:t>
            </a:r>
            <a:r>
              <a:rPr lang="en-US" dirty="0" smtClean="0"/>
              <a:t>, 2005)</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22000127"/>
              </p:ext>
            </p:extLst>
          </p:nvPr>
        </p:nvGraphicFramePr>
        <p:xfrm>
          <a:off x="627529" y="1600203"/>
          <a:ext cx="8059271" cy="4480560"/>
        </p:xfrm>
        <a:graphic>
          <a:graphicData uri="http://schemas.openxmlformats.org/drawingml/2006/table">
            <a:tbl>
              <a:tblPr firstRow="1" bandRow="1">
                <a:tableStyleId>{5C22544A-7EE6-4342-B048-85BDC9FD1C3A}</a:tableStyleId>
              </a:tblPr>
              <a:tblGrid>
                <a:gridCol w="1775592"/>
                <a:gridCol w="2876274"/>
                <a:gridCol w="3407405"/>
              </a:tblGrid>
              <a:tr h="370840">
                <a:tc>
                  <a:txBody>
                    <a:bodyPr/>
                    <a:lstStyle/>
                    <a:p>
                      <a:endParaRPr lang="en-US" dirty="0"/>
                    </a:p>
                  </a:txBody>
                  <a:tcPr/>
                </a:tc>
                <a:tc>
                  <a:txBody>
                    <a:bodyPr/>
                    <a:lstStyle/>
                    <a:p>
                      <a:pPr algn="ctr"/>
                      <a:r>
                        <a:rPr lang="en-US" sz="3600" dirty="0" smtClean="0"/>
                        <a:t>+</a:t>
                      </a:r>
                      <a:endParaRPr lang="en-US" sz="3600" dirty="0"/>
                    </a:p>
                  </a:txBody>
                  <a:tcPr/>
                </a:tc>
                <a:tc>
                  <a:txBody>
                    <a:bodyPr/>
                    <a:lstStyle/>
                    <a:p>
                      <a:pPr algn="ctr"/>
                      <a:r>
                        <a:rPr lang="en-US" sz="3600" dirty="0" smtClean="0"/>
                        <a:t>–</a:t>
                      </a:r>
                      <a:endParaRPr lang="en-US" sz="3600" dirty="0"/>
                    </a:p>
                  </a:txBody>
                  <a:tcPr/>
                </a:tc>
              </a:tr>
              <a:tr h="370840">
                <a:tc>
                  <a:txBody>
                    <a:bodyPr/>
                    <a:lstStyle/>
                    <a:p>
                      <a:r>
                        <a:rPr lang="en-US" sz="2000" dirty="0" smtClean="0"/>
                        <a:t>The rider</a:t>
                      </a:r>
                      <a:endParaRPr lang="en-US" sz="2000" dirty="0"/>
                    </a:p>
                  </a:txBody>
                  <a:tcPr/>
                </a:tc>
                <a:tc>
                  <a:txBody>
                    <a:bodyPr/>
                    <a:lstStyle/>
                    <a:p>
                      <a:r>
                        <a:rPr lang="en-US" sz="2000" dirty="0" smtClean="0"/>
                        <a:t>Rational</a:t>
                      </a:r>
                    </a:p>
                    <a:p>
                      <a:r>
                        <a:rPr lang="en-US" sz="2000" dirty="0" smtClean="0"/>
                        <a:t>Good at complex</a:t>
                      </a:r>
                      <a:r>
                        <a:rPr lang="en-US" sz="2000" baseline="0" dirty="0" smtClean="0"/>
                        <a:t> </a:t>
                      </a:r>
                      <a:r>
                        <a:rPr lang="en-US" sz="2000" dirty="0" smtClean="0"/>
                        <a:t>analysis</a:t>
                      </a:r>
                    </a:p>
                    <a:p>
                      <a:r>
                        <a:rPr lang="en-US" sz="2000" dirty="0" smtClean="0"/>
                        <a:t>Focused on the long-term</a:t>
                      </a:r>
                    </a:p>
                    <a:p>
                      <a:r>
                        <a:rPr lang="en-US" sz="2000" dirty="0" smtClean="0"/>
                        <a:t>Thinks</a:t>
                      </a:r>
                      <a:r>
                        <a:rPr lang="en-US" sz="2000" baseline="0" dirty="0" smtClean="0"/>
                        <a:t> about the future</a:t>
                      </a:r>
                      <a:endParaRPr lang="en-US" sz="2000" dirty="0" smtClean="0"/>
                    </a:p>
                    <a:p>
                      <a:endParaRPr lang="en-US" sz="2000" dirty="0" smtClean="0"/>
                    </a:p>
                    <a:p>
                      <a:endParaRPr lang="en-US" sz="2000" dirty="0" smtClean="0"/>
                    </a:p>
                  </a:txBody>
                  <a:tcPr/>
                </a:tc>
                <a:tc>
                  <a:txBody>
                    <a:bodyPr/>
                    <a:lstStyle/>
                    <a:p>
                      <a:r>
                        <a:rPr lang="en-US" sz="2000" dirty="0" smtClean="0"/>
                        <a:t>Weak</a:t>
                      </a:r>
                    </a:p>
                    <a:p>
                      <a:r>
                        <a:rPr lang="en-US" sz="2000" dirty="0" smtClean="0"/>
                        <a:t>Easily distracted</a:t>
                      </a:r>
                    </a:p>
                    <a:p>
                      <a:r>
                        <a:rPr lang="en-US" sz="2000" dirty="0" smtClean="0"/>
                        <a:t>Gets</a:t>
                      </a:r>
                      <a:r>
                        <a:rPr lang="en-US" sz="2000" baseline="0" dirty="0" smtClean="0"/>
                        <a:t> bogged down in detail</a:t>
                      </a:r>
                      <a:endParaRPr lang="en-US" sz="2000" dirty="0" smtClean="0"/>
                    </a:p>
                    <a:p>
                      <a:r>
                        <a:rPr lang="en-US" sz="2000" dirty="0" smtClean="0"/>
                        <a:t>Tires quickly</a:t>
                      </a:r>
                      <a:endParaRPr lang="en-US" sz="2000" dirty="0"/>
                    </a:p>
                  </a:txBody>
                  <a:tcPr/>
                </a:tc>
              </a:tr>
              <a:tr h="370840">
                <a:tc>
                  <a:txBody>
                    <a:bodyPr/>
                    <a:lstStyle/>
                    <a:p>
                      <a:r>
                        <a:rPr lang="en-US" sz="2000" dirty="0" smtClean="0"/>
                        <a:t>The elephant</a:t>
                      </a:r>
                      <a:endParaRPr lang="en-US" sz="2000" dirty="0"/>
                    </a:p>
                  </a:txBody>
                  <a:tcPr/>
                </a:tc>
                <a:tc>
                  <a:txBody>
                    <a:bodyPr/>
                    <a:lstStyle/>
                    <a:p>
                      <a:r>
                        <a:rPr lang="en-US" sz="2000" dirty="0" smtClean="0"/>
                        <a:t>Instinctive</a:t>
                      </a:r>
                    </a:p>
                    <a:p>
                      <a:r>
                        <a:rPr lang="en-US" sz="2000" dirty="0" smtClean="0"/>
                        <a:t>Compassionate</a:t>
                      </a:r>
                    </a:p>
                    <a:p>
                      <a:r>
                        <a:rPr lang="en-US" sz="2000" dirty="0" smtClean="0"/>
                        <a:t>Sympathetic</a:t>
                      </a:r>
                    </a:p>
                    <a:p>
                      <a:r>
                        <a:rPr lang="en-US" sz="2000" dirty="0" smtClean="0"/>
                        <a:t>Loyal</a:t>
                      </a:r>
                    </a:p>
                    <a:p>
                      <a:r>
                        <a:rPr lang="en-US" sz="2000" dirty="0" smtClean="0"/>
                        <a:t>Protective</a:t>
                      </a:r>
                    </a:p>
                    <a:p>
                      <a:r>
                        <a:rPr lang="en-US" sz="2000" dirty="0" smtClean="0"/>
                        <a:t>Powerful</a:t>
                      </a:r>
                    </a:p>
                  </a:txBody>
                  <a:tcPr/>
                </a:tc>
                <a:tc>
                  <a:txBody>
                    <a:bodyPr/>
                    <a:lstStyle/>
                    <a:p>
                      <a:r>
                        <a:rPr lang="en-US" sz="2000" dirty="0" smtClean="0"/>
                        <a:t>Emotional</a:t>
                      </a:r>
                    </a:p>
                    <a:p>
                      <a:r>
                        <a:rPr lang="en-US" sz="2000" dirty="0" smtClean="0"/>
                        <a:t>Skittish</a:t>
                      </a:r>
                    </a:p>
                    <a:p>
                      <a:r>
                        <a:rPr lang="en-US" sz="2000" dirty="0" smtClean="0"/>
                        <a:t>Focused</a:t>
                      </a:r>
                      <a:r>
                        <a:rPr lang="en-US" sz="2000" baseline="0" dirty="0" smtClean="0"/>
                        <a:t> on the short-term</a:t>
                      </a:r>
                    </a:p>
                    <a:p>
                      <a:r>
                        <a:rPr lang="en-US" sz="2000" baseline="0" dirty="0" smtClean="0"/>
                        <a:t>Thinks about the present</a:t>
                      </a:r>
                      <a:endParaRPr lang="en-US" sz="2000" dirty="0"/>
                    </a:p>
                  </a:txBody>
                  <a:tcPr/>
                </a:tc>
              </a:tr>
            </a:tbl>
          </a:graphicData>
        </a:graphic>
      </p:graphicFrame>
    </p:spTree>
    <p:extLst>
      <p:ext uri="{BB962C8B-B14F-4D97-AF65-F5344CB8AC3E}">
        <p14:creationId xmlns:p14="http://schemas.microsoft.com/office/powerpoint/2010/main" val="13760264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implementation</a:t>
            </a:r>
            <a:endParaRPr lang="en-US" dirty="0"/>
          </a:p>
        </p:txBody>
      </p:sp>
      <p:sp>
        <p:nvSpPr>
          <p:cNvPr id="3" name="Content Placeholder 2"/>
          <p:cNvSpPr>
            <a:spLocks noGrp="1"/>
          </p:cNvSpPr>
          <p:nvPr>
            <p:ph sz="quarter" idx="1"/>
          </p:nvPr>
        </p:nvSpPr>
        <p:spPr/>
        <p:txBody>
          <a:bodyPr/>
          <a:lstStyle/>
          <a:p>
            <a:r>
              <a:rPr lang="en-US" dirty="0" smtClean="0"/>
              <a:t>Evidence is expensive to collect, so it is important to make sure evidence is used well</a:t>
            </a:r>
          </a:p>
          <a:p>
            <a:r>
              <a:rPr lang="en-US" dirty="0" smtClean="0"/>
              <a:t>There is therefore an imperative to use the same evidence for as many uses as possible</a:t>
            </a:r>
          </a:p>
          <a:p>
            <a:r>
              <a:rPr lang="en-US" dirty="0" smtClean="0"/>
              <a:t>This is wrong</a:t>
            </a:r>
          </a:p>
          <a:p>
            <a:r>
              <a:rPr lang="en-US" dirty="0" smtClean="0"/>
              <a:t>Multiple uses of the same evidence distort the data, and in particular…</a:t>
            </a:r>
          </a:p>
          <a:p>
            <a:r>
              <a:rPr lang="en-US" dirty="0" smtClean="0"/>
              <a:t>…summative drives out formative</a:t>
            </a:r>
            <a:endParaRPr lang="en-US" dirty="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70</a:t>
            </a:fld>
            <a:endParaRPr lang="en-GB" dirty="0"/>
          </a:p>
        </p:txBody>
      </p:sp>
    </p:spTree>
    <p:extLst>
      <p:ext uri="{BB962C8B-B14F-4D97-AF65-F5344CB8AC3E}">
        <p14:creationId xmlns:p14="http://schemas.microsoft.com/office/powerpoint/2010/main" val="300964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r>
              <a:rPr lang="en-US" dirty="0" smtClean="0">
                <a:latin typeface="Helvetica" charset="0"/>
                <a:ea typeface="ＭＳ Ｐゴシック" charset="-128"/>
              </a:rPr>
              <a:t>Mapping out the terrain</a:t>
            </a:r>
          </a:p>
        </p:txBody>
      </p:sp>
      <p:sp>
        <p:nvSpPr>
          <p:cNvPr id="4" name="Rectangle 3"/>
          <p:cNvSpPr>
            <a:spLocks noChangeArrowheads="1"/>
          </p:cNvSpPr>
          <p:nvPr/>
        </p:nvSpPr>
        <p:spPr bwMode="auto">
          <a:xfrm>
            <a:off x="2285999" y="1600199"/>
            <a:ext cx="6469529" cy="3868271"/>
          </a:xfrm>
          <a:prstGeom prst="rect">
            <a:avLst/>
          </a:prstGeom>
          <a:gradFill flip="none" rotWithShape="1">
            <a:gsLst>
              <a:gs pos="0">
                <a:schemeClr val="tx2"/>
              </a:gs>
              <a:gs pos="100000">
                <a:srgbClr val="FFFFFF"/>
              </a:gs>
            </a:gsLst>
            <a:lin ang="2280000" scaled="0"/>
            <a:tileRect/>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15ABE6"/>
              </a:solidFill>
              <a:latin typeface="+mn-lt"/>
              <a:ea typeface="+mn-ea"/>
            </a:endParaRPr>
          </a:p>
        </p:txBody>
      </p:sp>
      <p:sp>
        <p:nvSpPr>
          <p:cNvPr id="24580" name="TextBox 4"/>
          <p:cNvSpPr txBox="1">
            <a:spLocks noChangeArrowheads="1"/>
          </p:cNvSpPr>
          <p:nvPr/>
        </p:nvSpPr>
        <p:spPr bwMode="auto">
          <a:xfrm>
            <a:off x="1066800" y="2133600"/>
            <a:ext cx="1219200" cy="400110"/>
          </a:xfrm>
          <a:prstGeom prst="rect">
            <a:avLst/>
          </a:prstGeom>
          <a:noFill/>
          <a:ln w="9525">
            <a:noFill/>
            <a:miter lim="800000"/>
            <a:headEnd/>
            <a:tailEnd/>
          </a:ln>
        </p:spPr>
        <p:txBody>
          <a:bodyPr>
            <a:spAutoFit/>
          </a:bodyPr>
          <a:lstStyle/>
          <a:p>
            <a:r>
              <a:rPr lang="en-US" sz="2000" dirty="0">
                <a:latin typeface="+mj-lt"/>
              </a:rPr>
              <a:t>Annual</a:t>
            </a:r>
          </a:p>
        </p:txBody>
      </p:sp>
      <p:sp>
        <p:nvSpPr>
          <p:cNvPr id="24581" name="TextBox 5"/>
          <p:cNvSpPr txBox="1">
            <a:spLocks noChangeArrowheads="1"/>
          </p:cNvSpPr>
          <p:nvPr/>
        </p:nvSpPr>
        <p:spPr bwMode="auto">
          <a:xfrm>
            <a:off x="1066800" y="2762250"/>
            <a:ext cx="1219200" cy="400110"/>
          </a:xfrm>
          <a:prstGeom prst="rect">
            <a:avLst/>
          </a:prstGeom>
          <a:noFill/>
          <a:ln w="9525">
            <a:noFill/>
            <a:miter lim="800000"/>
            <a:headEnd/>
            <a:tailEnd/>
          </a:ln>
        </p:spPr>
        <p:txBody>
          <a:bodyPr>
            <a:spAutoFit/>
          </a:bodyPr>
          <a:lstStyle/>
          <a:p>
            <a:r>
              <a:rPr lang="en-US" sz="2000">
                <a:latin typeface="+mj-lt"/>
              </a:rPr>
              <a:t>Interim</a:t>
            </a:r>
          </a:p>
        </p:txBody>
      </p:sp>
      <p:sp>
        <p:nvSpPr>
          <p:cNvPr id="24582" name="TextBox 6"/>
          <p:cNvSpPr txBox="1">
            <a:spLocks noChangeArrowheads="1"/>
          </p:cNvSpPr>
          <p:nvPr/>
        </p:nvSpPr>
        <p:spPr bwMode="auto">
          <a:xfrm>
            <a:off x="1066800" y="3390900"/>
            <a:ext cx="1219200" cy="400110"/>
          </a:xfrm>
          <a:prstGeom prst="rect">
            <a:avLst/>
          </a:prstGeom>
          <a:noFill/>
          <a:ln w="9525">
            <a:noFill/>
            <a:miter lim="800000"/>
            <a:headEnd/>
            <a:tailEnd/>
          </a:ln>
        </p:spPr>
        <p:txBody>
          <a:bodyPr>
            <a:spAutoFit/>
          </a:bodyPr>
          <a:lstStyle/>
          <a:p>
            <a:r>
              <a:rPr lang="en-US" sz="2000">
                <a:latin typeface="+mj-lt"/>
              </a:rPr>
              <a:t>Weekly</a:t>
            </a:r>
          </a:p>
        </p:txBody>
      </p:sp>
      <p:sp>
        <p:nvSpPr>
          <p:cNvPr id="24583" name="TextBox 7"/>
          <p:cNvSpPr txBox="1">
            <a:spLocks noChangeArrowheads="1"/>
          </p:cNvSpPr>
          <p:nvPr/>
        </p:nvSpPr>
        <p:spPr bwMode="auto">
          <a:xfrm>
            <a:off x="1066800" y="4019550"/>
            <a:ext cx="1219200" cy="400110"/>
          </a:xfrm>
          <a:prstGeom prst="rect">
            <a:avLst/>
          </a:prstGeom>
          <a:noFill/>
          <a:ln w="9525">
            <a:noFill/>
            <a:miter lim="800000"/>
            <a:headEnd/>
            <a:tailEnd/>
          </a:ln>
        </p:spPr>
        <p:txBody>
          <a:bodyPr>
            <a:spAutoFit/>
          </a:bodyPr>
          <a:lstStyle/>
          <a:p>
            <a:r>
              <a:rPr lang="en-US" sz="2000">
                <a:latin typeface="+mj-lt"/>
              </a:rPr>
              <a:t>Daily</a:t>
            </a:r>
          </a:p>
        </p:txBody>
      </p:sp>
      <p:sp>
        <p:nvSpPr>
          <p:cNvPr id="24584" name="TextBox 8"/>
          <p:cNvSpPr txBox="1">
            <a:spLocks noChangeArrowheads="1"/>
          </p:cNvSpPr>
          <p:nvPr/>
        </p:nvSpPr>
        <p:spPr bwMode="auto">
          <a:xfrm>
            <a:off x="2438400" y="5468471"/>
            <a:ext cx="1828800" cy="923330"/>
          </a:xfrm>
          <a:prstGeom prst="rect">
            <a:avLst/>
          </a:prstGeom>
          <a:noFill/>
          <a:ln w="9525">
            <a:noFill/>
            <a:miter lim="800000"/>
            <a:headEnd/>
            <a:tailEnd/>
          </a:ln>
        </p:spPr>
        <p:txBody>
          <a:bodyPr>
            <a:spAutoFit/>
          </a:bodyPr>
          <a:lstStyle/>
          <a:p>
            <a:pPr algn="ctr"/>
            <a:r>
              <a:rPr lang="en-US" sz="1800" dirty="0">
                <a:latin typeface="+mj-lt"/>
              </a:rPr>
              <a:t>Instructional Guidance (</a:t>
            </a:r>
            <a:r>
              <a:rPr lang="en-US" altLang="en-US" sz="1800" dirty="0">
                <a:latin typeface="+mj-lt"/>
              </a:rPr>
              <a:t>“</a:t>
            </a:r>
            <a:r>
              <a:rPr lang="en-US" sz="1800" dirty="0">
                <a:latin typeface="+mj-lt"/>
              </a:rPr>
              <a:t>formative</a:t>
            </a:r>
            <a:r>
              <a:rPr lang="en-US" altLang="en-US" sz="1800" dirty="0">
                <a:latin typeface="+mj-lt"/>
              </a:rPr>
              <a:t>”</a:t>
            </a:r>
            <a:r>
              <a:rPr lang="en-US" sz="1800" dirty="0">
                <a:latin typeface="+mj-lt"/>
              </a:rPr>
              <a:t>)</a:t>
            </a:r>
          </a:p>
        </p:txBody>
      </p:sp>
      <p:sp>
        <p:nvSpPr>
          <p:cNvPr id="24585" name="TextBox 9"/>
          <p:cNvSpPr txBox="1">
            <a:spLocks noChangeArrowheads="1"/>
          </p:cNvSpPr>
          <p:nvPr/>
        </p:nvSpPr>
        <p:spPr bwMode="auto">
          <a:xfrm>
            <a:off x="4533900" y="5468471"/>
            <a:ext cx="1828800" cy="923330"/>
          </a:xfrm>
          <a:prstGeom prst="rect">
            <a:avLst/>
          </a:prstGeom>
          <a:noFill/>
          <a:ln w="9525">
            <a:noFill/>
            <a:miter lim="800000"/>
            <a:headEnd/>
            <a:tailEnd/>
          </a:ln>
        </p:spPr>
        <p:txBody>
          <a:bodyPr>
            <a:spAutoFit/>
          </a:bodyPr>
          <a:lstStyle/>
          <a:p>
            <a:pPr algn="ctr"/>
            <a:r>
              <a:rPr lang="en-US" sz="1800" dirty="0">
                <a:latin typeface="+mj-lt"/>
              </a:rPr>
              <a:t>Describing Individuals</a:t>
            </a:r>
          </a:p>
          <a:p>
            <a:pPr algn="ctr"/>
            <a:r>
              <a:rPr lang="en-US" sz="1800" dirty="0">
                <a:latin typeface="+mj-lt"/>
              </a:rPr>
              <a:t>(</a:t>
            </a:r>
            <a:r>
              <a:rPr lang="en-US" altLang="en-US" sz="1800" dirty="0">
                <a:latin typeface="+mj-lt"/>
              </a:rPr>
              <a:t>“</a:t>
            </a:r>
            <a:r>
              <a:rPr lang="en-US" sz="1800" dirty="0">
                <a:latin typeface="+mj-lt"/>
              </a:rPr>
              <a:t>summative</a:t>
            </a:r>
            <a:r>
              <a:rPr lang="en-US" altLang="en-US" sz="1800" dirty="0">
                <a:latin typeface="+mj-lt"/>
              </a:rPr>
              <a:t>”</a:t>
            </a:r>
            <a:r>
              <a:rPr lang="en-US" sz="1800" dirty="0">
                <a:latin typeface="+mj-lt"/>
              </a:rPr>
              <a:t>) </a:t>
            </a:r>
          </a:p>
        </p:txBody>
      </p:sp>
      <p:sp>
        <p:nvSpPr>
          <p:cNvPr id="24586" name="TextBox 10"/>
          <p:cNvSpPr txBox="1">
            <a:spLocks noChangeArrowheads="1"/>
          </p:cNvSpPr>
          <p:nvPr/>
        </p:nvSpPr>
        <p:spPr bwMode="auto">
          <a:xfrm>
            <a:off x="6629400" y="5468471"/>
            <a:ext cx="1828800" cy="923330"/>
          </a:xfrm>
          <a:prstGeom prst="rect">
            <a:avLst/>
          </a:prstGeom>
          <a:noFill/>
          <a:ln w="9525">
            <a:noFill/>
            <a:miter lim="800000"/>
            <a:headEnd/>
            <a:tailEnd/>
          </a:ln>
        </p:spPr>
        <p:txBody>
          <a:bodyPr>
            <a:spAutoFit/>
          </a:bodyPr>
          <a:lstStyle/>
          <a:p>
            <a:pPr algn="ctr"/>
            <a:r>
              <a:rPr lang="en-US" sz="1800">
                <a:latin typeface="+mj-lt"/>
              </a:rPr>
              <a:t>Institutional Accountability (</a:t>
            </a:r>
            <a:r>
              <a:rPr lang="en-US" altLang="en-US" sz="1800">
                <a:latin typeface="+mj-lt"/>
              </a:rPr>
              <a:t>“</a:t>
            </a:r>
            <a:r>
              <a:rPr lang="en-US" sz="1800">
                <a:latin typeface="+mj-lt"/>
              </a:rPr>
              <a:t>evaluative</a:t>
            </a:r>
            <a:r>
              <a:rPr lang="en-US" altLang="en-US" sz="1800">
                <a:latin typeface="+mj-lt"/>
              </a:rPr>
              <a:t>”</a:t>
            </a:r>
            <a:r>
              <a:rPr lang="en-US" sz="1800">
                <a:latin typeface="+mj-lt"/>
              </a:rPr>
              <a:t>)</a:t>
            </a:r>
          </a:p>
        </p:txBody>
      </p:sp>
      <p:sp>
        <p:nvSpPr>
          <p:cNvPr id="12" name="Left-Right Arrow 11"/>
          <p:cNvSpPr>
            <a:spLocks noChangeArrowheads="1"/>
          </p:cNvSpPr>
          <p:nvPr/>
        </p:nvSpPr>
        <p:spPr bwMode="auto">
          <a:xfrm>
            <a:off x="2224741" y="6324600"/>
            <a:ext cx="6553200" cy="533400"/>
          </a:xfrm>
          <a:prstGeom prst="leftRightArrow">
            <a:avLst>
              <a:gd name="adj1" fmla="val 50000"/>
              <a:gd name="adj2" fmla="val 49996"/>
            </a:avLst>
          </a:prstGeom>
          <a:solidFill>
            <a:srgbClr val="525A93"/>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r>
              <a:rPr lang="en-US" sz="2000" dirty="0">
                <a:solidFill>
                  <a:schemeClr val="lt1"/>
                </a:solidFill>
                <a:latin typeface="+mj-lt"/>
                <a:ea typeface="+mn-ea"/>
              </a:rPr>
              <a:t>Function</a:t>
            </a:r>
          </a:p>
        </p:txBody>
      </p:sp>
      <p:sp>
        <p:nvSpPr>
          <p:cNvPr id="24588" name="TextBox 12"/>
          <p:cNvSpPr txBox="1">
            <a:spLocks noChangeArrowheads="1"/>
          </p:cNvSpPr>
          <p:nvPr/>
        </p:nvSpPr>
        <p:spPr bwMode="auto">
          <a:xfrm>
            <a:off x="1066800" y="4648200"/>
            <a:ext cx="1219200" cy="400110"/>
          </a:xfrm>
          <a:prstGeom prst="rect">
            <a:avLst/>
          </a:prstGeom>
          <a:noFill/>
          <a:ln w="9525">
            <a:noFill/>
            <a:miter lim="800000"/>
            <a:headEnd/>
            <a:tailEnd/>
          </a:ln>
        </p:spPr>
        <p:txBody>
          <a:bodyPr>
            <a:spAutoFit/>
          </a:bodyPr>
          <a:lstStyle/>
          <a:p>
            <a:r>
              <a:rPr lang="en-US" sz="2000">
                <a:latin typeface="+mj-lt"/>
              </a:rPr>
              <a:t>Hourly</a:t>
            </a:r>
          </a:p>
        </p:txBody>
      </p:sp>
      <p:sp>
        <p:nvSpPr>
          <p:cNvPr id="14" name="Up-Down Arrow 13"/>
          <p:cNvSpPr/>
          <p:nvPr/>
        </p:nvSpPr>
        <p:spPr>
          <a:xfrm>
            <a:off x="304800" y="1752600"/>
            <a:ext cx="609600" cy="3733800"/>
          </a:xfrm>
          <a:prstGeom prst="up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vert="vert270" anchor="ctr"/>
          <a:lstStyle/>
          <a:p>
            <a:pPr algn="ctr">
              <a:defRPr/>
            </a:pPr>
            <a:r>
              <a:rPr lang="en-US" dirty="0"/>
              <a:t>Timescale</a:t>
            </a:r>
          </a:p>
        </p:txBody>
      </p:sp>
      <p:sp>
        <p:nvSpPr>
          <p:cNvPr id="24590" name="TextBox 14"/>
          <p:cNvSpPr txBox="1">
            <a:spLocks noChangeArrowheads="1"/>
          </p:cNvSpPr>
          <p:nvPr/>
        </p:nvSpPr>
        <p:spPr bwMode="auto">
          <a:xfrm>
            <a:off x="6723530" y="1782483"/>
            <a:ext cx="1676400" cy="707886"/>
          </a:xfrm>
          <a:prstGeom prst="rect">
            <a:avLst/>
          </a:prstGeom>
          <a:noFill/>
          <a:ln w="9525">
            <a:noFill/>
            <a:miter lim="800000"/>
            <a:headEnd/>
            <a:tailEnd/>
          </a:ln>
        </p:spPr>
        <p:txBody>
          <a:bodyPr>
            <a:spAutoFit/>
          </a:bodyPr>
          <a:lstStyle/>
          <a:p>
            <a:pPr algn="ctr"/>
            <a:r>
              <a:rPr lang="en-US" sz="2000" dirty="0">
                <a:latin typeface="+mj-lt"/>
              </a:rPr>
              <a:t>High-stakes accountability</a:t>
            </a:r>
          </a:p>
        </p:txBody>
      </p:sp>
      <p:sp>
        <p:nvSpPr>
          <p:cNvPr id="24591" name="TextBox 15"/>
          <p:cNvSpPr txBox="1">
            <a:spLocks noChangeArrowheads="1"/>
          </p:cNvSpPr>
          <p:nvPr/>
        </p:nvSpPr>
        <p:spPr bwMode="auto">
          <a:xfrm>
            <a:off x="2628900" y="1752600"/>
            <a:ext cx="1600200" cy="707886"/>
          </a:xfrm>
          <a:prstGeom prst="rect">
            <a:avLst/>
          </a:prstGeom>
          <a:noFill/>
          <a:ln w="9525">
            <a:noFill/>
            <a:miter lim="800000"/>
            <a:headEnd/>
            <a:tailEnd/>
          </a:ln>
        </p:spPr>
        <p:txBody>
          <a:bodyPr>
            <a:spAutoFit/>
          </a:bodyPr>
          <a:lstStyle/>
          <a:p>
            <a:pPr algn="ctr"/>
            <a:r>
              <a:rPr lang="en-US" sz="2000" dirty="0">
                <a:latin typeface="+mj-lt"/>
              </a:rPr>
              <a:t>Academic promotion</a:t>
            </a:r>
          </a:p>
        </p:txBody>
      </p:sp>
      <p:sp>
        <p:nvSpPr>
          <p:cNvPr id="24592" name="TextBox 16"/>
          <p:cNvSpPr txBox="1">
            <a:spLocks noChangeArrowheads="1"/>
          </p:cNvSpPr>
          <p:nvPr/>
        </p:nvSpPr>
        <p:spPr bwMode="auto">
          <a:xfrm>
            <a:off x="2705100" y="4724400"/>
            <a:ext cx="1447800" cy="707886"/>
          </a:xfrm>
          <a:prstGeom prst="rect">
            <a:avLst/>
          </a:prstGeom>
          <a:noFill/>
          <a:ln w="9525">
            <a:noFill/>
            <a:miter lim="800000"/>
            <a:headEnd/>
            <a:tailEnd/>
          </a:ln>
        </p:spPr>
        <p:txBody>
          <a:bodyPr>
            <a:spAutoFit/>
          </a:bodyPr>
          <a:lstStyle/>
          <a:p>
            <a:pPr algn="ctr"/>
            <a:r>
              <a:rPr lang="en-US" sz="2000" dirty="0">
                <a:latin typeface="+mj-lt"/>
              </a:rPr>
              <a:t>Hinge-point</a:t>
            </a:r>
          </a:p>
          <a:p>
            <a:pPr algn="ctr"/>
            <a:r>
              <a:rPr lang="en-US" sz="2000" dirty="0">
                <a:latin typeface="+mj-lt"/>
              </a:rPr>
              <a:t>questions</a:t>
            </a:r>
          </a:p>
        </p:txBody>
      </p:sp>
      <p:sp>
        <p:nvSpPr>
          <p:cNvPr id="24593" name="TextBox 17"/>
          <p:cNvSpPr txBox="1">
            <a:spLocks noChangeArrowheads="1"/>
          </p:cNvSpPr>
          <p:nvPr/>
        </p:nvSpPr>
        <p:spPr bwMode="auto">
          <a:xfrm>
            <a:off x="4848038" y="3169023"/>
            <a:ext cx="1181100" cy="707886"/>
          </a:xfrm>
          <a:prstGeom prst="rect">
            <a:avLst/>
          </a:prstGeom>
          <a:noFill/>
          <a:ln w="9525">
            <a:noFill/>
            <a:miter lim="800000"/>
            <a:headEnd/>
            <a:tailEnd/>
          </a:ln>
        </p:spPr>
        <p:txBody>
          <a:bodyPr>
            <a:spAutoFit/>
          </a:bodyPr>
          <a:lstStyle/>
          <a:p>
            <a:pPr algn="ctr"/>
            <a:r>
              <a:rPr lang="en-US" sz="2000">
                <a:latin typeface="+mj-lt"/>
              </a:rPr>
              <a:t>End-of-unit tests</a:t>
            </a:r>
          </a:p>
        </p:txBody>
      </p:sp>
      <p:sp>
        <p:nvSpPr>
          <p:cNvPr id="24594" name="TextBox 18"/>
          <p:cNvSpPr txBox="1">
            <a:spLocks noChangeArrowheads="1"/>
          </p:cNvSpPr>
          <p:nvPr/>
        </p:nvSpPr>
        <p:spPr bwMode="auto">
          <a:xfrm>
            <a:off x="2667000" y="2590800"/>
            <a:ext cx="1524000" cy="400110"/>
          </a:xfrm>
          <a:prstGeom prst="rect">
            <a:avLst/>
          </a:prstGeom>
          <a:noFill/>
          <a:ln w="9525">
            <a:noFill/>
            <a:miter lim="800000"/>
            <a:headEnd/>
            <a:tailEnd/>
          </a:ln>
        </p:spPr>
        <p:txBody>
          <a:bodyPr>
            <a:spAutoFit/>
          </a:bodyPr>
          <a:lstStyle/>
          <a:p>
            <a:pPr algn="ctr"/>
            <a:r>
              <a:rPr lang="en-US" sz="2000">
                <a:latin typeface="+mj-lt"/>
              </a:rPr>
              <a:t>Benchmark</a:t>
            </a:r>
          </a:p>
        </p:txBody>
      </p:sp>
      <p:sp>
        <p:nvSpPr>
          <p:cNvPr id="24595" name="TextBox 19"/>
          <p:cNvSpPr txBox="1">
            <a:spLocks noChangeArrowheads="1"/>
          </p:cNvSpPr>
          <p:nvPr/>
        </p:nvSpPr>
        <p:spPr bwMode="auto">
          <a:xfrm>
            <a:off x="2895600" y="4267200"/>
            <a:ext cx="1143000" cy="400110"/>
          </a:xfrm>
          <a:prstGeom prst="rect">
            <a:avLst/>
          </a:prstGeom>
          <a:noFill/>
          <a:ln w="9525">
            <a:noFill/>
            <a:miter lim="800000"/>
            <a:headEnd/>
            <a:tailEnd/>
          </a:ln>
        </p:spPr>
        <p:txBody>
          <a:bodyPr>
            <a:spAutoFit/>
          </a:bodyPr>
          <a:lstStyle/>
          <a:p>
            <a:r>
              <a:rPr lang="en-US" sz="2000">
                <a:latin typeface="+mj-lt"/>
              </a:rPr>
              <a:t>Exit pass</a:t>
            </a:r>
          </a:p>
        </p:txBody>
      </p:sp>
      <p:sp>
        <p:nvSpPr>
          <p:cNvPr id="24596" name="TextBox 20"/>
          <p:cNvSpPr txBox="1">
            <a:spLocks noChangeArrowheads="1"/>
          </p:cNvSpPr>
          <p:nvPr/>
        </p:nvSpPr>
        <p:spPr bwMode="auto">
          <a:xfrm>
            <a:off x="2362200" y="3048000"/>
            <a:ext cx="2286000" cy="707886"/>
          </a:xfrm>
          <a:prstGeom prst="rect">
            <a:avLst/>
          </a:prstGeom>
          <a:noFill/>
          <a:ln w="9525">
            <a:noFill/>
            <a:miter lim="800000"/>
            <a:headEnd/>
            <a:tailEnd/>
          </a:ln>
        </p:spPr>
        <p:txBody>
          <a:bodyPr>
            <a:spAutoFit/>
          </a:bodyPr>
          <a:lstStyle/>
          <a:p>
            <a:pPr algn="ctr"/>
            <a:r>
              <a:rPr lang="en-US" sz="2000">
                <a:latin typeface="+mj-lt"/>
              </a:rPr>
              <a:t>Common formative assessments</a:t>
            </a:r>
          </a:p>
        </p:txBody>
      </p:sp>
      <p:sp>
        <p:nvSpPr>
          <p:cNvPr id="24597" name="TextBox 21"/>
          <p:cNvSpPr txBox="1">
            <a:spLocks noChangeArrowheads="1"/>
          </p:cNvSpPr>
          <p:nvPr/>
        </p:nvSpPr>
        <p:spPr bwMode="auto">
          <a:xfrm>
            <a:off x="4660153" y="2026024"/>
            <a:ext cx="1676400" cy="707886"/>
          </a:xfrm>
          <a:prstGeom prst="rect">
            <a:avLst/>
          </a:prstGeom>
          <a:noFill/>
          <a:ln w="9525">
            <a:noFill/>
            <a:miter lim="800000"/>
            <a:headEnd/>
            <a:tailEnd/>
          </a:ln>
        </p:spPr>
        <p:txBody>
          <a:bodyPr>
            <a:spAutoFit/>
          </a:bodyPr>
          <a:lstStyle/>
          <a:p>
            <a:pPr algn="ctr"/>
            <a:r>
              <a:rPr lang="en-US" sz="2000" dirty="0">
                <a:latin typeface="+mj-lt"/>
              </a:rPr>
              <a:t>End-of-course exams</a:t>
            </a:r>
          </a:p>
        </p:txBody>
      </p:sp>
      <p:sp>
        <p:nvSpPr>
          <p:cNvPr id="24598" name="TextBox 22"/>
          <p:cNvSpPr txBox="1">
            <a:spLocks noChangeArrowheads="1"/>
          </p:cNvSpPr>
          <p:nvPr/>
        </p:nvSpPr>
        <p:spPr bwMode="auto">
          <a:xfrm>
            <a:off x="2362200" y="3657600"/>
            <a:ext cx="2286000" cy="707886"/>
          </a:xfrm>
          <a:prstGeom prst="rect">
            <a:avLst/>
          </a:prstGeom>
          <a:noFill/>
          <a:ln w="9525">
            <a:noFill/>
            <a:miter lim="800000"/>
            <a:headEnd/>
            <a:tailEnd/>
          </a:ln>
        </p:spPr>
        <p:txBody>
          <a:bodyPr>
            <a:spAutoFit/>
          </a:bodyPr>
          <a:lstStyle/>
          <a:p>
            <a:pPr algn="ctr"/>
            <a:r>
              <a:rPr lang="en-US" sz="2000">
                <a:latin typeface="+mj-lt"/>
              </a:rPr>
              <a:t>Before the end-</a:t>
            </a:r>
            <a:br>
              <a:rPr lang="en-US" sz="2000">
                <a:latin typeface="+mj-lt"/>
              </a:rPr>
            </a:br>
            <a:r>
              <a:rPr lang="en-US" sz="2000">
                <a:latin typeface="+mj-lt"/>
              </a:rPr>
              <a:t>of-unit tests</a:t>
            </a:r>
          </a:p>
        </p:txBody>
      </p:sp>
      <p:sp>
        <p:nvSpPr>
          <p:cNvPr id="24599" name="TextBox 23"/>
          <p:cNvSpPr txBox="1">
            <a:spLocks noChangeArrowheads="1"/>
          </p:cNvSpPr>
          <p:nvPr/>
        </p:nvSpPr>
        <p:spPr bwMode="auto">
          <a:xfrm>
            <a:off x="4790888" y="2735636"/>
            <a:ext cx="1295400" cy="400110"/>
          </a:xfrm>
          <a:prstGeom prst="rect">
            <a:avLst/>
          </a:prstGeom>
          <a:noFill/>
          <a:ln w="9525">
            <a:noFill/>
            <a:miter lim="800000"/>
            <a:headEnd/>
            <a:tailEnd/>
          </a:ln>
        </p:spPr>
        <p:txBody>
          <a:bodyPr>
            <a:spAutoFit/>
          </a:bodyPr>
          <a:lstStyle/>
          <a:p>
            <a:pPr algn="ctr"/>
            <a:r>
              <a:rPr lang="en-US" sz="2000" dirty="0">
                <a:latin typeface="+mj-lt"/>
              </a:rPr>
              <a:t>Growth</a:t>
            </a:r>
          </a:p>
        </p:txBody>
      </p:sp>
      <p:sp>
        <p:nvSpPr>
          <p:cNvPr id="2" name="Slide Number Placeholder 1"/>
          <p:cNvSpPr>
            <a:spLocks noGrp="1"/>
          </p:cNvSpPr>
          <p:nvPr>
            <p:ph type="sldNum" sz="quarter" idx="12"/>
          </p:nvPr>
        </p:nvSpPr>
        <p:spPr/>
        <p:txBody>
          <a:bodyPr>
            <a:normAutofit fontScale="85000" lnSpcReduction="20000"/>
          </a:bodyPr>
          <a:lstStyle/>
          <a:p>
            <a:pPr>
              <a:defRPr/>
            </a:pPr>
            <a:fld id="{02B601A0-3688-4D07-8CC1-C676D43367B8}" type="slidenum">
              <a:rPr lang="en-US" smtClean="0"/>
              <a:pPr>
                <a:defRPr/>
              </a:pPr>
              <a:t>71</a:t>
            </a:fld>
            <a:endParaRPr lang="en-US"/>
          </a:p>
        </p:txBody>
      </p:sp>
    </p:spTree>
    <p:extLst>
      <p:ext uri="{BB962C8B-B14F-4D97-AF65-F5344CB8AC3E}">
        <p14:creationId xmlns:p14="http://schemas.microsoft.com/office/powerpoint/2010/main" val="1364834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9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5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5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5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5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59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5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5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80" grpId="0"/>
      <p:bldP spid="24581" grpId="0"/>
      <p:bldP spid="24582" grpId="0"/>
      <p:bldP spid="24583" grpId="0"/>
      <p:bldP spid="24584" grpId="0"/>
      <p:bldP spid="24585" grpId="0"/>
      <p:bldP spid="24586" grpId="0"/>
      <p:bldP spid="12" grpId="0" animBg="1"/>
      <p:bldP spid="24588" grpId="0"/>
      <p:bldP spid="14" grpId="0" animBg="1"/>
      <p:bldP spid="24590" grpId="0"/>
      <p:bldP spid="24591" grpId="0"/>
      <p:bldP spid="24592" grpId="0"/>
      <p:bldP spid="24593" grpId="0"/>
      <p:bldP spid="24594" grpId="0"/>
      <p:bldP spid="24595" grpId="0"/>
      <p:bldP spid="24596" grpId="0"/>
      <p:bldP spid="24597" grpId="0"/>
      <p:bldP spid="24598" grpId="0"/>
      <p:bldP spid="2459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know when it’s working when…</a:t>
            </a:r>
            <a:endParaRPr lang="en-US" dirty="0"/>
          </a:p>
        </p:txBody>
      </p:sp>
      <p:sp>
        <p:nvSpPr>
          <p:cNvPr id="3" name="Content Placeholder 2"/>
          <p:cNvSpPr>
            <a:spLocks noGrp="1"/>
          </p:cNvSpPr>
          <p:nvPr>
            <p:ph sz="quarter" idx="1"/>
          </p:nvPr>
        </p:nvSpPr>
        <p:spPr/>
        <p:txBody>
          <a:bodyPr>
            <a:normAutofit fontScale="92500" lnSpcReduction="20000"/>
          </a:bodyPr>
          <a:lstStyle/>
          <a:p>
            <a:pPr>
              <a:lnSpc>
                <a:spcPct val="110000"/>
              </a:lnSpc>
            </a:pPr>
            <a:r>
              <a:rPr lang="en-US" dirty="0" smtClean="0"/>
              <a:t>Leading indicators of success</a:t>
            </a:r>
          </a:p>
          <a:p>
            <a:pPr lvl="1">
              <a:lnSpc>
                <a:spcPct val="110000"/>
              </a:lnSpc>
            </a:pPr>
            <a:r>
              <a:rPr lang="en-US" dirty="0" smtClean="0"/>
              <a:t>Teachers are given time to meet, and do so</a:t>
            </a:r>
          </a:p>
          <a:p>
            <a:pPr lvl="1">
              <a:lnSpc>
                <a:spcPct val="110000"/>
              </a:lnSpc>
            </a:pPr>
            <a:r>
              <a:rPr lang="en-US" dirty="0" smtClean="0"/>
              <a:t>Teachers increasingly act as “critical friends” to others</a:t>
            </a:r>
          </a:p>
          <a:p>
            <a:pPr lvl="1">
              <a:lnSpc>
                <a:spcPct val="110000"/>
              </a:lnSpc>
            </a:pPr>
            <a:r>
              <a:rPr lang="en-US" dirty="0" smtClean="0"/>
              <a:t>The prevalence of classroom formative assessment practices is increasing</a:t>
            </a:r>
          </a:p>
          <a:p>
            <a:pPr lvl="1">
              <a:lnSpc>
                <a:spcPct val="110000"/>
              </a:lnSpc>
            </a:pPr>
            <a:r>
              <a:rPr lang="en-US" dirty="0" smtClean="0"/>
              <a:t>Students are more engaged in classrooms</a:t>
            </a:r>
          </a:p>
          <a:p>
            <a:pPr lvl="1">
              <a:lnSpc>
                <a:spcPct val="110000"/>
              </a:lnSpc>
            </a:pPr>
            <a:r>
              <a:rPr lang="en-US" dirty="0" smtClean="0"/>
              <a:t>Teachers modify the techniques in appropriate ways, indicating an understanding of the underlying theory</a:t>
            </a:r>
          </a:p>
          <a:p>
            <a:pPr lvl="1">
              <a:lnSpc>
                <a:spcPct val="110000"/>
              </a:lnSpc>
            </a:pPr>
            <a:r>
              <a:rPr lang="en-US" dirty="0" smtClean="0"/>
              <a:t>There is a shift in the ownership of the reform</a:t>
            </a:r>
          </a:p>
          <a:p>
            <a:pPr>
              <a:lnSpc>
                <a:spcPct val="110000"/>
              </a:lnSpc>
            </a:pPr>
            <a:r>
              <a:rPr lang="en-US" dirty="0" smtClean="0"/>
              <a:t>Lagging indicators of success</a:t>
            </a:r>
            <a:endParaRPr lang="en-US" dirty="0"/>
          </a:p>
          <a:p>
            <a:pPr lvl="1">
              <a:lnSpc>
                <a:spcPct val="110000"/>
              </a:lnSpc>
            </a:pPr>
            <a:r>
              <a:rPr lang="en-US" dirty="0" smtClean="0"/>
              <a:t>Increased student achievement</a:t>
            </a:r>
          </a:p>
          <a:p>
            <a:pPr>
              <a:lnSpc>
                <a:spcPct val="110000"/>
              </a:lnSpc>
            </a:pPr>
            <a:endParaRPr lang="en-US" dirty="0"/>
          </a:p>
        </p:txBody>
      </p:sp>
      <p:sp>
        <p:nvSpPr>
          <p:cNvPr id="4" name="Slide Number Placeholder 3"/>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72</a:t>
            </a:fld>
            <a:endParaRPr lang="en-GB" dirty="0"/>
          </a:p>
        </p:txBody>
      </p:sp>
    </p:spTree>
    <p:extLst>
      <p:ext uri="{BB962C8B-B14F-4D97-AF65-F5344CB8AC3E}">
        <p14:creationId xmlns:p14="http://schemas.microsoft.com/office/powerpoint/2010/main" val="78041174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Possible foci for “Learning walks”</a:t>
            </a:r>
            <a:endParaRPr lang="en-US" dirty="0"/>
          </a:p>
        </p:txBody>
      </p:sp>
      <p:sp>
        <p:nvSpPr>
          <p:cNvPr id="2" name="Content Placeholder 1"/>
          <p:cNvSpPr>
            <a:spLocks noGrp="1"/>
          </p:cNvSpPr>
          <p:nvPr>
            <p:ph sz="quarter" idx="2"/>
          </p:nvPr>
        </p:nvSpPr>
        <p:spPr>
          <a:xfrm>
            <a:off x="609599" y="2438399"/>
            <a:ext cx="5531225" cy="4419601"/>
          </a:xfrm>
        </p:spPr>
        <p:txBody>
          <a:bodyPr>
            <a:normAutofit fontScale="77500" lnSpcReduction="20000"/>
          </a:bodyPr>
          <a:lstStyle/>
          <a:p>
            <a:r>
              <a:rPr lang="en-GB" sz="2200" dirty="0"/>
              <a:t>Clear, valuable learning intentions </a:t>
            </a:r>
            <a:r>
              <a:rPr lang="en-GB" sz="2200" dirty="0" smtClean="0"/>
              <a:t>for lesson</a:t>
            </a:r>
            <a:endParaRPr lang="en-US" sz="2200" dirty="0"/>
          </a:p>
          <a:p>
            <a:r>
              <a:rPr lang="en-GB" sz="2200" dirty="0"/>
              <a:t>Success criteria understood by students</a:t>
            </a:r>
            <a:endParaRPr lang="en-US" sz="2200" dirty="0"/>
          </a:p>
          <a:p>
            <a:r>
              <a:rPr lang="en-GB" sz="2200" dirty="0"/>
              <a:t>Students chosen at random</a:t>
            </a:r>
            <a:endParaRPr lang="en-US" sz="2200" dirty="0"/>
          </a:p>
          <a:p>
            <a:r>
              <a:rPr lang="en-GB" sz="2200" dirty="0"/>
              <a:t>Questions that make students think</a:t>
            </a:r>
            <a:endParaRPr lang="en-US" sz="2200" dirty="0"/>
          </a:p>
          <a:p>
            <a:r>
              <a:rPr lang="en-GB" sz="2200" dirty="0"/>
              <a:t>Students, not teacher, dominate discussions</a:t>
            </a:r>
            <a:endParaRPr lang="en-US" sz="2200" dirty="0"/>
          </a:p>
          <a:p>
            <a:r>
              <a:rPr lang="en-GB" sz="2200" dirty="0"/>
              <a:t>At least 80% students involved in answering questions</a:t>
            </a:r>
            <a:endParaRPr lang="en-US" sz="2200" dirty="0"/>
          </a:p>
          <a:p>
            <a:r>
              <a:rPr lang="en-GB" sz="2200" dirty="0" smtClean="0"/>
              <a:t>All-student </a:t>
            </a:r>
            <a:r>
              <a:rPr lang="en-GB" sz="2200" dirty="0"/>
              <a:t>response system used</a:t>
            </a:r>
            <a:endParaRPr lang="en-US" sz="2200" dirty="0"/>
          </a:p>
          <a:p>
            <a:r>
              <a:rPr lang="en-GB" sz="2200" dirty="0"/>
              <a:t>Teacher waits three seconds after question</a:t>
            </a:r>
            <a:endParaRPr lang="en-US" sz="2200" dirty="0"/>
          </a:p>
          <a:p>
            <a:r>
              <a:rPr lang="en-GB" sz="2200" dirty="0"/>
              <a:t>Students support each </a:t>
            </a:r>
            <a:r>
              <a:rPr lang="en-GB" sz="2200" dirty="0" smtClean="0"/>
              <a:t>others’ </a:t>
            </a:r>
            <a:r>
              <a:rPr lang="en-GB" sz="2200" dirty="0"/>
              <a:t>learning</a:t>
            </a:r>
            <a:endParaRPr lang="en-US" sz="2200" dirty="0"/>
          </a:p>
          <a:p>
            <a:r>
              <a:rPr lang="en-GB" sz="2200" dirty="0"/>
              <a:t>Students take responsibility for own learning</a:t>
            </a:r>
            <a:endParaRPr lang="en-US" sz="2200" dirty="0"/>
          </a:p>
          <a:p>
            <a:r>
              <a:rPr lang="en-GB" sz="2200" dirty="0"/>
              <a:t>Teacher gives oral formative feedback</a:t>
            </a:r>
            <a:endParaRPr lang="en-US" sz="2200" dirty="0"/>
          </a:p>
          <a:p>
            <a:r>
              <a:rPr lang="en-GB" sz="2200" dirty="0"/>
              <a:t>Evidence of comments that advance learning</a:t>
            </a:r>
            <a:endParaRPr lang="en-US" sz="2200" dirty="0"/>
          </a:p>
          <a:p>
            <a:r>
              <a:rPr lang="en-GB" sz="2200" dirty="0"/>
              <a:t>Teacher finds out what students learned</a:t>
            </a:r>
            <a:endParaRPr lang="en-US" sz="2200" dirty="0"/>
          </a:p>
          <a:p>
            <a:r>
              <a:rPr lang="en-GB" sz="2200" dirty="0"/>
              <a:t>Teaching adjusted after data collection</a:t>
            </a:r>
            <a:endParaRPr lang="en-US" sz="2200" dirty="0"/>
          </a:p>
          <a:p>
            <a:endParaRPr lang="en-US" dirty="0"/>
          </a:p>
        </p:txBody>
      </p:sp>
      <p:sp>
        <p:nvSpPr>
          <p:cNvPr id="5" name="Content Placeholder 4"/>
          <p:cNvSpPr>
            <a:spLocks noGrp="1"/>
          </p:cNvSpPr>
          <p:nvPr>
            <p:ph sz="quarter" idx="4"/>
          </p:nvPr>
        </p:nvSpPr>
        <p:spPr>
          <a:xfrm>
            <a:off x="6305176" y="2438400"/>
            <a:ext cx="2665506" cy="3581400"/>
          </a:xfrm>
        </p:spPr>
        <p:txBody>
          <a:bodyPr>
            <a:normAutofit/>
          </a:bodyPr>
          <a:lstStyle/>
          <a:p>
            <a:r>
              <a:rPr lang="en-US" sz="2000" dirty="0" smtClean="0"/>
              <a:t>Exemplary practice</a:t>
            </a:r>
          </a:p>
          <a:p>
            <a:r>
              <a:rPr lang="en-US" sz="2000" dirty="0" smtClean="0"/>
              <a:t>Good practice</a:t>
            </a:r>
          </a:p>
          <a:p>
            <a:r>
              <a:rPr lang="en-US" sz="2000" dirty="0" smtClean="0"/>
              <a:t>Seen, but weak</a:t>
            </a:r>
          </a:p>
          <a:p>
            <a:r>
              <a:rPr lang="en-US" sz="2000" dirty="0" smtClean="0"/>
              <a:t>Non-existent</a:t>
            </a:r>
          </a:p>
          <a:p>
            <a:r>
              <a:rPr lang="en-US" sz="2000" dirty="0" smtClean="0"/>
              <a:t>Used inappropriately</a:t>
            </a:r>
          </a:p>
        </p:txBody>
      </p:sp>
      <p:sp>
        <p:nvSpPr>
          <p:cNvPr id="4" name="Slide Number Placeholder 3"/>
          <p:cNvSpPr>
            <a:spLocks noGrp="1"/>
          </p:cNvSpPr>
          <p:nvPr>
            <p:ph type="sldNum" sz="quarter" idx="16"/>
          </p:nvPr>
        </p:nvSpPr>
        <p:spPr/>
        <p:txBody>
          <a:bodyPr>
            <a:normAutofit fontScale="85000" lnSpcReduction="20000"/>
          </a:bodyPr>
          <a:lstStyle/>
          <a:p>
            <a:pPr>
              <a:defRPr/>
            </a:pPr>
            <a:fld id="{02B601A0-3688-4D07-8CC1-C676D43367B8}" type="slidenum">
              <a:rPr lang="en-US" smtClean="0"/>
              <a:pPr>
                <a:defRPr/>
              </a:pPr>
              <a:t>73</a:t>
            </a:fld>
            <a:endParaRPr lang="en-US"/>
          </a:p>
        </p:txBody>
      </p:sp>
      <p:sp>
        <p:nvSpPr>
          <p:cNvPr id="6" name="Text Placeholder 5"/>
          <p:cNvSpPr>
            <a:spLocks noGrp="1"/>
          </p:cNvSpPr>
          <p:nvPr>
            <p:ph type="body" sz="quarter" idx="1"/>
          </p:nvPr>
        </p:nvSpPr>
        <p:spPr>
          <a:xfrm>
            <a:off x="609599" y="1752600"/>
            <a:ext cx="5546166" cy="640080"/>
          </a:xfrm>
        </p:spPr>
        <p:txBody>
          <a:bodyPr/>
          <a:lstStyle/>
          <a:p>
            <a:r>
              <a:rPr lang="en-US" dirty="0" smtClean="0"/>
              <a:t>Foci</a:t>
            </a:r>
            <a:endParaRPr lang="en-US" dirty="0"/>
          </a:p>
        </p:txBody>
      </p:sp>
      <p:sp>
        <p:nvSpPr>
          <p:cNvPr id="7" name="Text Placeholder 6"/>
          <p:cNvSpPr>
            <a:spLocks noGrp="1"/>
          </p:cNvSpPr>
          <p:nvPr>
            <p:ph type="body" sz="quarter" idx="3"/>
          </p:nvPr>
        </p:nvSpPr>
        <p:spPr>
          <a:xfrm>
            <a:off x="6290234" y="1752600"/>
            <a:ext cx="2680447" cy="640080"/>
          </a:xfrm>
        </p:spPr>
        <p:txBody>
          <a:bodyPr/>
          <a:lstStyle/>
          <a:p>
            <a:r>
              <a:rPr lang="en-US" dirty="0" smtClean="0"/>
              <a:t>Rating</a:t>
            </a:r>
            <a:endParaRPr lang="en-US" dirty="0"/>
          </a:p>
        </p:txBody>
      </p:sp>
    </p:spTree>
    <p:extLst>
      <p:ext uri="{BB962C8B-B14F-4D97-AF65-F5344CB8AC3E}">
        <p14:creationId xmlns:p14="http://schemas.microsoft.com/office/powerpoint/2010/main" val="336503449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Grp="1" noChangeArrowheads="1"/>
          </p:cNvSpPr>
          <p:nvPr>
            <p:ph type="title"/>
          </p:nvPr>
        </p:nvSpPr>
        <p:spPr>
          <a:xfrm>
            <a:off x="457200" y="274638"/>
            <a:ext cx="8377238" cy="1143000"/>
          </a:xfrm>
        </p:spPr>
        <p:txBody>
          <a:bodyPr/>
          <a:lstStyle/>
          <a:p>
            <a:r>
              <a:rPr lang="en-US">
                <a:latin typeface="Calibri" charset="0"/>
                <a:ea typeface="ＭＳ Ｐゴシック" charset="0"/>
                <a:cs typeface="ＭＳ Ｐゴシック" charset="0"/>
              </a:rPr>
              <a:t>When is change sustainable?</a:t>
            </a:r>
          </a:p>
        </p:txBody>
      </p:sp>
      <p:sp>
        <p:nvSpPr>
          <p:cNvPr id="47106" name="Rectangle 5"/>
          <p:cNvSpPr>
            <a:spLocks noGrp="1" noChangeArrowheads="1"/>
          </p:cNvSpPr>
          <p:nvPr>
            <p:ph type="body" idx="1"/>
          </p:nvPr>
        </p:nvSpPr>
        <p:spPr/>
        <p:txBody>
          <a:bodyPr>
            <a:normAutofit lnSpcReduction="10000"/>
          </a:bodyPr>
          <a:lstStyle/>
          <a:p>
            <a:r>
              <a:rPr lang="en-US">
                <a:latin typeface="Calibri" charset="0"/>
                <a:ea typeface="ＭＳ Ｐゴシック" charset="0"/>
                <a:cs typeface="ＭＳ Ｐゴシック" charset="0"/>
              </a:rPr>
              <a:t>Understanding what it means to scale (Coburn, 2003)</a:t>
            </a:r>
          </a:p>
          <a:p>
            <a:pPr lvl="1"/>
            <a:r>
              <a:rPr lang="en-US">
                <a:latin typeface="Calibri" charset="0"/>
                <a:ea typeface="ＭＳ Ｐゴシック" charset="0"/>
              </a:rPr>
              <a:t>Depth</a:t>
            </a:r>
          </a:p>
          <a:p>
            <a:pPr lvl="1"/>
            <a:r>
              <a:rPr lang="en-US">
                <a:latin typeface="Calibri" charset="0"/>
                <a:ea typeface="ＭＳ Ｐゴシック" charset="0"/>
              </a:rPr>
              <a:t>Sustainability</a:t>
            </a:r>
          </a:p>
          <a:p>
            <a:pPr lvl="1"/>
            <a:r>
              <a:rPr lang="en-US">
                <a:latin typeface="Calibri" charset="0"/>
                <a:ea typeface="ＭＳ Ｐゴシック" charset="0"/>
              </a:rPr>
              <a:t>Spread</a:t>
            </a:r>
          </a:p>
          <a:p>
            <a:pPr lvl="1"/>
            <a:r>
              <a:rPr lang="en-US">
                <a:latin typeface="Calibri" charset="0"/>
                <a:ea typeface="ＭＳ Ｐゴシック" charset="0"/>
              </a:rPr>
              <a:t>Shift in reform ownership</a:t>
            </a:r>
          </a:p>
          <a:p>
            <a:r>
              <a:rPr lang="en-US">
                <a:latin typeface="Calibri" charset="0"/>
                <a:ea typeface="ＭＳ Ｐゴシック" charset="0"/>
                <a:cs typeface="ＭＳ Ｐゴシック" charset="0"/>
              </a:rPr>
              <a:t>Consideration of the diversity of contexts of application</a:t>
            </a:r>
          </a:p>
          <a:p>
            <a:r>
              <a:rPr lang="en-US">
                <a:latin typeface="Calibri" charset="0"/>
                <a:ea typeface="ＭＳ Ｐゴシック" charset="0"/>
                <a:cs typeface="ＭＳ Ｐゴシック" charset="0"/>
              </a:rPr>
              <a:t>Clarity about components, and the theory of action</a:t>
            </a:r>
          </a:p>
          <a:p>
            <a:endParaRPr lang="en-US">
              <a:latin typeface="Calibri" charset="0"/>
              <a:ea typeface="ＭＳ Ｐゴシック" charset="0"/>
              <a:cs typeface="ＭＳ Ｐゴシック" charset="0"/>
            </a:endParaRPr>
          </a:p>
          <a:p>
            <a:pPr lvl="1"/>
            <a:endParaRPr lang="en-US">
              <a:latin typeface="Calibri" charset="0"/>
              <a:ea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74</a:t>
            </a:fld>
            <a:endParaRPr lang="en-GB" dirty="0"/>
          </a:p>
        </p:txBody>
      </p:sp>
    </p:spTree>
    <p:extLst>
      <p:ext uri="{BB962C8B-B14F-4D97-AF65-F5344CB8AC3E}">
        <p14:creationId xmlns:p14="http://schemas.microsoft.com/office/powerpoint/2010/main" val="332794444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Calibri" charset="0"/>
                <a:ea typeface="ＭＳ Ｐゴシック" charset="0"/>
                <a:cs typeface="ＭＳ Ｐゴシック" charset="0"/>
              </a:rPr>
              <a:t>Key stakeholders’ reactions</a:t>
            </a:r>
          </a:p>
        </p:txBody>
      </p:sp>
      <p:sp>
        <p:nvSpPr>
          <p:cNvPr id="48130" name="Content Placeholder 2"/>
          <p:cNvSpPr>
            <a:spLocks noGrp="1"/>
          </p:cNvSpPr>
          <p:nvPr>
            <p:ph idx="1"/>
          </p:nvPr>
        </p:nvSpPr>
        <p:spPr/>
        <p:txBody>
          <a:bodyPr/>
          <a:lstStyle/>
          <a:p>
            <a:r>
              <a:rPr lang="en-US" dirty="0">
                <a:latin typeface="Calibri" charset="0"/>
                <a:ea typeface="ＭＳ Ｐゴシック" charset="0"/>
                <a:cs typeface="ＭＳ Ｐゴシック" charset="0"/>
              </a:rPr>
              <a:t>Departmental sub-cultures</a:t>
            </a:r>
          </a:p>
          <a:p>
            <a:r>
              <a:rPr lang="en-US" dirty="0">
                <a:latin typeface="Calibri" charset="0"/>
                <a:ea typeface="ＭＳ Ｐゴシック" charset="0"/>
                <a:cs typeface="ＭＳ Ｐゴシック" charset="0"/>
              </a:rPr>
              <a:t>Unions</a:t>
            </a:r>
          </a:p>
          <a:p>
            <a:r>
              <a:rPr lang="en-US" dirty="0">
                <a:latin typeface="Calibri" charset="0"/>
                <a:ea typeface="ＭＳ Ｐゴシック" charset="0"/>
                <a:cs typeface="ＭＳ Ｐゴシック" charset="0"/>
              </a:rPr>
              <a:t>Professional associations</a:t>
            </a:r>
          </a:p>
          <a:p>
            <a:r>
              <a:rPr lang="en-US" dirty="0">
                <a:latin typeface="Calibri" charset="0"/>
                <a:ea typeface="ＭＳ Ｐゴシック" charset="0"/>
                <a:cs typeface="ＭＳ Ｐゴシック" charset="0"/>
              </a:rPr>
              <a:t>Teaching </a:t>
            </a:r>
            <a:r>
              <a:rPr lang="en-US" dirty="0" smtClean="0">
                <a:latin typeface="Calibri" charset="0"/>
                <a:ea typeface="ＭＳ Ｐゴシック" charset="0"/>
                <a:cs typeface="ＭＳ Ｐゴシック" charset="0"/>
              </a:rPr>
              <a:t>assistants</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Parents</a:t>
            </a:r>
          </a:p>
          <a:p>
            <a:r>
              <a:rPr lang="en-US" dirty="0" smtClean="0">
                <a:latin typeface="Calibri" charset="0"/>
                <a:ea typeface="ＭＳ Ｐゴシック" charset="0"/>
                <a:cs typeface="ＭＳ Ｐゴシック" charset="0"/>
              </a:rPr>
              <a:t>Governors</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Community leaders</a:t>
            </a:r>
          </a:p>
          <a:p>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75</a:t>
            </a:fld>
            <a:endParaRPr lang="en-GB" dirty="0"/>
          </a:p>
        </p:txBody>
      </p:sp>
    </p:spTree>
    <p:extLst>
      <p:ext uri="{BB962C8B-B14F-4D97-AF65-F5344CB8AC3E}">
        <p14:creationId xmlns:p14="http://schemas.microsoft.com/office/powerpoint/2010/main" val="290244640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Calibri" charset="0"/>
                <a:ea typeface="ＭＳ Ｐゴシック" charset="0"/>
                <a:cs typeface="ＭＳ Ｐゴシック" charset="0"/>
              </a:rPr>
              <a:t>Managing disappointments</a:t>
            </a:r>
          </a:p>
        </p:txBody>
      </p:sp>
      <p:sp>
        <p:nvSpPr>
          <p:cNvPr id="50178" name="Content Placeholder 2"/>
          <p:cNvSpPr>
            <a:spLocks noGrp="1"/>
          </p:cNvSpPr>
          <p:nvPr>
            <p:ph idx="1"/>
          </p:nvPr>
        </p:nvSpPr>
        <p:spPr/>
        <p:txBody>
          <a:bodyPr/>
          <a:lstStyle/>
          <a:p>
            <a:r>
              <a:rPr lang="en-US">
                <a:latin typeface="Calibri" charset="0"/>
                <a:ea typeface="ＭＳ Ｐゴシック" charset="0"/>
                <a:cs typeface="ＭＳ Ｐゴシック" charset="0"/>
              </a:rPr>
              <a:t>Failure: opportunity for learning or blame</a:t>
            </a:r>
          </a:p>
          <a:p>
            <a:r>
              <a:rPr lang="en-US">
                <a:latin typeface="Calibri" charset="0"/>
                <a:ea typeface="ＭＳ Ｐゴシック" charset="0"/>
                <a:cs typeface="ＭＳ Ｐゴシック" charset="0"/>
              </a:rPr>
              <a:t>Falling down: failing or learning?</a:t>
            </a:r>
          </a:p>
          <a:p>
            <a:r>
              <a:rPr lang="en-US">
                <a:latin typeface="Calibri" charset="0"/>
                <a:ea typeface="ＭＳ Ｐゴシック" charset="0"/>
                <a:cs typeface="ＭＳ Ｐゴシック" charset="0"/>
              </a:rPr>
              <a:t>High-reliability organizations embrace failure</a:t>
            </a:r>
          </a:p>
          <a:p>
            <a:r>
              <a:rPr lang="en-US">
                <a:latin typeface="Calibri" charset="0"/>
                <a:ea typeface="ＭＳ Ｐゴシック" charset="0"/>
                <a:cs typeface="ＭＳ Ｐゴシック" charset="0"/>
              </a:rPr>
              <a:t>$1m dollar club</a:t>
            </a:r>
          </a:p>
          <a:p>
            <a:r>
              <a:rPr lang="en-US">
                <a:latin typeface="Calibri" charset="0"/>
                <a:ea typeface="ＭＳ Ｐゴシック" charset="0"/>
                <a:cs typeface="ＭＳ Ｐゴシック" charset="0"/>
              </a:rPr>
              <a:t> “A complaint is a gift”</a:t>
            </a:r>
          </a:p>
          <a:p>
            <a:r>
              <a:rPr lang="en-US">
                <a:latin typeface="Calibri" charset="0"/>
                <a:ea typeface="ＭＳ Ｐゴシック" charset="0"/>
                <a:cs typeface="ＭＳ Ｐゴシック" charset="0"/>
              </a:rPr>
              <a:t>Group-work is hard for teachers, … and for teachers of teachers…</a:t>
            </a:r>
          </a:p>
          <a:p>
            <a:endParaRPr lang="en-US">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76</a:t>
            </a:fld>
            <a:endParaRPr lang="en-GB" dirty="0"/>
          </a:p>
        </p:txBody>
      </p:sp>
    </p:spTree>
    <p:extLst>
      <p:ext uri="{BB962C8B-B14F-4D97-AF65-F5344CB8AC3E}">
        <p14:creationId xmlns:p14="http://schemas.microsoft.com/office/powerpoint/2010/main" val="391440085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a:ea typeface="ＭＳ Ｐゴシック" charset="-128"/>
              </a:rPr>
              <a:t>Force-field analysis (Lewin, 1954)</a:t>
            </a:r>
          </a:p>
        </p:txBody>
      </p:sp>
      <p:sp>
        <p:nvSpPr>
          <p:cNvPr id="220163" name="Rectangle 3"/>
          <p:cNvSpPr>
            <a:spLocks noGrp="1" noChangeArrowheads="1"/>
          </p:cNvSpPr>
          <p:nvPr>
            <p:ph sz="half" idx="1"/>
          </p:nvPr>
        </p:nvSpPr>
        <p:spPr/>
        <p:txBody>
          <a:bodyPr>
            <a:normAutofit/>
          </a:bodyPr>
          <a:lstStyle/>
          <a:p>
            <a:pPr eaLnBrk="1" hangingPunct="1"/>
            <a:r>
              <a:rPr lang="en-US" sz="2400" dirty="0">
                <a:ea typeface="ＭＳ Ｐゴシック" charset="-128"/>
              </a:rPr>
              <a:t>What are the forces that will support or drive the adoption of formative assessment practices in your school</a:t>
            </a:r>
            <a:r>
              <a:rPr lang="en-US" sz="2400" dirty="0" smtClean="0">
                <a:ea typeface="ＭＳ Ｐゴシック" charset="-128"/>
              </a:rPr>
              <a:t>/authority?</a:t>
            </a:r>
            <a:endParaRPr lang="en-US" sz="2400" dirty="0">
              <a:ea typeface="ＭＳ Ｐゴシック" charset="-128"/>
            </a:endParaRPr>
          </a:p>
        </p:txBody>
      </p:sp>
      <p:sp>
        <p:nvSpPr>
          <p:cNvPr id="220164" name="Rectangle 4"/>
          <p:cNvSpPr>
            <a:spLocks noGrp="1" noChangeArrowheads="1"/>
          </p:cNvSpPr>
          <p:nvPr>
            <p:ph sz="half" idx="2"/>
          </p:nvPr>
        </p:nvSpPr>
        <p:spPr/>
        <p:txBody>
          <a:bodyPr>
            <a:normAutofit/>
          </a:bodyPr>
          <a:lstStyle/>
          <a:p>
            <a:pPr eaLnBrk="1" hangingPunct="1"/>
            <a:r>
              <a:rPr lang="en-US" sz="2400" dirty="0">
                <a:ea typeface="ＭＳ Ｐゴシック" charset="-128"/>
              </a:rPr>
              <a:t>What are the forces that will constrain or prevent the adoption of formative assessment practices in your school</a:t>
            </a:r>
            <a:r>
              <a:rPr lang="en-US" sz="2400" dirty="0" smtClean="0">
                <a:ea typeface="ＭＳ Ｐゴシック" charset="-128"/>
              </a:rPr>
              <a:t>/authority?</a:t>
            </a:r>
            <a:endParaRPr lang="en-US" sz="2400" dirty="0">
              <a:ea typeface="ＭＳ Ｐゴシック" charset="-128"/>
            </a:endParaRPr>
          </a:p>
        </p:txBody>
      </p:sp>
      <p:sp>
        <p:nvSpPr>
          <p:cNvPr id="220165" name="Line 5"/>
          <p:cNvSpPr>
            <a:spLocks noChangeShapeType="1"/>
          </p:cNvSpPr>
          <p:nvPr/>
        </p:nvSpPr>
        <p:spPr bwMode="auto">
          <a:xfrm>
            <a:off x="541805" y="4168122"/>
            <a:ext cx="8145463"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20166" name="Line 6"/>
          <p:cNvSpPr>
            <a:spLocks noChangeShapeType="1"/>
          </p:cNvSpPr>
          <p:nvPr/>
        </p:nvSpPr>
        <p:spPr bwMode="auto">
          <a:xfrm>
            <a:off x="4572000" y="2557463"/>
            <a:ext cx="0" cy="430053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20167" name="Text Box 7"/>
          <p:cNvSpPr txBox="1">
            <a:spLocks noChangeArrowheads="1"/>
          </p:cNvSpPr>
          <p:nvPr/>
        </p:nvSpPr>
        <p:spPr bwMode="auto">
          <a:xfrm>
            <a:off x="1811338" y="3327026"/>
            <a:ext cx="1066800" cy="823913"/>
          </a:xfrm>
          <a:prstGeom prst="rect">
            <a:avLst/>
          </a:prstGeom>
          <a:noFill/>
          <a:ln w="12700">
            <a:noFill/>
            <a:miter lim="800000"/>
            <a:headEnd/>
            <a:tailEnd/>
          </a:ln>
        </p:spPr>
        <p:txBody>
          <a:bodyPr>
            <a:prstTxWarp prst="textNoShape">
              <a:avLst/>
            </a:prstTxWarp>
            <a:spAutoFit/>
          </a:bodyPr>
          <a:lstStyle/>
          <a:p>
            <a:pPr defTabSz="762000">
              <a:spcBef>
                <a:spcPct val="50000"/>
              </a:spcBef>
            </a:pPr>
            <a:r>
              <a:rPr lang="en-US" sz="4800" dirty="0">
                <a:solidFill>
                  <a:schemeClr val="tx2"/>
                </a:solidFill>
              </a:rPr>
              <a:t>+</a:t>
            </a:r>
            <a:endParaRPr lang="en-US" dirty="0">
              <a:solidFill>
                <a:schemeClr val="tx2"/>
              </a:solidFill>
            </a:endParaRPr>
          </a:p>
        </p:txBody>
      </p:sp>
      <p:sp>
        <p:nvSpPr>
          <p:cNvPr id="220168" name="Rectangle 8"/>
          <p:cNvSpPr>
            <a:spLocks noChangeArrowheads="1"/>
          </p:cNvSpPr>
          <p:nvPr/>
        </p:nvSpPr>
        <p:spPr bwMode="auto">
          <a:xfrm>
            <a:off x="6169679" y="3415834"/>
            <a:ext cx="655637" cy="641350"/>
          </a:xfrm>
          <a:prstGeom prst="rect">
            <a:avLst/>
          </a:prstGeom>
          <a:noFill/>
          <a:ln w="12700">
            <a:noFill/>
            <a:miter lim="800000"/>
            <a:headEnd/>
            <a:tailEnd/>
          </a:ln>
        </p:spPr>
        <p:txBody>
          <a:bodyPr wrap="none">
            <a:prstTxWarp prst="textNoShape">
              <a:avLst/>
            </a:prstTxWarp>
            <a:spAutoFit/>
          </a:bodyPr>
          <a:lstStyle/>
          <a:p>
            <a:pPr defTabSz="762000"/>
            <a:r>
              <a:rPr lang="en-US" sz="3600" dirty="0">
                <a:solidFill>
                  <a:schemeClr val="tx2"/>
                </a:solidFill>
              </a:rPr>
              <a:t>—</a:t>
            </a:r>
          </a:p>
        </p:txBody>
      </p:sp>
      <p:sp>
        <p:nvSpPr>
          <p:cNvPr id="2" name="Slide Number Placeholder 1"/>
          <p:cNvSpPr>
            <a:spLocks noGrp="1"/>
          </p:cNvSpPr>
          <p:nvPr>
            <p:ph type="sldNum" sz="quarter" idx="16"/>
          </p:nvPr>
        </p:nvSpPr>
        <p:spPr/>
        <p:txBody>
          <a:bodyPr>
            <a:normAutofit fontScale="85000" lnSpcReduction="20000"/>
          </a:bodyPr>
          <a:lstStyle/>
          <a:p>
            <a:pPr>
              <a:defRPr/>
            </a:pPr>
            <a:fld id="{5C50C641-66DE-184E-B016-D253D8CA36FC}" type="slidenum">
              <a:rPr lang="en-GB" smtClean="0"/>
              <a:pPr>
                <a:defRPr/>
              </a:pPr>
              <a:t>77</a:t>
            </a:fld>
            <a:endParaRPr lang="en-GB"/>
          </a:p>
        </p:txBody>
      </p:sp>
    </p:spTree>
    <p:extLst>
      <p:ext uri="{BB962C8B-B14F-4D97-AF65-F5344CB8AC3E}">
        <p14:creationId xmlns:p14="http://schemas.microsoft.com/office/powerpoint/2010/main" val="359806661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lstStyle/>
          <a:p>
            <a:r>
              <a:rPr lang="en-US" smtClean="0"/>
              <a:t>Summary</a:t>
            </a:r>
            <a:endParaRPr lang="en-US" dirty="0"/>
          </a:p>
        </p:txBody>
      </p:sp>
      <p:sp>
        <p:nvSpPr>
          <p:cNvPr id="156674" name="Rectangle 3"/>
          <p:cNvSpPr>
            <a:spLocks noGrp="1" noChangeArrowheads="1"/>
          </p:cNvSpPr>
          <p:nvPr>
            <p:ph sz="quarter" idx="1"/>
          </p:nvPr>
        </p:nvSpPr>
        <p:spPr>
          <a:xfrm>
            <a:off x="612648" y="1600200"/>
            <a:ext cx="8153400" cy="5100858"/>
          </a:xfrm>
        </p:spPr>
        <p:txBody>
          <a:bodyPr>
            <a:normAutofit/>
          </a:bodyPr>
          <a:lstStyle/>
          <a:p>
            <a:r>
              <a:rPr lang="en-US" dirty="0" smtClean="0"/>
              <a:t>To be effective, teacher professional development must address:</a:t>
            </a:r>
          </a:p>
          <a:p>
            <a:pPr lvl="1"/>
            <a:r>
              <a:rPr lang="en-US" dirty="0" smtClean="0"/>
              <a:t>What teachers do in the classroom</a:t>
            </a:r>
          </a:p>
          <a:p>
            <a:pPr lvl="1"/>
            <a:r>
              <a:rPr lang="en-US" dirty="0" smtClean="0"/>
              <a:t>How teachers change what they do in the classroom</a:t>
            </a:r>
          </a:p>
          <a:p>
            <a:r>
              <a:rPr lang="en-US" dirty="0" smtClean="0"/>
              <a:t>Formative assessment + teacher learning communities:</a:t>
            </a:r>
          </a:p>
          <a:p>
            <a:pPr lvl="1"/>
            <a:r>
              <a:rPr lang="en-US" dirty="0" smtClean="0"/>
              <a:t>A point of (uniquely?) high leverage</a:t>
            </a: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78</a:t>
            </a:fld>
            <a:endParaRPr lang="en-GB" dirty="0"/>
          </a:p>
        </p:txBody>
      </p:sp>
    </p:spTree>
    <p:extLst>
      <p:ext uri="{BB962C8B-B14F-4D97-AF65-F5344CB8AC3E}">
        <p14:creationId xmlns:p14="http://schemas.microsoft.com/office/powerpoint/2010/main" val="14039821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find out more…</a:t>
            </a:r>
          </a:p>
        </p:txBody>
      </p:sp>
      <p:sp>
        <p:nvSpPr>
          <p:cNvPr id="3" name="Content Placeholder 2"/>
          <p:cNvSpPr>
            <a:spLocks noGrp="1"/>
          </p:cNvSpPr>
          <p:nvPr>
            <p:ph sz="quarter" idx="1"/>
          </p:nvPr>
        </p:nvSpPr>
        <p:spPr/>
        <p:txBody>
          <a:bodyPr/>
          <a:lstStyle/>
          <a:p>
            <a:r>
              <a:rPr lang="en-US" sz="2400" dirty="0" smtClean="0"/>
              <a:t>Slides (and much else) available from</a:t>
            </a:r>
            <a:r>
              <a:rPr lang="en-US" sz="2400" dirty="0"/>
              <a:t> </a:t>
            </a:r>
            <a:r>
              <a:rPr lang="en-US" sz="2400" dirty="0" smtClean="0">
                <a:hlinkClick r:id="rId2"/>
              </a:rPr>
              <a:t>www.dylanwiliam.org</a:t>
            </a:r>
            <a:endParaRPr lang="en-US" sz="2400" dirty="0" smtClean="0"/>
          </a:p>
          <a:p>
            <a:endParaRPr lang="en-US" sz="2400" dirty="0" smtClean="0"/>
          </a:p>
          <a:p>
            <a:endParaRPr lang="en-US" dirty="0" smtClean="0"/>
          </a:p>
          <a:p>
            <a:pPr marL="0" indent="0">
              <a:buNone/>
            </a:pPr>
            <a:endParaRPr lang="en-US" dirty="0" smtClean="0"/>
          </a:p>
          <a:p>
            <a:endParaRPr lang="en-US" dirty="0" smtClean="0"/>
          </a:p>
          <a:p>
            <a:endParaRPr lang="en-US" dirty="0"/>
          </a:p>
          <a:p>
            <a:endParaRPr lang="en-US" dirty="0"/>
          </a:p>
        </p:txBody>
      </p:sp>
      <p:pic>
        <p:nvPicPr>
          <p:cNvPr id="4" name="Picture 3" descr="EmbeddedFormativeAssessment.jpg"/>
          <p:cNvPicPr>
            <a:picLocks noChangeAspect="1"/>
          </p:cNvPicPr>
          <p:nvPr/>
        </p:nvPicPr>
        <p:blipFill>
          <a:blip r:embed="rId3">
            <a:alphaModFix/>
          </a:blip>
          <a:stretch>
            <a:fillRect/>
          </a:stretch>
        </p:blipFill>
        <p:spPr>
          <a:xfrm>
            <a:off x="612973" y="2625627"/>
            <a:ext cx="2141129" cy="3058756"/>
          </a:xfrm>
          <a:prstGeom prst="rect">
            <a:avLst/>
          </a:prstGeom>
        </p:spPr>
      </p:pic>
      <p:pic>
        <p:nvPicPr>
          <p:cNvPr id="5" name="Picture 4"/>
          <p:cNvPicPr>
            <a:picLocks noChangeAspect="1"/>
          </p:cNvPicPr>
          <p:nvPr/>
        </p:nvPicPr>
        <p:blipFill>
          <a:blip r:embed="rId4"/>
          <a:stretch>
            <a:fillRect/>
          </a:stretch>
        </p:blipFill>
        <p:spPr>
          <a:xfrm>
            <a:off x="6090257" y="2625627"/>
            <a:ext cx="2711222" cy="3051273"/>
          </a:xfrm>
          <a:prstGeom prst="rect">
            <a:avLst/>
          </a:prstGeom>
        </p:spPr>
      </p:pic>
      <p:pic>
        <p:nvPicPr>
          <p:cNvPr id="6" name="Picture 5"/>
          <p:cNvPicPr>
            <a:picLocks noChangeAspect="1"/>
          </p:cNvPicPr>
          <p:nvPr/>
        </p:nvPicPr>
        <p:blipFill>
          <a:blip r:embed="rId5"/>
          <a:stretch>
            <a:fillRect/>
          </a:stretch>
        </p:blipFill>
        <p:spPr>
          <a:xfrm>
            <a:off x="3088457" y="2625627"/>
            <a:ext cx="2741691" cy="3058756"/>
          </a:xfrm>
          <a:prstGeom prst="rect">
            <a:avLst/>
          </a:prstGeom>
        </p:spPr>
      </p:pic>
    </p:spTree>
    <p:extLst>
      <p:ext uri="{BB962C8B-B14F-4D97-AF65-F5344CB8AC3E}">
        <p14:creationId xmlns:p14="http://schemas.microsoft.com/office/powerpoint/2010/main" val="16476798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34" y="274638"/>
            <a:ext cx="8525189" cy="1143000"/>
          </a:xfrm>
        </p:spPr>
        <p:txBody>
          <a:bodyPr>
            <a:noAutofit/>
          </a:bodyPr>
          <a:lstStyle/>
          <a:p>
            <a:r>
              <a:rPr lang="en-US" dirty="0" smtClean="0"/>
              <a:t>Strategies for change (Heath &amp; Heath, 2010)</a:t>
            </a:r>
            <a:endParaRPr lang="en-US" sz="3600" dirty="0"/>
          </a:p>
        </p:txBody>
      </p:sp>
      <p:sp>
        <p:nvSpPr>
          <p:cNvPr id="3" name="Content Placeholder 2"/>
          <p:cNvSpPr>
            <a:spLocks noGrp="1"/>
          </p:cNvSpPr>
          <p:nvPr>
            <p:ph idx="1"/>
          </p:nvPr>
        </p:nvSpPr>
        <p:spPr>
          <a:xfrm>
            <a:off x="612648" y="1600200"/>
            <a:ext cx="8153400" cy="5257800"/>
          </a:xfrm>
        </p:spPr>
        <p:txBody>
          <a:bodyPr>
            <a:normAutofit fontScale="92500" lnSpcReduction="10000"/>
          </a:bodyPr>
          <a:lstStyle/>
          <a:p>
            <a:r>
              <a:rPr lang="en-US" dirty="0" smtClean="0"/>
              <a:t>Direct the rider</a:t>
            </a:r>
          </a:p>
          <a:p>
            <a:pPr lvl="1"/>
            <a:r>
              <a:rPr lang="en-US" dirty="0" smtClean="0"/>
              <a:t>Follow the bright spots</a:t>
            </a:r>
          </a:p>
          <a:p>
            <a:pPr lvl="1"/>
            <a:r>
              <a:rPr lang="en-US" dirty="0" smtClean="0"/>
              <a:t>Script the critical moves</a:t>
            </a:r>
          </a:p>
          <a:p>
            <a:pPr lvl="1"/>
            <a:r>
              <a:rPr lang="en-US" dirty="0" smtClean="0"/>
              <a:t>Point to the destination</a:t>
            </a:r>
          </a:p>
          <a:p>
            <a:r>
              <a:rPr lang="en-US" dirty="0" smtClean="0"/>
              <a:t>Motivate the elephant</a:t>
            </a:r>
          </a:p>
          <a:p>
            <a:pPr lvl="1"/>
            <a:r>
              <a:rPr lang="en-US" dirty="0" smtClean="0"/>
              <a:t>Find the feeling</a:t>
            </a:r>
          </a:p>
          <a:p>
            <a:pPr lvl="1"/>
            <a:r>
              <a:rPr lang="en-US" dirty="0" smtClean="0"/>
              <a:t>Shrink the change</a:t>
            </a:r>
          </a:p>
          <a:p>
            <a:pPr lvl="1"/>
            <a:r>
              <a:rPr lang="en-US" dirty="0" smtClean="0"/>
              <a:t>Grow your people</a:t>
            </a:r>
          </a:p>
          <a:p>
            <a:r>
              <a:rPr lang="en-US" dirty="0" smtClean="0"/>
              <a:t>Shape the path</a:t>
            </a:r>
          </a:p>
          <a:p>
            <a:pPr lvl="1"/>
            <a:r>
              <a:rPr lang="en-US" dirty="0" smtClean="0"/>
              <a:t>Tweak the environment</a:t>
            </a:r>
          </a:p>
          <a:p>
            <a:pPr lvl="1"/>
            <a:r>
              <a:rPr lang="en-US" dirty="0" smtClean="0"/>
              <a:t>Build habits</a:t>
            </a:r>
          </a:p>
          <a:p>
            <a:pPr lvl="1"/>
            <a:r>
              <a:rPr lang="en-US" dirty="0" smtClean="0"/>
              <a:t>Rally the herd</a:t>
            </a:r>
            <a:endParaRPr lang="en-US" dirty="0"/>
          </a:p>
        </p:txBody>
      </p:sp>
    </p:spTree>
    <p:extLst>
      <p:ext uri="{BB962C8B-B14F-4D97-AF65-F5344CB8AC3E}">
        <p14:creationId xmlns:p14="http://schemas.microsoft.com/office/powerpoint/2010/main" val="13099878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learning communities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9</a:t>
            </a:fld>
            <a:endParaRPr lang="en-US"/>
          </a:p>
        </p:txBody>
      </p:sp>
    </p:spTree>
    <p:extLst>
      <p:ext uri="{BB962C8B-B14F-4D97-AF65-F5344CB8AC3E}">
        <p14:creationId xmlns:p14="http://schemas.microsoft.com/office/powerpoint/2010/main" val="368893186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Default Theme">
  <a:themeElements>
    <a:clrScheme name="Custom 5">
      <a:dk1>
        <a:sysClr val="windowText" lastClr="000000"/>
      </a:dk1>
      <a:lt1>
        <a:sysClr val="window" lastClr="FFFFFF"/>
      </a:lt1>
      <a:dk2>
        <a:srgbClr val="3488B6"/>
      </a:dk2>
      <a:lt2>
        <a:srgbClr val="EBDDC3"/>
      </a:lt2>
      <a:accent1>
        <a:srgbClr val="525A93"/>
      </a:accent1>
      <a:accent2>
        <a:srgbClr val="EDAA61"/>
      </a:accent2>
      <a:accent3>
        <a:srgbClr val="A5AB81"/>
      </a:accent3>
      <a:accent4>
        <a:srgbClr val="EDAA61"/>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5">
    <a:dk1>
      <a:sysClr val="windowText" lastClr="000000"/>
    </a:dk1>
    <a:lt1>
      <a:sysClr val="window" lastClr="FFFFFF"/>
    </a:lt1>
    <a:dk2>
      <a:srgbClr val="3488B6"/>
    </a:dk2>
    <a:lt2>
      <a:srgbClr val="EBDDC3"/>
    </a:lt2>
    <a:accent1>
      <a:srgbClr val="525A93"/>
    </a:accent1>
    <a:accent2>
      <a:srgbClr val="EDAA61"/>
    </a:accent2>
    <a:accent3>
      <a:srgbClr val="A5AB81"/>
    </a:accent3>
    <a:accent4>
      <a:srgbClr val="EDAA61"/>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3957</TotalTime>
  <Words>4472</Words>
  <Application>Microsoft Macintosh PowerPoint</Application>
  <PresentationFormat>On-screen Show (4:3)</PresentationFormat>
  <Paragraphs>809</Paragraphs>
  <Slides>79</Slides>
  <Notes>26</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Default Theme</vt:lpstr>
      <vt:lpstr>Document</vt:lpstr>
      <vt:lpstr>Leadership for teacher learning</vt:lpstr>
      <vt:lpstr>Before we begin… </vt:lpstr>
      <vt:lpstr>Control and impact </vt:lpstr>
      <vt:lpstr>Unpacking formative assessment</vt:lpstr>
      <vt:lpstr>And one big idea</vt:lpstr>
      <vt:lpstr>The knowing-doing gap (Pfeffer 2000)</vt:lpstr>
      <vt:lpstr>The happiness hypothesis (Haidt, 2005)</vt:lpstr>
      <vt:lpstr>Strategies for change (Heath &amp; Heath, 2010)</vt:lpstr>
      <vt:lpstr>Professional learning communities</vt:lpstr>
      <vt:lpstr>Why people shouldn’t work on their own</vt:lpstr>
      <vt:lpstr>Collaboration and creativity in ‘small worlds’</vt:lpstr>
      <vt:lpstr>Defining the closeness of a team</vt:lpstr>
      <vt:lpstr>Probability of a Broadway hit: 1945-1989</vt:lpstr>
      <vt:lpstr>Professional learning communities</vt:lpstr>
      <vt:lpstr>Main approaches to formative assessment</vt:lpstr>
      <vt:lpstr>Complementary processes</vt:lpstr>
      <vt:lpstr>A model for teacher learning</vt:lpstr>
      <vt:lpstr>A model for teacher learning</vt:lpstr>
      <vt:lpstr>Choice</vt:lpstr>
      <vt:lpstr>A strengths-based approach to change</vt:lpstr>
      <vt:lpstr>Flexibility</vt:lpstr>
      <vt:lpstr>Strategies and techniques</vt:lpstr>
      <vt:lpstr>Context matters…</vt:lpstr>
      <vt:lpstr>PowerPoint Presentation</vt:lpstr>
      <vt:lpstr>Tight, but loose</vt:lpstr>
      <vt:lpstr>Design and intervention</vt:lpstr>
      <vt:lpstr>Small steps</vt:lpstr>
      <vt:lpstr>Expertise</vt:lpstr>
      <vt:lpstr>Knowing more than we can say</vt:lpstr>
      <vt:lpstr>Knowledge creation and conversion</vt:lpstr>
      <vt:lpstr>Looking at the wrong knowledge</vt:lpstr>
      <vt:lpstr>PowerPoint Presentation</vt:lpstr>
      <vt:lpstr>PowerPoint Presentation</vt:lpstr>
      <vt:lpstr>Sensory capacity</vt:lpstr>
      <vt:lpstr>Hand hygiene in hospitals</vt:lpstr>
      <vt:lpstr>Accountability</vt:lpstr>
      <vt:lpstr>Making a commitment</vt:lpstr>
      <vt:lpstr>And being held to it</vt:lpstr>
      <vt:lpstr>Support</vt:lpstr>
      <vt:lpstr>Supportive accountability</vt:lpstr>
      <vt:lpstr>A case study in risk</vt:lpstr>
      <vt:lpstr>The introduction of the ‘switch’ procedure</vt:lpstr>
      <vt:lpstr>Teacher learning communities</vt:lpstr>
      <vt:lpstr>PowerPoint Presentation</vt:lpstr>
      <vt:lpstr>Strategies for teacher change</vt:lpstr>
      <vt:lpstr>Teacher learning communities</vt:lpstr>
      <vt:lpstr>Signature pedagogies</vt:lpstr>
      <vt:lpstr>In Law</vt:lpstr>
      <vt:lpstr>In Medicine</vt:lpstr>
      <vt:lpstr>A “signature pedagogy” for teacher learning</vt:lpstr>
      <vt:lpstr>Activities 1, 2, 3, 5, 6: “Bookends”</vt:lpstr>
      <vt:lpstr>Ground-rules for TLCs</vt:lpstr>
      <vt:lpstr>Activity 1: Introduction</vt:lpstr>
      <vt:lpstr>Activity 2: Starter</vt:lpstr>
      <vt:lpstr>Activity 3: Feedback</vt:lpstr>
      <vt:lpstr>Activity 4: New learning about AfL</vt:lpstr>
      <vt:lpstr>Activity 5: Personal action planning</vt:lpstr>
      <vt:lpstr>Activity 6: Wrap</vt:lpstr>
      <vt:lpstr>Every TLC needs a leader</vt:lpstr>
      <vt:lpstr>Every TLC needs a leader</vt:lpstr>
      <vt:lpstr>Membership of TLCs</vt:lpstr>
      <vt:lpstr>Peer observation</vt:lpstr>
      <vt:lpstr>A hinge-point question about TLC leaders</vt:lpstr>
      <vt:lpstr>A hinge-point question about TLC meetings</vt:lpstr>
      <vt:lpstr>Making time to “sharpen the saw”</vt:lpstr>
      <vt:lpstr>A case study in one district</vt:lpstr>
      <vt:lpstr>Progress of TLCs in Cannington</vt:lpstr>
      <vt:lpstr>Cake or death?</vt:lpstr>
      <vt:lpstr>How will we know if it’s working?</vt:lpstr>
      <vt:lpstr>Monitoring implementation</vt:lpstr>
      <vt:lpstr>Mapping out the terrain</vt:lpstr>
      <vt:lpstr>We’ll know when it’s working when…</vt:lpstr>
      <vt:lpstr>Possible foci for “Learning walks”</vt:lpstr>
      <vt:lpstr>When is change sustainable?</vt:lpstr>
      <vt:lpstr>Key stakeholders’ reactions</vt:lpstr>
      <vt:lpstr>Managing disappointments</vt:lpstr>
      <vt:lpstr>Force-field analysis (Lewin, 1954)</vt:lpstr>
      <vt:lpstr>Summary</vt:lpstr>
      <vt:lpstr>To find out more…</vt:lpstr>
    </vt:vector>
  </TitlesOfParts>
  <Company>Institute of Education, University of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Wiliam</dc:creator>
  <cp:lastModifiedBy>Dylan Wiliam</cp:lastModifiedBy>
  <cp:revision>64</cp:revision>
  <dcterms:created xsi:type="dcterms:W3CDTF">2012-11-27T07:28:00Z</dcterms:created>
  <dcterms:modified xsi:type="dcterms:W3CDTF">2012-12-04T09:33:40Z</dcterms:modified>
</cp:coreProperties>
</file>