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50"/>
  </p:notesMasterIdLst>
  <p:sldIdLst>
    <p:sldId id="256" r:id="rId2"/>
    <p:sldId id="292" r:id="rId3"/>
    <p:sldId id="265" r:id="rId4"/>
    <p:sldId id="293" r:id="rId5"/>
    <p:sldId id="296" r:id="rId6"/>
    <p:sldId id="295" r:id="rId7"/>
    <p:sldId id="299" r:id="rId8"/>
    <p:sldId id="297" r:id="rId9"/>
    <p:sldId id="294" r:id="rId10"/>
    <p:sldId id="298" r:id="rId11"/>
    <p:sldId id="276" r:id="rId12"/>
    <p:sldId id="277" r:id="rId13"/>
    <p:sldId id="300" r:id="rId14"/>
    <p:sldId id="302" r:id="rId15"/>
    <p:sldId id="303" r:id="rId16"/>
    <p:sldId id="304" r:id="rId17"/>
    <p:sldId id="305" r:id="rId18"/>
    <p:sldId id="306" r:id="rId19"/>
    <p:sldId id="269" r:id="rId20"/>
    <p:sldId id="282" r:id="rId21"/>
    <p:sldId id="289" r:id="rId22"/>
    <p:sldId id="290" r:id="rId23"/>
    <p:sldId id="287" r:id="rId24"/>
    <p:sldId id="260" r:id="rId25"/>
    <p:sldId id="261" r:id="rId26"/>
    <p:sldId id="262" r:id="rId27"/>
    <p:sldId id="263" r:id="rId28"/>
    <p:sldId id="288" r:id="rId29"/>
    <p:sldId id="264" r:id="rId30"/>
    <p:sldId id="278" r:id="rId31"/>
    <p:sldId id="284" r:id="rId32"/>
    <p:sldId id="307" r:id="rId33"/>
    <p:sldId id="308" r:id="rId34"/>
    <p:sldId id="309" r:id="rId35"/>
    <p:sldId id="312" r:id="rId36"/>
    <p:sldId id="311" r:id="rId37"/>
    <p:sldId id="313" r:id="rId38"/>
    <p:sldId id="314" r:id="rId39"/>
    <p:sldId id="315" r:id="rId40"/>
    <p:sldId id="347" r:id="rId41"/>
    <p:sldId id="317" r:id="rId42"/>
    <p:sldId id="318" r:id="rId43"/>
    <p:sldId id="319" r:id="rId44"/>
    <p:sldId id="336" r:id="rId45"/>
    <p:sldId id="337" r:id="rId46"/>
    <p:sldId id="338" r:id="rId47"/>
    <p:sldId id="346" r:id="rId48"/>
    <p:sldId id="291" r:id="rId4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52" autoAdjust="0"/>
  </p:normalViewPr>
  <p:slideViewPr>
    <p:cSldViewPr snapToGrid="0">
      <p:cViewPr varScale="1">
        <p:scale>
          <a:sx n="85" d="100"/>
          <a:sy n="85" d="100"/>
        </p:scale>
        <p:origin x="-78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S:Sartain:Teacher%20evaluation%20in%20Chicago.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Not%20me%20work:E:Ericsson:The%20role%20of%20deliberate%20practice%20(PR%201993)%20figure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Not%20me%20work:E:Ericsson:The%20role%20of%20deliberate%20practice%20(PR%201993)%20figu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36141062724302"/>
          <c:y val="0.151772546288857"/>
          <c:w val="0.811137848840324"/>
          <c:h val="0.715574392486653"/>
        </c:manualLayout>
      </c:layout>
      <c:lineChart>
        <c:grouping val="standard"/>
        <c:varyColors val="0"/>
        <c:ser>
          <c:idx val="0"/>
          <c:order val="0"/>
          <c:tx>
            <c:strRef>
              <c:f>Sheet1!$B$1</c:f>
              <c:strCache>
                <c:ptCount val="1"/>
                <c:pt idx="0">
                  <c:v>Reading</c:v>
                </c:pt>
              </c:strCache>
            </c:strRef>
          </c:tx>
          <c:cat>
            <c:strRef>
              <c:f>Sheet1!$A$9:$A$12</c:f>
              <c:strCache>
                <c:ptCount val="4"/>
                <c:pt idx="0">
                  <c:v>Unsatisfactory</c:v>
                </c:pt>
                <c:pt idx="1">
                  <c:v>Basic</c:v>
                </c:pt>
                <c:pt idx="2">
                  <c:v>Proficient</c:v>
                </c:pt>
                <c:pt idx="3">
                  <c:v>Distinguished</c:v>
                </c:pt>
              </c:strCache>
            </c:strRef>
          </c:cat>
          <c:val>
            <c:numRef>
              <c:f>Sheet1!$B$9:$B$12</c:f>
              <c:numCache>
                <c:formatCode>0.000</c:formatCode>
                <c:ptCount val="4"/>
                <c:pt idx="0">
                  <c:v>-13.23333333333333</c:v>
                </c:pt>
                <c:pt idx="1">
                  <c:v>-2.9</c:v>
                </c:pt>
                <c:pt idx="2">
                  <c:v>6.7</c:v>
                </c:pt>
                <c:pt idx="3">
                  <c:v>14.3</c:v>
                </c:pt>
              </c:numCache>
            </c:numRef>
          </c:val>
          <c:smooth val="0"/>
        </c:ser>
        <c:ser>
          <c:idx val="1"/>
          <c:order val="1"/>
          <c:tx>
            <c:strRef>
              <c:f>Sheet1!$C$1</c:f>
              <c:strCache>
                <c:ptCount val="1"/>
                <c:pt idx="0">
                  <c:v>Mathematics</c:v>
                </c:pt>
              </c:strCache>
            </c:strRef>
          </c:tx>
          <c:cat>
            <c:strRef>
              <c:f>Sheet1!$A$9:$A$12</c:f>
              <c:strCache>
                <c:ptCount val="4"/>
                <c:pt idx="0">
                  <c:v>Unsatisfactory</c:v>
                </c:pt>
                <c:pt idx="1">
                  <c:v>Basic</c:v>
                </c:pt>
                <c:pt idx="2">
                  <c:v>Proficient</c:v>
                </c:pt>
                <c:pt idx="3">
                  <c:v>Distinguished</c:v>
                </c:pt>
              </c:strCache>
            </c:strRef>
          </c:cat>
          <c:val>
            <c:numRef>
              <c:f>Sheet1!$C$9:$C$12</c:f>
              <c:numCache>
                <c:formatCode>0.000</c:formatCode>
                <c:ptCount val="4"/>
                <c:pt idx="0">
                  <c:v>-9.36666666666667</c:v>
                </c:pt>
                <c:pt idx="1">
                  <c:v>-3.466666666666666</c:v>
                </c:pt>
                <c:pt idx="2">
                  <c:v>-0.2</c:v>
                </c:pt>
                <c:pt idx="3">
                  <c:v>17.4</c:v>
                </c:pt>
              </c:numCache>
            </c:numRef>
          </c:val>
          <c:smooth val="0"/>
        </c:ser>
        <c:dLbls>
          <c:showLegendKey val="0"/>
          <c:showVal val="0"/>
          <c:showCatName val="0"/>
          <c:showSerName val="0"/>
          <c:showPercent val="0"/>
          <c:showBubbleSize val="0"/>
        </c:dLbls>
        <c:marker val="1"/>
        <c:smooth val="0"/>
        <c:axId val="-2120081112"/>
        <c:axId val="-2119981480"/>
      </c:lineChart>
      <c:catAx>
        <c:axId val="-2120081112"/>
        <c:scaling>
          <c:orientation val="minMax"/>
        </c:scaling>
        <c:delete val="0"/>
        <c:axPos val="b"/>
        <c:majorTickMark val="out"/>
        <c:minorTickMark val="none"/>
        <c:tickLblPos val="nextTo"/>
        <c:crossAx val="-2119981480"/>
        <c:crossesAt val="-15.0"/>
        <c:auto val="1"/>
        <c:lblAlgn val="ctr"/>
        <c:lblOffset val="100"/>
        <c:noMultiLvlLbl val="0"/>
      </c:catAx>
      <c:valAx>
        <c:axId val="-2119981480"/>
        <c:scaling>
          <c:orientation val="minMax"/>
        </c:scaling>
        <c:delete val="0"/>
        <c:axPos val="l"/>
        <c:majorGridlines>
          <c:spPr>
            <a:ln>
              <a:noFill/>
            </a:ln>
          </c:spPr>
        </c:majorGridlines>
        <c:title>
          <c:tx>
            <c:rich>
              <a:bodyPr rot="-5400000" vert="horz"/>
              <a:lstStyle/>
              <a:p>
                <a:pPr>
                  <a:defRPr/>
                </a:pPr>
                <a:r>
                  <a:rPr lang="en-US" dirty="0"/>
                  <a:t>Percentage </a:t>
                </a:r>
                <a:r>
                  <a:rPr lang="en-US" dirty="0" smtClean="0"/>
                  <a:t>change </a:t>
                </a:r>
                <a:r>
                  <a:rPr lang="en-US" dirty="0"/>
                  <a:t>in rate of learning</a:t>
                </a:r>
              </a:p>
            </c:rich>
          </c:tx>
          <c:layout/>
          <c:overlay val="0"/>
        </c:title>
        <c:numFmt formatCode="0" sourceLinked="0"/>
        <c:majorTickMark val="out"/>
        <c:minorTickMark val="none"/>
        <c:tickLblPos val="nextTo"/>
        <c:crossAx val="-2120081112"/>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Weekly!$B$1</c:f>
              <c:strCache>
                <c:ptCount val="1"/>
                <c:pt idx="0">
                  <c:v>Music Ed</c:v>
                </c:pt>
              </c:strCache>
            </c:strRef>
          </c:tx>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Weekly!$B$2:$B$17</c:f>
              <c:numCache>
                <c:formatCode>0.0</c:formatCode>
                <c:ptCount val="16"/>
                <c:pt idx="0">
                  <c:v>0.2</c:v>
                </c:pt>
                <c:pt idx="1">
                  <c:v>0.3</c:v>
                </c:pt>
                <c:pt idx="2">
                  <c:v>1.6</c:v>
                </c:pt>
                <c:pt idx="3">
                  <c:v>1.7</c:v>
                </c:pt>
                <c:pt idx="4">
                  <c:v>2.1</c:v>
                </c:pt>
                <c:pt idx="5">
                  <c:v>3.2</c:v>
                </c:pt>
                <c:pt idx="6">
                  <c:v>3.2</c:v>
                </c:pt>
                <c:pt idx="7">
                  <c:v>4.1</c:v>
                </c:pt>
                <c:pt idx="8">
                  <c:v>6.2</c:v>
                </c:pt>
                <c:pt idx="9">
                  <c:v>7.8</c:v>
                </c:pt>
                <c:pt idx="10">
                  <c:v>8.8</c:v>
                </c:pt>
                <c:pt idx="11">
                  <c:v>8.9</c:v>
                </c:pt>
                <c:pt idx="12">
                  <c:v>9.4</c:v>
                </c:pt>
                <c:pt idx="13">
                  <c:v>8.0</c:v>
                </c:pt>
                <c:pt idx="14">
                  <c:v>13.4</c:v>
                </c:pt>
                <c:pt idx="15">
                  <c:v>11.0</c:v>
                </c:pt>
              </c:numCache>
            </c:numRef>
          </c:yVal>
          <c:smooth val="0"/>
        </c:ser>
        <c:ser>
          <c:idx val="1"/>
          <c:order val="1"/>
          <c:tx>
            <c:strRef>
              <c:f>Weekly!$C$1</c:f>
              <c:strCache>
                <c:ptCount val="1"/>
                <c:pt idx="0">
                  <c:v>Good</c:v>
                </c:pt>
              </c:strCache>
            </c:strRef>
          </c:tx>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Weekly!$C$2:$C$17</c:f>
              <c:numCache>
                <c:formatCode>0.0</c:formatCode>
                <c:ptCount val="16"/>
                <c:pt idx="0">
                  <c:v>0.8</c:v>
                </c:pt>
                <c:pt idx="1">
                  <c:v>1.6</c:v>
                </c:pt>
                <c:pt idx="2">
                  <c:v>0.8</c:v>
                </c:pt>
                <c:pt idx="3">
                  <c:v>1.7</c:v>
                </c:pt>
                <c:pt idx="4">
                  <c:v>3.6</c:v>
                </c:pt>
                <c:pt idx="5">
                  <c:v>4.2</c:v>
                </c:pt>
                <c:pt idx="6">
                  <c:v>4.6</c:v>
                </c:pt>
                <c:pt idx="7">
                  <c:v>6.9</c:v>
                </c:pt>
                <c:pt idx="8">
                  <c:v>8.8</c:v>
                </c:pt>
                <c:pt idx="9">
                  <c:v>10.1</c:v>
                </c:pt>
                <c:pt idx="10">
                  <c:v>12.5</c:v>
                </c:pt>
                <c:pt idx="11">
                  <c:v>12.0</c:v>
                </c:pt>
                <c:pt idx="12">
                  <c:v>16.6</c:v>
                </c:pt>
                <c:pt idx="13">
                  <c:v>20.2</c:v>
                </c:pt>
                <c:pt idx="14">
                  <c:v>23.5</c:v>
                </c:pt>
                <c:pt idx="15">
                  <c:v>24.0</c:v>
                </c:pt>
              </c:numCache>
            </c:numRef>
          </c:yVal>
          <c:smooth val="0"/>
        </c:ser>
        <c:ser>
          <c:idx val="2"/>
          <c:order val="2"/>
          <c:tx>
            <c:strRef>
              <c:f>Weekly!$D$1</c:f>
              <c:strCache>
                <c:ptCount val="1"/>
                <c:pt idx="0">
                  <c:v>Best </c:v>
                </c:pt>
              </c:strCache>
            </c:strRef>
          </c:tx>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Weekly!$D$2:$D$17</c:f>
              <c:numCache>
                <c:formatCode>0.0</c:formatCode>
                <c:ptCount val="16"/>
                <c:pt idx="0">
                  <c:v>1.6</c:v>
                </c:pt>
                <c:pt idx="1">
                  <c:v>1.4</c:v>
                </c:pt>
                <c:pt idx="2">
                  <c:v>1.0</c:v>
                </c:pt>
                <c:pt idx="3">
                  <c:v>3.6</c:v>
                </c:pt>
                <c:pt idx="4">
                  <c:v>5.6</c:v>
                </c:pt>
                <c:pt idx="5">
                  <c:v>8.0</c:v>
                </c:pt>
                <c:pt idx="6">
                  <c:v>8.5</c:v>
                </c:pt>
                <c:pt idx="7">
                  <c:v>8.6</c:v>
                </c:pt>
                <c:pt idx="8">
                  <c:v>12.5</c:v>
                </c:pt>
                <c:pt idx="9">
                  <c:v>16.2</c:v>
                </c:pt>
                <c:pt idx="10">
                  <c:v>18.4</c:v>
                </c:pt>
                <c:pt idx="11">
                  <c:v>18.4</c:v>
                </c:pt>
                <c:pt idx="12">
                  <c:v>19.1</c:v>
                </c:pt>
                <c:pt idx="13">
                  <c:v>19.3</c:v>
                </c:pt>
                <c:pt idx="14">
                  <c:v>16.2</c:v>
                </c:pt>
                <c:pt idx="15">
                  <c:v>29.1</c:v>
                </c:pt>
              </c:numCache>
            </c:numRef>
          </c:yVal>
          <c:smooth val="0"/>
        </c:ser>
        <c:ser>
          <c:idx val="3"/>
          <c:order val="3"/>
          <c:tx>
            <c:strRef>
              <c:f>Weekly!$E$1</c:f>
              <c:strCache>
                <c:ptCount val="1"/>
                <c:pt idx="0">
                  <c:v>Professionals</c:v>
                </c:pt>
              </c:strCache>
            </c:strRef>
          </c:tx>
          <c:spPr>
            <a:ln>
              <a:solidFill>
                <a:schemeClr val="tx2"/>
              </a:solidFill>
            </a:ln>
          </c:spPr>
          <c:marker>
            <c:symbol val="circle"/>
            <c:size val="9"/>
            <c:spPr>
              <a:solidFill>
                <a:srgbClr val="3488B6"/>
              </a:solidFill>
              <a:ln>
                <a:solidFill>
                  <a:srgbClr val="3488B6"/>
                </a:solidFill>
              </a:ln>
            </c:spPr>
          </c:marker>
          <c:dPt>
            <c:idx val="11"/>
            <c:bubble3D val="0"/>
          </c:dPt>
          <c:xVal>
            <c:numRef>
              <c:f>Weekly!$A$2:$A$17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Weekly!$E$2:$E$17</c:f>
              <c:numCache>
                <c:formatCode>0.0</c:formatCode>
                <c:ptCount val="16"/>
                <c:pt idx="0">
                  <c:v>0.8</c:v>
                </c:pt>
                <c:pt idx="1">
                  <c:v>0.8</c:v>
                </c:pt>
                <c:pt idx="2">
                  <c:v>1.0</c:v>
                </c:pt>
                <c:pt idx="3">
                  <c:v>1.7</c:v>
                </c:pt>
                <c:pt idx="4">
                  <c:v>4.0</c:v>
                </c:pt>
                <c:pt idx="5">
                  <c:v>5.1</c:v>
                </c:pt>
                <c:pt idx="6">
                  <c:v>6.0</c:v>
                </c:pt>
                <c:pt idx="7">
                  <c:v>7.4</c:v>
                </c:pt>
                <c:pt idx="8">
                  <c:v>12.0</c:v>
                </c:pt>
                <c:pt idx="9">
                  <c:v>14.5</c:v>
                </c:pt>
                <c:pt idx="10">
                  <c:v>16.0</c:v>
                </c:pt>
                <c:pt idx="11">
                  <c:v>22.4</c:v>
                </c:pt>
                <c:pt idx="12">
                  <c:v>22.7</c:v>
                </c:pt>
                <c:pt idx="13">
                  <c:v>24.9</c:v>
                </c:pt>
                <c:pt idx="14">
                  <c:v>26.1</c:v>
                </c:pt>
                <c:pt idx="15">
                  <c:v>31.4</c:v>
                </c:pt>
              </c:numCache>
            </c:numRef>
          </c:yVal>
          <c:smooth val="0"/>
        </c:ser>
        <c:dLbls>
          <c:showLegendKey val="0"/>
          <c:showVal val="0"/>
          <c:showCatName val="0"/>
          <c:showSerName val="0"/>
          <c:showPercent val="0"/>
          <c:showBubbleSize val="0"/>
        </c:dLbls>
        <c:axId val="1825947848"/>
        <c:axId val="1793242648"/>
      </c:scatterChart>
      <c:valAx>
        <c:axId val="1825947848"/>
        <c:scaling>
          <c:orientation val="minMax"/>
          <c:max val="21.0"/>
          <c:min val="4.0"/>
        </c:scaling>
        <c:delete val="0"/>
        <c:axPos val="b"/>
        <c:title>
          <c:tx>
            <c:rich>
              <a:bodyPr/>
              <a:lstStyle/>
              <a:p>
                <a:pPr>
                  <a:defRPr sz="1800"/>
                </a:pPr>
                <a:r>
                  <a:rPr lang="en-US" sz="1800"/>
                  <a:t>Age</a:t>
                </a:r>
              </a:p>
            </c:rich>
          </c:tx>
          <c:layout/>
          <c:overlay val="0"/>
        </c:title>
        <c:numFmt formatCode="General" sourceLinked="1"/>
        <c:majorTickMark val="out"/>
        <c:minorTickMark val="none"/>
        <c:tickLblPos val="nextTo"/>
        <c:txPr>
          <a:bodyPr/>
          <a:lstStyle/>
          <a:p>
            <a:pPr>
              <a:defRPr sz="1800"/>
            </a:pPr>
            <a:endParaRPr lang="en-US"/>
          </a:p>
        </c:txPr>
        <c:crossAx val="1793242648"/>
        <c:crosses val="autoZero"/>
        <c:crossBetween val="midCat"/>
      </c:valAx>
      <c:valAx>
        <c:axId val="1793242648"/>
        <c:scaling>
          <c:orientation val="minMax"/>
        </c:scaling>
        <c:delete val="0"/>
        <c:axPos val="l"/>
        <c:majorGridlines/>
        <c:title>
          <c:tx>
            <c:rich>
              <a:bodyPr rot="-5400000" vert="horz"/>
              <a:lstStyle/>
              <a:p>
                <a:pPr>
                  <a:defRPr/>
                </a:pPr>
                <a:r>
                  <a:rPr lang="en-US" sz="1800"/>
                  <a:t>Hours of practie per week</a:t>
                </a:r>
              </a:p>
            </c:rich>
          </c:tx>
          <c:layout/>
          <c:overlay val="0"/>
        </c:title>
        <c:numFmt formatCode="0" sourceLinked="0"/>
        <c:majorTickMark val="out"/>
        <c:minorTickMark val="none"/>
        <c:tickLblPos val="nextTo"/>
        <c:txPr>
          <a:bodyPr/>
          <a:lstStyle/>
          <a:p>
            <a:pPr>
              <a:defRPr sz="1800"/>
            </a:pPr>
            <a:endParaRPr lang="en-US"/>
          </a:p>
        </c:txPr>
        <c:crossAx val="1825947848"/>
        <c:crosses val="autoZero"/>
        <c:crossBetween val="midCat"/>
      </c:valAx>
    </c:plotArea>
    <c:legend>
      <c:legendPos val="t"/>
      <c:layout/>
      <c:overlay val="0"/>
      <c:txPr>
        <a:bodyPr/>
        <a:lstStyle/>
        <a:p>
          <a:pPr>
            <a:defRPr sz="18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Cumulative!$B$1</c:f>
              <c:strCache>
                <c:ptCount val="1"/>
                <c:pt idx="0">
                  <c:v>Music Ed</c:v>
                </c:pt>
              </c:strCache>
            </c:strRef>
          </c:tx>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Cumulative!$B$2:$B$17</c:f>
              <c:numCache>
                <c:formatCode>General</c:formatCode>
                <c:ptCount val="16"/>
                <c:pt idx="0">
                  <c:v>0.0</c:v>
                </c:pt>
                <c:pt idx="1">
                  <c:v>50.0</c:v>
                </c:pt>
                <c:pt idx="2">
                  <c:v>100.0</c:v>
                </c:pt>
                <c:pt idx="3">
                  <c:v>160.0</c:v>
                </c:pt>
                <c:pt idx="4">
                  <c:v>300.0</c:v>
                </c:pt>
                <c:pt idx="5">
                  <c:v>500.0</c:v>
                </c:pt>
                <c:pt idx="6">
                  <c:v>700.0</c:v>
                </c:pt>
                <c:pt idx="7">
                  <c:v>900.0</c:v>
                </c:pt>
                <c:pt idx="8">
                  <c:v>1100.0</c:v>
                </c:pt>
                <c:pt idx="9">
                  <c:v>1600.0</c:v>
                </c:pt>
                <c:pt idx="10">
                  <c:v>2000.0</c:v>
                </c:pt>
                <c:pt idx="11">
                  <c:v>2400.0</c:v>
                </c:pt>
                <c:pt idx="12">
                  <c:v>3000.0</c:v>
                </c:pt>
                <c:pt idx="13">
                  <c:v>3500.0</c:v>
                </c:pt>
                <c:pt idx="14">
                  <c:v>4000.0</c:v>
                </c:pt>
                <c:pt idx="15">
                  <c:v>4600.0</c:v>
                </c:pt>
              </c:numCache>
            </c:numRef>
          </c:yVal>
          <c:smooth val="0"/>
        </c:ser>
        <c:ser>
          <c:idx val="1"/>
          <c:order val="1"/>
          <c:tx>
            <c:strRef>
              <c:f>Cumulative!$C$1</c:f>
              <c:strCache>
                <c:ptCount val="1"/>
                <c:pt idx="0">
                  <c:v>Good</c:v>
                </c:pt>
              </c:strCache>
            </c:strRef>
          </c:tx>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Cumulative!$C$2:$C$17</c:f>
              <c:numCache>
                <c:formatCode>General</c:formatCode>
                <c:ptCount val="16"/>
                <c:pt idx="0">
                  <c:v>0.0</c:v>
                </c:pt>
                <c:pt idx="1">
                  <c:v>50.0</c:v>
                </c:pt>
                <c:pt idx="2">
                  <c:v>100.0</c:v>
                </c:pt>
                <c:pt idx="3">
                  <c:v>160.0</c:v>
                </c:pt>
                <c:pt idx="4">
                  <c:v>300.0</c:v>
                </c:pt>
                <c:pt idx="5">
                  <c:v>500.0</c:v>
                </c:pt>
                <c:pt idx="6">
                  <c:v>800.0</c:v>
                </c:pt>
                <c:pt idx="7">
                  <c:v>1100.0</c:v>
                </c:pt>
                <c:pt idx="8">
                  <c:v>1500.0</c:v>
                </c:pt>
                <c:pt idx="9">
                  <c:v>2100.0</c:v>
                </c:pt>
                <c:pt idx="10">
                  <c:v>2800.0</c:v>
                </c:pt>
                <c:pt idx="11">
                  <c:v>3300.0</c:v>
                </c:pt>
                <c:pt idx="12">
                  <c:v>4200.0</c:v>
                </c:pt>
                <c:pt idx="13">
                  <c:v>5200.0</c:v>
                </c:pt>
                <c:pt idx="14">
                  <c:v>6500.0</c:v>
                </c:pt>
                <c:pt idx="15">
                  <c:v>7800.0</c:v>
                </c:pt>
              </c:numCache>
            </c:numRef>
          </c:yVal>
          <c:smooth val="0"/>
        </c:ser>
        <c:ser>
          <c:idx val="2"/>
          <c:order val="2"/>
          <c:tx>
            <c:strRef>
              <c:f>Cumulative!$D$1</c:f>
              <c:strCache>
                <c:ptCount val="1"/>
                <c:pt idx="0">
                  <c:v>Best </c:v>
                </c:pt>
              </c:strCache>
            </c:strRef>
          </c:tx>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Cumulative!$D$2:$D$17</c:f>
              <c:numCache>
                <c:formatCode>General</c:formatCode>
                <c:ptCount val="16"/>
                <c:pt idx="0">
                  <c:v>0.0</c:v>
                </c:pt>
                <c:pt idx="1">
                  <c:v>100.0</c:v>
                </c:pt>
                <c:pt idx="2">
                  <c:v>200.0</c:v>
                </c:pt>
                <c:pt idx="3">
                  <c:v>400.0</c:v>
                </c:pt>
                <c:pt idx="4">
                  <c:v>700.0</c:v>
                </c:pt>
                <c:pt idx="5">
                  <c:v>1100.0</c:v>
                </c:pt>
                <c:pt idx="6">
                  <c:v>1500.0</c:v>
                </c:pt>
                <c:pt idx="7">
                  <c:v>1900.0</c:v>
                </c:pt>
                <c:pt idx="8">
                  <c:v>2600.0</c:v>
                </c:pt>
                <c:pt idx="9">
                  <c:v>3500.0</c:v>
                </c:pt>
                <c:pt idx="10">
                  <c:v>4400.0</c:v>
                </c:pt>
                <c:pt idx="11">
                  <c:v>5500.0</c:v>
                </c:pt>
                <c:pt idx="12">
                  <c:v>6400.0</c:v>
                </c:pt>
                <c:pt idx="13">
                  <c:v>7300.0</c:v>
                </c:pt>
                <c:pt idx="14">
                  <c:v>8700.0</c:v>
                </c:pt>
                <c:pt idx="15">
                  <c:v>10300.0</c:v>
                </c:pt>
              </c:numCache>
            </c:numRef>
          </c:yVal>
          <c:smooth val="0"/>
        </c:ser>
        <c:ser>
          <c:idx val="3"/>
          <c:order val="3"/>
          <c:tx>
            <c:strRef>
              <c:f>Cumulative!$E$1</c:f>
              <c:strCache>
                <c:ptCount val="1"/>
                <c:pt idx="0">
                  <c:v>Professionals</c:v>
                </c:pt>
              </c:strCache>
            </c:strRef>
          </c:tx>
          <c:spPr>
            <a:ln>
              <a:solidFill>
                <a:schemeClr val="tx2"/>
              </a:solidFill>
            </a:ln>
          </c:spPr>
          <c:marker>
            <c:symbol val="circle"/>
            <c:size val="9"/>
            <c:spPr>
              <a:solidFill>
                <a:srgbClr val="3488B6"/>
              </a:solidFill>
              <a:ln>
                <a:solidFill>
                  <a:srgbClr val="3488B6"/>
                </a:solidFill>
              </a:ln>
            </c:spPr>
          </c:marker>
          <c:xVal>
            <c:numRef>
              <c:f>Cumulative!$A$2:$A$17</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Cumulative!$E$2:$E$17</c:f>
              <c:numCache>
                <c:formatCode>General</c:formatCode>
                <c:ptCount val="16"/>
                <c:pt idx="0">
                  <c:v>0.0</c:v>
                </c:pt>
                <c:pt idx="1">
                  <c:v>50.0</c:v>
                </c:pt>
                <c:pt idx="2">
                  <c:v>100.0</c:v>
                </c:pt>
                <c:pt idx="3">
                  <c:v>300.0</c:v>
                </c:pt>
                <c:pt idx="4">
                  <c:v>500.0</c:v>
                </c:pt>
                <c:pt idx="5">
                  <c:v>700.0</c:v>
                </c:pt>
                <c:pt idx="6">
                  <c:v>900.0</c:v>
                </c:pt>
                <c:pt idx="7">
                  <c:v>1400.0</c:v>
                </c:pt>
                <c:pt idx="8">
                  <c:v>1900.0</c:v>
                </c:pt>
                <c:pt idx="9">
                  <c:v>2800.0</c:v>
                </c:pt>
                <c:pt idx="10">
                  <c:v>3700.0</c:v>
                </c:pt>
                <c:pt idx="11">
                  <c:v>4800.0</c:v>
                </c:pt>
                <c:pt idx="12">
                  <c:v>6000.0</c:v>
                </c:pt>
                <c:pt idx="13">
                  <c:v>7300.0</c:v>
                </c:pt>
                <c:pt idx="14">
                  <c:v>8700.0</c:v>
                </c:pt>
                <c:pt idx="15">
                  <c:v>10300.0</c:v>
                </c:pt>
              </c:numCache>
            </c:numRef>
          </c:yVal>
          <c:smooth val="0"/>
        </c:ser>
        <c:dLbls>
          <c:showLegendKey val="0"/>
          <c:showVal val="0"/>
          <c:showCatName val="0"/>
          <c:showSerName val="0"/>
          <c:showPercent val="0"/>
          <c:showBubbleSize val="0"/>
        </c:dLbls>
        <c:axId val="1920761752"/>
        <c:axId val="1778873864"/>
      </c:scatterChart>
      <c:valAx>
        <c:axId val="1920761752"/>
        <c:scaling>
          <c:orientation val="minMax"/>
          <c:max val="20.0"/>
          <c:min val="4.0"/>
        </c:scaling>
        <c:delete val="0"/>
        <c:axPos val="b"/>
        <c:title>
          <c:tx>
            <c:rich>
              <a:bodyPr/>
              <a:lstStyle/>
              <a:p>
                <a:pPr>
                  <a:defRPr sz="1800"/>
                </a:pPr>
                <a:r>
                  <a:rPr lang="en-US" sz="1800"/>
                  <a:t>Age</a:t>
                </a:r>
              </a:p>
            </c:rich>
          </c:tx>
          <c:layout/>
          <c:overlay val="0"/>
        </c:title>
        <c:numFmt formatCode="General" sourceLinked="1"/>
        <c:majorTickMark val="out"/>
        <c:minorTickMark val="none"/>
        <c:tickLblPos val="nextTo"/>
        <c:txPr>
          <a:bodyPr/>
          <a:lstStyle/>
          <a:p>
            <a:pPr>
              <a:defRPr sz="1800"/>
            </a:pPr>
            <a:endParaRPr lang="en-US"/>
          </a:p>
        </c:txPr>
        <c:crossAx val="1778873864"/>
        <c:crosses val="autoZero"/>
        <c:crossBetween val="midCat"/>
      </c:valAx>
      <c:valAx>
        <c:axId val="1778873864"/>
        <c:scaling>
          <c:orientation val="minMax"/>
          <c:max val="11000.0"/>
          <c:min val="0.0"/>
        </c:scaling>
        <c:delete val="0"/>
        <c:axPos val="l"/>
        <c:majorGridlines/>
        <c:title>
          <c:tx>
            <c:rich>
              <a:bodyPr rot="-5400000" vert="horz"/>
              <a:lstStyle/>
              <a:p>
                <a:pPr>
                  <a:defRPr sz="1800"/>
                </a:pPr>
                <a:r>
                  <a:rPr lang="en-US" sz="1800"/>
                  <a:t>Cumulative</a:t>
                </a:r>
                <a:r>
                  <a:rPr lang="en-US" sz="1800" baseline="0"/>
                  <a:t> hours of practice</a:t>
                </a:r>
                <a:endParaRPr lang="en-US" sz="1800"/>
              </a:p>
            </c:rich>
          </c:tx>
          <c:layout/>
          <c:overlay val="0"/>
        </c:title>
        <c:numFmt formatCode="General" sourceLinked="1"/>
        <c:majorTickMark val="out"/>
        <c:minorTickMark val="none"/>
        <c:tickLblPos val="nextTo"/>
        <c:txPr>
          <a:bodyPr/>
          <a:lstStyle/>
          <a:p>
            <a:pPr>
              <a:defRPr sz="1800"/>
            </a:pPr>
            <a:endParaRPr lang="en-US"/>
          </a:p>
        </c:txPr>
        <c:crossAx val="1920761752"/>
        <c:crosses val="autoZero"/>
        <c:crossBetween val="midCat"/>
      </c:valAx>
    </c:plotArea>
    <c:legend>
      <c:legendPos val="t"/>
      <c:layout/>
      <c:overlay val="0"/>
      <c:spPr>
        <a:solidFill>
          <a:schemeClr val="bg1"/>
        </a:solidFill>
        <a:ln>
          <a:noFill/>
        </a:ln>
      </c:spPr>
      <c:txPr>
        <a:bodyPr/>
        <a:lstStyle/>
        <a:p>
          <a:pPr>
            <a:defRPr sz="180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Sheet1!$B$18</c:f>
              <c:strCache>
                <c:ptCount val="1"/>
                <c:pt idx="0">
                  <c:v>Model 1</c:v>
                </c:pt>
              </c:strCache>
            </c:strRef>
          </c:tx>
          <c:cat>
            <c:strRef>
              <c:f>Sheet1!$A$19:$A$22</c:f>
              <c:strCache>
                <c:ptCount val="4"/>
                <c:pt idx="0">
                  <c:v>0</c:v>
                </c:pt>
                <c:pt idx="1">
                  <c:v>1</c:v>
                </c:pt>
                <c:pt idx="2">
                  <c:v>2</c:v>
                </c:pt>
                <c:pt idx="3">
                  <c:v>3 to 5</c:v>
                </c:pt>
              </c:strCache>
            </c:strRef>
          </c:cat>
          <c:val>
            <c:numRef>
              <c:f>Sheet1!$B$19:$B$22</c:f>
              <c:numCache>
                <c:formatCode>General</c:formatCode>
                <c:ptCount val="4"/>
                <c:pt idx="0">
                  <c:v>-2.55</c:v>
                </c:pt>
                <c:pt idx="1">
                  <c:v>-1.29</c:v>
                </c:pt>
                <c:pt idx="2">
                  <c:v>-0.54</c:v>
                </c:pt>
                <c:pt idx="3">
                  <c:v>-0.36</c:v>
                </c:pt>
              </c:numCache>
            </c:numRef>
          </c:val>
          <c:smooth val="0"/>
        </c:ser>
        <c:ser>
          <c:idx val="1"/>
          <c:order val="1"/>
          <c:tx>
            <c:strRef>
              <c:f>Sheet1!$C$18</c:f>
              <c:strCache>
                <c:ptCount val="1"/>
                <c:pt idx="0">
                  <c:v>Model 2</c:v>
                </c:pt>
              </c:strCache>
            </c:strRef>
          </c:tx>
          <c:cat>
            <c:strRef>
              <c:f>Sheet1!$A$19:$A$22</c:f>
              <c:strCache>
                <c:ptCount val="4"/>
                <c:pt idx="0">
                  <c:v>0</c:v>
                </c:pt>
                <c:pt idx="1">
                  <c:v>1</c:v>
                </c:pt>
                <c:pt idx="2">
                  <c:v>2</c:v>
                </c:pt>
                <c:pt idx="3">
                  <c:v>3 to 5</c:v>
                </c:pt>
              </c:strCache>
            </c:strRef>
          </c:cat>
          <c:val>
            <c:numRef>
              <c:f>Sheet1!$C$19:$C$22</c:f>
              <c:numCache>
                <c:formatCode>General</c:formatCode>
                <c:ptCount val="4"/>
                <c:pt idx="0">
                  <c:v>-3.089999999999999</c:v>
                </c:pt>
                <c:pt idx="1">
                  <c:v>-1.98</c:v>
                </c:pt>
                <c:pt idx="2">
                  <c:v>-1.35</c:v>
                </c:pt>
                <c:pt idx="3">
                  <c:v>-0.93</c:v>
                </c:pt>
              </c:numCache>
            </c:numRef>
          </c:val>
          <c:smooth val="0"/>
        </c:ser>
        <c:ser>
          <c:idx val="2"/>
          <c:order val="2"/>
          <c:tx>
            <c:strRef>
              <c:f>Sheet1!$D$18</c:f>
              <c:strCache>
                <c:ptCount val="1"/>
                <c:pt idx="0">
                  <c:v>Model 3</c:v>
                </c:pt>
              </c:strCache>
            </c:strRef>
          </c:tx>
          <c:cat>
            <c:strRef>
              <c:f>Sheet1!$A$19:$A$22</c:f>
              <c:strCache>
                <c:ptCount val="4"/>
                <c:pt idx="0">
                  <c:v>0</c:v>
                </c:pt>
                <c:pt idx="1">
                  <c:v>1</c:v>
                </c:pt>
                <c:pt idx="2">
                  <c:v>2</c:v>
                </c:pt>
                <c:pt idx="3">
                  <c:v>3 to 5</c:v>
                </c:pt>
              </c:strCache>
            </c:strRef>
          </c:cat>
          <c:val>
            <c:numRef>
              <c:f>Sheet1!$D$19:$D$22</c:f>
              <c:numCache>
                <c:formatCode>General</c:formatCode>
                <c:ptCount val="4"/>
                <c:pt idx="0">
                  <c:v>-3.84</c:v>
                </c:pt>
                <c:pt idx="1">
                  <c:v>-1.65</c:v>
                </c:pt>
                <c:pt idx="2">
                  <c:v>-1.65</c:v>
                </c:pt>
                <c:pt idx="3">
                  <c:v>-0.9</c:v>
                </c:pt>
              </c:numCache>
            </c:numRef>
          </c:val>
          <c:smooth val="0"/>
        </c:ser>
        <c:ser>
          <c:idx val="3"/>
          <c:order val="3"/>
          <c:tx>
            <c:strRef>
              <c:f>Sheet1!$E$18</c:f>
              <c:strCache>
                <c:ptCount val="1"/>
                <c:pt idx="0">
                  <c:v>Model 4</c:v>
                </c:pt>
              </c:strCache>
            </c:strRef>
          </c:tx>
          <c:spPr>
            <a:ln>
              <a:solidFill>
                <a:schemeClr val="tx2"/>
              </a:solidFill>
            </a:ln>
          </c:spPr>
          <c:marker>
            <c:spPr>
              <a:ln>
                <a:solidFill>
                  <a:schemeClr val="tx2"/>
                </a:solidFill>
              </a:ln>
            </c:spPr>
          </c:marker>
          <c:cat>
            <c:strRef>
              <c:f>Sheet1!$A$19:$A$22</c:f>
              <c:strCache>
                <c:ptCount val="4"/>
                <c:pt idx="0">
                  <c:v>0</c:v>
                </c:pt>
                <c:pt idx="1">
                  <c:v>1</c:v>
                </c:pt>
                <c:pt idx="2">
                  <c:v>2</c:v>
                </c:pt>
                <c:pt idx="3">
                  <c:v>3 to 5</c:v>
                </c:pt>
              </c:strCache>
            </c:strRef>
          </c:cat>
          <c:val>
            <c:numRef>
              <c:f>Sheet1!$E$19:$E$22</c:f>
              <c:numCache>
                <c:formatCode>General</c:formatCode>
                <c:ptCount val="4"/>
                <c:pt idx="0">
                  <c:v>-2.19</c:v>
                </c:pt>
                <c:pt idx="1">
                  <c:v>-0.06</c:v>
                </c:pt>
                <c:pt idx="2">
                  <c:v>-0.06</c:v>
                </c:pt>
                <c:pt idx="3">
                  <c:v>-0.51</c:v>
                </c:pt>
              </c:numCache>
            </c:numRef>
          </c:val>
          <c:smooth val="0"/>
        </c:ser>
        <c:dLbls>
          <c:showLegendKey val="0"/>
          <c:showVal val="0"/>
          <c:showCatName val="0"/>
          <c:showSerName val="0"/>
          <c:showPercent val="0"/>
          <c:showBubbleSize val="0"/>
        </c:dLbls>
        <c:marker val="1"/>
        <c:smooth val="0"/>
        <c:axId val="1885217064"/>
        <c:axId val="1884344008"/>
      </c:lineChart>
      <c:catAx>
        <c:axId val="1885217064"/>
        <c:scaling>
          <c:orientation val="minMax"/>
        </c:scaling>
        <c:delete val="0"/>
        <c:axPos val="b"/>
        <c:title>
          <c:tx>
            <c:rich>
              <a:bodyPr/>
              <a:lstStyle/>
              <a:p>
                <a:pPr>
                  <a:defRPr/>
                </a:pPr>
                <a:r>
                  <a:rPr lang="en-US"/>
                  <a:t>Years of</a:t>
                </a:r>
                <a:r>
                  <a:rPr lang="en-US" baseline="0"/>
                  <a:t> teaching experience</a:t>
                </a:r>
                <a:endParaRPr lang="en-US"/>
              </a:p>
            </c:rich>
          </c:tx>
          <c:layout>
            <c:manualLayout>
              <c:xMode val="edge"/>
              <c:yMode val="edge"/>
              <c:x val="0.308006999125109"/>
              <c:y val="0.791237311450527"/>
            </c:manualLayout>
          </c:layout>
          <c:overlay val="0"/>
        </c:title>
        <c:majorTickMark val="out"/>
        <c:minorTickMark val="none"/>
        <c:tickLblPos val="nextTo"/>
        <c:crossAx val="1884344008"/>
        <c:crossesAt val="-5.0"/>
        <c:auto val="1"/>
        <c:lblAlgn val="ctr"/>
        <c:lblOffset val="100"/>
        <c:noMultiLvlLbl val="0"/>
      </c:catAx>
      <c:valAx>
        <c:axId val="1884344008"/>
        <c:scaling>
          <c:orientation val="minMax"/>
          <c:max val="1.0"/>
          <c:min val="-5.0"/>
        </c:scaling>
        <c:delete val="0"/>
        <c:axPos val="l"/>
        <c:majorGridlines/>
        <c:title>
          <c:tx>
            <c:rich>
              <a:bodyPr rot="-5400000" vert="horz"/>
              <a:lstStyle/>
              <a:p>
                <a:pPr>
                  <a:defRPr/>
                </a:pPr>
                <a:r>
                  <a:rPr lang="en-US"/>
                  <a:t>Extra months per year o f learning</a:t>
                </a:r>
              </a:p>
            </c:rich>
          </c:tx>
          <c:layout/>
          <c:overlay val="0"/>
        </c:title>
        <c:numFmt formatCode="General" sourceLinked="1"/>
        <c:majorTickMark val="out"/>
        <c:minorTickMark val="none"/>
        <c:tickLblPos val="nextTo"/>
        <c:crossAx val="1885217064"/>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Sheet1!$B$18</c:f>
              <c:strCache>
                <c:ptCount val="1"/>
                <c:pt idx="0">
                  <c:v>Model 1</c:v>
                </c:pt>
              </c:strCache>
            </c:strRef>
          </c:tx>
          <c:cat>
            <c:strRef>
              <c:f>Sheet1!$A$27:$A$30</c:f>
              <c:strCache>
                <c:ptCount val="4"/>
                <c:pt idx="0">
                  <c:v>0</c:v>
                </c:pt>
                <c:pt idx="1">
                  <c:v>1</c:v>
                </c:pt>
                <c:pt idx="2">
                  <c:v>2</c:v>
                </c:pt>
                <c:pt idx="3">
                  <c:v>3 to 5</c:v>
                </c:pt>
              </c:strCache>
            </c:strRef>
          </c:cat>
          <c:val>
            <c:numRef>
              <c:f>Sheet1!$B$27:$B$30</c:f>
              <c:numCache>
                <c:formatCode>General</c:formatCode>
                <c:ptCount val="4"/>
                <c:pt idx="0">
                  <c:v>-1.23</c:v>
                </c:pt>
                <c:pt idx="1">
                  <c:v>-1.11</c:v>
                </c:pt>
                <c:pt idx="2">
                  <c:v>-0.12</c:v>
                </c:pt>
                <c:pt idx="3">
                  <c:v>0.03</c:v>
                </c:pt>
              </c:numCache>
            </c:numRef>
          </c:val>
          <c:smooth val="0"/>
        </c:ser>
        <c:ser>
          <c:idx val="1"/>
          <c:order val="1"/>
          <c:tx>
            <c:strRef>
              <c:f>Sheet1!$C$18</c:f>
              <c:strCache>
                <c:ptCount val="1"/>
                <c:pt idx="0">
                  <c:v>Model 2</c:v>
                </c:pt>
              </c:strCache>
            </c:strRef>
          </c:tx>
          <c:cat>
            <c:strRef>
              <c:f>Sheet1!$A$27:$A$30</c:f>
              <c:strCache>
                <c:ptCount val="4"/>
                <c:pt idx="0">
                  <c:v>0</c:v>
                </c:pt>
                <c:pt idx="1">
                  <c:v>1</c:v>
                </c:pt>
                <c:pt idx="2">
                  <c:v>2</c:v>
                </c:pt>
                <c:pt idx="3">
                  <c:v>3 to 5</c:v>
                </c:pt>
              </c:strCache>
            </c:strRef>
          </c:cat>
          <c:val>
            <c:numRef>
              <c:f>Sheet1!$C$27:$C$30</c:f>
              <c:numCache>
                <c:formatCode>General</c:formatCode>
                <c:ptCount val="4"/>
                <c:pt idx="0">
                  <c:v>-1.35</c:v>
                </c:pt>
                <c:pt idx="1">
                  <c:v>-1.26</c:v>
                </c:pt>
                <c:pt idx="2">
                  <c:v>-0.18</c:v>
                </c:pt>
                <c:pt idx="3">
                  <c:v>0.42</c:v>
                </c:pt>
              </c:numCache>
            </c:numRef>
          </c:val>
          <c:smooth val="0"/>
        </c:ser>
        <c:ser>
          <c:idx val="2"/>
          <c:order val="2"/>
          <c:tx>
            <c:strRef>
              <c:f>Sheet1!$D$18</c:f>
              <c:strCache>
                <c:ptCount val="1"/>
                <c:pt idx="0">
                  <c:v>Model 3</c:v>
                </c:pt>
              </c:strCache>
            </c:strRef>
          </c:tx>
          <c:cat>
            <c:strRef>
              <c:f>Sheet1!$A$27:$A$30</c:f>
              <c:strCache>
                <c:ptCount val="4"/>
                <c:pt idx="0">
                  <c:v>0</c:v>
                </c:pt>
                <c:pt idx="1">
                  <c:v>1</c:v>
                </c:pt>
                <c:pt idx="2">
                  <c:v>2</c:v>
                </c:pt>
                <c:pt idx="3">
                  <c:v>3 to 5</c:v>
                </c:pt>
              </c:strCache>
            </c:strRef>
          </c:cat>
          <c:val>
            <c:numRef>
              <c:f>Sheet1!$D$27:$D$30</c:f>
              <c:numCache>
                <c:formatCode>General</c:formatCode>
                <c:ptCount val="4"/>
                <c:pt idx="0">
                  <c:v>-1.92</c:v>
                </c:pt>
                <c:pt idx="1">
                  <c:v>-2.1</c:v>
                </c:pt>
                <c:pt idx="2">
                  <c:v>-0.54</c:v>
                </c:pt>
                <c:pt idx="3">
                  <c:v>0.06</c:v>
                </c:pt>
              </c:numCache>
            </c:numRef>
          </c:val>
          <c:smooth val="0"/>
        </c:ser>
        <c:ser>
          <c:idx val="3"/>
          <c:order val="3"/>
          <c:tx>
            <c:strRef>
              <c:f>Sheet1!$E$18</c:f>
              <c:strCache>
                <c:ptCount val="1"/>
                <c:pt idx="0">
                  <c:v>Model 4</c:v>
                </c:pt>
              </c:strCache>
            </c:strRef>
          </c:tx>
          <c:spPr>
            <a:ln>
              <a:solidFill>
                <a:srgbClr val="3488B6"/>
              </a:solidFill>
            </a:ln>
          </c:spPr>
          <c:marker>
            <c:spPr>
              <a:ln>
                <a:solidFill>
                  <a:srgbClr val="3488B6"/>
                </a:solidFill>
              </a:ln>
            </c:spPr>
          </c:marker>
          <c:cat>
            <c:strRef>
              <c:f>Sheet1!$A$27:$A$30</c:f>
              <c:strCache>
                <c:ptCount val="4"/>
                <c:pt idx="0">
                  <c:v>0</c:v>
                </c:pt>
                <c:pt idx="1">
                  <c:v>1</c:v>
                </c:pt>
                <c:pt idx="2">
                  <c:v>2</c:v>
                </c:pt>
                <c:pt idx="3">
                  <c:v>3 to 5</c:v>
                </c:pt>
              </c:strCache>
            </c:strRef>
          </c:cat>
          <c:val>
            <c:numRef>
              <c:f>Sheet1!$E$27:$E$30</c:f>
              <c:numCache>
                <c:formatCode>General</c:formatCode>
                <c:ptCount val="4"/>
                <c:pt idx="0">
                  <c:v>-0.78</c:v>
                </c:pt>
                <c:pt idx="1">
                  <c:v>-0.06</c:v>
                </c:pt>
                <c:pt idx="2">
                  <c:v>0.06</c:v>
                </c:pt>
                <c:pt idx="3">
                  <c:v>0.54</c:v>
                </c:pt>
              </c:numCache>
            </c:numRef>
          </c:val>
          <c:smooth val="0"/>
        </c:ser>
        <c:dLbls>
          <c:showLegendKey val="0"/>
          <c:showVal val="0"/>
          <c:showCatName val="0"/>
          <c:showSerName val="0"/>
          <c:showPercent val="0"/>
          <c:showBubbleSize val="0"/>
        </c:dLbls>
        <c:marker val="1"/>
        <c:smooth val="0"/>
        <c:axId val="1884512424"/>
        <c:axId val="-2119426552"/>
      </c:lineChart>
      <c:catAx>
        <c:axId val="1884512424"/>
        <c:scaling>
          <c:orientation val="minMax"/>
        </c:scaling>
        <c:delete val="0"/>
        <c:axPos val="b"/>
        <c:title>
          <c:tx>
            <c:rich>
              <a:bodyPr/>
              <a:lstStyle/>
              <a:p>
                <a:pPr>
                  <a:defRPr/>
                </a:pPr>
                <a:r>
                  <a:rPr lang="en-US"/>
                  <a:t>Years of</a:t>
                </a:r>
                <a:r>
                  <a:rPr lang="en-US" baseline="0"/>
                  <a:t> teaching experience</a:t>
                </a:r>
                <a:endParaRPr lang="en-US"/>
              </a:p>
            </c:rich>
          </c:tx>
          <c:layout>
            <c:manualLayout>
              <c:xMode val="edge"/>
              <c:yMode val="edge"/>
              <c:x val="0.308006999125109"/>
              <c:y val="0.791237311450527"/>
            </c:manualLayout>
          </c:layout>
          <c:overlay val="0"/>
        </c:title>
        <c:majorTickMark val="out"/>
        <c:minorTickMark val="none"/>
        <c:tickLblPos val="nextTo"/>
        <c:crossAx val="-2119426552"/>
        <c:crossesAt val="-5.0"/>
        <c:auto val="1"/>
        <c:lblAlgn val="ctr"/>
        <c:lblOffset val="100"/>
        <c:noMultiLvlLbl val="0"/>
      </c:catAx>
      <c:valAx>
        <c:axId val="-2119426552"/>
        <c:scaling>
          <c:orientation val="minMax"/>
          <c:max val="1.0"/>
          <c:min val="-5.0"/>
        </c:scaling>
        <c:delete val="0"/>
        <c:axPos val="l"/>
        <c:majorGridlines/>
        <c:numFmt formatCode="General" sourceLinked="1"/>
        <c:majorTickMark val="out"/>
        <c:minorTickMark val="none"/>
        <c:tickLblPos val="nextTo"/>
        <c:crossAx val="1884512424"/>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843D44-BC96-C742-B302-DBE6AB348597}" type="datetimeFigureOut">
              <a:rPr lang="en-US" smtClean="0"/>
              <a:t>1/30/13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02790-F0B7-0D46-804F-E54827A7EB94}" type="slidenum">
              <a:rPr lang="en-US" smtClean="0"/>
              <a:t>‹#›</a:t>
            </a:fld>
            <a:endParaRPr lang="en-US"/>
          </a:p>
        </p:txBody>
      </p:sp>
    </p:spTree>
    <p:extLst>
      <p:ext uri="{BB962C8B-B14F-4D97-AF65-F5344CB8AC3E}">
        <p14:creationId xmlns:p14="http://schemas.microsoft.com/office/powerpoint/2010/main" val="36133841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Outline:</a:t>
            </a:r>
            <a:r>
              <a:rPr lang="en-US" baseline="0" dirty="0" smtClean="0"/>
              <a:t> </a:t>
            </a:r>
            <a:r>
              <a:rPr lang="en-US" sz="1200" b="0" i="0" u="none" strike="noStrike" kern="1200" baseline="0" dirty="0" smtClean="0">
                <a:solidFill>
                  <a:schemeClr val="tx1"/>
                </a:solidFill>
                <a:latin typeface="+mn-lt"/>
                <a:ea typeface="+mn-ea"/>
                <a:cs typeface="+mn-cs"/>
              </a:rPr>
              <a:t>It is increasingly important that our schools prepare young people for the world of work, not least because this is where things are changing fastest. For every job in the USA, there are 10 people in the world who want one. Some skills will always be needed locally, but as many as half of the jobs in the US economy may be capable of being offshored or automated over the working lives of our current students. New jobs will, of course,</a:t>
            </a:r>
          </a:p>
          <a:p>
            <a:r>
              <a:rPr lang="en-US" sz="1200" b="0" i="0" u="none" strike="noStrike" kern="1200" baseline="0" dirty="0" smtClean="0">
                <a:solidFill>
                  <a:schemeClr val="tx1"/>
                </a:solidFill>
                <a:latin typeface="+mn-lt"/>
                <a:ea typeface="+mn-ea"/>
                <a:cs typeface="+mn-cs"/>
              </a:rPr>
              <a:t>be created to replace the jobs that are disappearing. but they will require higher levels of educational achievement than those being lost. The key to the U.S.'s future economic prosperity is increasing student achievement, which requires increasing teacher quality. What matters is that our educators have a passion for their students' learning and make a lifelong commitment to improving their practice. Given these criteria, there appears to be no limit to what U.S. educators can achieve.</a:t>
            </a:r>
            <a:endParaRPr lang="en-US" dirty="0"/>
          </a:p>
        </p:txBody>
      </p:sp>
      <p:sp>
        <p:nvSpPr>
          <p:cNvPr id="4" name="Slide Number Placeholder 3"/>
          <p:cNvSpPr>
            <a:spLocks noGrp="1"/>
          </p:cNvSpPr>
          <p:nvPr>
            <p:ph type="sldNum" sz="quarter" idx="10"/>
          </p:nvPr>
        </p:nvSpPr>
        <p:spPr/>
        <p:txBody>
          <a:bodyPr/>
          <a:lstStyle/>
          <a:p>
            <a:fld id="{40902790-F0B7-0D46-804F-E54827A7EB94}" type="slidenum">
              <a:rPr lang="en-US" smtClean="0"/>
              <a:t>1</a:t>
            </a:fld>
            <a:endParaRPr lang="en-US"/>
          </a:p>
        </p:txBody>
      </p:sp>
    </p:spTree>
    <p:extLst>
      <p:ext uri="{BB962C8B-B14F-4D97-AF65-F5344CB8AC3E}">
        <p14:creationId xmlns:p14="http://schemas.microsoft.com/office/powerpoint/2010/main" val="1609070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p:cNvSpPr>
          <p:nvPr>
            <p:ph type="sldImg"/>
          </p:nvPr>
        </p:nvSpPr>
        <p:spPr>
          <a:ln cap="flat"/>
        </p:spPr>
      </p:sp>
      <p:sp>
        <p:nvSpPr>
          <p:cNvPr id="1116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160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1143000" y="685800"/>
            <a:ext cx="4572000" cy="3429000"/>
          </a:xfrm>
          <a:solidFill>
            <a:srgbClr val="FFFFFF"/>
          </a:solidFill>
          <a:ln/>
        </p:spPr>
      </p:sp>
      <p:sp>
        <p:nvSpPr>
          <p:cNvPr id="11469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p:cNvSpPr>
          <p:nvPr>
            <p:ph type="sldImg"/>
          </p:nvPr>
        </p:nvSpPr>
        <p:spPr>
          <a:solidFill>
            <a:srgbClr val="FFFFFF"/>
          </a:solidFill>
          <a:ln/>
        </p:spPr>
      </p:sp>
      <p:sp>
        <p:nvSpPr>
          <p:cNvPr id="13005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p:cNvSpPr>
          <p:nvPr>
            <p:ph type="sldImg"/>
          </p:nvPr>
        </p:nvSpPr>
        <p:spPr>
          <a:xfrm>
            <a:off x="1143000" y="685800"/>
            <a:ext cx="4572000" cy="3429000"/>
          </a:xfrm>
          <a:solidFill>
            <a:srgbClr val="FFFFFF"/>
          </a:solidFill>
          <a:ln/>
        </p:spPr>
      </p:sp>
      <p:sp>
        <p:nvSpPr>
          <p:cNvPr id="157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Madelyn (</a:t>
            </a:r>
            <a:r>
              <a:rPr lang="en-US" dirty="0" err="1" smtClean="0"/>
              <a:t>Maddie</a:t>
            </a:r>
            <a:r>
              <a:rPr lang="en-US" dirty="0" smtClean="0"/>
              <a:t>) Parlier runs the laser welding</a:t>
            </a:r>
            <a:r>
              <a:rPr lang="en-US" baseline="0" dirty="0" smtClean="0"/>
              <a:t> machine at </a:t>
            </a:r>
            <a:r>
              <a:rPr lang="en-US" dirty="0" smtClean="0"/>
              <a:t>Standard</a:t>
            </a:r>
            <a:r>
              <a:rPr lang="en-US" baseline="0" dirty="0" smtClean="0"/>
              <a:t> Motor Products, Greenville, SC, welding caps on to fuel injector bodies.</a:t>
            </a:r>
          </a:p>
          <a:p>
            <a:endParaRPr lang="en-US" baseline="0" dirty="0" smtClean="0"/>
          </a:p>
          <a:p>
            <a:r>
              <a:rPr lang="en-US" sz="1200" b="0" i="0" u="none" strike="noStrike" kern="1200" baseline="0" dirty="0" smtClean="0">
                <a:solidFill>
                  <a:schemeClr val="tx1"/>
                </a:solidFill>
                <a:latin typeface="Times New Roman" pitchFamily="-109" charset="0"/>
                <a:ea typeface="ＭＳ Ｐゴシック" pitchFamily="-65" charset="-128"/>
                <a:cs typeface="ＭＳ Ｐゴシック" pitchFamily="-65" charset="-128"/>
              </a:rPr>
              <a:t>Davidson, A. (2012, January/February). </a:t>
            </a:r>
            <a:r>
              <a:rPr lang="en-US" sz="1200" b="0" i="1" u="none" strike="noStrike" kern="1200" baseline="0" dirty="0" smtClean="0">
                <a:solidFill>
                  <a:schemeClr val="tx1"/>
                </a:solidFill>
                <a:latin typeface="Times New Roman" pitchFamily="-109" charset="0"/>
                <a:ea typeface="ＭＳ Ｐゴシック" pitchFamily="-65" charset="-128"/>
                <a:cs typeface="ＭＳ Ｐゴシック" pitchFamily="-65" charset="-128"/>
              </a:rPr>
              <a:t>Making it in America</a:t>
            </a:r>
            <a:r>
              <a:rPr lang="en-US" sz="1200" b="0" i="0" u="none" strike="noStrike" kern="1200" baseline="0" dirty="0" smtClean="0">
                <a:solidFill>
                  <a:schemeClr val="tx1"/>
                </a:solidFill>
                <a:latin typeface="Times New Roman" pitchFamily="-109" charset="0"/>
                <a:ea typeface="ＭＳ Ｐゴシック" pitchFamily="-65" charset="-128"/>
                <a:cs typeface="ＭＳ Ｐゴシック" pitchFamily="-65" charset="-128"/>
              </a:rPr>
              <a:t>. The </a:t>
            </a:r>
            <a:r>
              <a:rPr lang="en-US" sz="1200" b="0" i="0" u="none" strike="noStrike" kern="1200" baseline="0" smtClean="0">
                <a:solidFill>
                  <a:schemeClr val="tx1"/>
                </a:solidFill>
                <a:latin typeface="Times New Roman" pitchFamily="-109" charset="0"/>
                <a:ea typeface="ＭＳ Ｐゴシック" pitchFamily="-65" charset="-128"/>
                <a:cs typeface="ＭＳ Ｐゴシック" pitchFamily="-65" charset="-128"/>
              </a:rPr>
              <a:t>Atlantic Magazine</a:t>
            </a:r>
            <a:endParaRPr lang="en-US" dirty="0"/>
          </a:p>
        </p:txBody>
      </p:sp>
    </p:spTree>
    <p:extLst>
      <p:ext uri="{BB962C8B-B14F-4D97-AF65-F5344CB8AC3E}">
        <p14:creationId xmlns:p14="http://schemas.microsoft.com/office/powerpoint/2010/main" val="1361653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a:xfrm>
            <a:off x="1143000" y="685800"/>
            <a:ext cx="4572000" cy="3429000"/>
          </a:xfrm>
          <a:solidFill>
            <a:srgbClr val="FFFFFF"/>
          </a:solidFill>
          <a:ln/>
        </p:spPr>
      </p:sp>
      <p:sp>
        <p:nvSpPr>
          <p:cNvPr id="16386"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a:xfrm>
            <a:off x="1143000" y="685800"/>
            <a:ext cx="4572000" cy="3429000"/>
          </a:xfrm>
          <a:solidFill>
            <a:srgbClr val="FFFFFF"/>
          </a:solidFill>
          <a:ln/>
        </p:spPr>
      </p:sp>
      <p:sp>
        <p:nvSpPr>
          <p:cNvPr id="1843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a:xfrm>
            <a:off x="2143125" y="685800"/>
            <a:ext cx="2571750" cy="3429000"/>
          </a:xfrm>
          <a:solidFill>
            <a:srgbClr val="FFFFFF"/>
          </a:solidFill>
          <a:ln/>
        </p:spPr>
      </p:sp>
      <p:sp>
        <p:nvSpPr>
          <p:cNvPr id="2457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1143000" y="685800"/>
            <a:ext cx="4572000" cy="3429000"/>
          </a:xfrm>
          <a:solidFill>
            <a:srgbClr val="FFFFFF"/>
          </a:solidFill>
          <a:ln/>
        </p:spPr>
      </p:sp>
      <p:sp>
        <p:nvSpPr>
          <p:cNvPr id="2765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1292225" y="798513"/>
            <a:ext cx="4275138" cy="3206750"/>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1292225" y="798513"/>
            <a:ext cx="4275138" cy="3206750"/>
          </a:xfrm>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xfrm>
            <a:off x="0" y="6202091"/>
            <a:ext cx="224028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pic>
        <p:nvPicPr>
          <p:cNvPr id="7" name="Picture 6"/>
          <p:cNvPicPr>
            <a:picLocks noChangeAspect="1"/>
          </p:cNvPicPr>
          <p:nvPr userDrawn="1"/>
        </p:nvPicPr>
        <p:blipFill>
          <a:blip r:embed="rId2"/>
          <a:stretch>
            <a:fillRect/>
          </a:stretch>
        </p:blipFill>
        <p:spPr>
          <a:xfrm>
            <a:off x="8064500" y="6160434"/>
            <a:ext cx="1079500" cy="6731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lvl4pPr>
              <a:buClr>
                <a:schemeClr val="accent1"/>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pic>
        <p:nvPicPr>
          <p:cNvPr id="9" name="Picture 8"/>
          <p:cNvPicPr>
            <a:picLocks noChangeAspect="1"/>
          </p:cNvPicPr>
          <p:nvPr userDrawn="1"/>
        </p:nvPicPr>
        <p:blipFill>
          <a:blip r:embed="rId2"/>
          <a:stretch>
            <a:fillRect/>
          </a:stretch>
        </p:blipFill>
        <p:spPr>
          <a:xfrm>
            <a:off x="8064500" y="6160434"/>
            <a:ext cx="1079500" cy="6731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US"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8064500" y="6160434"/>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612588" y="152400"/>
            <a:ext cx="8074212" cy="1066800"/>
          </a:xfrm>
          <a:prstGeom prst="rect">
            <a:avLst/>
          </a:prstGeom>
        </p:spPr>
        <p:txBody>
          <a:bodyPr>
            <a:normAutofit/>
          </a:bodyPr>
          <a:lstStyle>
            <a:lvl1pPr>
              <a:defRPr sz="3600">
                <a:solidFill>
                  <a:schemeClr val="tx2"/>
                </a:solidFill>
                <a:latin typeface="+mj-lt"/>
              </a:defRPr>
            </a:lvl1pPr>
          </a:lstStyle>
          <a:p>
            <a:r>
              <a:rPr lang="en-US" dirty="0" smtClean="0"/>
              <a:t>Click to edit Master title style</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nchor="ctr"/>
          <a:lstStyle>
            <a:lvl1pPr>
              <a:defRPr>
                <a:solidFill>
                  <a:srgbClr val="000000"/>
                </a:solidFill>
                <a:latin typeface="Arial" charset="0"/>
                <a:cs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02B601A0-3688-4D07-8CC1-C676D43367B8}" type="slidenum">
              <a:rPr lang="en-US"/>
              <a:pPr>
                <a:defRPr/>
              </a:pPr>
              <a:t>‹#›</a:t>
            </a:fld>
            <a:endParaRPr lang="en-US"/>
          </a:p>
        </p:txBody>
      </p:sp>
    </p:spTree>
    <p:extLst>
      <p:ext uri="{BB962C8B-B14F-4D97-AF65-F5344CB8AC3E}">
        <p14:creationId xmlns:p14="http://schemas.microsoft.com/office/powerpoint/2010/main" val="18547891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 id="2147483930" r:id="rId9"/>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4.xml"/><Relationship Id="rId3" Type="http://schemas.openxmlformats.org/officeDocument/2006/relationships/chart" Target="../charts/char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300" dirty="0" smtClean="0"/>
              <a:t>How do we prepare our students for a world we cannot possibly imagine?</a:t>
            </a:r>
            <a:endParaRPr lang="en-US" sz="4300" dirty="0"/>
          </a:p>
        </p:txBody>
      </p:sp>
      <p:sp>
        <p:nvSpPr>
          <p:cNvPr id="3" name="Subtitle 2"/>
          <p:cNvSpPr>
            <a:spLocks noGrp="1"/>
          </p:cNvSpPr>
          <p:nvPr>
            <p:ph type="subTitle" idx="1"/>
          </p:nvPr>
        </p:nvSpPr>
        <p:spPr/>
        <p:txBody>
          <a:bodyPr/>
          <a:lstStyle/>
          <a:p>
            <a:r>
              <a:rPr lang="en-US" dirty="0" smtClean="0"/>
              <a:t>Dylan Wiliam</a:t>
            </a:r>
            <a:endParaRPr lang="en-US" dirty="0"/>
          </a:p>
        </p:txBody>
      </p:sp>
      <p:sp>
        <p:nvSpPr>
          <p:cNvPr id="4" name="TextBox 3"/>
          <p:cNvSpPr txBox="1"/>
          <p:nvPr/>
        </p:nvSpPr>
        <p:spPr>
          <a:xfrm>
            <a:off x="2385223" y="6133863"/>
            <a:ext cx="6758777" cy="461665"/>
          </a:xfrm>
          <a:prstGeom prst="rect">
            <a:avLst/>
          </a:prstGeom>
          <a:noFill/>
        </p:spPr>
        <p:txBody>
          <a:bodyPr wrap="square" rtlCol="0">
            <a:spAutoFit/>
          </a:bodyPr>
          <a:lstStyle/>
          <a:p>
            <a:pPr algn="ctr"/>
            <a:r>
              <a:rPr lang="en-US" dirty="0" smtClean="0">
                <a:solidFill>
                  <a:srgbClr val="FFFFFF"/>
                </a:solidFill>
              </a:rPr>
              <a:t>www.dylanwiliam.net</a:t>
            </a:r>
            <a:endParaRPr lang="en-US" dirty="0">
              <a:solidFill>
                <a:srgbClr val="FFFFFF"/>
              </a:solidFill>
            </a:endParaRPr>
          </a:p>
        </p:txBody>
      </p:sp>
    </p:spTree>
    <p:extLst>
      <p:ext uri="{BB962C8B-B14F-4D97-AF65-F5344CB8AC3E}">
        <p14:creationId xmlns:p14="http://schemas.microsoft.com/office/powerpoint/2010/main" val="3220771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Meet </a:t>
            </a:r>
            <a:r>
              <a:rPr lang="en-US" dirty="0" err="1" smtClean="0"/>
              <a:t>Maddie</a:t>
            </a:r>
            <a:r>
              <a:rPr lang="en-US" dirty="0" smtClean="0"/>
              <a:t> Parlier…</a:t>
            </a:r>
            <a:endParaRPr lang="en-US" dirty="0"/>
          </a:p>
        </p:txBody>
      </p:sp>
      <p:pic>
        <p:nvPicPr>
          <p:cNvPr id="8" name="Content Placeholder 7" descr="davidson-wide.jpg"/>
          <p:cNvPicPr>
            <a:picLocks noGrp="1" noChangeAspect="1"/>
          </p:cNvPicPr>
          <p:nvPr>
            <p:ph sz="quarter" idx="1"/>
          </p:nvPr>
        </p:nvPicPr>
        <p:blipFill>
          <a:blip r:embed="rId3">
            <a:extLst>
              <a:ext uri="{28A0092B-C50C-407E-A947-70E740481C1C}">
                <a14:useLocalDpi xmlns:a14="http://schemas.microsoft.com/office/drawing/2010/main" val="0"/>
              </a:ext>
            </a:extLst>
          </a:blip>
          <a:srcRect l="4145" r="4145"/>
          <a:stretch>
            <a:fillRect/>
          </a:stretch>
        </p:blipFill>
        <p:spPr>
          <a:xfrm>
            <a:off x="612648" y="1600200"/>
            <a:ext cx="8153400" cy="4406153"/>
          </a:xfrm>
        </p:spPr>
      </p:pic>
      <p:sp>
        <p:nvSpPr>
          <p:cNvPr id="9" name="TextBox 8"/>
          <p:cNvSpPr txBox="1"/>
          <p:nvPr/>
        </p:nvSpPr>
        <p:spPr>
          <a:xfrm>
            <a:off x="612588" y="6290236"/>
            <a:ext cx="3077883" cy="369332"/>
          </a:xfrm>
          <a:prstGeom prst="rect">
            <a:avLst/>
          </a:prstGeom>
          <a:noFill/>
        </p:spPr>
        <p:txBody>
          <a:bodyPr wrap="square" rtlCol="0">
            <a:spAutoFit/>
          </a:bodyPr>
          <a:lstStyle/>
          <a:p>
            <a:r>
              <a:rPr lang="en-US" sz="1800" dirty="0" smtClean="0">
                <a:solidFill>
                  <a:schemeClr val="accent1"/>
                </a:solidFill>
                <a:latin typeface="+mj-lt"/>
              </a:rPr>
              <a:t>Davidson (2012)</a:t>
            </a:r>
            <a:endParaRPr lang="en-US" sz="1800" dirty="0">
              <a:solidFill>
                <a:schemeClr val="accent1"/>
              </a:solidFill>
              <a:latin typeface="+mj-lt"/>
            </a:endParaRPr>
          </a:p>
        </p:txBody>
      </p:sp>
    </p:spTree>
    <p:extLst>
      <p:ext uri="{BB962C8B-B14F-4D97-AF65-F5344CB8AC3E}">
        <p14:creationId xmlns:p14="http://schemas.microsoft.com/office/powerpoint/2010/main" val="12370124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597647" y="1507066"/>
            <a:ext cx="7860553" cy="5181600"/>
          </a:xfrm>
          <a:noFill/>
        </p:spPr>
        <p:txBody>
          <a:bodyPr>
            <a:normAutofit fontScale="85000" lnSpcReduction="20000"/>
          </a:bodyPr>
          <a:lstStyle/>
          <a:p>
            <a:pPr marL="0" indent="0">
              <a:lnSpc>
                <a:spcPct val="120000"/>
              </a:lnSpc>
              <a:buNone/>
            </a:pPr>
            <a:r>
              <a:rPr lang="en-US" b="0" dirty="0">
                <a:ea typeface="ＭＳ Ｐゴシック" charset="0"/>
              </a:rPr>
              <a:t>So the model that says learn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young, the skills that you will apply during your lifetime is no longer tenable. The skills that you can learn when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will not be applicable. They will be obsolete by the time you get into the workplace and need them, except for one skill. 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ja-JP" altLang="en-GB" b="0" dirty="0">
                <a:ea typeface="ヒラギノ角ゴ ProN W3" charset="0"/>
              </a:rPr>
              <a:t>’</a:t>
            </a:r>
            <a:r>
              <a:rPr lang="en-GB" b="0" dirty="0">
                <a:ea typeface="ＭＳ Ｐゴシック" charset="0"/>
              </a:rPr>
              <a:t>r</a:t>
            </a:r>
            <a:r>
              <a:rPr lang="en-US" b="0" dirty="0">
                <a:ea typeface="ＭＳ Ｐゴシック" charset="0"/>
              </a:rPr>
              <a:t>e faced with situations for which they were not specifically prepared.</a:t>
            </a:r>
            <a:r>
              <a:rPr lang="en-GB" b="0" dirty="0">
                <a:ea typeface="ヒラギノ角ゴ ProN W3" charset="0"/>
              </a:rPr>
              <a:t> (</a:t>
            </a:r>
            <a:r>
              <a:rPr lang="en-GB" b="0" dirty="0" err="1">
                <a:ea typeface="ヒラギノ角ゴ ProN W3" charset="0"/>
              </a:rPr>
              <a:t>Papert</a:t>
            </a:r>
            <a:r>
              <a:rPr lang="en-GB" b="0" dirty="0">
                <a:ea typeface="ヒラギノ角ゴ ProN W3" charset="0"/>
              </a:rPr>
              <a:t>, 1998)</a:t>
            </a:r>
            <a:endParaRPr lang="en-US" b="0" dirty="0">
              <a:ea typeface="ＭＳ Ｐゴシック" charset="0"/>
            </a:endParaRPr>
          </a:p>
        </p:txBody>
      </p:sp>
      <p:sp>
        <p:nvSpPr>
          <p:cNvPr id="25602" name="Rectangle 2"/>
          <p:cNvSpPr>
            <a:spLocks noGrp="1" noChangeArrowheads="1"/>
          </p:cNvSpPr>
          <p:nvPr>
            <p:ph type="title"/>
          </p:nvPr>
        </p:nvSpPr>
        <p:spPr/>
        <p:txBody>
          <a:bodyPr>
            <a:normAutofit/>
          </a:bodyPr>
          <a:lstStyle/>
          <a:p>
            <a:r>
              <a:rPr lang="en-US">
                <a:latin typeface="Arial" charset="0"/>
                <a:ea typeface="ＭＳ Ｐゴシック" charset="0"/>
                <a:cs typeface="ＭＳ Ｐゴシック" charset="0"/>
              </a:rPr>
              <a:t>There is only one 21st century skill</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11</a:t>
            </a:fld>
            <a:endParaRPr lang="en-GB" dirty="0"/>
          </a:p>
        </p:txBody>
      </p:sp>
      <p:sp>
        <p:nvSpPr>
          <p:cNvPr id="3" name="Freeform 2"/>
          <p:cNvSpPr/>
          <p:nvPr/>
        </p:nvSpPr>
        <p:spPr>
          <a:xfrm>
            <a:off x="627529" y="5393765"/>
            <a:ext cx="7321177" cy="1105647"/>
          </a:xfrm>
          <a:custGeom>
            <a:avLst/>
            <a:gdLst>
              <a:gd name="connsiteX0" fmla="*/ 2196353 w 7321177"/>
              <a:gd name="connsiteY0" fmla="*/ 14941 h 1105647"/>
              <a:gd name="connsiteX1" fmla="*/ 7321177 w 7321177"/>
              <a:gd name="connsiteY1" fmla="*/ 0 h 1105647"/>
              <a:gd name="connsiteX2" fmla="*/ 7306236 w 7321177"/>
              <a:gd name="connsiteY2" fmla="*/ 1090706 h 1105647"/>
              <a:gd name="connsiteX3" fmla="*/ 0 w 7321177"/>
              <a:gd name="connsiteY3" fmla="*/ 1105647 h 1105647"/>
              <a:gd name="connsiteX4" fmla="*/ 14942 w 7321177"/>
              <a:gd name="connsiteY4" fmla="*/ 358588 h 1105647"/>
              <a:gd name="connsiteX5" fmla="*/ 2211295 w 7321177"/>
              <a:gd name="connsiteY5" fmla="*/ 358588 h 1105647"/>
              <a:gd name="connsiteX6" fmla="*/ 2196353 w 7321177"/>
              <a:gd name="connsiteY6" fmla="*/ 14941 h 110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21177" h="1105647">
                <a:moveTo>
                  <a:pt x="2196353" y="14941"/>
                </a:moveTo>
                <a:lnTo>
                  <a:pt x="7321177" y="0"/>
                </a:lnTo>
                <a:lnTo>
                  <a:pt x="7306236" y="1090706"/>
                </a:lnTo>
                <a:lnTo>
                  <a:pt x="0" y="1105647"/>
                </a:lnTo>
                <a:lnTo>
                  <a:pt x="14942" y="358588"/>
                </a:lnTo>
                <a:lnTo>
                  <a:pt x="2211295" y="358588"/>
                </a:lnTo>
                <a:lnTo>
                  <a:pt x="2196353" y="14941"/>
                </a:lnTo>
                <a:close/>
              </a:path>
            </a:pathLst>
          </a:custGeom>
          <a:solidFill>
            <a:srgbClr val="FFFF00">
              <a:alpha val="23000"/>
            </a:srgb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457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latin typeface="Arial" charset="0"/>
                <a:ea typeface="ＭＳ Ｐゴシック" charset="0"/>
                <a:cs typeface="ＭＳ Ｐゴシック" charset="0"/>
              </a:rPr>
              <a:t>Successful education?</a:t>
            </a:r>
            <a:endParaRPr lang="en-US" dirty="0">
              <a:latin typeface="Arial" charset="0"/>
              <a:ea typeface="ＭＳ Ｐゴシック" charset="0"/>
              <a:cs typeface="ＭＳ Ｐゴシック" charset="0"/>
            </a:endParaRPr>
          </a:p>
        </p:txBody>
      </p:sp>
      <p:sp>
        <p:nvSpPr>
          <p:cNvPr id="3" name="Content Placeholder 2"/>
          <p:cNvSpPr>
            <a:spLocks noGrp="1"/>
          </p:cNvSpPr>
          <p:nvPr>
            <p:ph idx="1"/>
          </p:nvPr>
        </p:nvSpPr>
        <p:spPr>
          <a:xfrm>
            <a:off x="612588" y="1600200"/>
            <a:ext cx="8153460" cy="4495800"/>
          </a:xfrm>
        </p:spPr>
        <p:txBody>
          <a:bodyPr/>
          <a:lstStyle/>
          <a:p>
            <a:pPr marL="0" indent="0" defTabSz="762000">
              <a:buNone/>
            </a:pPr>
            <a:r>
              <a:rPr lang="en-GB" sz="2400" dirty="0">
                <a:ea typeface="ＭＳ Ｐゴシック" charset="0"/>
              </a:rPr>
              <a:t>T</a:t>
            </a:r>
            <a:r>
              <a:rPr lang="en-US" sz="2400" dirty="0">
                <a:ea typeface="ＭＳ Ｐゴシック" charset="0"/>
              </a:rPr>
              <a:t>he test of successful education is not the amount of knowledge that a pupil takes away from school, but his appetite to know and his capacity to learn. If the school sends out children with the desire for knowledge and some idea how to acquire it, it will have done its work. Too many leave school with the appetite killed and the mind loaded with undigested lumps of information. The good schoolmaster is known by the number of valuable subjects which he declines to teach.</a:t>
            </a:r>
          </a:p>
          <a:p>
            <a:pPr marL="0" indent="0" algn="r" defTabSz="762000">
              <a:buNone/>
            </a:pPr>
            <a:r>
              <a:rPr lang="en-US" sz="2400" i="1" dirty="0">
                <a:ea typeface="ＭＳ Ｐゴシック" charset="0"/>
              </a:rPr>
              <a:t>The Future of Education</a:t>
            </a:r>
            <a:r>
              <a:rPr lang="en-US" sz="2400" dirty="0">
                <a:ea typeface="ＭＳ Ｐゴシック" charset="0"/>
              </a:rPr>
              <a:t> (Livingstone, 1941 p. 28)</a:t>
            </a:r>
          </a:p>
          <a:p>
            <a:pPr marL="4763" indent="-4763" defTabSz="762000"/>
            <a:endParaRPr lang="en-US" dirty="0">
              <a:latin typeface="Arial"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Tree>
    <p:extLst>
      <p:ext uri="{BB962C8B-B14F-4D97-AF65-F5344CB8AC3E}">
        <p14:creationId xmlns:p14="http://schemas.microsoft.com/office/powerpoint/2010/main" val="9768006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tx1"/>
              </a:buClr>
            </a:pPr>
            <a:endParaRPr lang="en-US" sz="2100" b="1">
              <a:solidFill>
                <a:schemeClr val="tx2"/>
              </a:solidFill>
              <a:latin typeface="Arial" charset="0"/>
            </a:endParaRPr>
          </a:p>
        </p:txBody>
      </p:sp>
      <p:sp>
        <p:nvSpPr>
          <p:cNvPr id="27651" name="Rectangle 3"/>
          <p:cNvSpPr>
            <a:spLocks noGrp="1" noChangeArrowheads="1"/>
          </p:cNvSpPr>
          <p:nvPr>
            <p:ph type="title"/>
          </p:nvPr>
        </p:nvSpPr>
        <p:spPr/>
        <p:txBody>
          <a:bodyPr/>
          <a:lstStyle/>
          <a:p>
            <a:r>
              <a:rPr lang="en-US" smtClean="0"/>
              <a:t>Where’s the solution?</a:t>
            </a:r>
            <a:endParaRPr lang="en-US" dirty="0" smtClean="0"/>
          </a:p>
        </p:txBody>
      </p:sp>
      <p:sp>
        <p:nvSpPr>
          <p:cNvPr id="27652" name="Rectangle 4"/>
          <p:cNvSpPr>
            <a:spLocks noGrp="1" noChangeArrowheads="1"/>
          </p:cNvSpPr>
          <p:nvPr>
            <p:ph sz="quarter" idx="1"/>
          </p:nvPr>
        </p:nvSpPr>
        <p:spPr>
          <a:xfrm>
            <a:off x="612648" y="1600200"/>
            <a:ext cx="8153400" cy="5257800"/>
          </a:xfrm>
        </p:spPr>
        <p:txBody>
          <a:bodyPr>
            <a:normAutofit fontScale="92500" lnSpcReduction="20000"/>
          </a:bodyPr>
          <a:lstStyle/>
          <a:p>
            <a:r>
              <a:rPr lang="en-US" dirty="0" smtClean="0"/>
              <a:t>Structure:</a:t>
            </a:r>
          </a:p>
          <a:p>
            <a:pPr lvl="1"/>
            <a:r>
              <a:rPr lang="en-US" dirty="0" smtClean="0"/>
              <a:t>Smaller/larger high schools</a:t>
            </a:r>
          </a:p>
          <a:p>
            <a:pPr lvl="1"/>
            <a:r>
              <a:rPr lang="en-US" dirty="0" smtClean="0"/>
              <a:t>K–8 schools/“All-through” schools</a:t>
            </a:r>
          </a:p>
          <a:p>
            <a:r>
              <a:rPr lang="en-US" dirty="0" smtClean="0"/>
              <a:t>Alignment:</a:t>
            </a:r>
          </a:p>
          <a:p>
            <a:pPr lvl="1"/>
            <a:r>
              <a:rPr lang="en-US" dirty="0" smtClean="0"/>
              <a:t>Curriculum reform</a:t>
            </a:r>
          </a:p>
          <a:p>
            <a:pPr lvl="1"/>
            <a:r>
              <a:rPr lang="en-US" dirty="0" smtClean="0"/>
              <a:t>Textbook replacement</a:t>
            </a:r>
          </a:p>
          <a:p>
            <a:r>
              <a:rPr lang="en-US" dirty="0" smtClean="0"/>
              <a:t>Governance:</a:t>
            </a:r>
          </a:p>
          <a:p>
            <a:pPr lvl="1"/>
            <a:r>
              <a:rPr lang="en-US" dirty="0" smtClean="0"/>
              <a:t>Charter schools</a:t>
            </a:r>
          </a:p>
          <a:p>
            <a:pPr lvl="1"/>
            <a:r>
              <a:rPr lang="en-US" dirty="0" smtClean="0"/>
              <a:t>Vouchers</a:t>
            </a:r>
          </a:p>
          <a:p>
            <a:r>
              <a:rPr lang="en-US" dirty="0" smtClean="0"/>
              <a:t>Technology:</a:t>
            </a:r>
          </a:p>
          <a:p>
            <a:pPr lvl="1"/>
            <a:r>
              <a:rPr lang="en-US" dirty="0" smtClean="0"/>
              <a:t>Computers</a:t>
            </a:r>
          </a:p>
          <a:p>
            <a:pPr lvl="1"/>
            <a:r>
              <a:rPr lang="en-US" dirty="0" smtClean="0"/>
              <a:t>Interactive whiteboards</a:t>
            </a:r>
          </a:p>
          <a:p>
            <a:r>
              <a:rPr lang="en-US" dirty="0" smtClean="0"/>
              <a:t>Workforce reforms</a:t>
            </a:r>
          </a:p>
        </p:txBody>
      </p:sp>
    </p:spTree>
    <p:extLst>
      <p:ext uri="{BB962C8B-B14F-4D97-AF65-F5344CB8AC3E}">
        <p14:creationId xmlns:p14="http://schemas.microsoft.com/office/powerpoint/2010/main" val="1529080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65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2">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65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65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Pause for reflection</a:t>
            </a:r>
            <a:endParaRPr lang="en-US" dirty="0"/>
          </a:p>
        </p:txBody>
      </p:sp>
      <p:sp>
        <p:nvSpPr>
          <p:cNvPr id="3" name="Content Placeholder 2"/>
          <p:cNvSpPr>
            <a:spLocks noGrp="1"/>
          </p:cNvSpPr>
          <p:nvPr>
            <p:ph sz="quarter" idx="1"/>
          </p:nvPr>
        </p:nvSpPr>
        <p:spPr/>
        <p:txBody>
          <a:bodyPr/>
          <a:lstStyle/>
          <a:p>
            <a:r>
              <a:rPr lang="en-US" smtClean="0"/>
              <a:t>What’s the most interesting, surprising, or challenging thing you have heard so far?</a:t>
            </a:r>
          </a:p>
          <a:p>
            <a:r>
              <a:rPr lang="en-US" smtClean="0"/>
              <a:t>See if you can get consensus with your neighbors</a:t>
            </a:r>
            <a:endParaRPr lang="en-US" dirty="0"/>
          </a:p>
        </p:txBody>
      </p:sp>
    </p:spTree>
    <p:extLst>
      <p:ext uri="{BB962C8B-B14F-4D97-AF65-F5344CB8AC3E}">
        <p14:creationId xmlns:p14="http://schemas.microsoft.com/office/powerpoint/2010/main" val="1648118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School effectiveness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15</a:t>
            </a:fld>
            <a:endParaRPr lang="en-GB" dirty="0"/>
          </a:p>
        </p:txBody>
      </p:sp>
      <p:sp>
        <p:nvSpPr>
          <p:cNvPr id="29699" name="Rectangle 3"/>
          <p:cNvSpPr>
            <a:spLocks noGrp="1" noChangeArrowheads="1"/>
          </p:cNvSpPr>
          <p:nvPr>
            <p:ph sz="quarter" idx="1"/>
          </p:nvPr>
        </p:nvSpPr>
        <p:spPr>
          <a:xfrm>
            <a:off x="612648" y="1600200"/>
            <a:ext cx="8153400" cy="5257800"/>
          </a:xfrm>
        </p:spPr>
        <p:txBody>
          <a:bodyPr>
            <a:normAutofit fontScale="92500" lnSpcReduction="10000"/>
          </a:bodyPr>
          <a:lstStyle/>
          <a:p>
            <a:pPr marL="0" indent="0">
              <a:buNone/>
            </a:pPr>
            <a:r>
              <a:rPr lang="en-US" dirty="0" smtClean="0"/>
              <a:t>Three generations of school effectiveness research:</a:t>
            </a:r>
          </a:p>
          <a:p>
            <a:r>
              <a:rPr lang="en-US" dirty="0" smtClean="0"/>
              <a:t>Raw results approaches:</a:t>
            </a:r>
          </a:p>
          <a:p>
            <a:pPr lvl="1"/>
            <a:r>
              <a:rPr lang="en-US" dirty="0" smtClean="0"/>
              <a:t>Different schools get different results.</a:t>
            </a:r>
          </a:p>
          <a:p>
            <a:pPr lvl="1"/>
            <a:r>
              <a:rPr lang="en-US" dirty="0" smtClean="0"/>
              <a:t>Conclusion: Schools make a difference.</a:t>
            </a:r>
          </a:p>
          <a:p>
            <a:r>
              <a:rPr lang="en-US" dirty="0" smtClean="0"/>
              <a:t>Demographic-based approaches:</a:t>
            </a:r>
          </a:p>
          <a:p>
            <a:pPr lvl="1"/>
            <a:r>
              <a:rPr lang="en-US" dirty="0" smtClean="0"/>
              <a:t>Demographic factors account for most of the variation.</a:t>
            </a:r>
          </a:p>
          <a:p>
            <a:pPr lvl="1"/>
            <a:r>
              <a:rPr lang="en-US" dirty="0" smtClean="0"/>
              <a:t>Conclusion: Schools don’t make a difference.</a:t>
            </a:r>
          </a:p>
          <a:p>
            <a:r>
              <a:rPr lang="en-US" dirty="0" smtClean="0"/>
              <a:t>Value-added approaches:</a:t>
            </a:r>
          </a:p>
          <a:p>
            <a:pPr lvl="1"/>
            <a:r>
              <a:rPr lang="en-US" dirty="0" smtClean="0"/>
              <a:t>School-level differences in value-added are relatively small.</a:t>
            </a:r>
          </a:p>
          <a:p>
            <a:pPr lvl="1"/>
            <a:r>
              <a:rPr lang="en-US" dirty="0" smtClean="0"/>
              <a:t>Classroom-level differences in value-added are large.</a:t>
            </a:r>
          </a:p>
          <a:p>
            <a:pPr lvl="1"/>
            <a:r>
              <a:rPr lang="en-US" dirty="0" smtClean="0"/>
              <a:t>Conclusion: An effective school is a school full of effective classrooms.</a:t>
            </a:r>
          </a:p>
        </p:txBody>
      </p:sp>
    </p:spTree>
    <p:extLst>
      <p:ext uri="{BB962C8B-B14F-4D97-AF65-F5344CB8AC3E}">
        <p14:creationId xmlns:p14="http://schemas.microsoft.com/office/powerpoint/2010/main" val="966261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69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69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69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3554" name="Rectangle 5"/>
          <p:cNvSpPr>
            <a:spLocks noGrp="1" noChangeArrowheads="1"/>
          </p:cNvSpPr>
          <p:nvPr>
            <p:ph type="title"/>
          </p:nvPr>
        </p:nvSpPr>
        <p:spPr>
          <a:xfrm>
            <a:off x="612648" y="228600"/>
            <a:ext cx="8531352" cy="990600"/>
          </a:xfrm>
        </p:spPr>
        <p:txBody>
          <a:bodyPr>
            <a:normAutofit/>
          </a:bodyPr>
          <a:lstStyle/>
          <a:p>
            <a:r>
              <a:rPr lang="en-US" dirty="0" smtClean="0"/>
              <a:t>We need to focus on classrooms, not schools</a:t>
            </a:r>
            <a:endParaRPr lang="en-US" dirty="0"/>
          </a:p>
        </p:txBody>
      </p:sp>
      <p:sp>
        <p:nvSpPr>
          <p:cNvPr id="35844" name="Rectangle 6"/>
          <p:cNvSpPr>
            <a:spLocks noGrp="1" noChangeArrowheads="1"/>
          </p:cNvSpPr>
          <p:nvPr>
            <p:ph sz="quarter" idx="1"/>
          </p:nvPr>
        </p:nvSpPr>
        <p:spPr/>
        <p:txBody>
          <a:bodyPr/>
          <a:lstStyle/>
          <a:p>
            <a:r>
              <a:rPr lang="en-US" dirty="0" smtClean="0"/>
              <a:t>In the USA, variability at the classroom level is at least four times that at school level.</a:t>
            </a:r>
          </a:p>
          <a:p>
            <a:pPr lvl="1"/>
            <a:r>
              <a:rPr lang="en-US" dirty="0" smtClean="0"/>
              <a:t>As long as you go to school, it doesn’t matter very much which school you go to.</a:t>
            </a:r>
          </a:p>
          <a:p>
            <a:pPr lvl="1"/>
            <a:r>
              <a:rPr lang="en-US" dirty="0" smtClean="0"/>
              <a:t>But it matters very much which classrooms you are in.</a:t>
            </a:r>
          </a:p>
          <a:p>
            <a:r>
              <a:rPr lang="en-US" dirty="0" smtClean="0"/>
              <a:t>It’s not class size.</a:t>
            </a:r>
          </a:p>
          <a:p>
            <a:r>
              <a:rPr lang="en-US" dirty="0" smtClean="0"/>
              <a:t>It’s not the between-class grouping strategy.</a:t>
            </a:r>
          </a:p>
          <a:p>
            <a:r>
              <a:rPr lang="en-US" dirty="0" smtClean="0"/>
              <a:t>It’s not the within-class grouping strategy.</a:t>
            </a:r>
          </a:p>
        </p:txBody>
      </p:sp>
    </p:spTree>
    <p:extLst>
      <p:ext uri="{BB962C8B-B14F-4D97-AF65-F5344CB8AC3E}">
        <p14:creationId xmlns:p14="http://schemas.microsoft.com/office/powerpoint/2010/main" val="1966081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6626" name="Rectangle 7"/>
          <p:cNvSpPr>
            <a:spLocks noGrp="1" noChangeArrowheads="1"/>
          </p:cNvSpPr>
          <p:nvPr>
            <p:ph type="title"/>
          </p:nvPr>
        </p:nvSpPr>
        <p:spPr/>
        <p:txBody>
          <a:bodyPr/>
          <a:lstStyle/>
          <a:p>
            <a:r>
              <a:rPr lang="en-US" dirty="0" smtClean="0"/>
              <a:t>And most of all, on teachers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sp>
        <p:nvSpPr>
          <p:cNvPr id="38916" name="Rectangle 8"/>
          <p:cNvSpPr>
            <a:spLocks noGrp="1" noChangeArrowheads="1"/>
          </p:cNvSpPr>
          <p:nvPr>
            <p:ph sz="quarter" idx="4294967295"/>
          </p:nvPr>
        </p:nvSpPr>
        <p:spPr>
          <a:xfrm>
            <a:off x="627529" y="1534086"/>
            <a:ext cx="8229600" cy="5033963"/>
          </a:xfrm>
        </p:spPr>
        <p:txBody>
          <a:bodyPr>
            <a:normAutofit fontScale="92500" lnSpcReduction="10000"/>
          </a:bodyPr>
          <a:lstStyle/>
          <a:p>
            <a:r>
              <a:rPr lang="en-US" sz="3000" dirty="0" smtClean="0"/>
              <a:t>Take a group of 50 teachers:</a:t>
            </a:r>
          </a:p>
          <a:p>
            <a:pPr lvl="1"/>
            <a:r>
              <a:rPr lang="en-US" dirty="0" smtClean="0"/>
              <a:t>Students taught by the most effective teacher in that group of 50 teachers learn in six months what those taught by the average teacher learn in a year. </a:t>
            </a:r>
          </a:p>
          <a:p>
            <a:pPr lvl="1">
              <a:spcBef>
                <a:spcPts val="0"/>
              </a:spcBef>
            </a:pPr>
            <a:r>
              <a:rPr lang="en-US" dirty="0" smtClean="0"/>
              <a:t>Students taught by the least effective teacher in that group of 50 teachers will take two years to achieve the same learning</a:t>
            </a:r>
          </a:p>
          <a:p>
            <a:pPr lvl="1" algn="r">
              <a:spcBef>
                <a:spcPts val="0"/>
              </a:spcBef>
              <a:buNone/>
            </a:pPr>
            <a:r>
              <a:rPr lang="en-US" dirty="0" smtClean="0"/>
              <a:t>(</a:t>
            </a:r>
            <a:r>
              <a:rPr lang="en-US" dirty="0" err="1" smtClean="0"/>
              <a:t>Hanushek</a:t>
            </a:r>
            <a:r>
              <a:rPr lang="en-US" dirty="0" smtClean="0"/>
              <a:t> &amp; </a:t>
            </a:r>
            <a:r>
              <a:rPr lang="en-US" dirty="0" err="1" smtClean="0"/>
              <a:t>Rivkin</a:t>
            </a:r>
            <a:r>
              <a:rPr lang="en-US" dirty="0" smtClean="0"/>
              <a:t>, 2006)</a:t>
            </a:r>
          </a:p>
          <a:p>
            <a:r>
              <a:rPr lang="en-US" sz="3000" dirty="0" smtClean="0"/>
              <a:t>And furthermore:</a:t>
            </a:r>
          </a:p>
          <a:p>
            <a:pPr lvl="1"/>
            <a:r>
              <a:rPr lang="en-US" dirty="0" smtClean="0"/>
              <a:t>In the classrooms of the most effective teachers, students from disadvantaged backgrounds learn at the same rate as those from advantaged backgrounds </a:t>
            </a:r>
          </a:p>
          <a:p>
            <a:pPr lvl="1" algn="r">
              <a:buNone/>
            </a:pPr>
            <a:r>
              <a:rPr lang="en-US" dirty="0" smtClean="0"/>
              <a:t>(</a:t>
            </a:r>
            <a:r>
              <a:rPr lang="en-US" dirty="0" err="1" smtClean="0"/>
              <a:t>Hamre</a:t>
            </a:r>
            <a:r>
              <a:rPr lang="en-US" dirty="0" smtClean="0"/>
              <a:t> &amp; </a:t>
            </a:r>
            <a:r>
              <a:rPr lang="en-US" dirty="0" err="1" smtClean="0"/>
              <a:t>Pianta</a:t>
            </a:r>
            <a:r>
              <a:rPr lang="en-US" dirty="0" smtClean="0"/>
              <a:t>, 2005).</a:t>
            </a:r>
          </a:p>
        </p:txBody>
      </p:sp>
    </p:spTree>
    <p:extLst>
      <p:ext uri="{BB962C8B-B14F-4D97-AF65-F5344CB8AC3E}">
        <p14:creationId xmlns:p14="http://schemas.microsoft.com/office/powerpoint/2010/main" val="2784388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a:bodyPr>
          <a:lstStyle/>
          <a:p>
            <a:r>
              <a:rPr lang="en-US" dirty="0" smtClean="0"/>
              <a:t>How do we improve teacher quality?</a:t>
            </a:r>
          </a:p>
        </p:txBody>
      </p:sp>
      <p:sp>
        <p:nvSpPr>
          <p:cNvPr id="46084" name="Rectangle 6"/>
          <p:cNvSpPr>
            <a:spLocks noGrp="1" noChangeArrowheads="1"/>
          </p:cNvSpPr>
          <p:nvPr>
            <p:ph sz="quarter" idx="1"/>
          </p:nvPr>
        </p:nvSpPr>
        <p:spPr>
          <a:xfrm>
            <a:off x="612648" y="1600200"/>
            <a:ext cx="8153400" cy="5078506"/>
          </a:xfrm>
        </p:spPr>
        <p:txBody>
          <a:bodyPr>
            <a:normAutofit/>
          </a:bodyPr>
          <a:lstStyle/>
          <a:p>
            <a:r>
              <a:rPr lang="en-US" dirty="0" smtClean="0"/>
              <a:t>A classic labor force issue with two (non-exclusive) solutions:</a:t>
            </a:r>
          </a:p>
          <a:p>
            <a:pPr lvl="1"/>
            <a:r>
              <a:rPr lang="en-US" dirty="0" smtClean="0"/>
              <a:t>Replace existing teachers with better ones.</a:t>
            </a:r>
          </a:p>
          <a:p>
            <a:pPr lvl="1"/>
            <a:r>
              <a:rPr lang="en-US" dirty="0" smtClean="0"/>
              <a:t>Help existing teachers become even more effective.</a:t>
            </a:r>
          </a:p>
        </p:txBody>
      </p:sp>
    </p:spTree>
    <p:extLst>
      <p:ext uri="{BB962C8B-B14F-4D97-AF65-F5344CB8AC3E}">
        <p14:creationId xmlns:p14="http://schemas.microsoft.com/office/powerpoint/2010/main" val="32464414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what we know about teaching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19</a:t>
            </a:fld>
            <a:endParaRPr lang="en-GB" dirty="0"/>
          </a:p>
        </p:txBody>
      </p:sp>
      <p:sp>
        <p:nvSpPr>
          <p:cNvPr id="4" name="Content Placeholder 3"/>
          <p:cNvSpPr>
            <a:spLocks noGrp="1"/>
          </p:cNvSpPr>
          <p:nvPr>
            <p:ph sz="quarter" idx="1"/>
          </p:nvPr>
        </p:nvSpPr>
        <p:spPr/>
        <p:txBody>
          <a:bodyPr/>
          <a:lstStyle/>
          <a:p>
            <a:r>
              <a:rPr lang="en-US" dirty="0" smtClean="0"/>
              <a:t>We don’t know who will be good teachers</a:t>
            </a:r>
          </a:p>
          <a:p>
            <a:r>
              <a:rPr lang="en-US" dirty="0" smtClean="0"/>
              <a:t>We can’t tell good teaching:</a:t>
            </a:r>
          </a:p>
          <a:p>
            <a:pPr lvl="1"/>
            <a:r>
              <a:rPr lang="en-US" dirty="0" smtClean="0"/>
              <a:t>when we see it</a:t>
            </a:r>
          </a:p>
          <a:p>
            <a:pPr lvl="1"/>
            <a:r>
              <a:rPr lang="en-US" dirty="0" smtClean="0"/>
              <a:t>by looking at “value-added” test scores</a:t>
            </a:r>
          </a:p>
        </p:txBody>
      </p:sp>
    </p:spTree>
    <p:extLst>
      <p:ext uri="{BB962C8B-B14F-4D97-AF65-F5344CB8AC3E}">
        <p14:creationId xmlns:p14="http://schemas.microsoft.com/office/powerpoint/2010/main" val="2260649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
        <p:nvSpPr>
          <p:cNvPr id="4" name="Content Placeholder 3"/>
          <p:cNvSpPr>
            <a:spLocks noGrp="1"/>
          </p:cNvSpPr>
          <p:nvPr>
            <p:ph sz="quarter" idx="1"/>
          </p:nvPr>
        </p:nvSpPr>
        <p:spPr/>
        <p:txBody>
          <a:bodyPr/>
          <a:lstStyle/>
          <a:p>
            <a:r>
              <a:rPr lang="en-US" dirty="0" smtClean="0"/>
              <a:t>Why education matters</a:t>
            </a:r>
          </a:p>
          <a:p>
            <a:r>
              <a:rPr lang="en-US" dirty="0" smtClean="0"/>
              <a:t>The changing world of work</a:t>
            </a:r>
          </a:p>
          <a:p>
            <a:r>
              <a:rPr lang="en-US" dirty="0" smtClean="0"/>
              <a:t>The role of teacher quality in improving education</a:t>
            </a:r>
          </a:p>
          <a:p>
            <a:r>
              <a:rPr lang="en-US" dirty="0" smtClean="0"/>
              <a:t>Why most of the strategies being pursued in the U.S. won’t work</a:t>
            </a:r>
          </a:p>
          <a:p>
            <a:r>
              <a:rPr lang="en-US" dirty="0" smtClean="0"/>
              <a:t>What we should be doing</a:t>
            </a:r>
          </a:p>
          <a:p>
            <a:endParaRPr lang="en-US" dirty="0" smtClean="0"/>
          </a:p>
          <a:p>
            <a:endParaRPr lang="en-US" dirty="0"/>
          </a:p>
        </p:txBody>
      </p:sp>
    </p:spTree>
    <p:extLst>
      <p:ext uri="{BB962C8B-B14F-4D97-AF65-F5344CB8AC3E}">
        <p14:creationId xmlns:p14="http://schemas.microsoft.com/office/powerpoint/2010/main" val="1138921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534701473"/>
              </p:ext>
            </p:extLst>
          </p:nvPr>
        </p:nvGraphicFramePr>
        <p:xfrm>
          <a:off x="611872" y="1796314"/>
          <a:ext cx="8142834" cy="3942080"/>
        </p:xfrm>
        <a:graphic>
          <a:graphicData uri="http://schemas.openxmlformats.org/drawingml/2006/table">
            <a:tbl>
              <a:tblPr firstRow="1" bandRow="1">
                <a:tableStyleId>{5C22544A-7EE6-4342-B048-85BDC9FD1C3A}</a:tableStyleId>
              </a:tblPr>
              <a:tblGrid>
                <a:gridCol w="2020391"/>
                <a:gridCol w="991262"/>
                <a:gridCol w="1130657"/>
                <a:gridCol w="882843"/>
                <a:gridCol w="1068703"/>
                <a:gridCol w="1084193"/>
                <a:gridCol w="964785"/>
              </a:tblGrid>
              <a:tr h="370840">
                <a:tc>
                  <a:txBody>
                    <a:bodyPr/>
                    <a:lstStyle/>
                    <a:p>
                      <a:endParaRPr lang="en-US" dirty="0"/>
                    </a:p>
                  </a:txBody>
                  <a:tcPr/>
                </a:tc>
                <a:tc gridSpan="3">
                  <a:txBody>
                    <a:bodyPr/>
                    <a:lstStyle/>
                    <a:p>
                      <a:pPr algn="ctr"/>
                      <a:r>
                        <a:rPr lang="en-US" dirty="0" smtClean="0"/>
                        <a:t>Mathematics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Reading</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r>
              <a:tr h="370840">
                <a:tc>
                  <a:txBody>
                    <a:bodyPr/>
                    <a:lstStyle/>
                    <a:p>
                      <a:r>
                        <a:rPr lang="en-US" dirty="0" smtClean="0">
                          <a:solidFill>
                            <a:schemeClr val="tx1"/>
                          </a:solidFill>
                        </a:rPr>
                        <a:t>General</a:t>
                      </a:r>
                      <a:r>
                        <a:rPr lang="en-US" baseline="0" dirty="0" smtClean="0">
                          <a:solidFill>
                            <a:schemeClr val="tx1"/>
                          </a:solidFill>
                        </a:rPr>
                        <a:t> theory of education </a:t>
                      </a:r>
                      <a:r>
                        <a:rPr lang="en-US" dirty="0" smtClean="0">
                          <a:solidFill>
                            <a:schemeClr val="tx1"/>
                          </a:solidFill>
                        </a:rPr>
                        <a:t>courses</a:t>
                      </a:r>
                      <a:endParaRPr lang="en-US" dirty="0">
                        <a:solidFill>
                          <a:schemeClr val="tx1"/>
                        </a:solidFill>
                      </a:endParaRP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dirty="0"/>
                    </a:p>
                  </a:txBody>
                  <a:tcPr anchor="ctr"/>
                </a:tc>
              </a:tr>
              <a:tr h="370840">
                <a:tc>
                  <a:txBody>
                    <a:bodyPr/>
                    <a:lstStyle/>
                    <a:p>
                      <a:r>
                        <a:rPr lang="en-US" dirty="0" smtClean="0"/>
                        <a:t>Teaching</a:t>
                      </a:r>
                      <a:r>
                        <a:rPr lang="en-US" baseline="0" dirty="0" smtClean="0"/>
                        <a:t> p</a:t>
                      </a:r>
                      <a:r>
                        <a:rPr lang="en-US" dirty="0" smtClean="0"/>
                        <a:t>ractice courses</a:t>
                      </a:r>
                      <a:endParaRPr lang="en-US" dirty="0"/>
                    </a:p>
                  </a:txBody>
                  <a:tcP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b="1" dirty="0">
                        <a:solidFill>
                          <a:srgbClr val="008000"/>
                        </a:solidFill>
                      </a:endParaRPr>
                    </a:p>
                  </a:txBody>
                  <a:tcPr anchor="ctr"/>
                </a:tc>
                <a:tc>
                  <a:txBody>
                    <a:bodyPr/>
                    <a:lstStyle/>
                    <a:p>
                      <a:pPr algn="ctr"/>
                      <a:endParaRPr lang="en-US" sz="3600" dirty="0"/>
                    </a:p>
                  </a:txBody>
                  <a:tcPr anchor="ctr"/>
                </a:tc>
              </a:tr>
              <a:tr h="370840">
                <a:tc>
                  <a:txBody>
                    <a:bodyPr/>
                    <a:lstStyle/>
                    <a:p>
                      <a:r>
                        <a:rPr lang="en-US" dirty="0" smtClean="0"/>
                        <a:t>Pedagogical content courses</a:t>
                      </a:r>
                      <a:endParaRPr lang="en-US" dirty="0"/>
                    </a:p>
                  </a:txBody>
                  <a:tcPr/>
                </a:tc>
                <a:tc>
                  <a:txBody>
                    <a:bodyPr/>
                    <a:lstStyle/>
                    <a:p>
                      <a:pPr algn="ctr"/>
                      <a:endParaRPr lang="en-US" sz="3600" b="1" dirty="0">
                        <a:solidFill>
                          <a:srgbClr val="008000"/>
                        </a:solidFill>
                      </a:endParaRPr>
                    </a:p>
                  </a:txBody>
                  <a:tcPr anchor="ctr"/>
                </a:tc>
                <a:tc>
                  <a:txBody>
                    <a:bodyPr/>
                    <a:lstStyle/>
                    <a:p>
                      <a:pPr algn="ctr"/>
                      <a:endParaRPr lang="en-US" sz="3600" b="1" dirty="0">
                        <a:solidFill>
                          <a:srgbClr val="008000"/>
                        </a:solidFill>
                      </a:endParaRPr>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r>
              <a:tr h="370840">
                <a:tc>
                  <a:txBody>
                    <a:bodyPr/>
                    <a:lstStyle/>
                    <a:p>
                      <a:r>
                        <a:rPr lang="en-US" dirty="0" smtClean="0"/>
                        <a:t>Advanced university courses</a:t>
                      </a:r>
                      <a:endParaRPr lang="en-US" dirty="0"/>
                    </a:p>
                  </a:txBody>
                  <a:tcPr/>
                </a:tc>
                <a:tc>
                  <a:txBody>
                    <a:bodyPr/>
                    <a:lstStyle/>
                    <a:p>
                      <a:pPr algn="ctr"/>
                      <a:endParaRPr lang="en-US" sz="3600"/>
                    </a:p>
                  </a:txBody>
                  <a:tcPr anchor="ctr"/>
                </a:tc>
                <a:tc>
                  <a:txBody>
                    <a:bodyPr/>
                    <a:lstStyle/>
                    <a:p>
                      <a:pPr algn="ctr"/>
                      <a:endParaRPr lang="en-US" sz="3600"/>
                    </a:p>
                  </a:txBody>
                  <a:tcPr anchor="ctr"/>
                </a:tc>
                <a:tc>
                  <a:txBody>
                    <a:bodyPr/>
                    <a:lstStyle/>
                    <a:p>
                      <a:pPr algn="ct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b="1" dirty="0">
                        <a:solidFill>
                          <a:srgbClr val="008000"/>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Aptitude test scores</a:t>
                      </a: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r>
            </a:tbl>
          </a:graphicData>
        </a:graphic>
      </p:graphicFrame>
      <p:sp>
        <p:nvSpPr>
          <p:cNvPr id="6" name="TextBox 5"/>
          <p:cNvSpPr txBox="1"/>
          <p:nvPr/>
        </p:nvSpPr>
        <p:spPr>
          <a:xfrm>
            <a:off x="612648" y="6242290"/>
            <a:ext cx="3445329" cy="369332"/>
          </a:xfrm>
          <a:prstGeom prst="rect">
            <a:avLst/>
          </a:prstGeom>
          <a:noFill/>
        </p:spPr>
        <p:txBody>
          <a:bodyPr wrap="square" rtlCol="0">
            <a:spAutoFit/>
          </a:bodyPr>
          <a:lstStyle/>
          <a:p>
            <a:r>
              <a:rPr lang="en-US" sz="1800" dirty="0" smtClean="0">
                <a:solidFill>
                  <a:schemeClr val="accent1"/>
                </a:solidFill>
                <a:latin typeface="+mj-lt"/>
              </a:rPr>
              <a:t>Harris and Sass (2007)</a:t>
            </a:r>
            <a:endParaRPr lang="en-US" sz="1800" dirty="0">
              <a:solidFill>
                <a:schemeClr val="accent1"/>
              </a:solidFill>
              <a:latin typeface="+mj-lt"/>
            </a:endParaRPr>
          </a:p>
        </p:txBody>
      </p:sp>
      <p:graphicFrame>
        <p:nvGraphicFramePr>
          <p:cNvPr id="7" name="Content Placeholder 4"/>
          <p:cNvGraphicFramePr>
            <a:graphicFrameLocks/>
          </p:cNvGraphicFramePr>
          <p:nvPr>
            <p:extLst>
              <p:ext uri="{D42A27DB-BD31-4B8C-83A1-F6EECF244321}">
                <p14:modId xmlns:p14="http://schemas.microsoft.com/office/powerpoint/2010/main" val="2773018840"/>
              </p:ext>
            </p:extLst>
          </p:nvPr>
        </p:nvGraphicFramePr>
        <p:xfrm>
          <a:off x="611872" y="1796314"/>
          <a:ext cx="8142834" cy="3942080"/>
        </p:xfrm>
        <a:graphic>
          <a:graphicData uri="http://schemas.openxmlformats.org/drawingml/2006/table">
            <a:tbl>
              <a:tblPr firstRow="1" bandRow="1">
                <a:tableStyleId>{5C22544A-7EE6-4342-B048-85BDC9FD1C3A}</a:tableStyleId>
              </a:tblPr>
              <a:tblGrid>
                <a:gridCol w="2020391"/>
                <a:gridCol w="991262"/>
                <a:gridCol w="1130657"/>
                <a:gridCol w="882843"/>
                <a:gridCol w="1068703"/>
                <a:gridCol w="1084193"/>
                <a:gridCol w="964785"/>
              </a:tblGrid>
              <a:tr h="370840">
                <a:tc>
                  <a:txBody>
                    <a:bodyPr/>
                    <a:lstStyle/>
                    <a:p>
                      <a:endParaRPr lang="en-US" dirty="0"/>
                    </a:p>
                  </a:txBody>
                  <a:tcPr/>
                </a:tc>
                <a:tc gridSpan="3">
                  <a:txBody>
                    <a:bodyPr/>
                    <a:lstStyle/>
                    <a:p>
                      <a:pPr algn="ctr"/>
                      <a:r>
                        <a:rPr lang="en-US" dirty="0" smtClean="0"/>
                        <a:t>Mathematics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Reading</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r>
              <a:tr h="370840">
                <a:tc>
                  <a:txBody>
                    <a:bodyPr/>
                    <a:lstStyle/>
                    <a:p>
                      <a:r>
                        <a:rPr lang="en-US" dirty="0" smtClean="0">
                          <a:solidFill>
                            <a:schemeClr val="tx1"/>
                          </a:solidFill>
                        </a:rPr>
                        <a:t>General</a:t>
                      </a:r>
                      <a:r>
                        <a:rPr lang="en-US" baseline="0" dirty="0" smtClean="0">
                          <a:solidFill>
                            <a:schemeClr val="tx1"/>
                          </a:solidFill>
                        </a:rPr>
                        <a:t> theory of education </a:t>
                      </a:r>
                      <a:r>
                        <a:rPr lang="en-US" dirty="0" smtClean="0">
                          <a:solidFill>
                            <a:schemeClr val="tx1"/>
                          </a:solidFill>
                        </a:rPr>
                        <a:t>courses</a:t>
                      </a:r>
                      <a:endParaRPr lang="en-US" dirty="0">
                        <a:solidFill>
                          <a:schemeClr val="tx1"/>
                        </a:solidFill>
                      </a:endParaRP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dirty="0"/>
                    </a:p>
                  </a:txBody>
                  <a:tcPr anchor="ctr"/>
                </a:tc>
              </a:tr>
              <a:tr h="370840">
                <a:tc>
                  <a:txBody>
                    <a:bodyPr/>
                    <a:lstStyle/>
                    <a:p>
                      <a:r>
                        <a:rPr lang="en-US" dirty="0" smtClean="0"/>
                        <a:t>Teaching</a:t>
                      </a:r>
                      <a:r>
                        <a:rPr lang="en-US" baseline="0" dirty="0" smtClean="0"/>
                        <a:t> p</a:t>
                      </a:r>
                      <a:r>
                        <a:rPr lang="en-US" dirty="0" smtClean="0"/>
                        <a:t>ractice courses</a:t>
                      </a:r>
                      <a:endParaRPr lang="en-US" dirty="0"/>
                    </a:p>
                  </a:txBody>
                  <a:tcP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endParaRPr lang="en-US" sz="3600" dirty="0"/>
                    </a:p>
                  </a:txBody>
                  <a:tcPr anchor="ctr"/>
                </a:tc>
              </a:tr>
              <a:tr h="370840">
                <a:tc>
                  <a:txBody>
                    <a:bodyPr/>
                    <a:lstStyle/>
                    <a:p>
                      <a:r>
                        <a:rPr lang="en-US" dirty="0" smtClean="0"/>
                        <a:t>Pedagogical content courses</a:t>
                      </a:r>
                      <a:endParaRPr lang="en-US" dirty="0"/>
                    </a:p>
                  </a:txBody>
                  <a:tcP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r>
              <a:tr h="370840">
                <a:tc>
                  <a:txBody>
                    <a:bodyPr/>
                    <a:lstStyle/>
                    <a:p>
                      <a:r>
                        <a:rPr lang="en-US" dirty="0" smtClean="0"/>
                        <a:t>Advanced university courses</a:t>
                      </a:r>
                      <a:endParaRPr lang="en-US" dirty="0"/>
                    </a:p>
                  </a:txBody>
                  <a:tcPr/>
                </a:tc>
                <a:tc>
                  <a:txBody>
                    <a:bodyPr/>
                    <a:lstStyle/>
                    <a:p>
                      <a:pPr algn="ctr"/>
                      <a:endParaRPr lang="en-US" sz="3600"/>
                    </a:p>
                  </a:txBody>
                  <a:tcPr anchor="ctr"/>
                </a:tc>
                <a:tc>
                  <a:txBody>
                    <a:bodyPr/>
                    <a:lstStyle/>
                    <a:p>
                      <a:pPr algn="ctr"/>
                      <a:endParaRPr lang="en-US" sz="360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Aptitude test scores</a:t>
                      </a: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r>
            </a:tbl>
          </a:graphicData>
        </a:graphic>
      </p:graphicFrame>
    </p:spTree>
    <p:extLst>
      <p:ext uri="{BB962C8B-B14F-4D97-AF65-F5344CB8AC3E}">
        <p14:creationId xmlns:p14="http://schemas.microsoft.com/office/powerpoint/2010/main" val="40272737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and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21</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50642323"/>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20700" y="6327948"/>
            <a:ext cx="7794752" cy="353943"/>
          </a:xfrm>
          <a:prstGeom prst="rect">
            <a:avLst/>
          </a:prstGeom>
          <a:noFill/>
        </p:spPr>
        <p:txBody>
          <a:bodyPr wrap="square" rtlCol="0">
            <a:spAutoFit/>
          </a:bodyPr>
          <a:lstStyle/>
          <a:p>
            <a:r>
              <a:rPr lang="en-US" sz="1700" dirty="0" err="1">
                <a:solidFill>
                  <a:srgbClr val="525A93"/>
                </a:solidFill>
                <a:latin typeface="+mj-lt"/>
              </a:rPr>
              <a:t>Sartain</a:t>
            </a:r>
            <a:r>
              <a:rPr lang="en-US" sz="1700" dirty="0">
                <a:solidFill>
                  <a:srgbClr val="525A93"/>
                </a:solidFill>
                <a:latin typeface="+mj-lt"/>
              </a:rPr>
              <a:t>, </a:t>
            </a:r>
            <a:r>
              <a:rPr lang="en-US" sz="1700" dirty="0" err="1" smtClean="0">
                <a:solidFill>
                  <a:srgbClr val="525A93"/>
                </a:solidFill>
                <a:latin typeface="+mj-lt"/>
              </a:rPr>
              <a:t>Stoelinga</a:t>
            </a:r>
            <a:r>
              <a:rPr lang="en-US" sz="1700" dirty="0">
                <a:solidFill>
                  <a:srgbClr val="525A93"/>
                </a:solidFill>
                <a:latin typeface="+mj-lt"/>
              </a:rPr>
              <a:t>, </a:t>
            </a:r>
            <a:r>
              <a:rPr lang="en-US" sz="1700" dirty="0" smtClean="0">
                <a:solidFill>
                  <a:srgbClr val="525A93"/>
                </a:solidFill>
                <a:latin typeface="+mj-lt"/>
              </a:rPr>
              <a:t>Brown,</a:t>
            </a:r>
            <a:r>
              <a:rPr lang="en-US" sz="1700" dirty="0">
                <a:solidFill>
                  <a:srgbClr val="525A93"/>
                </a:solidFill>
                <a:latin typeface="+mj-lt"/>
              </a:rPr>
              <a:t> </a:t>
            </a:r>
            <a:r>
              <a:rPr lang="en-US" sz="1700" dirty="0" err="1" smtClean="0">
                <a:solidFill>
                  <a:srgbClr val="525A93"/>
                </a:solidFill>
                <a:latin typeface="+mj-lt"/>
              </a:rPr>
              <a:t>Luppescu</a:t>
            </a:r>
            <a:r>
              <a:rPr lang="en-US" sz="1700" dirty="0">
                <a:solidFill>
                  <a:srgbClr val="525A93"/>
                </a:solidFill>
                <a:latin typeface="+mj-lt"/>
              </a:rPr>
              <a:t>, </a:t>
            </a:r>
            <a:r>
              <a:rPr lang="en-US" sz="1700" dirty="0" err="1" smtClean="0">
                <a:solidFill>
                  <a:srgbClr val="525A93"/>
                </a:solidFill>
                <a:latin typeface="+mj-lt"/>
              </a:rPr>
              <a:t>Matsko</a:t>
            </a:r>
            <a:r>
              <a:rPr lang="en-US" sz="1700" dirty="0">
                <a:solidFill>
                  <a:srgbClr val="525A93"/>
                </a:solidFill>
                <a:latin typeface="+mj-lt"/>
              </a:rPr>
              <a:t>, </a:t>
            </a:r>
            <a:r>
              <a:rPr lang="en-US" sz="1700" dirty="0" smtClean="0">
                <a:solidFill>
                  <a:srgbClr val="525A93"/>
                </a:solidFill>
                <a:latin typeface="+mj-lt"/>
              </a:rPr>
              <a:t>Miller</a:t>
            </a:r>
            <a:r>
              <a:rPr lang="en-US" sz="1700" dirty="0">
                <a:solidFill>
                  <a:srgbClr val="525A93"/>
                </a:solidFill>
                <a:latin typeface="+mj-lt"/>
              </a:rPr>
              <a:t>, </a:t>
            </a:r>
            <a:r>
              <a:rPr lang="en-US" sz="1700" dirty="0" err="1" smtClean="0">
                <a:solidFill>
                  <a:srgbClr val="525A93"/>
                </a:solidFill>
                <a:latin typeface="+mj-lt"/>
              </a:rPr>
              <a:t>Durwood</a:t>
            </a:r>
            <a:r>
              <a:rPr lang="en-US" sz="1700" dirty="0">
                <a:solidFill>
                  <a:srgbClr val="525A93"/>
                </a:solidFill>
                <a:latin typeface="+mj-lt"/>
              </a:rPr>
              <a:t>, </a:t>
            </a:r>
            <a:r>
              <a:rPr lang="en-US" sz="1700" dirty="0" smtClean="0">
                <a:solidFill>
                  <a:srgbClr val="525A93"/>
                </a:solidFill>
                <a:latin typeface="+mj-lt"/>
              </a:rPr>
              <a:t>Jiang</a:t>
            </a:r>
            <a:r>
              <a:rPr lang="en-US" sz="1700" dirty="0">
                <a:solidFill>
                  <a:srgbClr val="525A93"/>
                </a:solidFill>
                <a:latin typeface="+mj-lt"/>
              </a:rPr>
              <a:t>, </a:t>
            </a:r>
            <a:r>
              <a:rPr lang="en-US" sz="1700" dirty="0" smtClean="0">
                <a:solidFill>
                  <a:srgbClr val="525A93"/>
                </a:solidFill>
                <a:latin typeface="+mj-lt"/>
              </a:rPr>
              <a:t>and Glazer (2011)</a:t>
            </a:r>
            <a:endParaRPr lang="en-US" sz="1700" dirty="0">
              <a:solidFill>
                <a:srgbClr val="525A93"/>
              </a:solidFill>
              <a:latin typeface="+mj-lt"/>
            </a:endParaRPr>
          </a:p>
        </p:txBody>
      </p:sp>
      <p:sp>
        <p:nvSpPr>
          <p:cNvPr id="7" name="TextBox 6"/>
          <p:cNvSpPr txBox="1"/>
          <p:nvPr/>
        </p:nvSpPr>
        <p:spPr>
          <a:xfrm>
            <a:off x="1828800" y="2108200"/>
            <a:ext cx="5067300" cy="830997"/>
          </a:xfrm>
          <a:prstGeom prst="rect">
            <a:avLst/>
          </a:prstGeom>
          <a:solidFill>
            <a:srgbClr val="525A93"/>
          </a:solidFill>
        </p:spPr>
        <p:txBody>
          <a:bodyPr wrap="square" rtlCol="0">
            <a:spAutoFit/>
          </a:bodyPr>
          <a:lstStyle/>
          <a:p>
            <a:r>
              <a:rPr lang="en-US" dirty="0" smtClean="0">
                <a:solidFill>
                  <a:schemeClr val="bg1"/>
                </a:solidFill>
                <a:latin typeface="+mj-lt"/>
              </a:rPr>
              <a:t>So, the highest rated teachers are 30% more productive than the lowest rated</a:t>
            </a:r>
            <a:endParaRPr lang="en-US" dirty="0">
              <a:solidFill>
                <a:schemeClr val="bg1"/>
              </a:solidFill>
              <a:latin typeface="+mj-lt"/>
            </a:endParaRPr>
          </a:p>
        </p:txBody>
      </p:sp>
      <p:sp>
        <p:nvSpPr>
          <p:cNvPr id="8" name="TextBox 7"/>
          <p:cNvSpPr txBox="1"/>
          <p:nvPr/>
        </p:nvSpPr>
        <p:spPr>
          <a:xfrm>
            <a:off x="3975100" y="4622800"/>
            <a:ext cx="5067300" cy="830997"/>
          </a:xfrm>
          <a:prstGeom prst="rect">
            <a:avLst/>
          </a:prstGeom>
          <a:solidFill>
            <a:srgbClr val="525A93"/>
          </a:solidFill>
        </p:spPr>
        <p:txBody>
          <a:bodyPr wrap="square" rtlCol="0">
            <a:spAutoFit/>
          </a:bodyPr>
          <a:lstStyle/>
          <a:p>
            <a:r>
              <a:rPr lang="en-US" dirty="0" smtClean="0">
                <a:solidFill>
                  <a:schemeClr val="bg1"/>
                </a:solidFill>
                <a:latin typeface="+mj-lt"/>
              </a:rPr>
              <a:t>But the best teachers are 400% more productive than the least effective</a:t>
            </a:r>
            <a:endParaRPr lang="en-US" dirty="0">
              <a:solidFill>
                <a:schemeClr val="bg1"/>
              </a:solidFill>
              <a:latin typeface="+mj-lt"/>
            </a:endParaRPr>
          </a:p>
        </p:txBody>
      </p:sp>
    </p:spTree>
    <p:extLst>
      <p:ext uri="{BB962C8B-B14F-4D97-AF65-F5344CB8AC3E}">
        <p14:creationId xmlns:p14="http://schemas.microsoft.com/office/powerpoint/2010/main" val="1676826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5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2" dur="2000"/>
                                        <p:tgtEl>
                                          <p:spTgt spid="5">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 what’s to be done?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75075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Expertise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5C50C641-66DE-184E-B016-D253D8CA36FC}" type="slidenum">
              <a:rPr lang="en-GB" smtClean="0"/>
              <a:pPr>
                <a:defRPr/>
              </a:pPr>
              <a:t>23</a:t>
            </a:fld>
            <a:endParaRPr lang="en-GB"/>
          </a:p>
        </p:txBody>
      </p:sp>
      <p:sp>
        <p:nvSpPr>
          <p:cNvPr id="7" name="Content Placeholder 6"/>
          <p:cNvSpPr>
            <a:spLocks noGrp="1"/>
          </p:cNvSpPr>
          <p:nvPr>
            <p:ph sz="quarter" idx="1"/>
          </p:nvPr>
        </p:nvSpPr>
        <p:spPr/>
        <p:txBody>
          <a:bodyPr/>
          <a:lstStyle/>
          <a:p>
            <a:r>
              <a:rPr lang="en-US" dirty="0" smtClean="0"/>
              <a:t>Grandmaster chess players don’t have higher IQs than average chess players</a:t>
            </a:r>
          </a:p>
          <a:p>
            <a:r>
              <a:rPr lang="en-US" dirty="0" smtClean="0"/>
              <a:t>Top surgeons don’t have higher IQs, medical school grades, or higher manual dexterity than average surgeons</a:t>
            </a:r>
          </a:p>
          <a:p>
            <a:r>
              <a:rPr lang="en-US" dirty="0" smtClean="0"/>
              <a:t>In general, measures of general ability account for 4% of the variability in performance</a:t>
            </a:r>
          </a:p>
          <a:p>
            <a:endParaRPr lang="en-US" dirty="0"/>
          </a:p>
        </p:txBody>
      </p:sp>
    </p:spTree>
    <p:extLst>
      <p:ext uri="{BB962C8B-B14F-4D97-AF65-F5344CB8AC3E}">
        <p14:creationId xmlns:p14="http://schemas.microsoft.com/office/powerpoint/2010/main" val="3057201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deliberate practice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24</a:t>
            </a:fld>
            <a:endParaRPr lang="en-GB" dirty="0"/>
          </a:p>
        </p:txBody>
      </p:sp>
      <p:sp>
        <p:nvSpPr>
          <p:cNvPr id="4" name="Content Placeholder 3"/>
          <p:cNvSpPr>
            <a:spLocks noGrp="1"/>
          </p:cNvSpPr>
          <p:nvPr>
            <p:ph sz="quarter" idx="1"/>
          </p:nvPr>
        </p:nvSpPr>
        <p:spPr>
          <a:xfrm>
            <a:off x="612648" y="1600202"/>
            <a:ext cx="8531352" cy="4948553"/>
          </a:xfrm>
        </p:spPr>
        <p:txBody>
          <a:bodyPr>
            <a:normAutofit fontScale="92500"/>
          </a:bodyPr>
          <a:lstStyle/>
          <a:p>
            <a:r>
              <a:rPr lang="en-US" sz="2600" dirty="0" smtClean="0"/>
              <a:t>Music professors at the </a:t>
            </a:r>
            <a:r>
              <a:rPr lang="en-US" sz="2600" dirty="0" err="1" smtClean="0"/>
              <a:t>Hochschule</a:t>
            </a:r>
            <a:r>
              <a:rPr lang="en-US" sz="2600" dirty="0" smtClean="0"/>
              <a:t> der </a:t>
            </a:r>
            <a:r>
              <a:rPr lang="en-US" sz="2600" dirty="0" err="1" smtClean="0"/>
              <a:t>Kuenst</a:t>
            </a:r>
            <a:r>
              <a:rPr lang="en-US" sz="2600" dirty="0" smtClean="0"/>
              <a:t> (Academy of Music) Berlin identified 10 violin students who had the potential for careers as international soloists (“best” students)</a:t>
            </a:r>
          </a:p>
          <a:p>
            <a:r>
              <a:rPr lang="en-US" sz="2600" dirty="0" smtClean="0"/>
              <a:t>The professors also identified a sample of 10 good, but not outstanding students (“good” students)</a:t>
            </a:r>
          </a:p>
          <a:p>
            <a:r>
              <a:rPr lang="en-US" sz="2600" dirty="0" smtClean="0"/>
              <a:t>Researchers recruited another 10 students training  to be music teachers who </a:t>
            </a:r>
            <a:r>
              <a:rPr lang="en-US" sz="2600" dirty="0" err="1" smtClean="0"/>
              <a:t>specialised</a:t>
            </a:r>
            <a:r>
              <a:rPr lang="en-US" sz="2600" dirty="0" smtClean="0"/>
              <a:t> in the violin (“Music Ed” students)</a:t>
            </a:r>
          </a:p>
          <a:p>
            <a:r>
              <a:rPr lang="en-US" sz="2600" dirty="0" smtClean="0"/>
              <a:t>An additional 10 middle-aged professional violinists from two local orchestras were recruited to the study</a:t>
            </a:r>
          </a:p>
          <a:p>
            <a:r>
              <a:rPr lang="en-US" sz="2600" dirty="0" smtClean="0"/>
              <a:t>Groups were matched in sex (</a:t>
            </a:r>
            <a:r>
              <a:rPr lang="en-US" sz="2600" dirty="0"/>
              <a:t>7f, 3m) </a:t>
            </a:r>
            <a:r>
              <a:rPr lang="en-US" sz="2600" dirty="0" smtClean="0"/>
              <a:t>and for the first three groups, age</a:t>
            </a:r>
          </a:p>
          <a:p>
            <a:endParaRPr lang="en-US" dirty="0" smtClean="0"/>
          </a:p>
          <a:p>
            <a:endParaRPr lang="en-US" dirty="0"/>
          </a:p>
        </p:txBody>
      </p:sp>
    </p:spTree>
    <p:extLst>
      <p:ext uri="{BB962C8B-B14F-4D97-AF65-F5344CB8AC3E}">
        <p14:creationId xmlns:p14="http://schemas.microsoft.com/office/powerpoint/2010/main" val="20158872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much do violinists practice?</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149147344"/>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93694" y="6096000"/>
            <a:ext cx="5516163" cy="369332"/>
          </a:xfrm>
          <a:prstGeom prst="rect">
            <a:avLst/>
          </a:prstGeom>
          <a:noFill/>
        </p:spPr>
        <p:txBody>
          <a:bodyPr wrap="square" rtlCol="0">
            <a:spAutoFit/>
          </a:bodyPr>
          <a:lstStyle/>
          <a:p>
            <a:r>
              <a:rPr lang="en-US" sz="1800" dirty="0" smtClean="0">
                <a:solidFill>
                  <a:schemeClr val="accent1"/>
                </a:solidFill>
                <a:latin typeface="+mj-lt"/>
              </a:rPr>
              <a:t>Ericsson, </a:t>
            </a:r>
            <a:r>
              <a:rPr lang="en-US" sz="1800" dirty="0" err="1" smtClean="0">
                <a:solidFill>
                  <a:schemeClr val="accent1"/>
                </a:solidFill>
                <a:latin typeface="+mj-lt"/>
              </a:rPr>
              <a:t>Krampe</a:t>
            </a:r>
            <a:r>
              <a:rPr lang="en-US" sz="1800" dirty="0" smtClean="0">
                <a:solidFill>
                  <a:schemeClr val="accent1"/>
                </a:solidFill>
                <a:latin typeface="+mj-lt"/>
              </a:rPr>
              <a:t>, and </a:t>
            </a:r>
            <a:r>
              <a:rPr lang="en-US" sz="1800" dirty="0" err="1" smtClean="0">
                <a:solidFill>
                  <a:schemeClr val="accent1"/>
                </a:solidFill>
                <a:latin typeface="+mj-lt"/>
              </a:rPr>
              <a:t>Tesch-Römer</a:t>
            </a:r>
            <a:r>
              <a:rPr lang="en-US" sz="1800" dirty="0">
                <a:solidFill>
                  <a:schemeClr val="accent1"/>
                </a:solidFill>
                <a:latin typeface="+mj-lt"/>
              </a:rPr>
              <a:t> </a:t>
            </a:r>
            <a:r>
              <a:rPr lang="en-US" sz="1800" dirty="0" smtClean="0">
                <a:solidFill>
                  <a:schemeClr val="accent1"/>
                </a:solidFill>
                <a:latin typeface="+mj-lt"/>
              </a:rPr>
              <a:t>(1993)</a:t>
            </a:r>
            <a:endParaRPr lang="en-US" sz="1800" dirty="0">
              <a:solidFill>
                <a:schemeClr val="accent1"/>
              </a:solidFill>
              <a:latin typeface="+mj-lt"/>
            </a:endParaRPr>
          </a:p>
        </p:txBody>
      </p:sp>
    </p:spTree>
    <p:extLst>
      <p:ext uri="{BB962C8B-B14F-4D97-AF65-F5344CB8AC3E}">
        <p14:creationId xmlns:p14="http://schemas.microsoft.com/office/powerpoint/2010/main" val="1883194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20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2" dur="2000"/>
                                        <p:tgtEl>
                                          <p:spTgt spid="6">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left)">
                                      <p:cBhvr>
                                        <p:cTn id="17" dur="1000"/>
                                        <p:tgtEl>
                                          <p:spTgt spid="6">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graphicEl>
                                              <a:chart seriesIdx="3" categoryIdx="-4" bldStep="series"/>
                                            </p:graphicEl>
                                          </p:spTgt>
                                        </p:tgtEl>
                                        <p:attrNameLst>
                                          <p:attrName>style.visibility</p:attrName>
                                        </p:attrNameLst>
                                      </p:cBhvr>
                                      <p:to>
                                        <p:strVal val="visible"/>
                                      </p:to>
                                    </p:set>
                                    <p:animEffect transition="in" filter="wipe(left)">
                                      <p:cBhvr>
                                        <p:cTn id="22" dur="500"/>
                                        <p:tgtEl>
                                          <p:spTgt spid="6">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animBg="0"/>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Violinists’ hours of practice (cumulative)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26</a:t>
            </a:fld>
            <a:endParaRPr lang="en-GB"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246569400"/>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5440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left)">
                                      <p:cBhvr>
                                        <p:cTn id="7" dur="5000"/>
                                        <p:tgtEl>
                                          <p:spTgt spid="7">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left)">
                                      <p:cBhvr>
                                        <p:cTn id="12" dur="3000"/>
                                        <p:tgtEl>
                                          <p:spTgt spid="7">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graphicEl>
                                              <a:chart seriesIdx="2" categoryIdx="-4" bldStep="series"/>
                                            </p:graphicEl>
                                          </p:spTgt>
                                        </p:tgtEl>
                                        <p:attrNameLst>
                                          <p:attrName>style.visibility</p:attrName>
                                        </p:attrNameLst>
                                      </p:cBhvr>
                                      <p:to>
                                        <p:strVal val="visible"/>
                                      </p:to>
                                    </p:set>
                                    <p:animEffect transition="in" filter="wipe(left)">
                                      <p:cBhvr>
                                        <p:cTn id="17" dur="2000"/>
                                        <p:tgtEl>
                                          <p:spTgt spid="7">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graphicEl>
                                              <a:chart seriesIdx="3" categoryIdx="-4" bldStep="series"/>
                                            </p:graphicEl>
                                          </p:spTgt>
                                        </p:tgtEl>
                                        <p:attrNameLst>
                                          <p:attrName>style.visibility</p:attrName>
                                        </p:attrNameLst>
                                      </p:cBhvr>
                                      <p:to>
                                        <p:strVal val="visible"/>
                                      </p:to>
                                    </p:set>
                                    <p:animEffect transition="in" filter="wipe(left)">
                                      <p:cBhvr>
                                        <p:cTn id="22" dur="1000"/>
                                        <p:tgtEl>
                                          <p:spTgt spid="7">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animBg="0"/>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differences are substantial…</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862287746"/>
              </p:ext>
            </p:extLst>
          </p:nvPr>
        </p:nvGraphicFramePr>
        <p:xfrm>
          <a:off x="609598" y="1589088"/>
          <a:ext cx="7962282" cy="2435234"/>
        </p:xfrm>
        <a:graphic>
          <a:graphicData uri="http://schemas.openxmlformats.org/drawingml/2006/table">
            <a:tbl>
              <a:tblPr firstRow="1" bandRow="1">
                <a:tableStyleId>{5C22544A-7EE6-4342-B048-85BDC9FD1C3A}</a:tableStyleId>
              </a:tblPr>
              <a:tblGrid>
                <a:gridCol w="3981141"/>
                <a:gridCol w="3981141"/>
              </a:tblGrid>
              <a:tr h="531817">
                <a:tc>
                  <a:txBody>
                    <a:bodyPr/>
                    <a:lstStyle/>
                    <a:p>
                      <a:pPr>
                        <a:lnSpc>
                          <a:spcPct val="100000"/>
                        </a:lnSpc>
                      </a:pPr>
                      <a:endParaRPr lang="en-US" dirty="0"/>
                    </a:p>
                  </a:txBody>
                  <a:tcPr marL="43584" marR="43584"/>
                </a:tc>
                <a:tc>
                  <a:txBody>
                    <a:bodyPr/>
                    <a:lstStyle/>
                    <a:p>
                      <a:pPr algn="ctr">
                        <a:lnSpc>
                          <a:spcPct val="100000"/>
                        </a:lnSpc>
                      </a:pPr>
                      <a:r>
                        <a:rPr lang="en-US" sz="2400" dirty="0" smtClean="0"/>
                        <a:t>Hours of practice by age</a:t>
                      </a:r>
                      <a:r>
                        <a:rPr lang="en-US" sz="2400" baseline="0" dirty="0" smtClean="0"/>
                        <a:t> 18</a:t>
                      </a:r>
                      <a:endParaRPr lang="en-US" sz="2400" dirty="0"/>
                    </a:p>
                  </a:txBody>
                  <a:tcPr marL="43584" marR="43584"/>
                </a:tc>
              </a:tr>
              <a:tr h="531817">
                <a:tc>
                  <a:txBody>
                    <a:bodyPr/>
                    <a:lstStyle/>
                    <a:p>
                      <a:pPr>
                        <a:lnSpc>
                          <a:spcPct val="100000"/>
                        </a:lnSpc>
                      </a:pPr>
                      <a:r>
                        <a:rPr lang="en-US" sz="2400" dirty="0" smtClean="0"/>
                        <a:t>Music</a:t>
                      </a:r>
                      <a:r>
                        <a:rPr lang="en-US" sz="2400" baseline="0" dirty="0" smtClean="0"/>
                        <a:t> Education students</a:t>
                      </a:r>
                      <a:endParaRPr lang="en-US" sz="2400" dirty="0"/>
                    </a:p>
                  </a:txBody>
                  <a:tcPr marL="43584" marR="43584"/>
                </a:tc>
                <a:tc>
                  <a:txBody>
                    <a:bodyPr/>
                    <a:lstStyle/>
                    <a:p>
                      <a:pPr algn="ctr">
                        <a:lnSpc>
                          <a:spcPct val="100000"/>
                        </a:lnSpc>
                      </a:pPr>
                      <a:r>
                        <a:rPr lang="en-US" sz="2400" dirty="0" smtClean="0"/>
                        <a:t>3420</a:t>
                      </a:r>
                      <a:endParaRPr lang="en-US" sz="2400" dirty="0"/>
                    </a:p>
                  </a:txBody>
                  <a:tcPr marL="43584" marR="43584"/>
                </a:tc>
              </a:tr>
              <a:tr h="368181">
                <a:tc>
                  <a:txBody>
                    <a:bodyPr/>
                    <a:lstStyle/>
                    <a:p>
                      <a:pPr>
                        <a:lnSpc>
                          <a:spcPct val="100000"/>
                        </a:lnSpc>
                      </a:pPr>
                      <a:r>
                        <a:rPr lang="en-US" sz="2400" dirty="0" smtClean="0"/>
                        <a:t>Good violin students</a:t>
                      </a:r>
                      <a:endParaRPr lang="en-US" sz="2400" dirty="0"/>
                    </a:p>
                  </a:txBody>
                  <a:tcPr marL="43584" marR="43584"/>
                </a:tc>
                <a:tc>
                  <a:txBody>
                    <a:bodyPr/>
                    <a:lstStyle/>
                    <a:p>
                      <a:pPr algn="ctr">
                        <a:lnSpc>
                          <a:spcPct val="100000"/>
                        </a:lnSpc>
                      </a:pPr>
                      <a:r>
                        <a:rPr lang="en-US" sz="2400" dirty="0" smtClean="0"/>
                        <a:t>5301</a:t>
                      </a:r>
                      <a:endParaRPr lang="en-US" sz="2400" dirty="0"/>
                    </a:p>
                  </a:txBody>
                  <a:tcPr marL="43584" marR="43584"/>
                </a:tc>
              </a:tr>
              <a:tr h="368181">
                <a:tc>
                  <a:txBody>
                    <a:bodyPr/>
                    <a:lstStyle/>
                    <a:p>
                      <a:pPr>
                        <a:lnSpc>
                          <a:spcPct val="100000"/>
                        </a:lnSpc>
                      </a:pPr>
                      <a:r>
                        <a:rPr lang="en-US" sz="2400" dirty="0" smtClean="0"/>
                        <a:t>Best violin students</a:t>
                      </a:r>
                      <a:endParaRPr lang="en-US" sz="2400" dirty="0"/>
                    </a:p>
                  </a:txBody>
                  <a:tcPr marL="43584" marR="43584"/>
                </a:tc>
                <a:tc>
                  <a:txBody>
                    <a:bodyPr/>
                    <a:lstStyle/>
                    <a:p>
                      <a:pPr algn="ctr">
                        <a:lnSpc>
                          <a:spcPct val="100000"/>
                        </a:lnSpc>
                      </a:pPr>
                      <a:r>
                        <a:rPr lang="en-US" sz="2400" dirty="0" smtClean="0"/>
                        <a:t>7410</a:t>
                      </a:r>
                      <a:endParaRPr lang="en-US" sz="2400" dirty="0"/>
                    </a:p>
                  </a:txBody>
                  <a:tcPr marL="43584" marR="43584"/>
                </a:tc>
              </a:tr>
              <a:tr h="368181">
                <a:tc>
                  <a:txBody>
                    <a:bodyPr/>
                    <a:lstStyle/>
                    <a:p>
                      <a:pPr>
                        <a:lnSpc>
                          <a:spcPct val="100000"/>
                        </a:lnSpc>
                      </a:pPr>
                      <a:r>
                        <a:rPr lang="en-US" sz="2400" dirty="0" smtClean="0"/>
                        <a:t>Professional musicians</a:t>
                      </a:r>
                      <a:endParaRPr lang="en-US" sz="2400" dirty="0"/>
                    </a:p>
                  </a:txBody>
                  <a:tcPr marL="43584" marR="43584"/>
                </a:tc>
                <a:tc>
                  <a:txBody>
                    <a:bodyPr/>
                    <a:lstStyle/>
                    <a:p>
                      <a:pPr algn="ctr">
                        <a:lnSpc>
                          <a:spcPct val="100000"/>
                        </a:lnSpc>
                      </a:pPr>
                      <a:r>
                        <a:rPr lang="en-US" sz="2400" dirty="0" smtClean="0"/>
                        <a:t>7336</a:t>
                      </a:r>
                      <a:endParaRPr lang="en-US" sz="2400" dirty="0"/>
                    </a:p>
                  </a:txBody>
                  <a:tcPr marL="43584" marR="43584"/>
                </a:tc>
              </a:tr>
            </a:tbl>
          </a:graphicData>
        </a:graphic>
      </p:graphicFrame>
      <p:sp>
        <p:nvSpPr>
          <p:cNvPr id="7" name="Content Placeholder 6"/>
          <p:cNvSpPr>
            <a:spLocks noGrp="1"/>
          </p:cNvSpPr>
          <p:nvPr>
            <p:ph sz="quarter" idx="2"/>
          </p:nvPr>
        </p:nvSpPr>
        <p:spPr>
          <a:xfrm>
            <a:off x="609601" y="4288448"/>
            <a:ext cx="7856454" cy="2569553"/>
          </a:xfrm>
        </p:spPr>
        <p:txBody>
          <a:bodyPr>
            <a:normAutofit/>
          </a:bodyPr>
          <a:lstStyle/>
          <a:p>
            <a:r>
              <a:rPr lang="en-US" sz="2400" dirty="0"/>
              <a:t>By the age of 18, the best </a:t>
            </a:r>
            <a:r>
              <a:rPr lang="en-US" sz="2400" dirty="0" smtClean="0"/>
              <a:t>violinists have accumulated 40% more practice than good violinists</a:t>
            </a:r>
            <a:endParaRPr lang="en-US" dirty="0" smtClean="0"/>
          </a:p>
          <a:p>
            <a:r>
              <a:rPr lang="en-US" sz="2400" dirty="0" smtClean="0"/>
              <a:t>Since the amount of deliberate practice being undertaken by the best students once they are adults is close to the maximum possible, it is, essentially, impossible for the good students to catch up to the best.</a:t>
            </a:r>
            <a:endParaRPr lang="en-US" sz="2400" dirty="0"/>
          </a:p>
        </p:txBody>
      </p:sp>
      <p:sp>
        <p:nvSpPr>
          <p:cNvPr id="3" name="Slide Number Placeholder 2"/>
          <p:cNvSpPr>
            <a:spLocks noGrp="1"/>
          </p:cNvSpPr>
          <p:nvPr>
            <p:ph type="sldNum" sz="quarter" idx="16"/>
          </p:nvPr>
        </p:nvSpPr>
        <p:spPr/>
        <p:txBody>
          <a:bodyPr>
            <a:normAutofit fontScale="85000" lnSpcReduction="20000"/>
          </a:bodyPr>
          <a:lstStyle/>
          <a:p>
            <a:pPr>
              <a:defRPr/>
            </a:pPr>
            <a:fld id="{2D6238C2-C284-AD4D-8FB8-9663937FCA09}" type="slidenum">
              <a:rPr lang="en-GB" smtClean="0"/>
              <a:pPr>
                <a:defRPr/>
              </a:pPr>
              <a:t>27</a:t>
            </a:fld>
            <a:endParaRPr lang="en-GB" dirty="0"/>
          </a:p>
        </p:txBody>
      </p:sp>
    </p:spTree>
    <p:extLst>
      <p:ext uri="{BB962C8B-B14F-4D97-AF65-F5344CB8AC3E}">
        <p14:creationId xmlns:p14="http://schemas.microsoft.com/office/powerpoint/2010/main" val="692460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Talent is over-rated…</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28</a:t>
            </a:fld>
            <a:endParaRPr lang="en-GB" dirty="0"/>
          </a:p>
        </p:txBody>
      </p:sp>
      <p:pic>
        <p:nvPicPr>
          <p:cNvPr id="5" name="Picture 4" descr="Bou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7916" y="2041023"/>
            <a:ext cx="2312648" cy="3477667"/>
          </a:xfrm>
          <a:prstGeom prst="rect">
            <a:avLst/>
          </a:prstGeom>
        </p:spPr>
      </p:pic>
      <p:pic>
        <p:nvPicPr>
          <p:cNvPr id="4" name="Picture 3" descr="talent-is-overrated-225x3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1732" y="2041023"/>
            <a:ext cx="2600452" cy="3467269"/>
          </a:xfrm>
          <a:prstGeom prst="rect">
            <a:avLst/>
          </a:prstGeom>
        </p:spPr>
      </p:pic>
      <p:pic>
        <p:nvPicPr>
          <p:cNvPr id="10" name="Picture 9" descr="978014103625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648" y="2041023"/>
            <a:ext cx="2324100" cy="3477667"/>
          </a:xfrm>
          <a:prstGeom prst="rect">
            <a:avLst/>
          </a:prstGeom>
        </p:spPr>
      </p:pic>
    </p:spTree>
    <p:extLst>
      <p:ext uri="{BB962C8B-B14F-4D97-AF65-F5344CB8AC3E}">
        <p14:creationId xmlns:p14="http://schemas.microsoft.com/office/powerpoint/2010/main" val="40497783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conclusions about expertise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29</a:t>
            </a:fld>
            <a:endParaRPr lang="en-GB" dirty="0"/>
          </a:p>
        </p:txBody>
      </p:sp>
      <p:sp>
        <p:nvSpPr>
          <p:cNvPr id="4" name="Content Placeholder 3"/>
          <p:cNvSpPr>
            <a:spLocks noGrp="1"/>
          </p:cNvSpPr>
          <p:nvPr>
            <p:ph sz="quarter" idx="1"/>
          </p:nvPr>
        </p:nvSpPr>
        <p:spPr/>
        <p:txBody>
          <a:bodyPr>
            <a:normAutofit fontScale="92500"/>
          </a:bodyPr>
          <a:lstStyle/>
          <a:p>
            <a:r>
              <a:rPr lang="en-US" dirty="0" smtClean="0"/>
              <a:t>Elite performance is the result of at least a decade of maximal efforts to improve performance through an optimal distribution of deliberate practice</a:t>
            </a:r>
          </a:p>
          <a:p>
            <a:r>
              <a:rPr lang="en-US" dirty="0" smtClean="0"/>
              <a:t>What distinguishes experts from others is the commitment to deliberate practice</a:t>
            </a:r>
          </a:p>
          <a:p>
            <a:r>
              <a:rPr lang="en-US" dirty="0" smtClean="0"/>
              <a:t>Deliberate practice is</a:t>
            </a:r>
          </a:p>
          <a:p>
            <a:pPr lvl="1"/>
            <a:r>
              <a:rPr lang="en-US" dirty="0" smtClean="0"/>
              <a:t>an effortful activity that can be sustained only for a limited time each day</a:t>
            </a:r>
          </a:p>
          <a:p>
            <a:pPr lvl="1"/>
            <a:r>
              <a:rPr lang="en-US" dirty="0" smtClean="0"/>
              <a:t>neither motivating nor enjoyable—it is instrumental in achieving further improvement in performance</a:t>
            </a:r>
          </a:p>
          <a:p>
            <a:endParaRPr lang="en-US" dirty="0"/>
          </a:p>
        </p:txBody>
      </p:sp>
    </p:spTree>
    <p:extLst>
      <p:ext uri="{BB962C8B-B14F-4D97-AF65-F5344CB8AC3E}">
        <p14:creationId xmlns:p14="http://schemas.microsoft.com/office/powerpoint/2010/main" val="2335112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3</a:t>
            </a:fld>
            <a:endParaRPr lang="en-GB" dirty="0"/>
          </a:p>
        </p:txBody>
      </p:sp>
      <p:sp>
        <p:nvSpPr>
          <p:cNvPr id="4" name="Content Placeholder 3"/>
          <p:cNvSpPr>
            <a:spLocks noGrp="1"/>
          </p:cNvSpPr>
          <p:nvPr>
            <p:ph sz="quarter" idx="1"/>
          </p:nvPr>
        </p:nvSpPr>
        <p:spPr>
          <a:xfrm>
            <a:off x="612648" y="1600200"/>
            <a:ext cx="8153400" cy="5257800"/>
          </a:xfrm>
        </p:spPr>
        <p:txBody>
          <a:bodyPr/>
          <a:lstStyle/>
          <a:p>
            <a:r>
              <a:rPr lang="en-US" dirty="0" smtClean="0"/>
              <a:t>Four main philosophies of education</a:t>
            </a:r>
          </a:p>
          <a:p>
            <a:pPr marL="777240" lvl="1" indent="-457200"/>
            <a:r>
              <a:rPr lang="en-US" dirty="0" smtClean="0"/>
              <a:t>Personal empowerment</a:t>
            </a:r>
          </a:p>
          <a:p>
            <a:pPr marL="777240" lvl="1" indent="-457200"/>
            <a:r>
              <a:rPr lang="en-US" dirty="0" smtClean="0"/>
              <a:t>Preparation for citizenship</a:t>
            </a:r>
          </a:p>
          <a:p>
            <a:pPr marL="777240" lvl="1" indent="-457200"/>
            <a:r>
              <a:rPr lang="en-US" dirty="0" smtClean="0"/>
              <a:t>Cultural transmission</a:t>
            </a:r>
          </a:p>
          <a:p>
            <a:pPr marL="777240" lvl="1" indent="-457200"/>
            <a:r>
              <a:rPr lang="en-US" dirty="0" smtClean="0"/>
              <a:t>Preparation for work</a:t>
            </a:r>
          </a:p>
          <a:p>
            <a:pPr marL="457200" indent="-457200"/>
            <a:r>
              <a:rPr lang="en-US" dirty="0" smtClean="0"/>
              <a:t>All are important</a:t>
            </a:r>
          </a:p>
          <a:p>
            <a:pPr marL="457200" indent="-457200"/>
            <a:r>
              <a:rPr lang="en-US" dirty="0"/>
              <a:t>A</a:t>
            </a:r>
            <a:r>
              <a:rPr lang="en-US" dirty="0" smtClean="0"/>
              <a:t>ny education system is a (sometimes uneasy) compromise between these four forces</a:t>
            </a:r>
            <a:endParaRPr lang="en-US" dirty="0"/>
          </a:p>
        </p:txBody>
      </p:sp>
    </p:spTree>
    <p:extLst>
      <p:ext uri="{BB962C8B-B14F-4D97-AF65-F5344CB8AC3E}">
        <p14:creationId xmlns:p14="http://schemas.microsoft.com/office/powerpoint/2010/main" val="37810839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Effects of experience in teaching</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729520954"/>
              </p:ext>
            </p:extLst>
          </p:nvPr>
        </p:nvGraphicFramePr>
        <p:xfrm>
          <a:off x="294281" y="1589088"/>
          <a:ext cx="4212861"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6"/>
          </p:nvPr>
        </p:nvSpPr>
        <p:spPr/>
        <p:txBody>
          <a:bodyPr>
            <a:normAutofit fontScale="85000" lnSpcReduction="20000"/>
          </a:bodyPr>
          <a:lstStyle/>
          <a:p>
            <a:pPr>
              <a:defRPr/>
            </a:pPr>
            <a:fld id="{27179BD9-65CB-694A-A2D4-7B548DC60A53}" type="slidenum">
              <a:rPr lang="en-GB" smtClean="0"/>
              <a:pPr>
                <a:defRPr/>
              </a:pPr>
              <a:t>30</a:t>
            </a:fld>
            <a:endParaRPr lang="en-GB"/>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4196127445"/>
              </p:ext>
            </p:extLst>
          </p:nvPr>
        </p:nvGraphicFramePr>
        <p:xfrm>
          <a:off x="4507142" y="1589088"/>
          <a:ext cx="422410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208100" y="1782809"/>
            <a:ext cx="3175134" cy="461665"/>
          </a:xfrm>
          <a:prstGeom prst="rect">
            <a:avLst/>
          </a:prstGeom>
          <a:noFill/>
        </p:spPr>
        <p:txBody>
          <a:bodyPr wrap="square" rtlCol="0">
            <a:spAutoFit/>
          </a:bodyPr>
          <a:lstStyle/>
          <a:p>
            <a:pPr algn="ctr"/>
            <a:r>
              <a:rPr lang="en-US" dirty="0" smtClean="0">
                <a:latin typeface="+mj-lt"/>
              </a:rPr>
              <a:t>Mathematics</a:t>
            </a:r>
            <a:endParaRPr lang="en-US" dirty="0">
              <a:latin typeface="+mj-lt"/>
            </a:endParaRPr>
          </a:p>
        </p:txBody>
      </p:sp>
      <p:sp>
        <p:nvSpPr>
          <p:cNvPr id="13" name="TextBox 12"/>
          <p:cNvSpPr txBox="1"/>
          <p:nvPr/>
        </p:nvSpPr>
        <p:spPr>
          <a:xfrm>
            <a:off x="5000288" y="1782809"/>
            <a:ext cx="3175134" cy="461665"/>
          </a:xfrm>
          <a:prstGeom prst="rect">
            <a:avLst/>
          </a:prstGeom>
          <a:noFill/>
        </p:spPr>
        <p:txBody>
          <a:bodyPr wrap="square" rtlCol="0">
            <a:spAutoFit/>
          </a:bodyPr>
          <a:lstStyle/>
          <a:p>
            <a:pPr algn="ctr"/>
            <a:r>
              <a:rPr lang="en-US" dirty="0">
                <a:latin typeface="+mj-lt"/>
              </a:rPr>
              <a:t>R</a:t>
            </a:r>
            <a:r>
              <a:rPr lang="en-US" dirty="0" smtClean="0">
                <a:latin typeface="+mj-lt"/>
              </a:rPr>
              <a:t>eading</a:t>
            </a:r>
            <a:endParaRPr lang="en-US" dirty="0">
              <a:latin typeface="+mj-lt"/>
            </a:endParaRPr>
          </a:p>
        </p:txBody>
      </p:sp>
      <p:sp>
        <p:nvSpPr>
          <p:cNvPr id="14" name="TextBox 13"/>
          <p:cNvSpPr txBox="1"/>
          <p:nvPr/>
        </p:nvSpPr>
        <p:spPr>
          <a:xfrm>
            <a:off x="609600" y="6273269"/>
            <a:ext cx="3324469" cy="369332"/>
          </a:xfrm>
          <a:prstGeom prst="rect">
            <a:avLst/>
          </a:prstGeom>
          <a:noFill/>
        </p:spPr>
        <p:txBody>
          <a:bodyPr wrap="square" rtlCol="0">
            <a:spAutoFit/>
          </a:bodyPr>
          <a:lstStyle/>
          <a:p>
            <a:r>
              <a:rPr lang="en-US" sz="1800" dirty="0" err="1" smtClean="0">
                <a:solidFill>
                  <a:schemeClr val="accent1"/>
                </a:solidFill>
                <a:latin typeface="+mj-lt"/>
              </a:rPr>
              <a:t>Rivkin</a:t>
            </a:r>
            <a:r>
              <a:rPr lang="en-US" sz="1800" dirty="0" smtClean="0">
                <a:solidFill>
                  <a:schemeClr val="accent1"/>
                </a:solidFill>
                <a:latin typeface="+mj-lt"/>
              </a:rPr>
              <a:t>, </a:t>
            </a:r>
            <a:r>
              <a:rPr lang="en-US" sz="1800" dirty="0" err="1" smtClean="0">
                <a:solidFill>
                  <a:schemeClr val="accent1"/>
                </a:solidFill>
                <a:latin typeface="+mj-lt"/>
              </a:rPr>
              <a:t>Hanushek</a:t>
            </a:r>
            <a:r>
              <a:rPr lang="en-US" sz="1800" dirty="0" smtClean="0">
                <a:solidFill>
                  <a:schemeClr val="accent1"/>
                </a:solidFill>
                <a:latin typeface="+mj-lt"/>
              </a:rPr>
              <a:t> and </a:t>
            </a:r>
            <a:r>
              <a:rPr lang="en-US" sz="1800" dirty="0" err="1" smtClean="0">
                <a:solidFill>
                  <a:schemeClr val="accent1"/>
                </a:solidFill>
                <a:latin typeface="+mj-lt"/>
              </a:rPr>
              <a:t>Kain</a:t>
            </a:r>
            <a:r>
              <a:rPr lang="en-US" sz="1800" dirty="0" smtClean="0">
                <a:solidFill>
                  <a:schemeClr val="accent1"/>
                </a:solidFill>
                <a:latin typeface="+mj-lt"/>
              </a:rPr>
              <a:t> (2005)</a:t>
            </a:r>
            <a:endParaRPr lang="en-US" sz="1800" dirty="0">
              <a:solidFill>
                <a:schemeClr val="accent1"/>
              </a:solidFill>
              <a:latin typeface="+mj-lt"/>
            </a:endParaRPr>
          </a:p>
        </p:txBody>
      </p:sp>
    </p:spTree>
    <p:extLst>
      <p:ext uri="{BB962C8B-B14F-4D97-AF65-F5344CB8AC3E}">
        <p14:creationId xmlns:p14="http://schemas.microsoft.com/office/powerpoint/2010/main" val="8864994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7" dur="5000"/>
                                        <p:tgtEl>
                                          <p:spTgt spid="8">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12" dur="3000"/>
                                        <p:tgtEl>
                                          <p:spTgt spid="8">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left)">
                                      <p:cBhvr>
                                        <p:cTn id="17" dur="2000"/>
                                        <p:tgtEl>
                                          <p:spTgt spid="8">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wipe(left)">
                                      <p:cBhvr>
                                        <p:cTn id="22" dur="1000"/>
                                        <p:tgtEl>
                                          <p:spTgt spid="8">
                                            <p:graphicEl>
                                              <a:chart seriesIdx="3"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Graphic spid="11" grpId="0">
        <p:bldAsOne/>
      </p:bldGraphic>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education systems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pPr>
              <a:lnSpc>
                <a:spcPct val="110000"/>
              </a:lnSpc>
            </a:pPr>
            <a:r>
              <a:rPr lang="en-US" dirty="0" smtClean="0"/>
              <a:t>Pursuing a strategy of getting the “best and brightest” into teaching is unlikely to succeed</a:t>
            </a:r>
          </a:p>
          <a:p>
            <a:pPr>
              <a:lnSpc>
                <a:spcPct val="110000"/>
              </a:lnSpc>
            </a:pPr>
            <a:r>
              <a:rPr lang="en-US" dirty="0" smtClean="0"/>
              <a:t>Currently all teachers slow, and most actually stop, improving after two or three years in the classroom</a:t>
            </a:r>
          </a:p>
          <a:p>
            <a:pPr>
              <a:lnSpc>
                <a:spcPct val="110000"/>
              </a:lnSpc>
            </a:pPr>
            <a:r>
              <a:rPr lang="en-US" dirty="0" smtClean="0"/>
              <a:t>Expertise research therefore suggests that they are only beginning to scratch the surface of what they are capable of</a:t>
            </a:r>
          </a:p>
          <a:p>
            <a:pPr>
              <a:lnSpc>
                <a:spcPct val="110000"/>
              </a:lnSpc>
            </a:pPr>
            <a:r>
              <a:rPr lang="en-US" dirty="0" smtClean="0"/>
              <a:t>What we need is to persuade those with a real passion for working with young people to become teachers, and to continue to improve as long as they stay in the job.</a:t>
            </a:r>
          </a:p>
        </p:txBody>
      </p:sp>
    </p:spTree>
    <p:extLst>
      <p:ext uri="{BB962C8B-B14F-4D97-AF65-F5344CB8AC3E}">
        <p14:creationId xmlns:p14="http://schemas.microsoft.com/office/powerpoint/2010/main" val="1440732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 what should teachers improve?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93020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lstStyle/>
          <a:p>
            <a:r>
              <a:rPr lang="en-US" dirty="0" smtClean="0"/>
              <a:t>Formative assessment…</a:t>
            </a:r>
            <a:endParaRPr lang="en-US" dirty="0"/>
          </a:p>
        </p:txBody>
      </p:sp>
      <p:sp>
        <p:nvSpPr>
          <p:cNvPr id="40962" name="Rectangle 1027"/>
          <p:cNvSpPr>
            <a:spLocks noGrp="1" noChangeArrowheads="1"/>
          </p:cNvSpPr>
          <p:nvPr>
            <p:ph sz="quarter" idx="1"/>
          </p:nvPr>
        </p:nvSpPr>
        <p:spPr/>
        <p:txBody>
          <a:bodyPr>
            <a:normAutofit/>
          </a:bodyPr>
          <a:lstStyle/>
          <a:p>
            <a:r>
              <a:rPr lang="en-US" sz="2200" dirty="0" smtClean="0"/>
              <a:t>Fuchs &amp; Fuchs (1986)</a:t>
            </a:r>
          </a:p>
          <a:p>
            <a:r>
              <a:rPr lang="en-US" sz="2200" dirty="0" err="1" smtClean="0"/>
              <a:t>Natriello</a:t>
            </a:r>
            <a:r>
              <a:rPr lang="en-US" sz="2200" dirty="0" smtClean="0"/>
              <a:t> (1987)</a:t>
            </a:r>
          </a:p>
          <a:p>
            <a:r>
              <a:rPr lang="en-US" sz="2200" dirty="0" smtClean="0"/>
              <a:t>Crooks (1988)</a:t>
            </a:r>
          </a:p>
          <a:p>
            <a:r>
              <a:rPr lang="en-US" sz="2200" dirty="0" err="1" smtClean="0"/>
              <a:t>Bangert</a:t>
            </a:r>
            <a:r>
              <a:rPr lang="en-US" sz="2200" dirty="0" smtClean="0"/>
              <a:t>-Drowns et al. (1991)</a:t>
            </a:r>
          </a:p>
          <a:p>
            <a:r>
              <a:rPr lang="en-US" sz="2200" dirty="0" err="1" smtClean="0"/>
              <a:t>Kluger</a:t>
            </a:r>
            <a:r>
              <a:rPr lang="en-US" sz="2200" dirty="0" smtClean="0"/>
              <a:t> &amp; </a:t>
            </a:r>
            <a:r>
              <a:rPr lang="en-US" sz="2200" dirty="0" err="1" smtClean="0"/>
              <a:t>DeNisi</a:t>
            </a:r>
            <a:r>
              <a:rPr lang="en-US" sz="2200" dirty="0" smtClean="0"/>
              <a:t> (1996)</a:t>
            </a:r>
          </a:p>
          <a:p>
            <a:r>
              <a:rPr lang="en-US" sz="2200" dirty="0" smtClean="0"/>
              <a:t>Black &amp; </a:t>
            </a:r>
            <a:r>
              <a:rPr lang="en-US" sz="2200" dirty="0" err="1" smtClean="0"/>
              <a:t>Wiliam</a:t>
            </a:r>
            <a:r>
              <a:rPr lang="en-US" sz="2200" dirty="0" smtClean="0"/>
              <a:t> (1998)</a:t>
            </a:r>
          </a:p>
          <a:p>
            <a:r>
              <a:rPr lang="en-US" sz="2200" dirty="0" err="1" smtClean="0"/>
              <a:t>Nyquist</a:t>
            </a:r>
            <a:r>
              <a:rPr lang="en-US" sz="2200" dirty="0" smtClean="0"/>
              <a:t> (2003)</a:t>
            </a:r>
          </a:p>
          <a:p>
            <a:r>
              <a:rPr lang="en-US" sz="2200" dirty="0" err="1" smtClean="0"/>
              <a:t>Dempster</a:t>
            </a:r>
            <a:r>
              <a:rPr lang="en-US" sz="2200" dirty="0" smtClean="0"/>
              <a:t> (1991, 1992)</a:t>
            </a:r>
          </a:p>
        </p:txBody>
      </p:sp>
      <p:sp>
        <p:nvSpPr>
          <p:cNvPr id="40963" name="Rectangle 1028"/>
          <p:cNvSpPr>
            <a:spLocks noGrp="1" noChangeArrowheads="1"/>
          </p:cNvSpPr>
          <p:nvPr>
            <p:ph sz="quarter" idx="2"/>
          </p:nvPr>
        </p:nvSpPr>
        <p:spPr/>
        <p:txBody>
          <a:bodyPr>
            <a:normAutofit/>
          </a:bodyPr>
          <a:lstStyle/>
          <a:p>
            <a:r>
              <a:rPr lang="en-US" sz="2200" dirty="0" err="1" smtClean="0"/>
              <a:t>Elshout</a:t>
            </a:r>
            <a:r>
              <a:rPr lang="en-US" sz="2200" dirty="0" smtClean="0"/>
              <a:t>-Mohr (1994)</a:t>
            </a:r>
          </a:p>
          <a:p>
            <a:r>
              <a:rPr lang="en-US" sz="2200" dirty="0" err="1" smtClean="0"/>
              <a:t>Brookhart</a:t>
            </a:r>
            <a:r>
              <a:rPr lang="en-US" sz="2200" dirty="0" smtClean="0"/>
              <a:t> (2004)</a:t>
            </a:r>
          </a:p>
          <a:p>
            <a:r>
              <a:rPr lang="en-US" sz="2200" dirty="0" err="1" smtClean="0"/>
              <a:t>Allal</a:t>
            </a:r>
            <a:r>
              <a:rPr lang="en-US" sz="2200" dirty="0" smtClean="0"/>
              <a:t> &amp; Lopez (2005)</a:t>
            </a:r>
          </a:p>
          <a:p>
            <a:r>
              <a:rPr lang="en-US" sz="2200" dirty="0" err="1" smtClean="0"/>
              <a:t>Köller</a:t>
            </a:r>
            <a:r>
              <a:rPr lang="en-US" sz="2200" dirty="0" smtClean="0"/>
              <a:t> (2005)</a:t>
            </a:r>
          </a:p>
          <a:p>
            <a:r>
              <a:rPr lang="en-US" sz="2200" dirty="0" err="1" smtClean="0"/>
              <a:t>Brookhart</a:t>
            </a:r>
            <a:r>
              <a:rPr lang="en-US" sz="2200" dirty="0" smtClean="0"/>
              <a:t> (2007)</a:t>
            </a:r>
          </a:p>
          <a:p>
            <a:r>
              <a:rPr lang="en-US" sz="2200" dirty="0" err="1" smtClean="0"/>
              <a:t>Wiliam</a:t>
            </a:r>
            <a:r>
              <a:rPr lang="en-US" sz="2200" dirty="0" smtClean="0"/>
              <a:t> (2007)</a:t>
            </a:r>
          </a:p>
          <a:p>
            <a:r>
              <a:rPr lang="en-US" sz="2200" dirty="0" smtClean="0"/>
              <a:t>Hattie &amp; </a:t>
            </a:r>
            <a:r>
              <a:rPr lang="en-US" sz="2200" dirty="0" err="1" smtClean="0"/>
              <a:t>Timperley</a:t>
            </a:r>
            <a:r>
              <a:rPr lang="en-US" sz="2200" dirty="0" smtClean="0"/>
              <a:t> (2007)</a:t>
            </a:r>
          </a:p>
          <a:p>
            <a:r>
              <a:rPr lang="en-US" sz="2200" dirty="0" smtClean="0"/>
              <a:t>Shute (2008)</a:t>
            </a:r>
            <a:endParaRPr lang="en-US" sz="2200" dirty="0"/>
          </a:p>
        </p:txBody>
      </p:sp>
      <p:sp>
        <p:nvSpPr>
          <p:cNvPr id="3" name="Slide Number Placeholder 2"/>
          <p:cNvSpPr>
            <a:spLocks noGrp="1"/>
          </p:cNvSpPr>
          <p:nvPr>
            <p:ph type="sldNum" sz="quarter" idx="16"/>
          </p:nvPr>
        </p:nvSpPr>
        <p:spPr/>
        <p:txBody>
          <a:bodyPr>
            <a:normAutofit fontScale="85000" lnSpcReduction="20000"/>
          </a:bodyPr>
          <a:lstStyle/>
          <a:p>
            <a:pPr>
              <a:defRPr/>
            </a:pPr>
            <a:fld id="{5C50C641-66DE-184E-B016-D253D8CA36FC}" type="slidenum">
              <a:rPr lang="en-GB" smtClean="0"/>
              <a:pPr>
                <a:defRPr/>
              </a:pPr>
              <a:t>33</a:t>
            </a:fld>
            <a:endParaRPr lang="en-GB"/>
          </a:p>
        </p:txBody>
      </p:sp>
    </p:spTree>
    <p:extLst>
      <p:ext uri="{BB962C8B-B14F-4D97-AF65-F5344CB8AC3E}">
        <p14:creationId xmlns:p14="http://schemas.microsoft.com/office/powerpoint/2010/main" val="287388621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09600" y="274638"/>
            <a:ext cx="8534400" cy="1143000"/>
          </a:xfrm>
        </p:spPr>
        <p:txBody>
          <a:bodyPr/>
          <a:lstStyle/>
          <a:p>
            <a:r>
              <a:rPr lang="en-GB" dirty="0" smtClean="0"/>
              <a:t>… an evolving concept (</a:t>
            </a:r>
            <a:r>
              <a:rPr lang="en-GB" dirty="0" err="1" smtClean="0"/>
              <a:t>Brookhart</a:t>
            </a:r>
            <a:r>
              <a:rPr lang="en-GB" dirty="0" smtClean="0"/>
              <a:t>, 2007)</a:t>
            </a:r>
            <a:endParaRPr lang="en-GB" dirty="0"/>
          </a:p>
        </p:txBody>
      </p:sp>
      <p:sp>
        <p:nvSpPr>
          <p:cNvPr id="140291" name="Rectangle 3"/>
          <p:cNvSpPr>
            <a:spLocks noGrp="1" noChangeArrowheads="1"/>
          </p:cNvSpPr>
          <p:nvPr>
            <p:ph type="body" idx="1"/>
          </p:nvPr>
        </p:nvSpPr>
        <p:spPr/>
        <p:txBody>
          <a:bodyPr/>
          <a:lstStyle/>
          <a:p>
            <a:r>
              <a:rPr lang="en-GB" dirty="0" smtClean="0"/>
              <a:t>Conceptualization</a:t>
            </a:r>
            <a:endParaRPr lang="en-GB" dirty="0"/>
          </a:p>
        </p:txBody>
      </p:sp>
      <p:sp>
        <p:nvSpPr>
          <p:cNvPr id="4" name="Content Placeholder 3"/>
          <p:cNvSpPr>
            <a:spLocks noGrp="1"/>
          </p:cNvSpPr>
          <p:nvPr>
            <p:ph sz="half" idx="2"/>
          </p:nvPr>
        </p:nvSpPr>
        <p:spPr>
          <a:xfrm>
            <a:off x="609600" y="2438399"/>
            <a:ext cx="3886200" cy="4113681"/>
          </a:xfrm>
        </p:spPr>
        <p:txBody>
          <a:bodyPr>
            <a:noAutofit/>
          </a:bodyPr>
          <a:lstStyle/>
          <a:p>
            <a:r>
              <a:rPr lang="en-US" sz="2500" dirty="0" smtClean="0"/>
              <a:t>Information about the learning process…</a:t>
            </a:r>
          </a:p>
          <a:p>
            <a:r>
              <a:rPr lang="en-US" sz="2500" dirty="0" smtClean="0"/>
              <a:t>… that teachers can use for instructional decisions…</a:t>
            </a:r>
          </a:p>
          <a:p>
            <a:r>
              <a:rPr lang="en-US" sz="2500" dirty="0" smtClean="0"/>
              <a:t>…and students can use to improve performance…</a:t>
            </a:r>
          </a:p>
          <a:p>
            <a:r>
              <a:rPr lang="en-US" sz="2500" dirty="0" smtClean="0"/>
              <a:t>…which motivates students</a:t>
            </a:r>
          </a:p>
          <a:p>
            <a:endParaRPr lang="en-US" dirty="0"/>
          </a:p>
        </p:txBody>
      </p:sp>
      <p:sp>
        <p:nvSpPr>
          <p:cNvPr id="5" name="Text Placeholder 4"/>
          <p:cNvSpPr>
            <a:spLocks noGrp="1"/>
          </p:cNvSpPr>
          <p:nvPr>
            <p:ph type="body" sz="quarter" idx="3"/>
          </p:nvPr>
        </p:nvSpPr>
        <p:spPr/>
        <p:txBody>
          <a:bodyPr/>
          <a:lstStyle/>
          <a:p>
            <a:r>
              <a:rPr lang="en-US" dirty="0" smtClean="0"/>
              <a:t>Source(s)</a:t>
            </a:r>
            <a:endParaRPr lang="en-US" dirty="0"/>
          </a:p>
        </p:txBody>
      </p:sp>
      <p:sp>
        <p:nvSpPr>
          <p:cNvPr id="6" name="Content Placeholder 5"/>
          <p:cNvSpPr>
            <a:spLocks noGrp="1"/>
          </p:cNvSpPr>
          <p:nvPr>
            <p:ph sz="quarter" idx="4"/>
          </p:nvPr>
        </p:nvSpPr>
        <p:spPr/>
        <p:txBody>
          <a:bodyPr>
            <a:noAutofit/>
          </a:bodyPr>
          <a:lstStyle/>
          <a:p>
            <a:r>
              <a:rPr lang="en-US" sz="2500" dirty="0" err="1" smtClean="0"/>
              <a:t>Scriven</a:t>
            </a:r>
            <a:r>
              <a:rPr lang="en-US" sz="2500" dirty="0" smtClean="0"/>
              <a:t> (1967)</a:t>
            </a:r>
            <a:r>
              <a:rPr lang="en-US" sz="2500" dirty="0"/>
              <a:t/>
            </a:r>
            <a:br>
              <a:rPr lang="en-US" sz="2500" dirty="0"/>
            </a:br>
            <a:endParaRPr lang="en-US" sz="2500" dirty="0" smtClean="0"/>
          </a:p>
          <a:p>
            <a:r>
              <a:rPr lang="en-US" sz="2500" dirty="0" smtClean="0"/>
              <a:t>Bloom, Hastings and </a:t>
            </a:r>
            <a:r>
              <a:rPr lang="en-US" sz="2500" dirty="0" err="1" smtClean="0"/>
              <a:t>Madaus</a:t>
            </a:r>
            <a:r>
              <a:rPr lang="en-US" sz="2500" dirty="0" smtClean="0"/>
              <a:t> (1971)</a:t>
            </a:r>
            <a:br>
              <a:rPr lang="en-US" sz="2500" dirty="0" smtClean="0"/>
            </a:br>
            <a:endParaRPr lang="en-US" sz="2500" dirty="0"/>
          </a:p>
          <a:p>
            <a:r>
              <a:rPr lang="en-US" sz="2500" dirty="0" smtClean="0"/>
              <a:t>Sadler (1983; 1989)</a:t>
            </a:r>
            <a:br>
              <a:rPr lang="en-US" sz="2500" dirty="0" smtClean="0"/>
            </a:br>
            <a:endParaRPr lang="en-US" sz="2500" dirty="0" smtClean="0"/>
          </a:p>
          <a:p>
            <a:r>
              <a:rPr lang="en-US" sz="2500" dirty="0" err="1" smtClean="0"/>
              <a:t>Natriello</a:t>
            </a:r>
            <a:r>
              <a:rPr lang="en-US" sz="2500" dirty="0" smtClean="0"/>
              <a:t> (1987); Crooks (1988); Black and Wiliam (1998)</a:t>
            </a:r>
            <a:endParaRPr lang="en-US" sz="2500" dirty="0"/>
          </a:p>
        </p:txBody>
      </p:sp>
    </p:spTree>
    <p:extLst>
      <p:ext uri="{BB962C8B-B14F-4D97-AF65-F5344CB8AC3E}">
        <p14:creationId xmlns:p14="http://schemas.microsoft.com/office/powerpoint/2010/main" val="619172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35</a:t>
            </a:fld>
            <a:endParaRPr lang="en-GB" dirty="0"/>
          </a:p>
        </p:txBody>
      </p:sp>
      <p:sp>
        <p:nvSpPr>
          <p:cNvPr id="4" name="Content Placeholder 3"/>
          <p:cNvSpPr>
            <a:spLocks noGrp="1"/>
          </p:cNvSpPr>
          <p:nvPr>
            <p:ph sz="quarter" idx="1"/>
          </p:nvPr>
        </p:nvSpPr>
        <p:spPr/>
        <p:txBody>
          <a:bodyPr>
            <a:normAutofit/>
          </a:bodyPr>
          <a:lstStyle/>
          <a:p>
            <a:pPr marL="0" indent="0">
              <a:buNone/>
            </a:pPr>
            <a:r>
              <a:rPr lang="ja-JP" altLang="en-GB" sz="3200" dirty="0" smtClean="0">
                <a:latin typeface="Calibri" charset="0"/>
              </a:rPr>
              <a:t>“</a:t>
            </a:r>
            <a:r>
              <a:rPr lang="en-US" sz="3200" dirty="0">
                <a:ea typeface="ＭＳ Ｐゴシック" charset="-128"/>
              </a:rPr>
              <a:t>An assessment functions formatively to the extent that evidence about student achievement is elicited, interpreted, and used by teachers, learners, or their peers, to make decisions about the next steps in instruction that are likely to be better, or better founded, than the decisions they would have taken in the absence of the evidence that was elicited</a:t>
            </a:r>
            <a:r>
              <a:rPr lang="en-US" sz="3200" dirty="0" smtClean="0">
                <a:ea typeface="ＭＳ Ｐゴシック" charset="-128"/>
              </a:rPr>
              <a:t>.”</a:t>
            </a:r>
            <a:endParaRPr lang="en-US" sz="3200" dirty="0">
              <a:ea typeface="ＭＳ Ｐゴシック" charset="-128"/>
            </a:endParaRPr>
          </a:p>
        </p:txBody>
      </p:sp>
    </p:spTree>
    <p:extLst>
      <p:ext uri="{BB962C8B-B14F-4D97-AF65-F5344CB8AC3E}">
        <p14:creationId xmlns:p14="http://schemas.microsoft.com/office/powerpoint/2010/main" val="32623613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r>
              <a:rPr lang="en-US" dirty="0" smtClean="0">
                <a:latin typeface="Helvetica" charset="0"/>
                <a:ea typeface="ＭＳ Ｐゴシック" charset="-128"/>
              </a:rPr>
              <a:t>Mapping out the terrain</a:t>
            </a:r>
          </a:p>
        </p:txBody>
      </p:sp>
      <p:sp>
        <p:nvSpPr>
          <p:cNvPr id="4" name="Rectangle 3"/>
          <p:cNvSpPr>
            <a:spLocks noChangeArrowheads="1"/>
          </p:cNvSpPr>
          <p:nvPr/>
        </p:nvSpPr>
        <p:spPr bwMode="auto">
          <a:xfrm>
            <a:off x="2285999" y="1600199"/>
            <a:ext cx="6469529" cy="3868271"/>
          </a:xfrm>
          <a:prstGeom prst="rect">
            <a:avLst/>
          </a:prstGeom>
          <a:gradFill flip="none" rotWithShape="1">
            <a:gsLst>
              <a:gs pos="0">
                <a:schemeClr val="tx2"/>
              </a:gs>
              <a:gs pos="100000">
                <a:srgbClr val="FFFFFF"/>
              </a:gs>
            </a:gsLst>
            <a:lin ang="2280000" scaled="0"/>
            <a:tileRect/>
          </a:gradFill>
          <a:ln w="9525">
            <a:solidFill>
              <a:srgbClr val="B6DCDF"/>
            </a:solid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15ABE6"/>
              </a:solidFill>
              <a:latin typeface="+mn-lt"/>
              <a:ea typeface="+mn-ea"/>
            </a:endParaRPr>
          </a:p>
        </p:txBody>
      </p:sp>
      <p:sp>
        <p:nvSpPr>
          <p:cNvPr id="24580" name="TextBox 4"/>
          <p:cNvSpPr txBox="1">
            <a:spLocks noChangeArrowheads="1"/>
          </p:cNvSpPr>
          <p:nvPr/>
        </p:nvSpPr>
        <p:spPr bwMode="auto">
          <a:xfrm>
            <a:off x="1066800" y="2133600"/>
            <a:ext cx="1219200" cy="400110"/>
          </a:xfrm>
          <a:prstGeom prst="rect">
            <a:avLst/>
          </a:prstGeom>
          <a:noFill/>
          <a:ln w="9525">
            <a:noFill/>
            <a:miter lim="800000"/>
            <a:headEnd/>
            <a:tailEnd/>
          </a:ln>
        </p:spPr>
        <p:txBody>
          <a:bodyPr>
            <a:spAutoFit/>
          </a:bodyPr>
          <a:lstStyle/>
          <a:p>
            <a:r>
              <a:rPr lang="en-US" sz="2000" dirty="0">
                <a:latin typeface="+mj-lt"/>
              </a:rPr>
              <a:t>Annual</a:t>
            </a:r>
          </a:p>
        </p:txBody>
      </p:sp>
      <p:sp>
        <p:nvSpPr>
          <p:cNvPr id="24581" name="TextBox 5"/>
          <p:cNvSpPr txBox="1">
            <a:spLocks noChangeArrowheads="1"/>
          </p:cNvSpPr>
          <p:nvPr/>
        </p:nvSpPr>
        <p:spPr bwMode="auto">
          <a:xfrm>
            <a:off x="1066800" y="2762250"/>
            <a:ext cx="1219200" cy="400110"/>
          </a:xfrm>
          <a:prstGeom prst="rect">
            <a:avLst/>
          </a:prstGeom>
          <a:noFill/>
          <a:ln w="9525">
            <a:noFill/>
            <a:miter lim="800000"/>
            <a:headEnd/>
            <a:tailEnd/>
          </a:ln>
        </p:spPr>
        <p:txBody>
          <a:bodyPr>
            <a:spAutoFit/>
          </a:bodyPr>
          <a:lstStyle/>
          <a:p>
            <a:r>
              <a:rPr lang="en-US" sz="2000">
                <a:latin typeface="+mj-lt"/>
              </a:rPr>
              <a:t>Interim</a:t>
            </a:r>
          </a:p>
        </p:txBody>
      </p:sp>
      <p:sp>
        <p:nvSpPr>
          <p:cNvPr id="24582" name="TextBox 6"/>
          <p:cNvSpPr txBox="1">
            <a:spLocks noChangeArrowheads="1"/>
          </p:cNvSpPr>
          <p:nvPr/>
        </p:nvSpPr>
        <p:spPr bwMode="auto">
          <a:xfrm>
            <a:off x="1066800" y="3390900"/>
            <a:ext cx="1219200" cy="400110"/>
          </a:xfrm>
          <a:prstGeom prst="rect">
            <a:avLst/>
          </a:prstGeom>
          <a:noFill/>
          <a:ln w="9525">
            <a:noFill/>
            <a:miter lim="800000"/>
            <a:headEnd/>
            <a:tailEnd/>
          </a:ln>
        </p:spPr>
        <p:txBody>
          <a:bodyPr>
            <a:spAutoFit/>
          </a:bodyPr>
          <a:lstStyle/>
          <a:p>
            <a:r>
              <a:rPr lang="en-US" sz="2000">
                <a:latin typeface="+mj-lt"/>
              </a:rPr>
              <a:t>Weekly</a:t>
            </a:r>
          </a:p>
        </p:txBody>
      </p:sp>
      <p:sp>
        <p:nvSpPr>
          <p:cNvPr id="24583" name="TextBox 7"/>
          <p:cNvSpPr txBox="1">
            <a:spLocks noChangeArrowheads="1"/>
          </p:cNvSpPr>
          <p:nvPr/>
        </p:nvSpPr>
        <p:spPr bwMode="auto">
          <a:xfrm>
            <a:off x="1066800" y="4019550"/>
            <a:ext cx="1219200" cy="400110"/>
          </a:xfrm>
          <a:prstGeom prst="rect">
            <a:avLst/>
          </a:prstGeom>
          <a:noFill/>
          <a:ln w="9525">
            <a:noFill/>
            <a:miter lim="800000"/>
            <a:headEnd/>
            <a:tailEnd/>
          </a:ln>
        </p:spPr>
        <p:txBody>
          <a:bodyPr>
            <a:spAutoFit/>
          </a:bodyPr>
          <a:lstStyle/>
          <a:p>
            <a:r>
              <a:rPr lang="en-US" sz="2000">
                <a:latin typeface="+mj-lt"/>
              </a:rPr>
              <a:t>Daily</a:t>
            </a:r>
          </a:p>
        </p:txBody>
      </p:sp>
      <p:sp>
        <p:nvSpPr>
          <p:cNvPr id="24584" name="TextBox 8"/>
          <p:cNvSpPr txBox="1">
            <a:spLocks noChangeArrowheads="1"/>
          </p:cNvSpPr>
          <p:nvPr/>
        </p:nvSpPr>
        <p:spPr bwMode="auto">
          <a:xfrm>
            <a:off x="2438400" y="5468471"/>
            <a:ext cx="1828800" cy="923330"/>
          </a:xfrm>
          <a:prstGeom prst="rect">
            <a:avLst/>
          </a:prstGeom>
          <a:noFill/>
          <a:ln w="9525">
            <a:noFill/>
            <a:miter lim="800000"/>
            <a:headEnd/>
            <a:tailEnd/>
          </a:ln>
        </p:spPr>
        <p:txBody>
          <a:bodyPr>
            <a:spAutoFit/>
          </a:bodyPr>
          <a:lstStyle/>
          <a:p>
            <a:pPr algn="ctr"/>
            <a:r>
              <a:rPr lang="en-US" sz="1800" dirty="0">
                <a:latin typeface="+mj-lt"/>
              </a:rPr>
              <a:t>Instructional Guidance (</a:t>
            </a:r>
            <a:r>
              <a:rPr lang="en-US" altLang="en-US" sz="1800" dirty="0">
                <a:latin typeface="+mj-lt"/>
              </a:rPr>
              <a:t>“</a:t>
            </a:r>
            <a:r>
              <a:rPr lang="en-US" sz="1800" dirty="0">
                <a:latin typeface="+mj-lt"/>
              </a:rPr>
              <a:t>formative</a:t>
            </a:r>
            <a:r>
              <a:rPr lang="en-US" altLang="en-US" sz="1800" dirty="0">
                <a:latin typeface="+mj-lt"/>
              </a:rPr>
              <a:t>”</a:t>
            </a:r>
            <a:r>
              <a:rPr lang="en-US" sz="1800" dirty="0">
                <a:latin typeface="+mj-lt"/>
              </a:rPr>
              <a:t>)</a:t>
            </a:r>
          </a:p>
        </p:txBody>
      </p:sp>
      <p:sp>
        <p:nvSpPr>
          <p:cNvPr id="24585" name="TextBox 9"/>
          <p:cNvSpPr txBox="1">
            <a:spLocks noChangeArrowheads="1"/>
          </p:cNvSpPr>
          <p:nvPr/>
        </p:nvSpPr>
        <p:spPr bwMode="auto">
          <a:xfrm>
            <a:off x="4533900" y="5468471"/>
            <a:ext cx="1828800" cy="923330"/>
          </a:xfrm>
          <a:prstGeom prst="rect">
            <a:avLst/>
          </a:prstGeom>
          <a:noFill/>
          <a:ln w="9525">
            <a:noFill/>
            <a:miter lim="800000"/>
            <a:headEnd/>
            <a:tailEnd/>
          </a:ln>
        </p:spPr>
        <p:txBody>
          <a:bodyPr>
            <a:spAutoFit/>
          </a:bodyPr>
          <a:lstStyle/>
          <a:p>
            <a:pPr algn="ctr"/>
            <a:r>
              <a:rPr lang="en-US" sz="1800" dirty="0">
                <a:latin typeface="+mj-lt"/>
              </a:rPr>
              <a:t>Describing Individuals</a:t>
            </a:r>
          </a:p>
          <a:p>
            <a:pPr algn="ctr"/>
            <a:r>
              <a:rPr lang="en-US" sz="1800" dirty="0">
                <a:latin typeface="+mj-lt"/>
              </a:rPr>
              <a:t>(</a:t>
            </a:r>
            <a:r>
              <a:rPr lang="en-US" altLang="en-US" sz="1800" dirty="0">
                <a:latin typeface="+mj-lt"/>
              </a:rPr>
              <a:t>“</a:t>
            </a:r>
            <a:r>
              <a:rPr lang="en-US" sz="1800" dirty="0">
                <a:latin typeface="+mj-lt"/>
              </a:rPr>
              <a:t>summative</a:t>
            </a:r>
            <a:r>
              <a:rPr lang="en-US" altLang="en-US" sz="1800" dirty="0">
                <a:latin typeface="+mj-lt"/>
              </a:rPr>
              <a:t>”</a:t>
            </a:r>
            <a:r>
              <a:rPr lang="en-US" sz="1800" dirty="0">
                <a:latin typeface="+mj-lt"/>
              </a:rPr>
              <a:t>) </a:t>
            </a:r>
          </a:p>
        </p:txBody>
      </p:sp>
      <p:sp>
        <p:nvSpPr>
          <p:cNvPr id="24586" name="TextBox 10"/>
          <p:cNvSpPr txBox="1">
            <a:spLocks noChangeArrowheads="1"/>
          </p:cNvSpPr>
          <p:nvPr/>
        </p:nvSpPr>
        <p:spPr bwMode="auto">
          <a:xfrm>
            <a:off x="6629400" y="5468471"/>
            <a:ext cx="1828800" cy="923330"/>
          </a:xfrm>
          <a:prstGeom prst="rect">
            <a:avLst/>
          </a:prstGeom>
          <a:noFill/>
          <a:ln w="9525">
            <a:noFill/>
            <a:miter lim="800000"/>
            <a:headEnd/>
            <a:tailEnd/>
          </a:ln>
        </p:spPr>
        <p:txBody>
          <a:bodyPr>
            <a:spAutoFit/>
          </a:bodyPr>
          <a:lstStyle/>
          <a:p>
            <a:pPr algn="ctr"/>
            <a:r>
              <a:rPr lang="en-US" sz="1800">
                <a:latin typeface="+mj-lt"/>
              </a:rPr>
              <a:t>Institutional Accountability (</a:t>
            </a:r>
            <a:r>
              <a:rPr lang="en-US" altLang="en-US" sz="1800">
                <a:latin typeface="+mj-lt"/>
              </a:rPr>
              <a:t>“</a:t>
            </a:r>
            <a:r>
              <a:rPr lang="en-US" sz="1800">
                <a:latin typeface="+mj-lt"/>
              </a:rPr>
              <a:t>evaluative</a:t>
            </a:r>
            <a:r>
              <a:rPr lang="en-US" altLang="en-US" sz="1800">
                <a:latin typeface="+mj-lt"/>
              </a:rPr>
              <a:t>”</a:t>
            </a:r>
            <a:r>
              <a:rPr lang="en-US" sz="1800">
                <a:latin typeface="+mj-lt"/>
              </a:rPr>
              <a:t>)</a:t>
            </a:r>
          </a:p>
        </p:txBody>
      </p:sp>
      <p:sp>
        <p:nvSpPr>
          <p:cNvPr id="12" name="Left-Right Arrow 11"/>
          <p:cNvSpPr>
            <a:spLocks noChangeArrowheads="1"/>
          </p:cNvSpPr>
          <p:nvPr/>
        </p:nvSpPr>
        <p:spPr bwMode="auto">
          <a:xfrm>
            <a:off x="2224741" y="6180332"/>
            <a:ext cx="6553200" cy="677668"/>
          </a:xfrm>
          <a:prstGeom prst="leftRightArrow">
            <a:avLst>
              <a:gd name="adj1" fmla="val 50000"/>
              <a:gd name="adj2" fmla="val 49996"/>
            </a:avLst>
          </a:prstGeom>
          <a:solidFill>
            <a:srgbClr val="525A93"/>
          </a:solidFill>
          <a:ln w="9525">
            <a:solidFill>
              <a:srgbClr val="B6DCDF"/>
            </a:solidFill>
            <a:miter lim="800000"/>
            <a:headEnd/>
            <a:tailEnd/>
          </a:ln>
          <a:effectLst>
            <a:outerShdw dist="23000" dir="5400000" rotWithShape="0">
              <a:srgbClr val="808080">
                <a:alpha val="34998"/>
              </a:srgbClr>
            </a:outerShdw>
          </a:effectLst>
        </p:spPr>
        <p:txBody>
          <a:bodyPr anchor="ctr"/>
          <a:lstStyle/>
          <a:p>
            <a:pPr algn="ctr">
              <a:defRPr/>
            </a:pPr>
            <a:r>
              <a:rPr lang="en-US" sz="2000" dirty="0">
                <a:solidFill>
                  <a:schemeClr val="lt1"/>
                </a:solidFill>
                <a:latin typeface="+mj-lt"/>
                <a:ea typeface="+mn-ea"/>
              </a:rPr>
              <a:t>Function</a:t>
            </a:r>
          </a:p>
        </p:txBody>
      </p:sp>
      <p:sp>
        <p:nvSpPr>
          <p:cNvPr id="24588" name="TextBox 12"/>
          <p:cNvSpPr txBox="1">
            <a:spLocks noChangeArrowheads="1"/>
          </p:cNvSpPr>
          <p:nvPr/>
        </p:nvSpPr>
        <p:spPr bwMode="auto">
          <a:xfrm>
            <a:off x="1066800" y="4648200"/>
            <a:ext cx="1219200" cy="400110"/>
          </a:xfrm>
          <a:prstGeom prst="rect">
            <a:avLst/>
          </a:prstGeom>
          <a:noFill/>
          <a:ln w="9525">
            <a:noFill/>
            <a:miter lim="800000"/>
            <a:headEnd/>
            <a:tailEnd/>
          </a:ln>
        </p:spPr>
        <p:txBody>
          <a:bodyPr>
            <a:spAutoFit/>
          </a:bodyPr>
          <a:lstStyle/>
          <a:p>
            <a:r>
              <a:rPr lang="en-US" sz="2000">
                <a:latin typeface="+mj-lt"/>
              </a:rPr>
              <a:t>Hourly</a:t>
            </a:r>
          </a:p>
        </p:txBody>
      </p:sp>
      <p:sp>
        <p:nvSpPr>
          <p:cNvPr id="14" name="Up-Down Arrow 13"/>
          <p:cNvSpPr/>
          <p:nvPr/>
        </p:nvSpPr>
        <p:spPr>
          <a:xfrm>
            <a:off x="304800" y="1752600"/>
            <a:ext cx="609600" cy="3733800"/>
          </a:xfrm>
          <a:prstGeom prst="up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vert="vert270" anchor="ctr"/>
          <a:lstStyle/>
          <a:p>
            <a:pPr algn="ctr">
              <a:defRPr/>
            </a:pPr>
            <a:r>
              <a:rPr lang="en-US" dirty="0"/>
              <a:t>Timescale</a:t>
            </a:r>
          </a:p>
        </p:txBody>
      </p:sp>
      <p:sp>
        <p:nvSpPr>
          <p:cNvPr id="24590" name="TextBox 14"/>
          <p:cNvSpPr txBox="1">
            <a:spLocks noChangeArrowheads="1"/>
          </p:cNvSpPr>
          <p:nvPr/>
        </p:nvSpPr>
        <p:spPr bwMode="auto">
          <a:xfrm>
            <a:off x="6723530" y="1782483"/>
            <a:ext cx="1676400" cy="707886"/>
          </a:xfrm>
          <a:prstGeom prst="rect">
            <a:avLst/>
          </a:prstGeom>
          <a:noFill/>
          <a:ln w="9525">
            <a:noFill/>
            <a:miter lim="800000"/>
            <a:headEnd/>
            <a:tailEnd/>
          </a:ln>
        </p:spPr>
        <p:txBody>
          <a:bodyPr>
            <a:spAutoFit/>
          </a:bodyPr>
          <a:lstStyle/>
          <a:p>
            <a:pPr algn="ctr"/>
            <a:r>
              <a:rPr lang="en-US" sz="2000" dirty="0">
                <a:latin typeface="+mj-lt"/>
              </a:rPr>
              <a:t>High-stakes accountability</a:t>
            </a:r>
          </a:p>
        </p:txBody>
      </p:sp>
      <p:sp>
        <p:nvSpPr>
          <p:cNvPr id="24591" name="TextBox 15"/>
          <p:cNvSpPr txBox="1">
            <a:spLocks noChangeArrowheads="1"/>
          </p:cNvSpPr>
          <p:nvPr/>
        </p:nvSpPr>
        <p:spPr bwMode="auto">
          <a:xfrm>
            <a:off x="2628900" y="1752600"/>
            <a:ext cx="1600200" cy="707886"/>
          </a:xfrm>
          <a:prstGeom prst="rect">
            <a:avLst/>
          </a:prstGeom>
          <a:noFill/>
          <a:ln w="9525">
            <a:noFill/>
            <a:miter lim="800000"/>
            <a:headEnd/>
            <a:tailEnd/>
          </a:ln>
        </p:spPr>
        <p:txBody>
          <a:bodyPr>
            <a:spAutoFit/>
          </a:bodyPr>
          <a:lstStyle/>
          <a:p>
            <a:pPr algn="ctr"/>
            <a:r>
              <a:rPr lang="en-US" sz="2000" dirty="0">
                <a:latin typeface="+mj-lt"/>
              </a:rPr>
              <a:t>Academic promotion</a:t>
            </a:r>
          </a:p>
        </p:txBody>
      </p:sp>
      <p:sp>
        <p:nvSpPr>
          <p:cNvPr id="24592" name="TextBox 16"/>
          <p:cNvSpPr txBox="1">
            <a:spLocks noChangeArrowheads="1"/>
          </p:cNvSpPr>
          <p:nvPr/>
        </p:nvSpPr>
        <p:spPr bwMode="auto">
          <a:xfrm>
            <a:off x="2705100" y="4724400"/>
            <a:ext cx="1447800" cy="707886"/>
          </a:xfrm>
          <a:prstGeom prst="rect">
            <a:avLst/>
          </a:prstGeom>
          <a:noFill/>
          <a:ln w="9525">
            <a:noFill/>
            <a:miter lim="800000"/>
            <a:headEnd/>
            <a:tailEnd/>
          </a:ln>
        </p:spPr>
        <p:txBody>
          <a:bodyPr>
            <a:spAutoFit/>
          </a:bodyPr>
          <a:lstStyle/>
          <a:p>
            <a:pPr algn="ctr"/>
            <a:r>
              <a:rPr lang="en-US" sz="2000" dirty="0">
                <a:latin typeface="+mj-lt"/>
              </a:rPr>
              <a:t>Hinge-point</a:t>
            </a:r>
          </a:p>
          <a:p>
            <a:pPr algn="ctr"/>
            <a:r>
              <a:rPr lang="en-US" sz="2000" dirty="0">
                <a:latin typeface="+mj-lt"/>
              </a:rPr>
              <a:t>questions</a:t>
            </a:r>
          </a:p>
        </p:txBody>
      </p:sp>
      <p:sp>
        <p:nvSpPr>
          <p:cNvPr id="24593" name="TextBox 17"/>
          <p:cNvSpPr txBox="1">
            <a:spLocks noChangeArrowheads="1"/>
          </p:cNvSpPr>
          <p:nvPr/>
        </p:nvSpPr>
        <p:spPr bwMode="auto">
          <a:xfrm>
            <a:off x="4848038" y="3169023"/>
            <a:ext cx="1181100" cy="707886"/>
          </a:xfrm>
          <a:prstGeom prst="rect">
            <a:avLst/>
          </a:prstGeom>
          <a:noFill/>
          <a:ln w="9525">
            <a:noFill/>
            <a:miter lim="800000"/>
            <a:headEnd/>
            <a:tailEnd/>
          </a:ln>
        </p:spPr>
        <p:txBody>
          <a:bodyPr>
            <a:spAutoFit/>
          </a:bodyPr>
          <a:lstStyle/>
          <a:p>
            <a:pPr algn="ctr"/>
            <a:r>
              <a:rPr lang="en-US" sz="2000">
                <a:latin typeface="+mj-lt"/>
              </a:rPr>
              <a:t>End-of-unit tests</a:t>
            </a:r>
          </a:p>
        </p:txBody>
      </p:sp>
      <p:sp>
        <p:nvSpPr>
          <p:cNvPr id="24594" name="TextBox 18"/>
          <p:cNvSpPr txBox="1">
            <a:spLocks noChangeArrowheads="1"/>
          </p:cNvSpPr>
          <p:nvPr/>
        </p:nvSpPr>
        <p:spPr bwMode="auto">
          <a:xfrm>
            <a:off x="2667000" y="2590800"/>
            <a:ext cx="1524000" cy="400110"/>
          </a:xfrm>
          <a:prstGeom prst="rect">
            <a:avLst/>
          </a:prstGeom>
          <a:noFill/>
          <a:ln w="9525">
            <a:noFill/>
            <a:miter lim="800000"/>
            <a:headEnd/>
            <a:tailEnd/>
          </a:ln>
        </p:spPr>
        <p:txBody>
          <a:bodyPr>
            <a:spAutoFit/>
          </a:bodyPr>
          <a:lstStyle/>
          <a:p>
            <a:pPr algn="ctr"/>
            <a:r>
              <a:rPr lang="en-US" sz="2000">
                <a:latin typeface="+mj-lt"/>
              </a:rPr>
              <a:t>Benchmark</a:t>
            </a:r>
          </a:p>
        </p:txBody>
      </p:sp>
      <p:sp>
        <p:nvSpPr>
          <p:cNvPr id="24595" name="TextBox 19"/>
          <p:cNvSpPr txBox="1">
            <a:spLocks noChangeArrowheads="1"/>
          </p:cNvSpPr>
          <p:nvPr/>
        </p:nvSpPr>
        <p:spPr bwMode="auto">
          <a:xfrm>
            <a:off x="2895600" y="4267200"/>
            <a:ext cx="1143000" cy="400110"/>
          </a:xfrm>
          <a:prstGeom prst="rect">
            <a:avLst/>
          </a:prstGeom>
          <a:noFill/>
          <a:ln w="9525">
            <a:noFill/>
            <a:miter lim="800000"/>
            <a:headEnd/>
            <a:tailEnd/>
          </a:ln>
        </p:spPr>
        <p:txBody>
          <a:bodyPr>
            <a:spAutoFit/>
          </a:bodyPr>
          <a:lstStyle/>
          <a:p>
            <a:r>
              <a:rPr lang="en-US" sz="2000">
                <a:latin typeface="+mj-lt"/>
              </a:rPr>
              <a:t>Exit pass</a:t>
            </a:r>
          </a:p>
        </p:txBody>
      </p:sp>
      <p:sp>
        <p:nvSpPr>
          <p:cNvPr id="24596" name="TextBox 20"/>
          <p:cNvSpPr txBox="1">
            <a:spLocks noChangeArrowheads="1"/>
          </p:cNvSpPr>
          <p:nvPr/>
        </p:nvSpPr>
        <p:spPr bwMode="auto">
          <a:xfrm>
            <a:off x="2362200" y="3048000"/>
            <a:ext cx="2286000" cy="707886"/>
          </a:xfrm>
          <a:prstGeom prst="rect">
            <a:avLst/>
          </a:prstGeom>
          <a:noFill/>
          <a:ln w="9525">
            <a:noFill/>
            <a:miter lim="800000"/>
            <a:headEnd/>
            <a:tailEnd/>
          </a:ln>
        </p:spPr>
        <p:txBody>
          <a:bodyPr>
            <a:spAutoFit/>
          </a:bodyPr>
          <a:lstStyle/>
          <a:p>
            <a:pPr algn="ctr"/>
            <a:r>
              <a:rPr lang="en-US" sz="2000">
                <a:latin typeface="+mj-lt"/>
              </a:rPr>
              <a:t>Common formative assessments</a:t>
            </a:r>
          </a:p>
        </p:txBody>
      </p:sp>
      <p:sp>
        <p:nvSpPr>
          <p:cNvPr id="24597" name="TextBox 21"/>
          <p:cNvSpPr txBox="1">
            <a:spLocks noChangeArrowheads="1"/>
          </p:cNvSpPr>
          <p:nvPr/>
        </p:nvSpPr>
        <p:spPr bwMode="auto">
          <a:xfrm>
            <a:off x="4660153" y="2026024"/>
            <a:ext cx="1676400" cy="707886"/>
          </a:xfrm>
          <a:prstGeom prst="rect">
            <a:avLst/>
          </a:prstGeom>
          <a:noFill/>
          <a:ln w="9525">
            <a:noFill/>
            <a:miter lim="800000"/>
            <a:headEnd/>
            <a:tailEnd/>
          </a:ln>
        </p:spPr>
        <p:txBody>
          <a:bodyPr>
            <a:spAutoFit/>
          </a:bodyPr>
          <a:lstStyle/>
          <a:p>
            <a:pPr algn="ctr"/>
            <a:r>
              <a:rPr lang="en-US" sz="2000" dirty="0">
                <a:latin typeface="+mj-lt"/>
              </a:rPr>
              <a:t>End-of-course exams</a:t>
            </a:r>
          </a:p>
        </p:txBody>
      </p:sp>
      <p:sp>
        <p:nvSpPr>
          <p:cNvPr id="24598" name="TextBox 22"/>
          <p:cNvSpPr txBox="1">
            <a:spLocks noChangeArrowheads="1"/>
          </p:cNvSpPr>
          <p:nvPr/>
        </p:nvSpPr>
        <p:spPr bwMode="auto">
          <a:xfrm>
            <a:off x="2362200" y="3657600"/>
            <a:ext cx="2286000" cy="707886"/>
          </a:xfrm>
          <a:prstGeom prst="rect">
            <a:avLst/>
          </a:prstGeom>
          <a:noFill/>
          <a:ln w="9525">
            <a:noFill/>
            <a:miter lim="800000"/>
            <a:headEnd/>
            <a:tailEnd/>
          </a:ln>
        </p:spPr>
        <p:txBody>
          <a:bodyPr>
            <a:spAutoFit/>
          </a:bodyPr>
          <a:lstStyle/>
          <a:p>
            <a:pPr algn="ctr"/>
            <a:r>
              <a:rPr lang="en-US" sz="2000">
                <a:latin typeface="+mj-lt"/>
              </a:rPr>
              <a:t>Before the end-</a:t>
            </a:r>
            <a:br>
              <a:rPr lang="en-US" sz="2000">
                <a:latin typeface="+mj-lt"/>
              </a:rPr>
            </a:br>
            <a:r>
              <a:rPr lang="en-US" sz="2000">
                <a:latin typeface="+mj-lt"/>
              </a:rPr>
              <a:t>of-unit tests</a:t>
            </a:r>
          </a:p>
        </p:txBody>
      </p:sp>
      <p:sp>
        <p:nvSpPr>
          <p:cNvPr id="24599" name="TextBox 23"/>
          <p:cNvSpPr txBox="1">
            <a:spLocks noChangeArrowheads="1"/>
          </p:cNvSpPr>
          <p:nvPr/>
        </p:nvSpPr>
        <p:spPr bwMode="auto">
          <a:xfrm>
            <a:off x="4790888" y="2735636"/>
            <a:ext cx="1295400" cy="400110"/>
          </a:xfrm>
          <a:prstGeom prst="rect">
            <a:avLst/>
          </a:prstGeom>
          <a:noFill/>
          <a:ln w="9525">
            <a:noFill/>
            <a:miter lim="800000"/>
            <a:headEnd/>
            <a:tailEnd/>
          </a:ln>
        </p:spPr>
        <p:txBody>
          <a:bodyPr>
            <a:spAutoFit/>
          </a:bodyPr>
          <a:lstStyle/>
          <a:p>
            <a:pPr algn="ctr"/>
            <a:r>
              <a:rPr lang="en-US" sz="2000" dirty="0">
                <a:latin typeface="+mj-lt"/>
              </a:rPr>
              <a:t>Growth</a:t>
            </a:r>
          </a:p>
        </p:txBody>
      </p:sp>
      <p:sp>
        <p:nvSpPr>
          <p:cNvPr id="2" name="Slide Number Placeholder 1"/>
          <p:cNvSpPr>
            <a:spLocks noGrp="1"/>
          </p:cNvSpPr>
          <p:nvPr>
            <p:ph type="sldNum" sz="quarter" idx="12"/>
          </p:nvPr>
        </p:nvSpPr>
        <p:spPr/>
        <p:txBody>
          <a:bodyPr>
            <a:normAutofit fontScale="85000" lnSpcReduction="20000"/>
          </a:bodyPr>
          <a:lstStyle/>
          <a:p>
            <a:pPr>
              <a:defRPr/>
            </a:pPr>
            <a:fld id="{02B601A0-3688-4D07-8CC1-C676D43367B8}" type="slidenum">
              <a:rPr lang="en-US" smtClean="0"/>
              <a:pPr>
                <a:defRPr/>
              </a:pPr>
              <a:t>36</a:t>
            </a:fld>
            <a:endParaRPr lang="en-US"/>
          </a:p>
        </p:txBody>
      </p:sp>
    </p:spTree>
    <p:extLst>
      <p:ext uri="{BB962C8B-B14F-4D97-AF65-F5344CB8AC3E}">
        <p14:creationId xmlns:p14="http://schemas.microsoft.com/office/powerpoint/2010/main" val="2577308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8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5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9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59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59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59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59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59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59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59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59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4580" grpId="0"/>
      <p:bldP spid="24581" grpId="0"/>
      <p:bldP spid="24582" grpId="0"/>
      <p:bldP spid="24583" grpId="0"/>
      <p:bldP spid="24584" grpId="0"/>
      <p:bldP spid="24585" grpId="0"/>
      <p:bldP spid="24586" grpId="0"/>
      <p:bldP spid="12" grpId="0" animBg="1"/>
      <p:bldP spid="24588" grpId="0"/>
      <p:bldP spid="14" grpId="0" animBg="1"/>
      <p:bldP spid="24590" grpId="0"/>
      <p:bldP spid="24591" grpId="0"/>
      <p:bldP spid="24592" grpId="0"/>
      <p:bldP spid="24593" grpId="0"/>
      <p:bldP spid="24594" grpId="0"/>
      <p:bldP spid="24595" grpId="0"/>
      <p:bldP spid="24596" grpId="0"/>
      <p:bldP spid="24597" grpId="0"/>
      <p:bldP spid="24598" grpId="0"/>
      <p:bldP spid="2459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mtClean="0"/>
              <a:t>Main approaches to formative assessment</a:t>
            </a:r>
            <a:endParaRPr lang="en-US" dirty="0"/>
          </a:p>
        </p:txBody>
      </p:sp>
      <p:sp>
        <p:nvSpPr>
          <p:cNvPr id="43011" name="Rectangle 5"/>
          <p:cNvSpPr>
            <a:spLocks noGrp="1" noChangeArrowheads="1"/>
          </p:cNvSpPr>
          <p:nvPr>
            <p:ph sz="quarter" idx="1"/>
          </p:nvPr>
        </p:nvSpPr>
        <p:spPr>
          <a:xfrm>
            <a:off x="612648" y="1600200"/>
            <a:ext cx="8153400" cy="4929094"/>
          </a:xfrm>
        </p:spPr>
        <p:txBody>
          <a:bodyPr>
            <a:normAutofit lnSpcReduction="10000"/>
          </a:bodyPr>
          <a:lstStyle/>
          <a:p>
            <a:r>
              <a:rPr lang="en-US" dirty="0" smtClean="0"/>
              <a:t>Professional Learning Communities</a:t>
            </a:r>
          </a:p>
          <a:p>
            <a:pPr marL="365760" lvl="1" indent="0">
              <a:buNone/>
            </a:pPr>
            <a:r>
              <a:rPr lang="en-US" dirty="0" smtClean="0"/>
              <a:t> “…an inclusive group of people, motivated by a shared learning vision, who support and work with each other, finding ways, inside and outside their immediate community, to enquire on their practice and together learn new and better approaches that will enhance all pupils’ learning.” (Stoll et al., 2006)</a:t>
            </a:r>
          </a:p>
          <a:p>
            <a:r>
              <a:rPr lang="en-US" dirty="0" smtClean="0"/>
              <a:t>Two main approaches</a:t>
            </a:r>
          </a:p>
          <a:p>
            <a:pPr lvl="1"/>
            <a:r>
              <a:rPr lang="en-US" dirty="0" smtClean="0"/>
              <a:t>Professional learning communities (PLCs)</a:t>
            </a:r>
          </a:p>
          <a:p>
            <a:pPr lvl="2"/>
            <a:r>
              <a:rPr lang="en-US" dirty="0" smtClean="0"/>
              <a:t>focused on student achievement</a:t>
            </a:r>
          </a:p>
          <a:p>
            <a:pPr lvl="1"/>
            <a:r>
              <a:rPr lang="en-US" dirty="0" smtClean="0"/>
              <a:t>Teacher learning communities (TLCs)</a:t>
            </a:r>
          </a:p>
          <a:p>
            <a:pPr lvl="2"/>
            <a:r>
              <a:rPr lang="en-US" dirty="0" smtClean="0"/>
              <a:t>focused on improvements in teacher expertise</a:t>
            </a:r>
          </a:p>
          <a:p>
            <a:endParaRPr lang="en-US" dirty="0" smtClean="0"/>
          </a:p>
          <a:p>
            <a:endParaRPr lang="en-US" dirty="0" smtClean="0"/>
          </a:p>
          <a:p>
            <a:pPr lvl="2"/>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80315064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0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Complementary processes</a:t>
            </a:r>
            <a:endParaRPr lang="en-US" dirty="0"/>
          </a:p>
        </p:txBody>
      </p:sp>
      <p:sp>
        <p:nvSpPr>
          <p:cNvPr id="3" name="Content Placeholder 2"/>
          <p:cNvSpPr>
            <a:spLocks noGrp="1"/>
          </p:cNvSpPr>
          <p:nvPr>
            <p:ph sz="quarter" idx="2"/>
          </p:nvPr>
        </p:nvSpPr>
        <p:spPr/>
        <p:txBody>
          <a:bodyPr>
            <a:normAutofit fontScale="92500" lnSpcReduction="20000"/>
          </a:bodyPr>
          <a:lstStyle/>
          <a:p>
            <a:pPr marL="342900" lvl="0" indent="-342900">
              <a:lnSpc>
                <a:spcPct val="110000"/>
              </a:lnSpc>
              <a:spcAft>
                <a:spcPts val="0"/>
              </a:spcAft>
              <a:buFont typeface="Symbol"/>
              <a:buChar char=""/>
            </a:pPr>
            <a:r>
              <a:rPr lang="en-US" sz="2400" dirty="0">
                <a:ea typeface="ＭＳ 明朝"/>
                <a:cs typeface="Times New Roman"/>
              </a:rPr>
              <a:t>Quality control</a:t>
            </a:r>
          </a:p>
          <a:p>
            <a:pPr marL="342900" lvl="0" indent="-342900">
              <a:lnSpc>
                <a:spcPct val="110000"/>
              </a:lnSpc>
              <a:spcAft>
                <a:spcPts val="0"/>
              </a:spcAft>
              <a:buFont typeface="Symbol"/>
              <a:buChar char=""/>
            </a:pPr>
            <a:r>
              <a:rPr lang="en-US" sz="2400" dirty="0">
                <a:ea typeface="ＭＳ 明朝"/>
                <a:cs typeface="Times New Roman"/>
              </a:rPr>
              <a:t>Common assessments</a:t>
            </a:r>
          </a:p>
          <a:p>
            <a:pPr marL="342900" lvl="0" indent="-342900">
              <a:lnSpc>
                <a:spcPct val="110000"/>
              </a:lnSpc>
              <a:spcAft>
                <a:spcPts val="0"/>
              </a:spcAft>
              <a:buFont typeface="Symbol"/>
              <a:buChar char=""/>
            </a:pPr>
            <a:r>
              <a:rPr lang="en-US" sz="2400" dirty="0" smtClean="0">
                <a:ea typeface="ＭＳ 明朝"/>
                <a:cs typeface="Times New Roman"/>
              </a:rPr>
              <a:t>Improvement through better team work and systems</a:t>
            </a:r>
          </a:p>
          <a:p>
            <a:pPr marL="342900" lvl="0" indent="-342900">
              <a:lnSpc>
                <a:spcPct val="110000"/>
              </a:lnSpc>
              <a:spcAft>
                <a:spcPts val="0"/>
              </a:spcAft>
              <a:buFont typeface="Symbol"/>
              <a:buChar char=""/>
            </a:pPr>
            <a:r>
              <a:rPr lang="en-US" sz="2400" dirty="0" smtClean="0">
                <a:ea typeface="ＭＳ 明朝"/>
                <a:cs typeface="Times New Roman"/>
              </a:rPr>
              <a:t>Focus </a:t>
            </a:r>
            <a:r>
              <a:rPr lang="en-US" sz="2400" dirty="0">
                <a:ea typeface="ＭＳ 明朝"/>
                <a:cs typeface="Times New Roman"/>
              </a:rPr>
              <a:t>on individual outcomes for students</a:t>
            </a:r>
          </a:p>
          <a:p>
            <a:pPr marL="342900" lvl="0" indent="-342900">
              <a:lnSpc>
                <a:spcPct val="110000"/>
              </a:lnSpc>
              <a:spcAft>
                <a:spcPts val="0"/>
              </a:spcAft>
              <a:buFont typeface="Symbol"/>
              <a:buChar char=""/>
            </a:pPr>
            <a:r>
              <a:rPr lang="en-US" sz="2400" dirty="0" smtClean="0">
                <a:ea typeface="ＭＳ 明朝"/>
                <a:cs typeface="Times New Roman"/>
              </a:rPr>
              <a:t>Regular meetings focused on data</a:t>
            </a:r>
          </a:p>
          <a:p>
            <a:pPr marL="342900" indent="-342900">
              <a:lnSpc>
                <a:spcPct val="110000"/>
              </a:lnSpc>
              <a:buFont typeface="Symbol"/>
              <a:buChar char=""/>
            </a:pPr>
            <a:r>
              <a:rPr lang="en-US" sz="2400" dirty="0"/>
              <a:t>16 points on PISA (in two to three years</a:t>
            </a:r>
            <a:r>
              <a:rPr lang="en-US" sz="2400" dirty="0" smtClean="0"/>
              <a:t>)</a:t>
            </a:r>
            <a:endParaRPr lang="en-US" sz="2400" dirty="0" smtClean="0">
              <a:ea typeface="ＭＳ 明朝"/>
              <a:cs typeface="Times New Roman"/>
            </a:endParaRPr>
          </a:p>
          <a:p>
            <a:pPr marL="342900" lvl="0" indent="-342900">
              <a:spcAft>
                <a:spcPts val="0"/>
              </a:spcAft>
              <a:buFont typeface="Symbol"/>
              <a:buChar char=""/>
            </a:pPr>
            <a:endParaRPr lang="en-US" sz="2400" dirty="0">
              <a:ea typeface="ＭＳ 明朝"/>
              <a:cs typeface="Times New Roman"/>
            </a:endParaRPr>
          </a:p>
        </p:txBody>
      </p:sp>
      <p:sp>
        <p:nvSpPr>
          <p:cNvPr id="4" name="Content Placeholder 3"/>
          <p:cNvSpPr>
            <a:spLocks noGrp="1"/>
          </p:cNvSpPr>
          <p:nvPr>
            <p:ph sz="quarter" idx="4"/>
          </p:nvPr>
        </p:nvSpPr>
        <p:spPr/>
        <p:txBody>
          <a:bodyPr>
            <a:normAutofit lnSpcReduction="10000"/>
          </a:bodyPr>
          <a:lstStyle/>
          <a:p>
            <a:pPr marL="342900" lvl="0" indent="-342900">
              <a:spcAft>
                <a:spcPts val="0"/>
              </a:spcAft>
              <a:buFont typeface="Symbol"/>
              <a:buChar char=""/>
            </a:pPr>
            <a:r>
              <a:rPr lang="en-US" sz="2200" dirty="0">
                <a:ea typeface="ＭＳ 明朝"/>
                <a:cs typeface="Times New Roman"/>
              </a:rPr>
              <a:t>Quality assurance</a:t>
            </a:r>
          </a:p>
          <a:p>
            <a:pPr marL="342900" lvl="0" indent="-342900">
              <a:spcAft>
                <a:spcPts val="0"/>
              </a:spcAft>
              <a:buFont typeface="Symbol"/>
              <a:buChar char=""/>
            </a:pPr>
            <a:r>
              <a:rPr lang="en-US" sz="2200" dirty="0">
                <a:ea typeface="ＭＳ 明朝"/>
                <a:cs typeface="Times New Roman"/>
              </a:rPr>
              <a:t>Highly structured meetings</a:t>
            </a:r>
          </a:p>
          <a:p>
            <a:pPr marL="342900" lvl="0" indent="-342900">
              <a:spcAft>
                <a:spcPts val="0"/>
              </a:spcAft>
              <a:buFont typeface="Symbol"/>
              <a:buChar char=""/>
            </a:pPr>
            <a:r>
              <a:rPr lang="en-US" sz="2200" dirty="0" smtClean="0">
                <a:ea typeface="ＭＳ 明朝"/>
                <a:cs typeface="Times New Roman"/>
              </a:rPr>
              <a:t>Improvement through increased teacher capacity</a:t>
            </a:r>
          </a:p>
          <a:p>
            <a:pPr marL="342900" lvl="0" indent="-342900">
              <a:spcAft>
                <a:spcPts val="0"/>
              </a:spcAft>
              <a:buFont typeface="Symbol"/>
              <a:buChar char=""/>
            </a:pPr>
            <a:r>
              <a:rPr lang="en-US" sz="2200" dirty="0" smtClean="0">
                <a:ea typeface="ＭＳ 明朝"/>
                <a:cs typeface="Times New Roman"/>
              </a:rPr>
              <a:t>Focus on teachers’ individual accountability for change</a:t>
            </a:r>
            <a:endParaRPr lang="en-US" sz="2200" dirty="0">
              <a:ea typeface="ＭＳ 明朝"/>
              <a:cs typeface="Times New Roman"/>
            </a:endParaRPr>
          </a:p>
          <a:p>
            <a:pPr marL="342900" indent="-342900">
              <a:buFont typeface="Symbol"/>
              <a:buChar char=""/>
            </a:pPr>
            <a:r>
              <a:rPr lang="en-US" sz="2200" dirty="0" smtClean="0"/>
              <a:t>Regular meetings focused on teacher change</a:t>
            </a:r>
          </a:p>
          <a:p>
            <a:pPr marL="342900" indent="-342900">
              <a:buFont typeface="Symbol"/>
              <a:buChar char=""/>
            </a:pPr>
            <a:r>
              <a:rPr lang="en-US" sz="2200" dirty="0" smtClean="0"/>
              <a:t>30 </a:t>
            </a:r>
            <a:r>
              <a:rPr lang="en-US" sz="2200" dirty="0"/>
              <a:t>points on PISA (in two to three years)</a:t>
            </a:r>
          </a:p>
          <a:p>
            <a:pPr marL="342900" lvl="0" indent="-342900">
              <a:spcAft>
                <a:spcPts val="0"/>
              </a:spcAft>
              <a:buFont typeface="Symbol"/>
              <a:buChar char=""/>
            </a:pPr>
            <a:endParaRPr lang="en-US" sz="2400" dirty="0">
              <a:ea typeface="ＭＳ 明朝"/>
              <a:cs typeface="Times New Roman"/>
            </a:endParaRPr>
          </a:p>
        </p:txBody>
      </p:sp>
      <p:sp>
        <p:nvSpPr>
          <p:cNvPr id="5" name="Slide Number Placeholder 4"/>
          <p:cNvSpPr>
            <a:spLocks noGrp="1"/>
          </p:cNvSpPr>
          <p:nvPr>
            <p:ph type="sldNum" sz="quarter" idx="16"/>
          </p:nvPr>
        </p:nvSpPr>
        <p:spPr/>
        <p:txBody>
          <a:bodyPr>
            <a:normAutofit fontScale="85000" lnSpcReduction="20000"/>
          </a:bodyPr>
          <a:lstStyle/>
          <a:p>
            <a:pPr>
              <a:defRPr/>
            </a:pPr>
            <a:fld id="{27179BD9-65CB-694A-A2D4-7B548DC60A53}" type="slidenum">
              <a:rPr lang="en-GB" smtClean="0"/>
              <a:pPr>
                <a:defRPr/>
              </a:pPr>
              <a:t>38</a:t>
            </a:fld>
            <a:endParaRPr lang="en-GB"/>
          </a:p>
        </p:txBody>
      </p:sp>
      <p:sp>
        <p:nvSpPr>
          <p:cNvPr id="6" name="Text Placeholder 5"/>
          <p:cNvSpPr>
            <a:spLocks noGrp="1"/>
          </p:cNvSpPr>
          <p:nvPr>
            <p:ph type="body" sz="quarter" idx="1"/>
          </p:nvPr>
        </p:nvSpPr>
        <p:spPr/>
        <p:txBody>
          <a:bodyPr>
            <a:normAutofit/>
          </a:bodyPr>
          <a:lstStyle/>
          <a:p>
            <a:r>
              <a:rPr lang="en-US" sz="2400" dirty="0" smtClean="0"/>
              <a:t>Data-driven PLCs</a:t>
            </a:r>
            <a:endParaRPr lang="en-US" sz="2400" dirty="0"/>
          </a:p>
        </p:txBody>
      </p:sp>
      <p:sp>
        <p:nvSpPr>
          <p:cNvPr id="7" name="Text Placeholder 6"/>
          <p:cNvSpPr>
            <a:spLocks noGrp="1"/>
          </p:cNvSpPr>
          <p:nvPr>
            <p:ph type="body" sz="quarter" idx="3"/>
          </p:nvPr>
        </p:nvSpPr>
        <p:spPr/>
        <p:txBody>
          <a:bodyPr>
            <a:normAutofit/>
          </a:bodyPr>
          <a:lstStyle/>
          <a:p>
            <a:r>
              <a:rPr lang="en-US" sz="2400" dirty="0" smtClean="0"/>
              <a:t>Classroom FA TLCs</a:t>
            </a:r>
            <a:endParaRPr lang="en-US" sz="2400" dirty="0"/>
          </a:p>
        </p:txBody>
      </p:sp>
    </p:spTree>
    <p:extLst>
      <p:ext uri="{BB962C8B-B14F-4D97-AF65-F5344CB8AC3E}">
        <p14:creationId xmlns:p14="http://schemas.microsoft.com/office/powerpoint/2010/main" val="273310751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rmAutofit/>
          </a:bodyPr>
          <a:lstStyle/>
          <a:p>
            <a:r>
              <a:rPr lang="en-GB" dirty="0" smtClean="0"/>
              <a:t>Unpacking classroom formative </a:t>
            </a:r>
            <a:r>
              <a:rPr lang="en-GB" dirty="0"/>
              <a:t>a</a:t>
            </a:r>
            <a:r>
              <a:rPr lang="en-GB" dirty="0" smtClean="0"/>
              <a:t>ssessment</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79"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2"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3"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1"/>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84"/>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5" y="2589792"/>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6"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0"/>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6"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85"/>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39</a:t>
            </a:fld>
            <a:endParaRPr lang="en-GB" dirty="0"/>
          </a:p>
        </p:txBody>
      </p:sp>
    </p:spTree>
    <p:extLst>
      <p:ext uri="{BB962C8B-B14F-4D97-AF65-F5344CB8AC3E}">
        <p14:creationId xmlns:p14="http://schemas.microsoft.com/office/powerpoint/2010/main" val="2176702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2648" y="228600"/>
            <a:ext cx="8531352" cy="990600"/>
          </a:xfrm>
        </p:spPr>
        <p:txBody>
          <a:bodyPr>
            <a:normAutofit fontScale="90000"/>
          </a:bodyPr>
          <a:lstStyle/>
          <a:p>
            <a:r>
              <a:rPr lang="en-US" dirty="0" smtClean="0"/>
              <a:t>Recession (2008-2010) and recovery (2010-2012)</a:t>
            </a:r>
            <a:endParaRPr lang="en-US" dirty="0"/>
          </a:p>
        </p:txBody>
      </p:sp>
      <p:sp>
        <p:nvSpPr>
          <p:cNvPr id="5" name="Content Placeholder 4"/>
          <p:cNvSpPr>
            <a:spLocks noGrp="1"/>
          </p:cNvSpPr>
          <p:nvPr>
            <p:ph sz="quarter" idx="1"/>
          </p:nvPr>
        </p:nvSpPr>
        <p:spPr/>
        <p:txBody>
          <a:bodyPr/>
          <a:lstStyle/>
          <a:p>
            <a:r>
              <a:rPr lang="en-US" dirty="0" smtClean="0"/>
              <a:t>Those with a high school diploma or less</a:t>
            </a:r>
          </a:p>
          <a:p>
            <a:pPr lvl="1"/>
            <a:r>
              <a:rPr lang="en-US" dirty="0" smtClean="0"/>
              <a:t>lost 5.6 million jobs in the recession, and</a:t>
            </a:r>
          </a:p>
          <a:p>
            <a:pPr lvl="1"/>
            <a:r>
              <a:rPr lang="en-US" dirty="0" smtClean="0"/>
              <a:t>lost a further 230,000 jobs in the recovery</a:t>
            </a:r>
          </a:p>
          <a:p>
            <a:r>
              <a:rPr lang="en-US" dirty="0" smtClean="0"/>
              <a:t>Those with an Associate’s degree</a:t>
            </a:r>
          </a:p>
          <a:p>
            <a:pPr lvl="1"/>
            <a:r>
              <a:rPr lang="en-US" dirty="0" smtClean="0"/>
              <a:t>lost 1.75 million jobs in the recession, but</a:t>
            </a:r>
          </a:p>
          <a:p>
            <a:pPr lvl="1"/>
            <a:r>
              <a:rPr lang="en-US" dirty="0" smtClean="0"/>
              <a:t>gained 1.6 million jobs in the recovery</a:t>
            </a:r>
          </a:p>
          <a:p>
            <a:r>
              <a:rPr lang="en-US" dirty="0" smtClean="0"/>
              <a:t>Those with at least a Bachelor’s degree</a:t>
            </a:r>
          </a:p>
          <a:p>
            <a:pPr lvl="1"/>
            <a:r>
              <a:rPr lang="en-US" dirty="0" smtClean="0"/>
              <a:t>gained 187,000 jobs in the recession, and</a:t>
            </a:r>
          </a:p>
          <a:p>
            <a:pPr lvl="1"/>
            <a:r>
              <a:rPr lang="en-US" dirty="0" smtClean="0"/>
              <a:t>gained a further 2 million jobs in the recovery</a:t>
            </a:r>
            <a:endParaRPr lang="en-US" dirty="0"/>
          </a:p>
          <a:p>
            <a:pPr lvl="1"/>
            <a:endParaRPr lang="en-US" dirty="0"/>
          </a:p>
        </p:txBody>
      </p:sp>
      <p:sp>
        <p:nvSpPr>
          <p:cNvPr id="6" name="TextBox 5"/>
          <p:cNvSpPr txBox="1"/>
          <p:nvPr/>
        </p:nvSpPr>
        <p:spPr>
          <a:xfrm>
            <a:off x="612648" y="6132955"/>
            <a:ext cx="4135868" cy="369332"/>
          </a:xfrm>
          <a:prstGeom prst="rect">
            <a:avLst/>
          </a:prstGeom>
          <a:noFill/>
        </p:spPr>
        <p:txBody>
          <a:bodyPr wrap="none" rtlCol="0">
            <a:spAutoFit/>
          </a:bodyPr>
          <a:lstStyle/>
          <a:p>
            <a:r>
              <a:rPr lang="en-US" sz="1800" dirty="0" err="1" smtClean="0">
                <a:solidFill>
                  <a:srgbClr val="525A93"/>
                </a:solidFill>
                <a:latin typeface="Calibri"/>
                <a:cs typeface="Calibri"/>
              </a:rPr>
              <a:t>Carnevale</a:t>
            </a:r>
            <a:r>
              <a:rPr lang="en-US" sz="1800" dirty="0" smtClean="0">
                <a:solidFill>
                  <a:srgbClr val="525A93"/>
                </a:solidFill>
                <a:latin typeface="Calibri"/>
                <a:cs typeface="Calibri"/>
              </a:rPr>
              <a:t>, </a:t>
            </a:r>
            <a:r>
              <a:rPr lang="en-US" sz="1800" dirty="0" err="1" smtClean="0">
                <a:solidFill>
                  <a:srgbClr val="525A93"/>
                </a:solidFill>
                <a:latin typeface="Calibri"/>
                <a:cs typeface="Calibri"/>
              </a:rPr>
              <a:t>Jayasundera</a:t>
            </a:r>
            <a:r>
              <a:rPr lang="en-US" sz="1800" dirty="0" smtClean="0">
                <a:solidFill>
                  <a:srgbClr val="525A93"/>
                </a:solidFill>
                <a:latin typeface="Calibri"/>
                <a:cs typeface="Calibri"/>
              </a:rPr>
              <a:t>, and </a:t>
            </a:r>
            <a:r>
              <a:rPr lang="en-US" sz="1800" dirty="0" err="1" smtClean="0">
                <a:solidFill>
                  <a:srgbClr val="525A93"/>
                </a:solidFill>
                <a:latin typeface="Calibri"/>
                <a:cs typeface="Calibri"/>
              </a:rPr>
              <a:t>Cheah</a:t>
            </a:r>
            <a:r>
              <a:rPr lang="en-US" sz="1800" dirty="0">
                <a:solidFill>
                  <a:srgbClr val="525A93"/>
                </a:solidFill>
                <a:latin typeface="Calibri"/>
                <a:cs typeface="Calibri"/>
              </a:rPr>
              <a:t> </a:t>
            </a:r>
            <a:r>
              <a:rPr lang="en-US" sz="1800" dirty="0" smtClean="0">
                <a:solidFill>
                  <a:srgbClr val="525A93"/>
                </a:solidFill>
                <a:latin typeface="Calibri"/>
                <a:cs typeface="Calibri"/>
              </a:rPr>
              <a:t>(2012) </a:t>
            </a:r>
            <a:endParaRPr lang="en-US" sz="1800" dirty="0">
              <a:solidFill>
                <a:srgbClr val="525A93"/>
              </a:solidFill>
              <a:latin typeface="Calibri"/>
              <a:cs typeface="Calibri"/>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a:t>
            </a:fld>
            <a:endParaRPr lang="en-GB" dirty="0"/>
          </a:p>
        </p:txBody>
      </p:sp>
    </p:spTree>
    <p:extLst>
      <p:ext uri="{BB962C8B-B14F-4D97-AF65-F5344CB8AC3E}">
        <p14:creationId xmlns:p14="http://schemas.microsoft.com/office/powerpoint/2010/main" val="1808995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Examples of techniques</a:t>
            </a:r>
          </a:p>
        </p:txBody>
      </p:sp>
      <p:sp>
        <p:nvSpPr>
          <p:cNvPr id="76803" name="Rectangle 3"/>
          <p:cNvSpPr>
            <a:spLocks noGrp="1" noChangeArrowheads="1"/>
          </p:cNvSpPr>
          <p:nvPr>
            <p:ph type="body" idx="1"/>
          </p:nvPr>
        </p:nvSpPr>
        <p:spPr/>
        <p:txBody>
          <a:bodyPr>
            <a:normAutofit fontScale="92500" lnSpcReduction="10000"/>
          </a:bodyPr>
          <a:lstStyle/>
          <a:p>
            <a:pPr marL="0" indent="0" eaLnBrk="1" hangingPunct="1"/>
            <a:r>
              <a:rPr lang="en-US" dirty="0" smtClean="0">
                <a:ea typeface="ＭＳ Ｐゴシック" charset="-128"/>
                <a:cs typeface="ＭＳ Ｐゴシック" charset="-128"/>
              </a:rPr>
              <a:t>Learning intentions</a:t>
            </a:r>
          </a:p>
          <a:p>
            <a:pPr lvl="1" eaLnBrk="1" hangingPunct="1"/>
            <a:r>
              <a:rPr lang="en-US" dirty="0" smtClean="0"/>
              <a:t>“sharing exemplars”</a:t>
            </a:r>
          </a:p>
          <a:p>
            <a:pPr marL="0" indent="0" eaLnBrk="1" hangingPunct="1"/>
            <a:r>
              <a:rPr lang="en-US" dirty="0" smtClean="0">
                <a:ea typeface="ＭＳ Ｐゴシック" charset="-128"/>
                <a:cs typeface="ＭＳ Ｐゴシック" charset="-128"/>
              </a:rPr>
              <a:t>Eliciting evidence</a:t>
            </a:r>
          </a:p>
          <a:p>
            <a:pPr lvl="1" eaLnBrk="1" hangingPunct="1"/>
            <a:r>
              <a:rPr lang="en-US" dirty="0" smtClean="0"/>
              <a:t>“mini white-boards”</a:t>
            </a:r>
          </a:p>
          <a:p>
            <a:pPr marL="0" indent="0" eaLnBrk="1" hangingPunct="1"/>
            <a:r>
              <a:rPr lang="en-US" dirty="0" smtClean="0">
                <a:ea typeface="ＭＳ Ｐゴシック" charset="-128"/>
                <a:cs typeface="ＭＳ Ｐゴシック" charset="-128"/>
              </a:rPr>
              <a:t>Providing feedback</a:t>
            </a:r>
          </a:p>
          <a:p>
            <a:pPr lvl="1" eaLnBrk="1" hangingPunct="1"/>
            <a:r>
              <a:rPr lang="en-US" dirty="0" smtClean="0"/>
              <a:t>“match the comments to the essays”</a:t>
            </a:r>
          </a:p>
          <a:p>
            <a:pPr marL="0" indent="0" eaLnBrk="1" hangingPunct="1"/>
            <a:r>
              <a:rPr lang="en-US" dirty="0" smtClean="0">
                <a:ea typeface="ＭＳ Ｐゴシック" charset="-128"/>
                <a:cs typeface="ＭＳ Ｐゴシック" charset="-128"/>
              </a:rPr>
              <a:t>Students as owners of their learning</a:t>
            </a:r>
          </a:p>
          <a:p>
            <a:pPr lvl="1" eaLnBrk="1" hangingPunct="1"/>
            <a:r>
              <a:rPr lang="en-US" dirty="0" smtClean="0"/>
              <a:t>“colored cups”</a:t>
            </a:r>
          </a:p>
          <a:p>
            <a:pPr marL="0" indent="0" eaLnBrk="1" hangingPunct="1"/>
            <a:r>
              <a:rPr lang="en-US" dirty="0" smtClean="0">
                <a:ea typeface="ＭＳ Ｐゴシック" charset="-128"/>
                <a:cs typeface="ＭＳ Ｐゴシック" charset="-128"/>
              </a:rPr>
              <a:t>Students as learning resources</a:t>
            </a:r>
          </a:p>
          <a:p>
            <a:pPr lvl="1" eaLnBrk="1" hangingPunct="1"/>
            <a:r>
              <a:rPr lang="en-US" dirty="0" smtClean="0"/>
              <a:t>“pre-flight checklist”</a:t>
            </a:r>
          </a:p>
        </p:txBody>
      </p:sp>
    </p:spTree>
    <p:extLst>
      <p:ext uri="{BB962C8B-B14F-4D97-AF65-F5344CB8AC3E}">
        <p14:creationId xmlns:p14="http://schemas.microsoft.com/office/powerpoint/2010/main" val="361089288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one big idea</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16497" y="2475877"/>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15964"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41</a:t>
            </a:fld>
            <a:endParaRPr lang="en-GB" dirty="0"/>
          </a:p>
        </p:txBody>
      </p:sp>
      <p:sp>
        <p:nvSpPr>
          <p:cNvPr id="8" name="Rounded Rectangle 7"/>
          <p:cNvSpPr/>
          <p:nvPr/>
        </p:nvSpPr>
        <p:spPr>
          <a:xfrm>
            <a:off x="1458931" y="2521518"/>
            <a:ext cx="7291295" cy="39743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890931" y="2918261"/>
            <a:ext cx="6320118" cy="3166824"/>
          </a:xfrm>
          <a:prstGeom prst="roundRect">
            <a:avLst/>
          </a:prstGeom>
          <a:noFill/>
        </p:spPr>
        <p:txBody>
          <a:bodyPr wrap="square" rtlCol="0">
            <a:spAutoFit/>
          </a:bodyPr>
          <a:lstStyle/>
          <a:p>
            <a:pPr algn="ctr"/>
            <a:r>
              <a:rPr lang="en-US" sz="3600" dirty="0" smtClean="0">
                <a:solidFill>
                  <a:schemeClr val="bg1"/>
                </a:solidFill>
              </a:rPr>
              <a:t>Using evidence of achievement to adapt what happens in classrooms to meet learner needs</a:t>
            </a:r>
            <a:endParaRPr lang="en-US" sz="3600" dirty="0">
              <a:solidFill>
                <a:schemeClr val="bg1"/>
              </a:solidFill>
            </a:endParaRPr>
          </a:p>
        </p:txBody>
      </p:sp>
    </p:spTree>
    <p:extLst>
      <p:ext uri="{BB962C8B-B14F-4D97-AF65-F5344CB8AC3E}">
        <p14:creationId xmlns:p14="http://schemas.microsoft.com/office/powerpoint/2010/main" val="548300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8" grpId="0" animBg="1"/>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a:xfrm>
            <a:off x="904570" y="2344278"/>
            <a:ext cx="7826188" cy="1828800"/>
          </a:xfrm>
        </p:spPr>
        <p:txBody>
          <a:bodyPr>
            <a:normAutofit/>
          </a:bodyPr>
          <a:lstStyle/>
          <a:p>
            <a:r>
              <a:rPr lang="en-US" sz="5000" cap="none" dirty="0" smtClean="0"/>
              <a:t>So much for the easy bit</a:t>
            </a:r>
            <a:r>
              <a:rPr lang="en-US" sz="5000" dirty="0" smtClean="0"/>
              <a:t/>
            </a:r>
            <a:br>
              <a:rPr lang="en-US" sz="5000" dirty="0" smtClean="0"/>
            </a:br>
            <a:endParaRPr lang="en-GB" sz="5000" dirty="0"/>
          </a:p>
        </p:txBody>
      </p:sp>
    </p:spTree>
    <p:extLst>
      <p:ext uri="{BB962C8B-B14F-4D97-AF65-F5344CB8AC3E}">
        <p14:creationId xmlns:p14="http://schemas.microsoft.com/office/powerpoint/2010/main" val="33178205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lnSpcReduction="10000"/>
          </a:bodyPr>
          <a:lstStyle/>
          <a:p>
            <a:r>
              <a:rPr lang="en-US" dirty="0" smtClean="0"/>
              <a:t>Content, then process</a:t>
            </a:r>
          </a:p>
          <a:p>
            <a:r>
              <a:rPr lang="en-US" dirty="0" smtClean="0"/>
              <a:t>Content (what we want teachers to change):</a:t>
            </a:r>
          </a:p>
          <a:p>
            <a:pPr lvl="1"/>
            <a:r>
              <a:rPr lang="en-US" dirty="0" smtClean="0"/>
              <a:t>Evidence</a:t>
            </a:r>
          </a:p>
          <a:p>
            <a:pPr lvl="1"/>
            <a:r>
              <a:rPr lang="en-US" dirty="0" smtClean="0"/>
              <a:t>Ideas (strategies and techniques)</a:t>
            </a:r>
          </a:p>
          <a:p>
            <a:r>
              <a:rPr lang="en-US" dirty="0" smtClean="0"/>
              <a:t>Process (how to go about change):</a:t>
            </a:r>
          </a:p>
          <a:p>
            <a:pPr lvl="1"/>
            <a:r>
              <a:rPr lang="en-US" dirty="0" smtClean="0"/>
              <a:t>Choice</a:t>
            </a:r>
          </a:p>
          <a:p>
            <a:pPr lvl="1"/>
            <a:r>
              <a:rPr lang="en-US" dirty="0" smtClean="0"/>
              <a:t>Flexibility</a:t>
            </a:r>
          </a:p>
          <a:p>
            <a:pPr lvl="1"/>
            <a:r>
              <a:rPr lang="en-US" dirty="0" smtClean="0"/>
              <a:t>Small steps</a:t>
            </a:r>
          </a:p>
          <a:p>
            <a:pPr lvl="1"/>
            <a:r>
              <a:rPr lang="en-US" dirty="0" smtClean="0"/>
              <a:t>Accountability</a:t>
            </a:r>
          </a:p>
          <a:p>
            <a:pPr lvl="1"/>
            <a:r>
              <a:rPr lang="en-US" dirty="0" smtClean="0"/>
              <a:t>Support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43</a:t>
            </a:fld>
            <a:endParaRPr lang="en-GB" dirty="0"/>
          </a:p>
        </p:txBody>
      </p:sp>
      <p:grpSp>
        <p:nvGrpSpPr>
          <p:cNvPr id="5" name="Group 4"/>
          <p:cNvGrpSpPr>
            <a:grpSpLocks/>
          </p:cNvGrpSpPr>
          <p:nvPr/>
        </p:nvGrpSpPr>
        <p:grpSpPr bwMode="auto">
          <a:xfrm>
            <a:off x="286168" y="2150478"/>
            <a:ext cx="8647111" cy="1219943"/>
            <a:chOff x="-1182" y="913"/>
            <a:chExt cx="5387" cy="1919"/>
          </a:xfrm>
          <a:solidFill>
            <a:srgbClr val="EDAA61">
              <a:alpha val="59000"/>
            </a:srgbClr>
          </a:solidFill>
        </p:grpSpPr>
        <p:sp>
          <p:nvSpPr>
            <p:cNvPr id="6" name="Rectangle 5"/>
            <p:cNvSpPr>
              <a:spLocks noChangeArrowheads="1"/>
            </p:cNvSpPr>
            <p:nvPr/>
          </p:nvSpPr>
          <p:spPr bwMode="auto">
            <a:xfrm>
              <a:off x="-1182" y="913"/>
              <a:ext cx="5387" cy="1919"/>
            </a:xfrm>
            <a:prstGeom prst="rect">
              <a:avLst/>
            </a:prstGeom>
            <a:solidFill>
              <a:srgbClr val="EDAA61">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7" name="Text Box 6"/>
            <p:cNvSpPr txBox="1">
              <a:spLocks noChangeArrowheads="1"/>
            </p:cNvSpPr>
            <p:nvPr/>
          </p:nvSpPr>
          <p:spPr bwMode="auto">
            <a:xfrm>
              <a:off x="3040" y="1352"/>
              <a:ext cx="1063" cy="37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Science</a:t>
              </a:r>
              <a:endParaRPr lang="en-US" sz="3200" b="1" dirty="0">
                <a:latin typeface="+mj-lt"/>
              </a:endParaRPr>
            </a:p>
          </p:txBody>
        </p:sp>
      </p:grpSp>
      <p:grpSp>
        <p:nvGrpSpPr>
          <p:cNvPr id="8" name="Group 7"/>
          <p:cNvGrpSpPr>
            <a:grpSpLocks/>
          </p:cNvGrpSpPr>
          <p:nvPr/>
        </p:nvGrpSpPr>
        <p:grpSpPr bwMode="auto">
          <a:xfrm>
            <a:off x="285943" y="3450438"/>
            <a:ext cx="8647112" cy="2590289"/>
            <a:chOff x="153" y="3499"/>
            <a:chExt cx="5387" cy="629"/>
          </a:xfrm>
          <a:solidFill>
            <a:srgbClr val="3488B6">
              <a:alpha val="50000"/>
            </a:srgbClr>
          </a:solidFill>
        </p:grpSpPr>
        <p:sp>
          <p:nvSpPr>
            <p:cNvPr id="9" name="Rectangle 8"/>
            <p:cNvSpPr>
              <a:spLocks noChangeArrowheads="1"/>
            </p:cNvSpPr>
            <p:nvPr/>
          </p:nvSpPr>
          <p:spPr bwMode="auto">
            <a:xfrm>
              <a:off x="153" y="3499"/>
              <a:ext cx="5387" cy="629"/>
            </a:xfrm>
            <a:prstGeom prst="rect">
              <a:avLst/>
            </a:prstGeom>
            <a:solidFill>
              <a:srgbClr val="3488B6">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10" name="Text Box 9"/>
            <p:cNvSpPr txBox="1">
              <a:spLocks noChangeArrowheads="1"/>
            </p:cNvSpPr>
            <p:nvPr/>
          </p:nvSpPr>
          <p:spPr bwMode="auto">
            <a:xfrm>
              <a:off x="4437" y="3714"/>
              <a:ext cx="991" cy="21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Design</a:t>
              </a:r>
              <a:endParaRPr lang="en-US" sz="3200" b="1" dirty="0">
                <a:latin typeface="+mj-lt"/>
              </a:endParaRPr>
            </a:p>
          </p:txBody>
        </p:sp>
      </p:grpSp>
    </p:spTree>
    <p:extLst>
      <p:ext uri="{BB962C8B-B14F-4D97-AF65-F5344CB8AC3E}">
        <p14:creationId xmlns:p14="http://schemas.microsoft.com/office/powerpoint/2010/main" val="3888683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6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366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366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366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366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366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366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dirty="0" smtClean="0"/>
              <a:t>Supportive accountability</a:t>
            </a:r>
            <a:endParaRPr lang="en-US" dirty="0"/>
          </a:p>
        </p:txBody>
      </p:sp>
      <p:sp>
        <p:nvSpPr>
          <p:cNvPr id="137218" name="Rectangle 5"/>
          <p:cNvSpPr>
            <a:spLocks noGrp="1" noChangeArrowheads="1"/>
          </p:cNvSpPr>
          <p:nvPr>
            <p:ph sz="quarter" idx="1"/>
          </p:nvPr>
        </p:nvSpPr>
        <p:spPr>
          <a:xfrm>
            <a:off x="612648" y="1600199"/>
            <a:ext cx="8153400" cy="5257801"/>
          </a:xfrm>
        </p:spPr>
        <p:txBody>
          <a:bodyPr>
            <a:normAutofit lnSpcReduction="10000"/>
          </a:bodyPr>
          <a:lstStyle/>
          <a:p>
            <a:r>
              <a:rPr lang="en-US" dirty="0" smtClean="0"/>
              <a:t>What is needed from teachers:</a:t>
            </a:r>
          </a:p>
          <a:p>
            <a:pPr lvl="1"/>
            <a:r>
              <a:rPr lang="en-US" dirty="0" smtClean="0"/>
              <a:t>A commitment to:</a:t>
            </a:r>
          </a:p>
          <a:p>
            <a:pPr lvl="2"/>
            <a:r>
              <a:rPr lang="en-US" dirty="0" smtClean="0"/>
              <a:t>The continual improvement of practice</a:t>
            </a:r>
          </a:p>
          <a:p>
            <a:pPr lvl="2"/>
            <a:r>
              <a:rPr lang="en-US" dirty="0" smtClean="0"/>
              <a:t>Focus on those things that make a difference to students</a:t>
            </a:r>
          </a:p>
          <a:p>
            <a:r>
              <a:rPr lang="en-US" dirty="0" smtClean="0"/>
              <a:t>What is needed from leaders:</a:t>
            </a:r>
          </a:p>
          <a:p>
            <a:pPr lvl="1"/>
            <a:r>
              <a:rPr lang="en-US" dirty="0" smtClean="0"/>
              <a:t>A commitment to engineer effective learning environments for teachers by:</a:t>
            </a:r>
          </a:p>
          <a:p>
            <a:pPr lvl="2"/>
            <a:r>
              <a:rPr lang="en-US" dirty="0" smtClean="0"/>
              <a:t>Creating expectations for continually improving practice</a:t>
            </a:r>
          </a:p>
          <a:p>
            <a:pPr lvl="2"/>
            <a:r>
              <a:rPr lang="en-US" dirty="0" smtClean="0"/>
              <a:t>Keeping the focus on the things that make a difference to students</a:t>
            </a:r>
          </a:p>
          <a:p>
            <a:pPr lvl="2"/>
            <a:r>
              <a:rPr lang="en-US" dirty="0" smtClean="0"/>
              <a:t>Providing the time, space, dispensation, and support for innovation</a:t>
            </a:r>
          </a:p>
          <a:p>
            <a:pPr lvl="2"/>
            <a:r>
              <a:rPr lang="en-US" dirty="0" smtClean="0"/>
              <a:t>Supporting risk-taking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44</a:t>
            </a:fld>
            <a:endParaRPr lang="en-GB" dirty="0"/>
          </a:p>
        </p:txBody>
      </p:sp>
    </p:spTree>
    <p:extLst>
      <p:ext uri="{BB962C8B-B14F-4D97-AF65-F5344CB8AC3E}">
        <p14:creationId xmlns:p14="http://schemas.microsoft.com/office/powerpoint/2010/main" val="2814188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21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21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21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721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721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learning communities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371057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sz="quarter" idx="1"/>
          </p:nvPr>
        </p:nvSpPr>
        <p:spPr>
          <a:xfrm>
            <a:off x="484496" y="1592616"/>
            <a:ext cx="8229600" cy="4525963"/>
          </a:xfrm>
        </p:spPr>
        <p:txBody>
          <a:bodyPr>
            <a:normAutofit lnSpcReduction="10000"/>
          </a:bodyPr>
          <a:lstStyle/>
          <a:p>
            <a:pPr>
              <a:spcBef>
                <a:spcPts val="0"/>
              </a:spcBef>
            </a:pPr>
            <a:r>
              <a:rPr lang="en-US" sz="3000" dirty="0" smtClean="0"/>
              <a:t>We need to create time and space for teachers to reflect on their practice in a structured way, and to learn from mistakes.</a:t>
            </a:r>
          </a:p>
          <a:p>
            <a:pPr marL="0" indent="0" algn="r">
              <a:buNone/>
            </a:pPr>
            <a:r>
              <a:rPr lang="en-US" sz="2200" dirty="0" err="1" smtClean="0">
                <a:solidFill>
                  <a:srgbClr val="525A93"/>
                </a:solidFill>
              </a:rPr>
              <a:t>Bransford</a:t>
            </a:r>
            <a:r>
              <a:rPr lang="en-US" sz="2200" dirty="0" smtClean="0">
                <a:solidFill>
                  <a:srgbClr val="525A93"/>
                </a:solidFill>
              </a:rPr>
              <a:t>, Brown &amp; Cocking</a:t>
            </a:r>
            <a:r>
              <a:rPr lang="en-US" sz="2200" dirty="0">
                <a:solidFill>
                  <a:srgbClr val="525A93"/>
                </a:solidFill>
              </a:rPr>
              <a:t> </a:t>
            </a:r>
            <a:r>
              <a:rPr lang="en-US" sz="2200" dirty="0" smtClean="0">
                <a:solidFill>
                  <a:srgbClr val="525A93"/>
                </a:solidFill>
              </a:rPr>
              <a:t>(1999)</a:t>
            </a:r>
          </a:p>
          <a:p>
            <a:pPr marL="0" indent="0" algn="r">
              <a:buNone/>
            </a:pPr>
            <a:endParaRPr lang="en-US" sz="800" dirty="0" smtClean="0">
              <a:solidFill>
                <a:srgbClr val="8C357B"/>
              </a:solidFill>
            </a:endParaRPr>
          </a:p>
          <a:p>
            <a:r>
              <a:rPr lang="en-GB" altLang="ja-JP" sz="3000" dirty="0" smtClean="0">
                <a:ea typeface="ヒラギノ角ゴ ProN W3" charset="0"/>
                <a:cs typeface="ヒラギノ角ゴ ProN W3" charset="0"/>
              </a:rPr>
              <a:t>“Always make new mistakes.</a:t>
            </a:r>
            <a:r>
              <a:rPr lang="ja-JP" altLang="en-GB" sz="3000" dirty="0" smtClean="0">
                <a:ea typeface="ヒラギノ角ゴ ProN W3" charset="0"/>
                <a:cs typeface="ヒラギノ角ゴ ProN W3" charset="0"/>
              </a:rPr>
              <a:t>”</a:t>
            </a:r>
            <a:endParaRPr lang="en-GB" altLang="ja-JP" sz="3000" dirty="0" smtClean="0">
              <a:ea typeface="ヒラギノ角ゴ ProN W3" charset="0"/>
              <a:cs typeface="ヒラギノ角ゴ ProN W3" charset="0"/>
            </a:endParaRPr>
          </a:p>
          <a:p>
            <a:pPr marL="0" indent="0" algn="r">
              <a:buNone/>
            </a:pPr>
            <a:r>
              <a:rPr lang="en-GB" altLang="ja-JP" sz="2200" dirty="0" smtClean="0">
                <a:solidFill>
                  <a:srgbClr val="525A93"/>
                </a:solidFill>
                <a:ea typeface="ヒラギノ角ゴ ProN W3" charset="0"/>
                <a:cs typeface="ヒラギノ角ゴ ProN W3" charset="0"/>
              </a:rPr>
              <a:t>Esther Dyson</a:t>
            </a:r>
          </a:p>
          <a:p>
            <a:pPr marL="0" indent="0" algn="r">
              <a:buNone/>
            </a:pPr>
            <a:endParaRPr lang="en-GB" altLang="ja-JP" sz="800" dirty="0" smtClean="0">
              <a:solidFill>
                <a:srgbClr val="8C357B"/>
              </a:solidFill>
              <a:ea typeface="ヒラギノ角ゴ ProN W3" charset="0"/>
              <a:cs typeface="ヒラギノ角ゴ ProN W3" charset="0"/>
            </a:endParaRPr>
          </a:p>
          <a:p>
            <a:r>
              <a:rPr lang="en-US" sz="3000" dirty="0" smtClean="0"/>
              <a:t>“Ever tried. Ever failed. No matter. Try again. Fail again. Fail better.”</a:t>
            </a:r>
          </a:p>
          <a:p>
            <a:pPr marL="0" indent="0" algn="r">
              <a:buNone/>
            </a:pPr>
            <a:r>
              <a:rPr lang="en-GB" sz="2200" dirty="0" smtClean="0">
                <a:solidFill>
                  <a:srgbClr val="525A93"/>
                </a:solidFill>
                <a:ea typeface="ヒラギノ角ゴ ProN W3" charset="0"/>
                <a:cs typeface="ヒラギノ角ゴ ProN W3" charset="0"/>
              </a:rPr>
              <a:t>Beckett (1984)</a:t>
            </a:r>
            <a:endParaRPr lang="en-US" sz="2200" dirty="0" smtClean="0">
              <a:solidFill>
                <a:srgbClr val="525A93"/>
              </a:solidFill>
              <a:ea typeface="ヒラギノ角ゴ ProN W3" charset="0"/>
              <a:cs typeface="ヒラギノ角ゴ ProN W3" charset="0"/>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46</a:t>
            </a:fld>
            <a:endParaRPr lang="en-GB" dirty="0"/>
          </a:p>
        </p:txBody>
      </p:sp>
    </p:spTree>
    <p:extLst>
      <p:ext uri="{BB962C8B-B14F-4D97-AF65-F5344CB8AC3E}">
        <p14:creationId xmlns:p14="http://schemas.microsoft.com/office/powerpoint/2010/main" val="1213410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2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902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90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902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smtClean="0"/>
              <a:t>Summary</a:t>
            </a:r>
            <a:endParaRPr lang="en-US" dirty="0"/>
          </a:p>
        </p:txBody>
      </p:sp>
      <p:sp>
        <p:nvSpPr>
          <p:cNvPr id="156674" name="Rectangle 3"/>
          <p:cNvSpPr>
            <a:spLocks noGrp="1" noChangeArrowheads="1"/>
          </p:cNvSpPr>
          <p:nvPr>
            <p:ph sz="quarter" idx="1"/>
          </p:nvPr>
        </p:nvSpPr>
        <p:spPr>
          <a:xfrm>
            <a:off x="612648" y="1478610"/>
            <a:ext cx="8153400" cy="5100858"/>
          </a:xfrm>
        </p:spPr>
        <p:txBody>
          <a:bodyPr>
            <a:normAutofit fontScale="92500" lnSpcReduction="10000"/>
          </a:bodyPr>
          <a:lstStyle/>
          <a:p>
            <a:r>
              <a:rPr lang="en-US" dirty="0" smtClean="0"/>
              <a:t>Raising achievement is important</a:t>
            </a:r>
          </a:p>
          <a:p>
            <a:r>
              <a:rPr lang="en-US" dirty="0" smtClean="0"/>
              <a:t>Raising achievement requires improving teacher quality</a:t>
            </a:r>
          </a:p>
          <a:p>
            <a:r>
              <a:rPr lang="en-US" dirty="0" smtClean="0"/>
              <a:t>Improving teacher quality requires teacher professional development</a:t>
            </a:r>
          </a:p>
          <a:p>
            <a:r>
              <a:rPr lang="en-US" dirty="0" smtClean="0"/>
              <a:t>To be effective, teacher professional development must address:</a:t>
            </a:r>
          </a:p>
          <a:p>
            <a:pPr lvl="1"/>
            <a:r>
              <a:rPr lang="en-US" dirty="0" smtClean="0"/>
              <a:t>What teachers do in the classroom</a:t>
            </a:r>
          </a:p>
          <a:p>
            <a:pPr lvl="1"/>
            <a:r>
              <a:rPr lang="en-US" dirty="0" smtClean="0"/>
              <a:t>How teachers change what they do in the classroom</a:t>
            </a:r>
          </a:p>
          <a:p>
            <a:r>
              <a:rPr lang="en-US" dirty="0" smtClean="0"/>
              <a:t>Classroom formative assessment + teacher learning communities:</a:t>
            </a:r>
          </a:p>
          <a:p>
            <a:pPr lvl="1"/>
            <a:r>
              <a:rPr lang="en-US" dirty="0" smtClean="0"/>
              <a:t>A point of (uniquely?) high leverage</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47</a:t>
            </a:fld>
            <a:endParaRPr lang="en-GB" dirty="0"/>
          </a:p>
        </p:txBody>
      </p:sp>
    </p:spTree>
    <p:extLst>
      <p:ext uri="{BB962C8B-B14F-4D97-AF65-F5344CB8AC3E}">
        <p14:creationId xmlns:p14="http://schemas.microsoft.com/office/powerpoint/2010/main" val="1772437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6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66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667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667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667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667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66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55841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work is changing…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2186980"/>
              </p:ext>
            </p:extLst>
          </p:nvPr>
        </p:nvGraphicFramePr>
        <p:xfrm>
          <a:off x="597647" y="1719730"/>
          <a:ext cx="8089153" cy="2743200"/>
        </p:xfrm>
        <a:graphic>
          <a:graphicData uri="http://schemas.openxmlformats.org/drawingml/2006/table">
            <a:tbl>
              <a:tblPr firstRow="1" bandRow="1">
                <a:tableStyleId>{5C22544A-7EE6-4342-B048-85BDC9FD1C3A}</a:tableStyleId>
              </a:tblPr>
              <a:tblGrid>
                <a:gridCol w="3936253"/>
                <a:gridCol w="4152900"/>
              </a:tblGrid>
              <a:tr h="370840">
                <a:tc>
                  <a:txBody>
                    <a:bodyPr/>
                    <a:lstStyle/>
                    <a:p>
                      <a:r>
                        <a:rPr lang="en-US" sz="2400" dirty="0" smtClean="0">
                          <a:latin typeface="Calibri"/>
                          <a:cs typeface="Calibri"/>
                        </a:rPr>
                        <a:t>Education</a:t>
                      </a:r>
                      <a:r>
                        <a:rPr lang="en-US" sz="2400" baseline="0" dirty="0" smtClean="0">
                          <a:latin typeface="Calibri"/>
                          <a:cs typeface="Calibri"/>
                        </a:rPr>
                        <a:t> level</a:t>
                      </a:r>
                      <a:endParaRPr lang="en-US" sz="2400" dirty="0">
                        <a:latin typeface="Calibri"/>
                        <a:cs typeface="Calibri"/>
                      </a:endParaRPr>
                    </a:p>
                  </a:txBody>
                  <a:tcPr/>
                </a:tc>
                <a:tc>
                  <a:txBody>
                    <a:bodyPr/>
                    <a:lstStyle/>
                    <a:p>
                      <a:pPr algn="ctr"/>
                      <a:r>
                        <a:rPr lang="en-US" sz="2400" dirty="0" smtClean="0">
                          <a:latin typeface="Calibri"/>
                          <a:cs typeface="Calibri"/>
                        </a:rPr>
                        <a:t>Change in salary 1978 to 2005</a:t>
                      </a:r>
                      <a:endParaRPr lang="en-US" sz="2400" dirty="0">
                        <a:latin typeface="Calibri"/>
                        <a:cs typeface="Calibri"/>
                      </a:endParaRPr>
                    </a:p>
                  </a:txBody>
                  <a:tcPr/>
                </a:tc>
              </a:tr>
              <a:tr h="370840">
                <a:tc>
                  <a:txBody>
                    <a:bodyPr/>
                    <a:lstStyle/>
                    <a:p>
                      <a:r>
                        <a:rPr lang="en-US" sz="2400" dirty="0" smtClean="0">
                          <a:latin typeface="Calibri"/>
                          <a:cs typeface="Calibri"/>
                        </a:rPr>
                        <a:t>Postgraduate qualification</a:t>
                      </a:r>
                      <a:endParaRPr lang="en-US" sz="2400" dirty="0">
                        <a:latin typeface="Calibri"/>
                        <a:cs typeface="Calibri"/>
                      </a:endParaRPr>
                    </a:p>
                  </a:txBody>
                  <a:tcPr/>
                </a:tc>
                <a:tc>
                  <a:txBody>
                    <a:bodyPr/>
                    <a:lstStyle/>
                    <a:p>
                      <a:pPr algn="r">
                        <a:tabLst/>
                      </a:pPr>
                      <a:r>
                        <a:rPr lang="en-US" sz="2400" dirty="0" smtClean="0">
                          <a:latin typeface="Calibri"/>
                          <a:cs typeface="Calibri"/>
                        </a:rPr>
                        <a:t>+28%</a:t>
                      </a:r>
                      <a:endParaRPr lang="en-US" sz="2400" dirty="0">
                        <a:latin typeface="Calibri"/>
                        <a:cs typeface="Calibri"/>
                      </a:endParaRPr>
                    </a:p>
                  </a:txBody>
                  <a:tcPr marR="1548000"/>
                </a:tc>
              </a:tr>
              <a:tr h="370840">
                <a:tc>
                  <a:txBody>
                    <a:bodyPr/>
                    <a:lstStyle/>
                    <a:p>
                      <a:r>
                        <a:rPr lang="en-US" sz="2400" dirty="0" smtClean="0">
                          <a:latin typeface="Calibri"/>
                          <a:cs typeface="Calibri"/>
                        </a:rPr>
                        <a:t>BA/</a:t>
                      </a:r>
                      <a:r>
                        <a:rPr lang="en-US" sz="2400" dirty="0" err="1" smtClean="0">
                          <a:latin typeface="Calibri"/>
                          <a:cs typeface="Calibri"/>
                        </a:rPr>
                        <a:t>BSc</a:t>
                      </a:r>
                      <a:endParaRPr lang="en-US" sz="2400" dirty="0">
                        <a:latin typeface="Calibri"/>
                        <a:cs typeface="Calibri"/>
                      </a:endParaRPr>
                    </a:p>
                  </a:txBody>
                  <a:tcPr/>
                </a:tc>
                <a:tc>
                  <a:txBody>
                    <a:bodyPr/>
                    <a:lstStyle/>
                    <a:p>
                      <a:pPr algn="r"/>
                      <a:r>
                        <a:rPr lang="en-US" sz="2400" dirty="0" smtClean="0">
                          <a:latin typeface="Calibri"/>
                          <a:cs typeface="Calibri"/>
                        </a:rPr>
                        <a:t>+19%</a:t>
                      </a:r>
                      <a:endParaRPr lang="en-US" sz="2400" dirty="0">
                        <a:latin typeface="Calibri"/>
                        <a:cs typeface="Calibri"/>
                      </a:endParaRPr>
                    </a:p>
                  </a:txBody>
                  <a:tcPr marR="1548000"/>
                </a:tc>
              </a:tr>
              <a:tr h="370840">
                <a:tc>
                  <a:txBody>
                    <a:bodyPr/>
                    <a:lstStyle/>
                    <a:p>
                      <a:r>
                        <a:rPr lang="en-US" sz="2400" dirty="0" smtClean="0">
                          <a:latin typeface="Calibri"/>
                          <a:cs typeface="Calibri"/>
                        </a:rPr>
                        <a:t>Some college</a:t>
                      </a:r>
                      <a:endParaRPr lang="en-US" sz="2400" dirty="0">
                        <a:latin typeface="Calibri"/>
                        <a:cs typeface="Calibri"/>
                      </a:endParaRPr>
                    </a:p>
                  </a:txBody>
                  <a:tcPr/>
                </a:tc>
                <a:tc>
                  <a:txBody>
                    <a:bodyPr/>
                    <a:lstStyle/>
                    <a:p>
                      <a:pPr algn="r"/>
                      <a:r>
                        <a:rPr lang="en-US" sz="2400" dirty="0" smtClean="0">
                          <a:latin typeface="Calibri"/>
                          <a:cs typeface="Calibri"/>
                        </a:rPr>
                        <a:t>0%</a:t>
                      </a:r>
                      <a:endParaRPr lang="en-US" sz="2400" dirty="0">
                        <a:latin typeface="Calibri"/>
                        <a:cs typeface="Calibri"/>
                      </a:endParaRPr>
                    </a:p>
                  </a:txBody>
                  <a:tcPr marR="1548000"/>
                </a:tc>
              </a:tr>
              <a:tr h="370840">
                <a:tc>
                  <a:txBody>
                    <a:bodyPr/>
                    <a:lstStyle/>
                    <a:p>
                      <a:r>
                        <a:rPr lang="en-US" sz="2400" dirty="0" smtClean="0">
                          <a:latin typeface="Calibri"/>
                          <a:cs typeface="Calibri"/>
                        </a:rPr>
                        <a:t>High school</a:t>
                      </a:r>
                      <a:r>
                        <a:rPr lang="en-US" sz="2400" baseline="0" dirty="0" smtClean="0">
                          <a:latin typeface="Calibri"/>
                          <a:cs typeface="Calibri"/>
                        </a:rPr>
                        <a:t> diploma</a:t>
                      </a:r>
                      <a:endParaRPr lang="en-US" sz="2400" dirty="0">
                        <a:latin typeface="Calibri"/>
                        <a:cs typeface="Calibri"/>
                      </a:endParaRPr>
                    </a:p>
                  </a:txBody>
                  <a:tcPr/>
                </a:tc>
                <a:tc>
                  <a:txBody>
                    <a:bodyPr/>
                    <a:lstStyle/>
                    <a:p>
                      <a:pPr algn="r"/>
                      <a:r>
                        <a:rPr lang="en-US" sz="2400" dirty="0" smtClean="0">
                          <a:latin typeface="Calibri"/>
                          <a:cs typeface="Calibri"/>
                        </a:rPr>
                        <a:t>0%</a:t>
                      </a:r>
                      <a:endParaRPr lang="en-US" sz="2400" dirty="0">
                        <a:latin typeface="Calibri"/>
                        <a:cs typeface="Calibri"/>
                      </a:endParaRPr>
                    </a:p>
                  </a:txBody>
                  <a:tcPr marR="1548000"/>
                </a:tc>
              </a:tr>
              <a:tr h="370840">
                <a:tc>
                  <a:txBody>
                    <a:bodyPr/>
                    <a:lstStyle/>
                    <a:p>
                      <a:r>
                        <a:rPr lang="en-US" sz="2400" dirty="0" smtClean="0">
                          <a:latin typeface="Calibri"/>
                          <a:cs typeface="Calibri"/>
                        </a:rPr>
                        <a:t>High</a:t>
                      </a:r>
                      <a:r>
                        <a:rPr lang="en-US" sz="2400" baseline="0" dirty="0" smtClean="0">
                          <a:latin typeface="Calibri"/>
                          <a:cs typeface="Calibri"/>
                        </a:rPr>
                        <a:t> </a:t>
                      </a:r>
                      <a:r>
                        <a:rPr lang="en-US" sz="2400" dirty="0" smtClean="0">
                          <a:latin typeface="Calibri"/>
                          <a:cs typeface="Calibri"/>
                        </a:rPr>
                        <a:t>school dropout</a:t>
                      </a:r>
                      <a:endParaRPr lang="en-US" sz="2400" dirty="0">
                        <a:latin typeface="Calibri"/>
                        <a:cs typeface="Calibri"/>
                      </a:endParaRPr>
                    </a:p>
                  </a:txBody>
                  <a:tcPr/>
                </a:tc>
                <a:tc>
                  <a:txBody>
                    <a:bodyPr/>
                    <a:lstStyle/>
                    <a:p>
                      <a:pPr algn="r"/>
                      <a:r>
                        <a:rPr lang="en-US" sz="2400" dirty="0" smtClean="0">
                          <a:latin typeface="Calibri"/>
                          <a:cs typeface="Calibri"/>
                        </a:rPr>
                        <a:t>-16%</a:t>
                      </a:r>
                      <a:endParaRPr lang="en-US" sz="2400" dirty="0">
                        <a:latin typeface="Calibri"/>
                        <a:cs typeface="Calibri"/>
                      </a:endParaRPr>
                    </a:p>
                  </a:txBody>
                  <a:tcPr marR="1548000"/>
                </a:tc>
              </a:tr>
            </a:tbl>
          </a:graphicData>
        </a:graphic>
      </p:graphicFrame>
      <p:sp>
        <p:nvSpPr>
          <p:cNvPr id="7" name="TextBox 6"/>
          <p:cNvSpPr txBox="1"/>
          <p:nvPr/>
        </p:nvSpPr>
        <p:spPr>
          <a:xfrm>
            <a:off x="609600" y="4743077"/>
            <a:ext cx="4203700" cy="369332"/>
          </a:xfrm>
          <a:prstGeom prst="rect">
            <a:avLst/>
          </a:prstGeom>
          <a:noFill/>
        </p:spPr>
        <p:txBody>
          <a:bodyPr wrap="square" rtlCol="0">
            <a:spAutoFit/>
          </a:bodyPr>
          <a:lstStyle/>
          <a:p>
            <a:r>
              <a:rPr lang="en-US" sz="1800" dirty="0" smtClean="0">
                <a:solidFill>
                  <a:schemeClr val="tx2"/>
                </a:solidFill>
                <a:latin typeface="+mn-lt"/>
              </a:rPr>
              <a:t>Economic Policy Institute</a:t>
            </a:r>
            <a:r>
              <a:rPr lang="en-US" sz="1800" dirty="0">
                <a:solidFill>
                  <a:schemeClr val="tx2"/>
                </a:solidFill>
                <a:latin typeface="+mn-lt"/>
              </a:rPr>
              <a:t> </a:t>
            </a:r>
            <a:r>
              <a:rPr lang="en-US" sz="1800" dirty="0" smtClean="0">
                <a:solidFill>
                  <a:schemeClr val="tx2"/>
                </a:solidFill>
                <a:latin typeface="+mn-lt"/>
              </a:rPr>
              <a:t>(2010)</a:t>
            </a:r>
            <a:endParaRPr lang="en-US" sz="1800" dirty="0">
              <a:solidFill>
                <a:schemeClr val="tx2"/>
              </a:solidFill>
              <a:latin typeface="+mn-lt"/>
            </a:endParaRPr>
          </a:p>
        </p:txBody>
      </p:sp>
    </p:spTree>
    <p:extLst>
      <p:ext uri="{BB962C8B-B14F-4D97-AF65-F5344CB8AC3E}">
        <p14:creationId xmlns:p14="http://schemas.microsoft.com/office/powerpoint/2010/main" val="37622041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2648" y="213658"/>
            <a:ext cx="8153400" cy="990600"/>
          </a:xfrm>
        </p:spPr>
        <p:txBody>
          <a:bodyPr>
            <a:normAutofit/>
          </a:bodyPr>
          <a:lstStyle/>
          <a:p>
            <a:r>
              <a:rPr lang="en-US" dirty="0" smtClean="0"/>
              <a:t>…in ways that are hard to predict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75183863"/>
              </p:ext>
            </p:extLst>
          </p:nvPr>
        </p:nvGraphicFramePr>
        <p:xfrm>
          <a:off x="612587" y="1728694"/>
          <a:ext cx="8090087" cy="3108960"/>
        </p:xfrm>
        <a:graphic>
          <a:graphicData uri="http://schemas.openxmlformats.org/drawingml/2006/table">
            <a:tbl>
              <a:tblPr firstRow="1" bandRow="1">
                <a:tableStyleId>{5C22544A-7EE6-4342-B048-85BDC9FD1C3A}</a:tableStyleId>
              </a:tblPr>
              <a:tblGrid>
                <a:gridCol w="4207345"/>
                <a:gridCol w="3882742"/>
              </a:tblGrid>
              <a:tr h="370840">
                <a:tc>
                  <a:txBody>
                    <a:bodyPr/>
                    <a:lstStyle/>
                    <a:p>
                      <a:r>
                        <a:rPr lang="en-US" sz="2400" dirty="0" smtClean="0">
                          <a:latin typeface="Calibri"/>
                          <a:cs typeface="Calibri"/>
                        </a:rPr>
                        <a:t>Skill category</a:t>
                      </a:r>
                      <a:endParaRPr lang="en-US" sz="2400" dirty="0">
                        <a:latin typeface="Calibri"/>
                        <a:cs typeface="Calibri"/>
                      </a:endParaRPr>
                    </a:p>
                  </a:txBody>
                  <a:tcPr/>
                </a:tc>
                <a:tc>
                  <a:txBody>
                    <a:bodyPr/>
                    <a:lstStyle/>
                    <a:p>
                      <a:pPr algn="ctr"/>
                      <a:r>
                        <a:rPr lang="en-US" sz="2400" dirty="0" smtClean="0">
                          <a:latin typeface="Calibri"/>
                          <a:cs typeface="Calibri"/>
                        </a:rPr>
                        <a:t>Percentage change</a:t>
                      </a:r>
                      <a:r>
                        <a:rPr lang="en-US" sz="2400" baseline="0" dirty="0" smtClean="0">
                          <a:latin typeface="Calibri"/>
                          <a:cs typeface="Calibri"/>
                        </a:rPr>
                        <a:t> 1969-1999</a:t>
                      </a:r>
                      <a:endParaRPr lang="en-US" sz="2400" dirty="0">
                        <a:latin typeface="Calibri"/>
                        <a:cs typeface="Calibri"/>
                      </a:endParaRPr>
                    </a:p>
                  </a:txBody>
                  <a:tcPr/>
                </a:tc>
              </a:tr>
              <a:tr h="370840">
                <a:tc>
                  <a:txBody>
                    <a:bodyPr/>
                    <a:lstStyle/>
                    <a:p>
                      <a:r>
                        <a:rPr lang="en-US" sz="2400" dirty="0" smtClean="0">
                          <a:latin typeface="Calibri"/>
                          <a:cs typeface="Calibri"/>
                        </a:rPr>
                        <a:t>Complex communication</a:t>
                      </a:r>
                      <a:endParaRPr lang="en-US" sz="2400" dirty="0">
                        <a:latin typeface="Calibri"/>
                        <a:cs typeface="Calibri"/>
                      </a:endParaRPr>
                    </a:p>
                  </a:txBody>
                  <a:tcPr/>
                </a:tc>
                <a:tc>
                  <a:txBody>
                    <a:bodyPr/>
                    <a:lstStyle/>
                    <a:p>
                      <a:pPr algn="ctr"/>
                      <a:r>
                        <a:rPr lang="en-US" sz="2400" dirty="0" smtClean="0">
                          <a:latin typeface="Calibri"/>
                          <a:cs typeface="Calibri"/>
                        </a:rPr>
                        <a:t>+14%</a:t>
                      </a:r>
                      <a:endParaRPr lang="en-US" sz="2400" dirty="0">
                        <a:latin typeface="Calibri"/>
                        <a:cs typeface="Calibri"/>
                      </a:endParaRPr>
                    </a:p>
                  </a:txBody>
                  <a:tcPr/>
                </a:tc>
              </a:tr>
              <a:tr h="370840">
                <a:tc>
                  <a:txBody>
                    <a:bodyPr/>
                    <a:lstStyle/>
                    <a:p>
                      <a:r>
                        <a:rPr lang="en-US" sz="2400" dirty="0" smtClean="0">
                          <a:latin typeface="Calibri"/>
                          <a:cs typeface="Calibri"/>
                        </a:rPr>
                        <a:t>Expert</a:t>
                      </a:r>
                      <a:r>
                        <a:rPr lang="en-US" sz="2400" baseline="0" dirty="0" smtClean="0">
                          <a:latin typeface="Calibri"/>
                          <a:cs typeface="Calibri"/>
                        </a:rPr>
                        <a:t> thinking/problem solving</a:t>
                      </a:r>
                      <a:endParaRPr lang="en-US" sz="2400" dirty="0">
                        <a:latin typeface="Calibri"/>
                        <a:cs typeface="Calibri"/>
                      </a:endParaRPr>
                    </a:p>
                  </a:txBody>
                  <a:tcPr/>
                </a:tc>
                <a:tc>
                  <a:txBody>
                    <a:bodyPr/>
                    <a:lstStyle/>
                    <a:p>
                      <a:pPr algn="ctr"/>
                      <a:r>
                        <a:rPr lang="en-US" sz="2400" dirty="0" smtClean="0">
                          <a:latin typeface="Calibri"/>
                          <a:cs typeface="Calibri"/>
                        </a:rPr>
                        <a:t>+8%</a:t>
                      </a:r>
                      <a:endParaRPr lang="en-US" sz="2400" dirty="0">
                        <a:latin typeface="Calibri"/>
                        <a:cs typeface="Calibri"/>
                      </a:endParaRPr>
                    </a:p>
                  </a:txBody>
                  <a:tcPr/>
                </a:tc>
              </a:tr>
              <a:tr h="370840">
                <a:tc>
                  <a:txBody>
                    <a:bodyPr/>
                    <a:lstStyle/>
                    <a:p>
                      <a:r>
                        <a:rPr lang="en-US" sz="2400" dirty="0" smtClean="0">
                          <a:latin typeface="Calibri"/>
                          <a:cs typeface="Calibri"/>
                        </a:rPr>
                        <a:t>Routine</a:t>
                      </a:r>
                      <a:r>
                        <a:rPr lang="en-US" sz="2400" baseline="0" dirty="0" smtClean="0">
                          <a:latin typeface="Calibri"/>
                          <a:cs typeface="Calibri"/>
                        </a:rPr>
                        <a:t> manual</a:t>
                      </a:r>
                      <a:endParaRPr lang="en-US" sz="2400" dirty="0">
                        <a:latin typeface="Calibri"/>
                        <a:cs typeface="Calibri"/>
                      </a:endParaRPr>
                    </a:p>
                  </a:txBody>
                  <a:tcPr/>
                </a:tc>
                <a:tc>
                  <a:txBody>
                    <a:bodyPr/>
                    <a:lstStyle/>
                    <a:p>
                      <a:pPr algn="ctr"/>
                      <a:r>
                        <a:rPr lang="en-US" sz="2400" dirty="0" smtClean="0">
                          <a:latin typeface="Calibri"/>
                          <a:cs typeface="Calibri"/>
                        </a:rPr>
                        <a:t>–3%</a:t>
                      </a:r>
                      <a:endParaRPr lang="en-US" sz="2400" dirty="0">
                        <a:latin typeface="Calibri"/>
                        <a:cs typeface="Calibri"/>
                      </a:endParaRPr>
                    </a:p>
                  </a:txBody>
                  <a:tcPr/>
                </a:tc>
              </a:tr>
              <a:tr h="370840">
                <a:tc>
                  <a:txBody>
                    <a:bodyPr/>
                    <a:lstStyle/>
                    <a:p>
                      <a:r>
                        <a:rPr lang="en-US" sz="2400" dirty="0" smtClean="0">
                          <a:latin typeface="Calibri"/>
                          <a:cs typeface="Calibri"/>
                        </a:rPr>
                        <a:t>Non-routine</a:t>
                      </a:r>
                      <a:r>
                        <a:rPr lang="en-US" sz="2400" baseline="0" dirty="0" smtClean="0">
                          <a:latin typeface="Calibri"/>
                          <a:cs typeface="Calibri"/>
                        </a:rPr>
                        <a:t> manual</a:t>
                      </a:r>
                      <a:endParaRPr lang="en-US" sz="2400" dirty="0">
                        <a:latin typeface="Calibri"/>
                        <a:cs typeface="Calibri"/>
                      </a:endParaRPr>
                    </a:p>
                  </a:txBody>
                  <a:tcPr/>
                </a:tc>
                <a:tc>
                  <a:txBody>
                    <a:bodyPr/>
                    <a:lstStyle/>
                    <a:p>
                      <a:pPr algn="ctr"/>
                      <a:r>
                        <a:rPr lang="en-US" sz="2400" dirty="0" smtClean="0">
                          <a:latin typeface="Calibri"/>
                          <a:cs typeface="Calibri"/>
                        </a:rPr>
                        <a:t>–5%</a:t>
                      </a:r>
                      <a:endParaRPr lang="en-US" sz="2400" dirty="0">
                        <a:latin typeface="Calibri"/>
                        <a:cs typeface="Calibri"/>
                      </a:endParaRPr>
                    </a:p>
                  </a:txBody>
                  <a:tcPr/>
                </a:tc>
              </a:tr>
              <a:tr h="370840">
                <a:tc>
                  <a:txBody>
                    <a:bodyPr/>
                    <a:lstStyle/>
                    <a:p>
                      <a:r>
                        <a:rPr lang="en-US" sz="2400" dirty="0" smtClean="0">
                          <a:latin typeface="Calibri"/>
                          <a:cs typeface="Calibri"/>
                        </a:rPr>
                        <a:t>Routine cognitive</a:t>
                      </a:r>
                      <a:endParaRPr lang="en-US" sz="2400" dirty="0">
                        <a:latin typeface="Calibri"/>
                        <a:cs typeface="Calibri"/>
                      </a:endParaRPr>
                    </a:p>
                  </a:txBody>
                  <a:tcPr/>
                </a:tc>
                <a:tc>
                  <a:txBody>
                    <a:bodyPr/>
                    <a:lstStyle/>
                    <a:p>
                      <a:pPr algn="ctr"/>
                      <a:r>
                        <a:rPr lang="en-US" sz="2400" dirty="0" smtClean="0">
                          <a:latin typeface="Calibri"/>
                          <a:cs typeface="Calibri"/>
                        </a:rPr>
                        <a:t>–8%</a:t>
                      </a:r>
                      <a:endParaRPr lang="en-US" sz="2400" dirty="0">
                        <a:latin typeface="Calibri"/>
                        <a:cs typeface="Calibri"/>
                      </a:endParaRPr>
                    </a:p>
                  </a:txBody>
                  <a:tcPr/>
                </a:tc>
              </a:tr>
            </a:tbl>
          </a:graphicData>
        </a:graphic>
      </p:graphicFrame>
      <p:sp>
        <p:nvSpPr>
          <p:cNvPr id="23556" name="Text Box 4"/>
          <p:cNvSpPr txBox="1">
            <a:spLocks noChangeArrowheads="1"/>
          </p:cNvSpPr>
          <p:nvPr/>
        </p:nvSpPr>
        <p:spPr bwMode="auto">
          <a:xfrm>
            <a:off x="608106" y="5012111"/>
            <a:ext cx="3276600" cy="366712"/>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1800" dirty="0" err="1">
                <a:solidFill>
                  <a:schemeClr val="tx2"/>
                </a:solidFill>
                <a:latin typeface="+mn-lt"/>
              </a:rPr>
              <a:t>Autor</a:t>
            </a:r>
            <a:r>
              <a:rPr lang="en-US" sz="1800" dirty="0">
                <a:solidFill>
                  <a:schemeClr val="tx2"/>
                </a:solidFill>
                <a:latin typeface="+mn-lt"/>
              </a:rPr>
              <a:t>, Levy &amp; </a:t>
            </a:r>
            <a:r>
              <a:rPr lang="en-US" sz="1800" dirty="0" err="1" smtClean="0">
                <a:solidFill>
                  <a:schemeClr val="tx2"/>
                </a:solidFill>
                <a:latin typeface="+mn-lt"/>
              </a:rPr>
              <a:t>Murnane</a:t>
            </a:r>
            <a:r>
              <a:rPr lang="en-US" sz="1800" dirty="0">
                <a:solidFill>
                  <a:schemeClr val="tx2"/>
                </a:solidFill>
                <a:latin typeface="+mn-lt"/>
              </a:rPr>
              <a:t> </a:t>
            </a:r>
            <a:r>
              <a:rPr lang="en-US" sz="1800" dirty="0" smtClean="0">
                <a:solidFill>
                  <a:schemeClr val="tx2"/>
                </a:solidFill>
                <a:latin typeface="+mn-lt"/>
              </a:rPr>
              <a:t>(2003)</a:t>
            </a:r>
            <a:endParaRPr lang="en-US" dirty="0">
              <a:solidFill>
                <a:schemeClr val="tx2"/>
              </a:solidFill>
              <a:latin typeface="+mn-lt"/>
            </a:endParaRPr>
          </a:p>
        </p:txBody>
      </p:sp>
    </p:spTree>
    <p:extLst>
      <p:ext uri="{BB962C8B-B14F-4D97-AF65-F5344CB8AC3E}">
        <p14:creationId xmlns:p14="http://schemas.microsoft.com/office/powerpoint/2010/main" val="5059704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in medical diagnosis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
        <p:nvSpPr>
          <p:cNvPr id="4" name="Content Placeholder 3"/>
          <p:cNvSpPr>
            <a:spLocks noGrp="1"/>
          </p:cNvSpPr>
          <p:nvPr>
            <p:ph sz="quarter" idx="1"/>
          </p:nvPr>
        </p:nvSpPr>
        <p:spPr>
          <a:xfrm>
            <a:off x="612648" y="1600199"/>
            <a:ext cx="8153400" cy="4858657"/>
          </a:xfrm>
        </p:spPr>
        <p:txBody>
          <a:bodyPr/>
          <a:lstStyle/>
          <a:p>
            <a:r>
              <a:rPr lang="en-US" dirty="0" smtClean="0"/>
              <a:t>Pilot study of the use of neural nets to predict</a:t>
            </a:r>
          </a:p>
          <a:p>
            <a:pPr lvl="1"/>
            <a:r>
              <a:rPr lang="en-US" dirty="0" smtClean="0"/>
              <a:t>biopsy results</a:t>
            </a:r>
            <a:endParaRPr lang="en-US" dirty="0"/>
          </a:p>
          <a:p>
            <a:pPr lvl="1"/>
            <a:r>
              <a:rPr lang="en-US" dirty="0" smtClean="0"/>
              <a:t>cancer recurrence after radical prostatectomy</a:t>
            </a:r>
          </a:p>
          <a:p>
            <a:r>
              <a:rPr lang="en-US" dirty="0" smtClean="0"/>
              <a:t> Samples</a:t>
            </a:r>
          </a:p>
          <a:p>
            <a:pPr lvl="1"/>
            <a:r>
              <a:rPr lang="en-US" dirty="0" smtClean="0"/>
              <a:t>1,787 </a:t>
            </a:r>
            <a:r>
              <a:rPr lang="en-US" dirty="0"/>
              <a:t>men with a serum </a:t>
            </a:r>
            <a:r>
              <a:rPr lang="en-US" dirty="0" smtClean="0"/>
              <a:t>prostate-specific antigen (PSA) </a:t>
            </a:r>
            <a:r>
              <a:rPr lang="en-US" dirty="0"/>
              <a:t>concentration </a:t>
            </a:r>
            <a:r>
              <a:rPr lang="en-US" dirty="0" smtClean="0"/>
              <a:t>&gt; </a:t>
            </a:r>
            <a:r>
              <a:rPr lang="en-US" dirty="0"/>
              <a:t>4.0 </a:t>
            </a:r>
            <a:r>
              <a:rPr lang="en-US" dirty="0" err="1" smtClean="0"/>
              <a:t>ng</a:t>
            </a:r>
            <a:r>
              <a:rPr lang="en-US" dirty="0" smtClean="0"/>
              <a:t>/ml</a:t>
            </a:r>
          </a:p>
          <a:p>
            <a:pPr lvl="1"/>
            <a:r>
              <a:rPr lang="en-US" dirty="0" smtClean="0"/>
              <a:t>240 men who had undergone radical prostatectomy</a:t>
            </a:r>
          </a:p>
          <a:p>
            <a:r>
              <a:rPr lang="en-US" dirty="0" smtClean="0"/>
              <a:t>Prediction accuracy</a:t>
            </a:r>
          </a:p>
          <a:p>
            <a:pPr lvl="1"/>
            <a:r>
              <a:rPr lang="en-US" dirty="0" smtClean="0"/>
              <a:t>Specialist urologists:	50%</a:t>
            </a:r>
          </a:p>
          <a:p>
            <a:pPr lvl="1"/>
            <a:r>
              <a:rPr lang="en-US" dirty="0" smtClean="0"/>
              <a:t>Artificial neural nets:	90%</a:t>
            </a:r>
            <a:endParaRPr lang="en-US" dirty="0"/>
          </a:p>
        </p:txBody>
      </p:sp>
      <p:sp>
        <p:nvSpPr>
          <p:cNvPr id="5" name="TextBox 4"/>
          <p:cNvSpPr txBox="1"/>
          <p:nvPr/>
        </p:nvSpPr>
        <p:spPr>
          <a:xfrm>
            <a:off x="616856" y="6488668"/>
            <a:ext cx="5061857" cy="369332"/>
          </a:xfrm>
          <a:prstGeom prst="rect">
            <a:avLst/>
          </a:prstGeom>
          <a:noFill/>
        </p:spPr>
        <p:txBody>
          <a:bodyPr wrap="square" rtlCol="0">
            <a:spAutoFit/>
          </a:bodyPr>
          <a:lstStyle/>
          <a:p>
            <a:r>
              <a:rPr lang="en-US" sz="1800" dirty="0" smtClean="0">
                <a:solidFill>
                  <a:schemeClr val="accent1"/>
                </a:solidFill>
                <a:latin typeface="+mj-lt"/>
              </a:rPr>
              <a:t>Snow, Smith and </a:t>
            </a:r>
            <a:r>
              <a:rPr lang="en-US" sz="1800" dirty="0" err="1" smtClean="0">
                <a:solidFill>
                  <a:schemeClr val="accent1"/>
                </a:solidFill>
                <a:latin typeface="+mj-lt"/>
              </a:rPr>
              <a:t>Catalona</a:t>
            </a:r>
            <a:r>
              <a:rPr lang="en-US" sz="1800" dirty="0" smtClean="0">
                <a:solidFill>
                  <a:schemeClr val="accent1"/>
                </a:solidFill>
                <a:latin typeface="+mj-lt"/>
              </a:rPr>
              <a:t> (1994)</a:t>
            </a:r>
            <a:endParaRPr lang="en-US" sz="1800" dirty="0">
              <a:solidFill>
                <a:schemeClr val="accent1"/>
              </a:solidFill>
              <a:latin typeface="+mj-lt"/>
            </a:endParaRPr>
          </a:p>
        </p:txBody>
      </p:sp>
    </p:spTree>
    <p:extLst>
      <p:ext uri="{BB962C8B-B14F-4D97-AF65-F5344CB8AC3E}">
        <p14:creationId xmlns:p14="http://schemas.microsoft.com/office/powerpoint/2010/main" val="51535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pPr eaLnBrk="1" hangingPunct="1"/>
            <a:r>
              <a:rPr lang="en-US" dirty="0" smtClean="0">
                <a:latin typeface="Arial" charset="0"/>
                <a:ea typeface="ＭＳ Ｐゴシック" charset="0"/>
                <a:cs typeface="ＭＳ Ｐゴシック" charset="0"/>
              </a:rPr>
              <a:t>Off</a:t>
            </a:r>
            <a:r>
              <a:rPr lang="en-US" dirty="0">
                <a:latin typeface="Arial" charset="0"/>
                <a:ea typeface="ＭＳ Ｐゴシック" charset="0"/>
                <a:cs typeface="ＭＳ Ｐゴシック" charset="0"/>
              </a:rPr>
              <a:t>-</a:t>
            </a:r>
            <a:r>
              <a:rPr lang="en-US" dirty="0" smtClean="0">
                <a:latin typeface="Arial" charset="0"/>
                <a:ea typeface="ＭＳ Ｐゴシック" charset="0"/>
                <a:cs typeface="ＭＳ Ｐゴシック" charset="0"/>
              </a:rPr>
              <a:t>shoring and automation</a:t>
            </a:r>
            <a:endParaRPr lang="en-US" dirty="0">
              <a:latin typeface="Arial" charset="0"/>
              <a:ea typeface="ＭＳ Ｐゴシック" charset="0"/>
              <a:cs typeface="ＭＳ Ｐゴシック"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53274063"/>
              </p:ext>
            </p:extLst>
          </p:nvPr>
        </p:nvGraphicFramePr>
        <p:xfrm>
          <a:off x="612588" y="1784459"/>
          <a:ext cx="7871011" cy="4057541"/>
        </p:xfrm>
        <a:graphic>
          <a:graphicData uri="http://schemas.openxmlformats.org/drawingml/2006/table">
            <a:tbl>
              <a:tblPr firstRow="1" bandRow="1">
                <a:tableStyleId>{5C22544A-7EE6-4342-B048-85BDC9FD1C3A}</a:tableStyleId>
              </a:tblPr>
              <a:tblGrid>
                <a:gridCol w="1403894"/>
                <a:gridCol w="3004690"/>
                <a:gridCol w="3462427"/>
              </a:tblGrid>
              <a:tr h="666495">
                <a:tc>
                  <a:txBody>
                    <a:bodyPr/>
                    <a:lstStyle/>
                    <a:p>
                      <a:endParaRPr lang="en-US" sz="2400" dirty="0">
                        <a:latin typeface="Calibri"/>
                        <a:cs typeface="Calibri"/>
                      </a:endParaRPr>
                    </a:p>
                  </a:txBody>
                  <a:tcPr anchor="ctr"/>
                </a:tc>
                <a:tc>
                  <a:txBody>
                    <a:bodyPr/>
                    <a:lstStyle/>
                    <a:p>
                      <a:pPr algn="ctr"/>
                      <a:r>
                        <a:rPr lang="en-US" sz="2400" dirty="0" smtClean="0">
                          <a:latin typeface="Calibri"/>
                          <a:cs typeface="Calibri"/>
                        </a:rPr>
                        <a:t>Off-</a:t>
                      </a:r>
                      <a:r>
                        <a:rPr lang="en-US" sz="2400" dirty="0" err="1" smtClean="0">
                          <a:latin typeface="Calibri"/>
                          <a:cs typeface="Calibri"/>
                        </a:rPr>
                        <a:t>shoreable</a:t>
                      </a:r>
                      <a:endParaRPr lang="en-US" sz="2400" dirty="0">
                        <a:latin typeface="Calibri"/>
                        <a:cs typeface="Calibri"/>
                      </a:endParaRPr>
                    </a:p>
                  </a:txBody>
                  <a:tcPr anchor="ctr"/>
                </a:tc>
                <a:tc>
                  <a:txBody>
                    <a:bodyPr/>
                    <a:lstStyle/>
                    <a:p>
                      <a:pPr algn="ctr"/>
                      <a:r>
                        <a:rPr lang="en-US" sz="2400" dirty="0" smtClean="0">
                          <a:latin typeface="Calibri"/>
                          <a:cs typeface="Calibri"/>
                        </a:rPr>
                        <a:t>Not off-</a:t>
                      </a:r>
                      <a:r>
                        <a:rPr lang="en-US" sz="2400" dirty="0" err="1" smtClean="0">
                          <a:latin typeface="Calibri"/>
                          <a:cs typeface="Calibri"/>
                        </a:rPr>
                        <a:t>shoreable</a:t>
                      </a:r>
                      <a:endParaRPr lang="en-US" sz="2400" dirty="0">
                        <a:latin typeface="Calibri"/>
                        <a:cs typeface="Calibri"/>
                      </a:endParaRPr>
                    </a:p>
                  </a:txBody>
                  <a:tcPr anchor="ctr"/>
                </a:tc>
              </a:tr>
              <a:tr h="1695523">
                <a:tc>
                  <a:txBody>
                    <a:bodyPr/>
                    <a:lstStyle/>
                    <a:p>
                      <a:r>
                        <a:rPr lang="en-US" sz="2400" dirty="0" smtClean="0">
                          <a:latin typeface="Calibri"/>
                          <a:cs typeface="Calibri"/>
                        </a:rPr>
                        <a:t>Skilled</a:t>
                      </a:r>
                      <a:endParaRPr lang="en-US" sz="2400" dirty="0">
                        <a:latin typeface="Calibri"/>
                        <a:cs typeface="Calibri"/>
                      </a:endParaRPr>
                    </a:p>
                  </a:txBody>
                  <a:tcPr anchor="ctr"/>
                </a:tc>
                <a:tc>
                  <a:txBody>
                    <a:bodyPr/>
                    <a:lstStyle/>
                    <a:p>
                      <a:r>
                        <a:rPr lang="en-US" sz="2400" dirty="0" smtClean="0">
                          <a:latin typeface="Calibri"/>
                          <a:cs typeface="Calibri"/>
                        </a:rPr>
                        <a:t>Radiographer</a:t>
                      </a:r>
                    </a:p>
                    <a:p>
                      <a:r>
                        <a:rPr lang="en-US" sz="2400" dirty="0" smtClean="0">
                          <a:latin typeface="Calibri"/>
                          <a:cs typeface="Calibri"/>
                        </a:rPr>
                        <a:t>Security analyst</a:t>
                      </a:r>
                    </a:p>
                    <a:p>
                      <a:r>
                        <a:rPr lang="en-US" sz="2400" dirty="0" smtClean="0">
                          <a:latin typeface="Calibri"/>
                          <a:cs typeface="Calibri"/>
                        </a:rPr>
                        <a:t>Tax accountant</a:t>
                      </a:r>
                      <a:endParaRPr lang="en-US" sz="2400" dirty="0">
                        <a:latin typeface="Calibri"/>
                        <a:cs typeface="Calibri"/>
                      </a:endParaRPr>
                    </a:p>
                  </a:txBody>
                  <a:tcPr anchor="ctr"/>
                </a:tc>
                <a:tc>
                  <a:txBody>
                    <a:bodyPr/>
                    <a:lstStyle/>
                    <a:p>
                      <a:r>
                        <a:rPr lang="en-US" sz="2400" dirty="0" smtClean="0">
                          <a:latin typeface="Calibri"/>
                          <a:cs typeface="Calibri"/>
                        </a:rPr>
                        <a:t>Surgeon (?)</a:t>
                      </a:r>
                    </a:p>
                    <a:p>
                      <a:r>
                        <a:rPr lang="en-US" sz="2400" dirty="0" smtClean="0">
                          <a:latin typeface="Calibri"/>
                          <a:cs typeface="Calibri"/>
                        </a:rPr>
                        <a:t>Bricklayer</a:t>
                      </a:r>
                    </a:p>
                    <a:p>
                      <a:r>
                        <a:rPr lang="en-US" sz="2400" dirty="0" smtClean="0">
                          <a:latin typeface="Calibri"/>
                          <a:cs typeface="Calibri"/>
                        </a:rPr>
                        <a:t>Hairdresser</a:t>
                      </a:r>
                      <a:endParaRPr lang="en-US" sz="2400" dirty="0">
                        <a:latin typeface="Calibri"/>
                        <a:cs typeface="Calibri"/>
                      </a:endParaRPr>
                    </a:p>
                  </a:txBody>
                  <a:tcPr anchor="ctr"/>
                </a:tc>
              </a:tr>
              <a:tr h="1695523">
                <a:tc>
                  <a:txBody>
                    <a:bodyPr/>
                    <a:lstStyle/>
                    <a:p>
                      <a:r>
                        <a:rPr lang="en-US" sz="2400" dirty="0" smtClean="0">
                          <a:latin typeface="Calibri"/>
                          <a:cs typeface="Calibri"/>
                        </a:rPr>
                        <a:t>Unskilled</a:t>
                      </a:r>
                      <a:endParaRPr lang="en-US" sz="2400" dirty="0">
                        <a:latin typeface="Calibri"/>
                        <a:cs typeface="Calibri"/>
                      </a:endParaRPr>
                    </a:p>
                  </a:txBody>
                  <a:tcPr anchor="ctr"/>
                </a:tc>
                <a:tc>
                  <a:txBody>
                    <a:bodyPr/>
                    <a:lstStyle/>
                    <a:p>
                      <a:r>
                        <a:rPr lang="en-US" sz="2400" dirty="0" smtClean="0">
                          <a:latin typeface="Calibri"/>
                          <a:cs typeface="Calibri"/>
                        </a:rPr>
                        <a:t>Food packager</a:t>
                      </a:r>
                    </a:p>
                    <a:p>
                      <a:r>
                        <a:rPr lang="en-US" sz="2400" dirty="0" smtClean="0">
                          <a:latin typeface="Calibri"/>
                          <a:cs typeface="Calibri"/>
                        </a:rPr>
                        <a:t>Data entry clerk</a:t>
                      </a:r>
                    </a:p>
                    <a:p>
                      <a:r>
                        <a:rPr lang="en-US" sz="2400" dirty="0" smtClean="0">
                          <a:latin typeface="Calibri"/>
                          <a:cs typeface="Calibri"/>
                        </a:rPr>
                        <a:t>Call</a:t>
                      </a:r>
                      <a:r>
                        <a:rPr lang="en-US" sz="2400" baseline="0" dirty="0" smtClean="0">
                          <a:latin typeface="Calibri"/>
                          <a:cs typeface="Calibri"/>
                        </a:rPr>
                        <a:t> </a:t>
                      </a:r>
                      <a:r>
                        <a:rPr lang="en-US" sz="2400" baseline="0" dirty="0" err="1" smtClean="0">
                          <a:latin typeface="Calibri"/>
                          <a:cs typeface="Calibri"/>
                        </a:rPr>
                        <a:t>centre</a:t>
                      </a:r>
                      <a:r>
                        <a:rPr lang="en-US" sz="2400" baseline="0" dirty="0" smtClean="0">
                          <a:latin typeface="Calibri"/>
                          <a:cs typeface="Calibri"/>
                        </a:rPr>
                        <a:t> operator</a:t>
                      </a:r>
                      <a:endParaRPr lang="en-US" sz="2400" dirty="0">
                        <a:latin typeface="Calibri"/>
                        <a:cs typeface="Calibri"/>
                      </a:endParaRPr>
                    </a:p>
                  </a:txBody>
                  <a:tcPr anchor="ctr"/>
                </a:tc>
                <a:tc>
                  <a:txBody>
                    <a:bodyPr/>
                    <a:lstStyle/>
                    <a:p>
                      <a:r>
                        <a:rPr lang="en-US" sz="2400" dirty="0" smtClean="0">
                          <a:latin typeface="Calibri"/>
                          <a:cs typeface="Calibri"/>
                        </a:rPr>
                        <a:t>Grocery</a:t>
                      </a:r>
                      <a:r>
                        <a:rPr lang="en-US" sz="2400" baseline="0" dirty="0" smtClean="0">
                          <a:latin typeface="Calibri"/>
                          <a:cs typeface="Calibri"/>
                        </a:rPr>
                        <a:t> store clerk</a:t>
                      </a:r>
                    </a:p>
                    <a:p>
                      <a:r>
                        <a:rPr lang="en-US" sz="2400" dirty="0" smtClean="0">
                          <a:latin typeface="Calibri"/>
                          <a:cs typeface="Calibri"/>
                        </a:rPr>
                        <a:t>Receptionist</a:t>
                      </a:r>
                    </a:p>
                    <a:p>
                      <a:r>
                        <a:rPr lang="en-US" sz="2400" dirty="0" smtClean="0">
                          <a:latin typeface="Calibri"/>
                          <a:cs typeface="Calibri"/>
                        </a:rPr>
                        <a:t>Retail salesperson</a:t>
                      </a:r>
                      <a:endParaRPr lang="en-US" sz="2400" dirty="0">
                        <a:latin typeface="Calibri"/>
                        <a:cs typeface="Calibri"/>
                      </a:endParaRPr>
                    </a:p>
                  </a:txBody>
                  <a:tcPr anchor="ctr"/>
                </a:tc>
              </a:tr>
            </a:tbl>
          </a:graphicData>
        </a:graphic>
      </p:graphicFrame>
    </p:spTree>
    <p:extLst>
      <p:ext uri="{BB962C8B-B14F-4D97-AF65-F5344CB8AC3E}">
        <p14:creationId xmlns:p14="http://schemas.microsoft.com/office/powerpoint/2010/main" val="3805457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coming war for jobs (Clifton, 2011)</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en-US" dirty="0" smtClean="0"/>
              <a:t>Right now</a:t>
            </a:r>
          </a:p>
          <a:p>
            <a:pPr lvl="1"/>
            <a:r>
              <a:rPr lang="en-US" dirty="0" smtClean="0"/>
              <a:t>7 billion people on earth</a:t>
            </a:r>
          </a:p>
          <a:p>
            <a:pPr lvl="1"/>
            <a:r>
              <a:rPr lang="en-US" dirty="0" smtClean="0"/>
              <a:t>5 billion adults</a:t>
            </a:r>
          </a:p>
          <a:p>
            <a:pPr lvl="1"/>
            <a:r>
              <a:rPr lang="en-US" dirty="0" smtClean="0"/>
              <a:t>3 billion people who want to work</a:t>
            </a:r>
          </a:p>
          <a:p>
            <a:pPr lvl="1"/>
            <a:r>
              <a:rPr lang="en-US" dirty="0" smtClean="0"/>
              <a:t>90% of these want to work full time</a:t>
            </a:r>
          </a:p>
          <a:p>
            <a:r>
              <a:rPr lang="en-US" dirty="0" smtClean="0"/>
              <a:t>As a consequence</a:t>
            </a:r>
          </a:p>
          <a:p>
            <a:pPr lvl="1"/>
            <a:r>
              <a:rPr lang="en-US" dirty="0" smtClean="0"/>
              <a:t>2.7 billion full-time formal jobs are wanted</a:t>
            </a:r>
          </a:p>
          <a:p>
            <a:pPr lvl="1"/>
            <a:r>
              <a:rPr lang="en-US" dirty="0" smtClean="0"/>
              <a:t>with only 1.2 billion full-time formal jobs available</a:t>
            </a:r>
          </a:p>
          <a:p>
            <a:r>
              <a:rPr lang="en-US" dirty="0" smtClean="0"/>
              <a:t>A shortfall of 1.5 billion jobs</a:t>
            </a:r>
          </a:p>
          <a:p>
            <a:r>
              <a:rPr lang="en-US" dirty="0" smtClean="0"/>
              <a:t>So, for every US worker, there are 10 people who would like their job…</a:t>
            </a:r>
          </a:p>
          <a:p>
            <a:endParaRPr lang="en-US" dirty="0" smtClean="0"/>
          </a:p>
          <a:p>
            <a:endParaRPr lang="en-US" dirty="0"/>
          </a:p>
        </p:txBody>
      </p:sp>
    </p:spTree>
    <p:extLst>
      <p:ext uri="{BB962C8B-B14F-4D97-AF65-F5344CB8AC3E}">
        <p14:creationId xmlns:p14="http://schemas.microsoft.com/office/powerpoint/2010/main" val="2336925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Default Theme.thmx</Template>
  <TotalTime>5844</TotalTime>
  <Words>2860</Words>
  <Application>Microsoft Macintosh PowerPoint</Application>
  <PresentationFormat>On-screen Show (4:3)</PresentationFormat>
  <Paragraphs>435</Paragraphs>
  <Slides>48</Slides>
  <Notes>14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Theme</vt:lpstr>
      <vt:lpstr>How do we prepare our students for a world we cannot possibly imagine?</vt:lpstr>
      <vt:lpstr>Overview</vt:lpstr>
      <vt:lpstr>What is the purpose of education?</vt:lpstr>
      <vt:lpstr>Recession (2008-2010) and recovery (2010-2012)</vt:lpstr>
      <vt:lpstr>The world of work is changing…</vt:lpstr>
      <vt:lpstr>…in ways that are hard to predict</vt:lpstr>
      <vt:lpstr>Computers in medical diagnosis</vt:lpstr>
      <vt:lpstr>Off-shoring and automation</vt:lpstr>
      <vt:lpstr>The coming war for jobs (Clifton, 2011)</vt:lpstr>
      <vt:lpstr>Meet Maddie Parlier…</vt:lpstr>
      <vt:lpstr>There is only one 21st century skill</vt:lpstr>
      <vt:lpstr>Successful education?</vt:lpstr>
      <vt:lpstr>Where’s the solution?</vt:lpstr>
      <vt:lpstr>Pause for reflection</vt:lpstr>
      <vt:lpstr>School effectiveness</vt:lpstr>
      <vt:lpstr>We need to focus on classrooms, not schools</vt:lpstr>
      <vt:lpstr>And most of all, on teachers</vt:lpstr>
      <vt:lpstr>How do we improve teacher quality?</vt:lpstr>
      <vt:lpstr>Here’s what we know about teaching</vt:lpstr>
      <vt:lpstr>The ‘dark matter’ of teacher quality</vt:lpstr>
      <vt:lpstr>Observations and teacher quality</vt:lpstr>
      <vt:lpstr>So what’s to be done?</vt:lpstr>
      <vt:lpstr>Expertise</vt:lpstr>
      <vt:lpstr>The role of deliberate practice</vt:lpstr>
      <vt:lpstr>How much do violinists practice?</vt:lpstr>
      <vt:lpstr>Violinists’ hours of practice (cumulative)</vt:lpstr>
      <vt:lpstr>These differences are substantial…</vt:lpstr>
      <vt:lpstr>Talent is over-rated…</vt:lpstr>
      <vt:lpstr>General conclusions about expertise</vt:lpstr>
      <vt:lpstr>Effects of experience in teaching</vt:lpstr>
      <vt:lpstr>Implications for education systems</vt:lpstr>
      <vt:lpstr>So what should teachers improve?</vt:lpstr>
      <vt:lpstr>Formative assessment…</vt:lpstr>
      <vt:lpstr>… an evolving concept (Brookhart, 2007)</vt:lpstr>
      <vt:lpstr>PowerPoint Presentation</vt:lpstr>
      <vt:lpstr>Mapping out the terrain</vt:lpstr>
      <vt:lpstr>Main approaches to formative assessment</vt:lpstr>
      <vt:lpstr>Complementary processes</vt:lpstr>
      <vt:lpstr>Unpacking classroom formative assessment</vt:lpstr>
      <vt:lpstr>Examples of techniques</vt:lpstr>
      <vt:lpstr>And one big idea</vt:lpstr>
      <vt:lpstr>So much for the easy bit </vt:lpstr>
      <vt:lpstr>A model for teacher learning</vt:lpstr>
      <vt:lpstr>Supportive accountability</vt:lpstr>
      <vt:lpstr>Teacher learning communities</vt:lpstr>
      <vt:lpstr>PowerPoint Presentation</vt:lpstr>
      <vt:lpstr>Summary</vt:lpstr>
      <vt:lpstr>Thank you</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80</cp:revision>
  <dcterms:created xsi:type="dcterms:W3CDTF">2012-11-27T07:28:00Z</dcterms:created>
  <dcterms:modified xsi:type="dcterms:W3CDTF">2013-01-30T22:43:07Z</dcterms:modified>
</cp:coreProperties>
</file>