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12" r:id="rId1"/>
  </p:sldMasterIdLst>
  <p:notesMasterIdLst>
    <p:notesMasterId r:id="rId57"/>
  </p:notesMasterIdLst>
  <p:handoutMasterIdLst>
    <p:handoutMasterId r:id="rId58"/>
  </p:handoutMasterIdLst>
  <p:sldIdLst>
    <p:sldId id="256" r:id="rId2"/>
    <p:sldId id="876" r:id="rId3"/>
    <p:sldId id="797" r:id="rId4"/>
    <p:sldId id="664" r:id="rId5"/>
    <p:sldId id="665" r:id="rId6"/>
    <p:sldId id="799" r:id="rId7"/>
    <p:sldId id="666" r:id="rId8"/>
    <p:sldId id="658" r:id="rId9"/>
    <p:sldId id="498" r:id="rId10"/>
    <p:sldId id="897" r:id="rId11"/>
    <p:sldId id="794" r:id="rId12"/>
    <p:sldId id="852" r:id="rId13"/>
    <p:sldId id="877" r:id="rId14"/>
    <p:sldId id="717" r:id="rId15"/>
    <p:sldId id="878" r:id="rId16"/>
    <p:sldId id="879" r:id="rId17"/>
    <p:sldId id="880" r:id="rId18"/>
    <p:sldId id="718" r:id="rId19"/>
    <p:sldId id="788" r:id="rId20"/>
    <p:sldId id="780" r:id="rId21"/>
    <p:sldId id="789" r:id="rId22"/>
    <p:sldId id="781" r:id="rId23"/>
    <p:sldId id="790" r:id="rId24"/>
    <p:sldId id="782" r:id="rId25"/>
    <p:sldId id="783" r:id="rId26"/>
    <p:sldId id="745" r:id="rId27"/>
    <p:sldId id="784" r:id="rId28"/>
    <p:sldId id="747" r:id="rId29"/>
    <p:sldId id="791" r:id="rId30"/>
    <p:sldId id="753" r:id="rId31"/>
    <p:sldId id="754" r:id="rId32"/>
    <p:sldId id="729" r:id="rId33"/>
    <p:sldId id="768" r:id="rId34"/>
    <p:sldId id="894" r:id="rId35"/>
    <p:sldId id="895" r:id="rId36"/>
    <p:sldId id="896" r:id="rId37"/>
    <p:sldId id="872" r:id="rId38"/>
    <p:sldId id="748" r:id="rId39"/>
    <p:sldId id="732" r:id="rId40"/>
    <p:sldId id="873" r:id="rId41"/>
    <p:sldId id="874" r:id="rId42"/>
    <p:sldId id="875" r:id="rId43"/>
    <p:sldId id="733" r:id="rId44"/>
    <p:sldId id="881" r:id="rId45"/>
    <p:sldId id="882" r:id="rId46"/>
    <p:sldId id="883" r:id="rId47"/>
    <p:sldId id="884" r:id="rId48"/>
    <p:sldId id="885" r:id="rId49"/>
    <p:sldId id="886" r:id="rId50"/>
    <p:sldId id="887" r:id="rId51"/>
    <p:sldId id="888" r:id="rId52"/>
    <p:sldId id="734" r:id="rId53"/>
    <p:sldId id="735" r:id="rId54"/>
    <p:sldId id="738" r:id="rId55"/>
    <p:sldId id="792" r:id="rId56"/>
  </p:sldIdLst>
  <p:sldSz cx="9144000" cy="6858000" type="screen4x3"/>
  <p:notesSz cx="9144000" cy="6858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25A93"/>
    <a:srgbClr val="6E74A6"/>
    <a:srgbClr val="3488B6"/>
    <a:srgbClr val="EDAA61"/>
    <a:srgbClr val="8C357B"/>
    <a:srgbClr val="9E2487"/>
    <a:srgbClr val="A68AAC"/>
    <a:srgbClr val="F1DFED"/>
    <a:srgbClr val="80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648" y="-80"/>
      </p:cViewPr>
      <p:guideLst>
        <p:guide orient="horz" pos="2160"/>
        <p:guide pos="289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7872"/>
    </p:cViewPr>
  </p:sorterViewPr>
  <p:notesViewPr>
    <p:cSldViewPr snapToGrid="0" snapToObjects="1">
      <p:cViewPr varScale="1">
        <p:scale>
          <a:sx n="72" d="100"/>
          <a:sy n="72" d="100"/>
        </p:scale>
        <p:origin x="-2520" y="-104"/>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handoutMaster" Target="handoutMasters/handoutMaster1.xml"/><Relationship Id="rId59" Type="http://schemas.openxmlformats.org/officeDocument/2006/relationships/printerSettings" Target="printerSettings/printerSettings1.bin"/><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hyperlink" Target="mailto:dylanwiliam@mac.com" TargetMode="Externa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812800" y="6343651"/>
            <a:ext cx="7518400" cy="24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63" tIns="46038" rIns="93663" bIns="46038">
            <a:spAutoFit/>
          </a:bodyPr>
          <a:lstStyle/>
          <a:p>
            <a:pPr defTabSz="950913" eaLnBrk="0" hangingPunct="0">
              <a:tabLst>
                <a:tab pos="2960688" algn="l"/>
                <a:tab pos="6100763" algn="l"/>
              </a:tabLst>
            </a:pPr>
            <a:r>
              <a:rPr lang="en-GB" sz="1000" dirty="0">
                <a:latin typeface="Times New Roman" charset="0"/>
              </a:rPr>
              <a:t>© </a:t>
            </a:r>
            <a:r>
              <a:rPr lang="en-GB" sz="1000" dirty="0" smtClean="0">
                <a:latin typeface="Times New Roman" charset="0"/>
              </a:rPr>
              <a:t>2012 </a:t>
            </a:r>
            <a:r>
              <a:rPr lang="en-GB" sz="1000" dirty="0">
                <a:latin typeface="Times New Roman" charset="0"/>
              </a:rPr>
              <a:t>Dylan </a:t>
            </a:r>
            <a:r>
              <a:rPr lang="en-GB" sz="1000" dirty="0" smtClean="0">
                <a:latin typeface="Times New Roman" charset="0"/>
              </a:rPr>
              <a:t>Wiliam Events	E: </a:t>
            </a:r>
            <a:r>
              <a:rPr lang="en-GB" sz="1000" dirty="0" smtClean="0">
                <a:latin typeface="Times New Roman" charset="0"/>
                <a:hlinkClick r:id="rId2"/>
              </a:rPr>
              <a:t>dylanwiliam@mac.com</a:t>
            </a:r>
            <a:r>
              <a:rPr lang="en-GB" sz="1000" dirty="0">
                <a:latin typeface="Times New Roman" charset="0"/>
              </a:rPr>
              <a:t>	</a:t>
            </a:r>
            <a:r>
              <a:rPr lang="en-GB" sz="1000" dirty="0" smtClean="0">
                <a:latin typeface="Times New Roman" charset="0"/>
              </a:rPr>
              <a:t> T: 020 8144 0055</a:t>
            </a:r>
            <a:endParaRPr lang="en-GB" sz="1000" dirty="0">
              <a:latin typeface="Times New Roman" charset="0"/>
            </a:endParaRPr>
          </a:p>
        </p:txBody>
      </p:sp>
      <p:sp>
        <p:nvSpPr>
          <p:cNvPr id="2051" name="Rectangle 3"/>
          <p:cNvSpPr>
            <a:spLocks noChangeArrowheads="1"/>
          </p:cNvSpPr>
          <p:nvPr/>
        </p:nvSpPr>
        <p:spPr bwMode="auto">
          <a:xfrm>
            <a:off x="1060452" y="377826"/>
            <a:ext cx="8037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2052" name="Rectangle 4"/>
          <p:cNvSpPr>
            <a:spLocks noChangeArrowheads="1"/>
          </p:cNvSpPr>
          <p:nvPr/>
        </p:nvSpPr>
        <p:spPr bwMode="auto">
          <a:xfrm>
            <a:off x="4656140" y="6581775"/>
            <a:ext cx="708025" cy="24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63" tIns="46038" rIns="93663" bIns="46038">
            <a:spAutoFit/>
          </a:bodyPr>
          <a:lstStyle/>
          <a:p>
            <a:pPr defTabSz="950913" eaLnBrk="0" hangingPunct="0"/>
            <a:fld id="{9211D485-12F2-B442-964B-E824A1BD6F81}" type="slidenum">
              <a:rPr lang="en-GB" sz="1000">
                <a:latin typeface="Times New Roman" charset="0"/>
              </a:rPr>
              <a:pPr defTabSz="950913" eaLnBrk="0" hangingPunct="0"/>
              <a:t>‹#›</a:t>
            </a:fld>
            <a:endParaRPr lang="en-GB" sz="1000">
              <a:latin typeface="Times New Roman" charset="0"/>
            </a:endParaRPr>
          </a:p>
        </p:txBody>
      </p:sp>
    </p:spTree>
    <p:extLst>
      <p:ext uri="{BB962C8B-B14F-4D97-AF65-F5344CB8AC3E}">
        <p14:creationId xmlns:p14="http://schemas.microsoft.com/office/powerpoint/2010/main" val="35371015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306513" y="3257550"/>
            <a:ext cx="7181851" cy="3086100"/>
          </a:xfrm>
          <a:prstGeom prst="rect">
            <a:avLst/>
          </a:prstGeom>
          <a:noFill/>
          <a:ln w="12700">
            <a:noFill/>
            <a:miter lim="800000"/>
            <a:headEnd/>
            <a:tailEnd/>
          </a:ln>
          <a:effectLst/>
        </p:spPr>
        <p:txBody>
          <a:bodyPr vert="horz" wrap="square" lIns="93663" tIns="46038" rIns="93663" bIns="46038"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5" name="Rectangle 3"/>
          <p:cNvSpPr>
            <a:spLocks noGrp="1" noRot="1" noChangeAspect="1" noChangeArrowheads="1" noTextEdit="1"/>
          </p:cNvSpPr>
          <p:nvPr>
            <p:ph type="sldImg" idx="2"/>
          </p:nvPr>
        </p:nvSpPr>
        <p:spPr bwMode="auto">
          <a:xfrm>
            <a:off x="2968625" y="598488"/>
            <a:ext cx="3208338" cy="24050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888990054"/>
      </p:ext>
    </p:extLst>
  </p:cSld>
  <p:clrMap bg1="lt1" tx1="dk1" bg2="lt2" tx2="dk2" accent1="accent1" accent2="accent2" accent3="accent3" accent4="accent4" accent5="accent5" accent6="accent6" hlink="hlink" folHlink="folHlink"/>
  <p:hf hdr="0" ftr="0" dt="0"/>
  <p:notesStyle>
    <a:lvl1pPr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476250"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950913"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1427163"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1901825"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Rot="1" noChangeAspect="1" noChangeArrowheads="1" noTextEdit="1"/>
          </p:cNvSpPr>
          <p:nvPr>
            <p:ph type="sldImg"/>
          </p:nvPr>
        </p:nvSpPr>
        <p:spPr>
          <a:ln cap="flat"/>
        </p:spPr>
      </p:sp>
      <p:sp>
        <p:nvSpPr>
          <p:cNvPr id="512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a:solidFill>
                  <a:srgbClr val="000000"/>
                </a:solidFill>
                <a:latin typeface="Arial" charset="0"/>
                <a:ea typeface="ＭＳ Ｐゴシック" charset="0"/>
                <a:cs typeface="ＭＳ Ｐゴシック" charset="0"/>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noRot="1" noChangeAspect="1" noChangeArrowheads="1"/>
          </p:cNvSpPr>
          <p:nvPr>
            <p:ph type="sldImg"/>
          </p:nvPr>
        </p:nvSpPr>
        <p:spPr>
          <a:xfrm>
            <a:off x="2857500" y="514350"/>
            <a:ext cx="3429000" cy="2571750"/>
          </a:xfrm>
          <a:solidFill>
            <a:srgbClr val="FFFFFF"/>
          </a:solidFill>
          <a:ln/>
        </p:spPr>
      </p:sp>
      <p:sp>
        <p:nvSpPr>
          <p:cNvPr id="114690"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2"/>
          <p:cNvSpPr>
            <a:spLocks noGrp="1" noRot="1" noChangeAspect="1" noChangeArrowheads="1"/>
          </p:cNvSpPr>
          <p:nvPr>
            <p:ph type="sldImg"/>
          </p:nvPr>
        </p:nvSpPr>
        <p:spPr>
          <a:solidFill>
            <a:srgbClr val="FFFFFF"/>
          </a:solidFill>
          <a:ln/>
        </p:spPr>
      </p:sp>
      <p:sp>
        <p:nvSpPr>
          <p:cNvPr id="11673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noRot="1" noChangeAspect="1" noChangeArrowheads="1"/>
          </p:cNvSpPr>
          <p:nvPr>
            <p:ph type="sldImg"/>
          </p:nvPr>
        </p:nvSpPr>
        <p:spPr>
          <a:xfrm>
            <a:off x="2857500" y="514350"/>
            <a:ext cx="3429000" cy="2571750"/>
          </a:xfrm>
          <a:solidFill>
            <a:srgbClr val="FFFFFF"/>
          </a:solidFill>
          <a:ln/>
        </p:spPr>
      </p:sp>
      <p:sp>
        <p:nvSpPr>
          <p:cNvPr id="118786"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Rot="1" noChangeAspect="1" noChangeArrowheads="1"/>
          </p:cNvSpPr>
          <p:nvPr>
            <p:ph type="sldImg"/>
          </p:nvPr>
        </p:nvSpPr>
        <p:spPr>
          <a:solidFill>
            <a:srgbClr val="FFFFFF"/>
          </a:solidFill>
          <a:ln/>
        </p:spPr>
      </p:sp>
      <p:sp>
        <p:nvSpPr>
          <p:cNvPr id="12083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p:cNvSpPr>
            <a:spLocks noGrp="1" noRot="1" noChangeAspect="1" noChangeArrowheads="1"/>
          </p:cNvSpPr>
          <p:nvPr>
            <p:ph type="sldImg"/>
          </p:nvPr>
        </p:nvSpPr>
        <p:spPr>
          <a:xfrm>
            <a:off x="2859088" y="514350"/>
            <a:ext cx="3429000" cy="2571750"/>
          </a:xfrm>
          <a:solidFill>
            <a:srgbClr val="FFFFFF"/>
          </a:solidFill>
          <a:ln/>
        </p:spPr>
      </p:sp>
      <p:sp>
        <p:nvSpPr>
          <p:cNvPr id="122882" name="Rectangle 3"/>
          <p:cNvSpPr>
            <a:spLocks noGrp="1" noChangeArrowheads="1"/>
          </p:cNvSpPr>
          <p:nvPr>
            <p:ph type="body" idx="1"/>
          </p:nvPr>
        </p:nvSpPr>
        <p:spPr>
          <a:xfrm>
            <a:off x="914400" y="3257550"/>
            <a:ext cx="73152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p:cNvSpPr>
            <a:spLocks noGrp="1" noRot="1" noChangeAspect="1" noChangeArrowheads="1"/>
          </p:cNvSpPr>
          <p:nvPr>
            <p:ph type="sldImg"/>
          </p:nvPr>
        </p:nvSpPr>
        <p:spPr>
          <a:solidFill>
            <a:srgbClr val="FFFFFF"/>
          </a:solidFill>
          <a:ln/>
        </p:spPr>
      </p:sp>
      <p:sp>
        <p:nvSpPr>
          <p:cNvPr id="12697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p:cNvSpPr>
            <a:spLocks noGrp="1" noRot="1" noChangeAspect="1" noChangeArrowheads="1"/>
          </p:cNvSpPr>
          <p:nvPr>
            <p:ph type="sldImg"/>
          </p:nvPr>
        </p:nvSpPr>
        <p:spPr>
          <a:xfrm>
            <a:off x="2859088" y="514350"/>
            <a:ext cx="3429000" cy="2571750"/>
          </a:xfrm>
          <a:solidFill>
            <a:srgbClr val="FFFFFF"/>
          </a:solidFill>
          <a:ln/>
        </p:spPr>
      </p:sp>
      <p:sp>
        <p:nvSpPr>
          <p:cNvPr id="124930" name="Rectangle 3"/>
          <p:cNvSpPr>
            <a:spLocks noGrp="1" noChangeArrowheads="1"/>
          </p:cNvSpPr>
          <p:nvPr>
            <p:ph type="body" idx="1"/>
          </p:nvPr>
        </p:nvSpPr>
        <p:spPr>
          <a:xfrm>
            <a:off x="914400" y="3257550"/>
            <a:ext cx="73152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2"/>
          <p:cNvSpPr>
            <a:spLocks noGrp="1" noRot="1" noChangeAspect="1" noChangeArrowheads="1"/>
          </p:cNvSpPr>
          <p:nvPr>
            <p:ph type="sldImg"/>
          </p:nvPr>
        </p:nvSpPr>
        <p:spPr>
          <a:solidFill>
            <a:srgbClr val="FFFFFF"/>
          </a:solidFill>
          <a:ln/>
        </p:spPr>
      </p:sp>
      <p:sp>
        <p:nvSpPr>
          <p:cNvPr id="13209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Grp="1" noRot="1" noChangeAspect="1" noChangeArrowheads="1"/>
          </p:cNvSpPr>
          <p:nvPr>
            <p:ph type="sldImg"/>
          </p:nvPr>
        </p:nvSpPr>
        <p:spPr>
          <a:solidFill>
            <a:srgbClr val="FFFFFF"/>
          </a:solidFill>
          <a:ln/>
        </p:spPr>
      </p:sp>
      <p:sp>
        <p:nvSpPr>
          <p:cNvPr id="134146"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p:cNvSpPr>
            <a:spLocks noGrp="1" noRot="1" noChangeAspect="1" noChangeArrowheads="1"/>
          </p:cNvSpPr>
          <p:nvPr>
            <p:ph type="sldImg"/>
          </p:nvPr>
        </p:nvSpPr>
        <p:spPr>
          <a:solidFill>
            <a:srgbClr val="FFFFFF"/>
          </a:solidFill>
          <a:ln/>
        </p:spPr>
      </p:sp>
      <p:sp>
        <p:nvSpPr>
          <p:cNvPr id="13619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Madelyn (</a:t>
            </a:r>
            <a:r>
              <a:rPr lang="en-US" dirty="0" err="1" smtClean="0"/>
              <a:t>Maddie</a:t>
            </a:r>
            <a:r>
              <a:rPr lang="en-US" dirty="0" smtClean="0"/>
              <a:t>) Parlier runs the laser welding</a:t>
            </a:r>
            <a:r>
              <a:rPr lang="en-US" baseline="0" dirty="0" smtClean="0"/>
              <a:t> machine at </a:t>
            </a:r>
            <a:r>
              <a:rPr lang="en-US" dirty="0" smtClean="0"/>
              <a:t>Standard</a:t>
            </a:r>
            <a:r>
              <a:rPr lang="en-US" baseline="0" dirty="0" smtClean="0"/>
              <a:t> Motor Products, Greenville, SC, welding caps on to fuel injector bodies.</a:t>
            </a:r>
          </a:p>
          <a:p>
            <a:endParaRPr lang="en-US" baseline="0" dirty="0" smtClean="0"/>
          </a:p>
          <a:p>
            <a:r>
              <a:rPr lang="en-US" sz="1200" b="0" i="0" u="none" strike="noStrike" kern="1200" baseline="0" dirty="0" smtClean="0">
                <a:solidFill>
                  <a:schemeClr val="tx1"/>
                </a:solidFill>
                <a:latin typeface="Times New Roman" pitchFamily="-109" charset="0"/>
                <a:ea typeface="ＭＳ Ｐゴシック" pitchFamily="-65" charset="-128"/>
                <a:cs typeface="ＭＳ Ｐゴシック" pitchFamily="-65" charset="-128"/>
              </a:rPr>
              <a:t>Davidson, A. (2012, January/February). </a:t>
            </a:r>
            <a:r>
              <a:rPr lang="en-US" sz="1200" b="0" i="1" u="none" strike="noStrike" kern="1200" baseline="0" dirty="0" smtClean="0">
                <a:solidFill>
                  <a:schemeClr val="tx1"/>
                </a:solidFill>
                <a:latin typeface="Times New Roman" pitchFamily="-109" charset="0"/>
                <a:ea typeface="ＭＳ Ｐゴシック" pitchFamily="-65" charset="-128"/>
                <a:cs typeface="ＭＳ Ｐゴシック" pitchFamily="-65" charset="-128"/>
              </a:rPr>
              <a:t>Making it in America</a:t>
            </a:r>
            <a:r>
              <a:rPr lang="en-US" sz="1200" b="0" i="0" u="none" strike="noStrike" kern="1200" baseline="0" dirty="0" smtClean="0">
                <a:solidFill>
                  <a:schemeClr val="tx1"/>
                </a:solidFill>
                <a:latin typeface="Times New Roman" pitchFamily="-109" charset="0"/>
                <a:ea typeface="ＭＳ Ｐゴシック" pitchFamily="-65" charset="-128"/>
                <a:cs typeface="ＭＳ Ｐゴシック" pitchFamily="-65" charset="-128"/>
              </a:rPr>
              <a:t>. The </a:t>
            </a:r>
            <a:r>
              <a:rPr lang="en-US" sz="1200" b="0" i="0" u="none" strike="noStrike" kern="1200" baseline="0" smtClean="0">
                <a:solidFill>
                  <a:schemeClr val="tx1"/>
                </a:solidFill>
                <a:latin typeface="Times New Roman" pitchFamily="-109" charset="0"/>
                <a:ea typeface="ＭＳ Ｐゴシック" pitchFamily="-65" charset="-128"/>
                <a:cs typeface="ＭＳ Ｐゴシック" pitchFamily="-65" charset="-128"/>
              </a:rPr>
              <a:t>Atlantic Magazine</a:t>
            </a:r>
            <a:endParaRPr lang="en-US" dirty="0"/>
          </a:p>
        </p:txBody>
      </p:sp>
    </p:spTree>
    <p:extLst>
      <p:ext uri="{BB962C8B-B14F-4D97-AF65-F5344CB8AC3E}">
        <p14:creationId xmlns:p14="http://schemas.microsoft.com/office/powerpoint/2010/main" val="13616536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Rot="1" noChangeAspect="1" noChangeArrowheads="1"/>
          </p:cNvSpPr>
          <p:nvPr>
            <p:ph type="sldImg"/>
          </p:nvPr>
        </p:nvSpPr>
        <p:spPr>
          <a:solidFill>
            <a:srgbClr val="FFFFFF"/>
          </a:solidFill>
          <a:ln/>
        </p:spPr>
      </p:sp>
      <p:sp>
        <p:nvSpPr>
          <p:cNvPr id="13824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a:solidFill>
            <a:srgbClr val="FFFFFF"/>
          </a:solidFill>
          <a:ln/>
        </p:spPr>
      </p:sp>
      <p:sp>
        <p:nvSpPr>
          <p:cNvPr id="193539"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a:solidFill>
            <a:srgbClr val="FFFFFF"/>
          </a:solidFill>
          <a:ln/>
        </p:spPr>
      </p:sp>
      <p:sp>
        <p:nvSpPr>
          <p:cNvPr id="195587"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a:solidFill>
            <a:srgbClr val="FFFFFF"/>
          </a:solidFill>
          <a:ln/>
        </p:spPr>
      </p:sp>
      <p:sp>
        <p:nvSpPr>
          <p:cNvPr id="197635"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p:cNvSpPr>
            <a:spLocks noGrp="1" noRot="1" noChangeAspect="1" noChangeArrowheads="1"/>
          </p:cNvSpPr>
          <p:nvPr>
            <p:ph type="sldImg"/>
          </p:nvPr>
        </p:nvSpPr>
        <p:spPr>
          <a:solidFill>
            <a:srgbClr val="FFFFFF"/>
          </a:solidFill>
          <a:ln/>
        </p:spPr>
      </p:sp>
      <p:sp>
        <p:nvSpPr>
          <p:cNvPr id="130050"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2"/>
          <p:cNvSpPr>
            <a:spLocks noGrp="1" noRot="1" noChangeAspect="1" noChangeArrowheads="1"/>
          </p:cNvSpPr>
          <p:nvPr>
            <p:ph type="sldImg"/>
          </p:nvPr>
        </p:nvSpPr>
        <p:spPr>
          <a:xfrm>
            <a:off x="2859088" y="514350"/>
            <a:ext cx="3429000" cy="2571750"/>
          </a:xfrm>
          <a:solidFill>
            <a:srgbClr val="FFFFFF"/>
          </a:solidFill>
          <a:ln/>
        </p:spPr>
      </p:sp>
      <p:sp>
        <p:nvSpPr>
          <p:cNvPr id="149506" name="Rectangle 3"/>
          <p:cNvSpPr>
            <a:spLocks noGrp="1" noChangeArrowheads="1"/>
          </p:cNvSpPr>
          <p:nvPr>
            <p:ph type="body" idx="1"/>
          </p:nvPr>
        </p:nvSpPr>
        <p:spPr>
          <a:xfrm>
            <a:off x="914400" y="3257550"/>
            <a:ext cx="73152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ChangeArrowheads="1"/>
          </p:cNvSpPr>
          <p:nvPr>
            <p:ph type="sldImg"/>
          </p:nvPr>
        </p:nvSpPr>
        <p:spPr>
          <a:xfrm>
            <a:off x="2859088" y="514350"/>
            <a:ext cx="3429000" cy="2571750"/>
          </a:xfrm>
          <a:solidFill>
            <a:srgbClr val="FFFFFF"/>
          </a:solidFill>
          <a:ln/>
        </p:spPr>
      </p:sp>
      <p:sp>
        <p:nvSpPr>
          <p:cNvPr id="151554" name="Rectangle 3"/>
          <p:cNvSpPr>
            <a:spLocks noGrp="1" noChangeArrowheads="1"/>
          </p:cNvSpPr>
          <p:nvPr>
            <p:ph type="body" idx="1"/>
          </p:nvPr>
        </p:nvSpPr>
        <p:spPr>
          <a:xfrm>
            <a:off x="914400" y="3257550"/>
            <a:ext cx="73152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2"/>
          <p:cNvSpPr>
            <a:spLocks noGrp="1" noRot="1" noChangeAspect="1" noChangeArrowheads="1"/>
          </p:cNvSpPr>
          <p:nvPr>
            <p:ph type="sldImg"/>
          </p:nvPr>
        </p:nvSpPr>
        <p:spPr>
          <a:xfrm>
            <a:off x="2857500" y="514350"/>
            <a:ext cx="3429000" cy="2571750"/>
          </a:xfrm>
          <a:solidFill>
            <a:srgbClr val="FFFFFF"/>
          </a:solidFill>
          <a:ln/>
        </p:spPr>
      </p:sp>
      <p:sp>
        <p:nvSpPr>
          <p:cNvPr id="157698"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p:cNvSpPr>
          <p:nvPr>
            <p:ph type="sldImg"/>
          </p:nvPr>
        </p:nvSpPr>
        <p:spPr>
          <a:xfrm>
            <a:off x="2857500" y="514350"/>
            <a:ext cx="3429000" cy="2571750"/>
          </a:xfrm>
          <a:solidFill>
            <a:srgbClr val="FFFFFF"/>
          </a:solidFill>
          <a:ln/>
        </p:spPr>
      </p:sp>
      <p:sp>
        <p:nvSpPr>
          <p:cNvPr id="27650"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p:cNvSpPr>
          <p:nvPr>
            <p:ph type="sldImg"/>
          </p:nvPr>
        </p:nvSpPr>
        <p:spPr>
          <a:xfrm>
            <a:off x="2857500" y="514350"/>
            <a:ext cx="3429000" cy="2571750"/>
          </a:xfrm>
          <a:solidFill>
            <a:srgbClr val="FFFFFF"/>
          </a:solidFill>
          <a:ln/>
        </p:spPr>
      </p:sp>
      <p:sp>
        <p:nvSpPr>
          <p:cNvPr id="29698"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p:cNvSpPr>
          <p:nvPr>
            <p:ph type="sldImg"/>
          </p:nvPr>
        </p:nvSpPr>
        <p:spPr>
          <a:xfrm>
            <a:off x="2857500" y="514350"/>
            <a:ext cx="3429000" cy="2571750"/>
          </a:xfrm>
          <a:solidFill>
            <a:srgbClr val="FFFFFF"/>
          </a:solidFill>
          <a:ln/>
        </p:spPr>
      </p:sp>
      <p:sp>
        <p:nvSpPr>
          <p:cNvPr id="29698"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p:cNvSpPr>
          <p:nvPr>
            <p:ph type="sldImg"/>
          </p:nvPr>
        </p:nvSpPr>
        <p:spPr>
          <a:xfrm>
            <a:off x="2857500" y="514350"/>
            <a:ext cx="3429000" cy="2571750"/>
          </a:xfrm>
          <a:solidFill>
            <a:srgbClr val="FFFFFF"/>
          </a:solidFill>
          <a:ln/>
        </p:spPr>
      </p:sp>
      <p:sp>
        <p:nvSpPr>
          <p:cNvPr id="39938"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Rot="1" noChangeAspect="1" noChangeArrowheads="1"/>
          </p:cNvSpPr>
          <p:nvPr>
            <p:ph type="sldImg"/>
          </p:nvPr>
        </p:nvSpPr>
        <p:spPr>
          <a:ln cap="flat"/>
        </p:spPr>
      </p:sp>
      <p:sp>
        <p:nvSpPr>
          <p:cNvPr id="11161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sz="1600">
              <a:solidFill>
                <a:srgbClr val="000000"/>
              </a:solidFill>
              <a:latin typeface="Arial"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p:cNvSpPr>
          <p:nvPr>
            <p:ph type="sldImg"/>
          </p:nvPr>
        </p:nvSpPr>
        <p:spPr>
          <a:xfrm>
            <a:off x="1526117" y="514350"/>
            <a:ext cx="6096000" cy="2571750"/>
          </a:xfrm>
          <a:solidFill>
            <a:srgbClr val="FFFFFF"/>
          </a:solidFill>
          <a:ln/>
        </p:spPr>
      </p:sp>
      <p:sp>
        <p:nvSpPr>
          <p:cNvPr id="58370" name="Rectangle 3"/>
          <p:cNvSpPr>
            <a:spLocks noGrp="1" noChangeArrowheads="1"/>
          </p:cNvSpPr>
          <p:nvPr>
            <p:ph type="body" idx="1"/>
          </p:nvPr>
        </p:nvSpPr>
        <p:spPr>
          <a:xfrm>
            <a:off x="914400" y="3257550"/>
            <a:ext cx="7315200" cy="3086100"/>
          </a:xfrm>
          <a:solidFill>
            <a:srgbClr val="FFFFFF"/>
          </a:solidFill>
          <a:ln>
            <a:solidFill>
              <a:srgbClr val="000000"/>
            </a:solidFill>
          </a:ln>
          <a:extLst>
            <a:ext uri="{FAA26D3D-D897-4be2-8F04-BA451C77F1D7}">
              <ma14:placeholderFlag xmlns:ma14="http://schemas.microsoft.com/office/mac/drawingml/2011/main" val="1"/>
            </a:ext>
          </a:extLst>
        </p:spPr>
        <p:txBody>
          <a:bodyPr lIns="93031" tIns="46516" rIns="93031" bIns="46516"/>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a:ln/>
        </p:spPr>
      </p:sp>
      <p:sp>
        <p:nvSpPr>
          <p:cNvPr id="59394"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atin typeface="Times New Roman" charset="0"/>
                <a:ea typeface="ＭＳ Ｐゴシック" charset="0"/>
                <a:cs typeface="ＭＳ Ｐゴシック" charset="0"/>
              </a:rPr>
              <a:t>Direct the rider</a:t>
            </a:r>
          </a:p>
          <a:p>
            <a:pPr lvl="1"/>
            <a:r>
              <a:rPr lang="en-US">
                <a:latin typeface="Times New Roman" charset="0"/>
                <a:ea typeface="ＭＳ Ｐゴシック" charset="0"/>
              </a:rPr>
              <a:t>Follow the bright spots (malnutrition in Vietnam)</a:t>
            </a:r>
          </a:p>
          <a:p>
            <a:pPr lvl="1"/>
            <a:r>
              <a:rPr lang="en-US">
                <a:latin typeface="Times New Roman" charset="0"/>
                <a:ea typeface="ＭＳ Ｐゴシック" charset="0"/>
              </a:rPr>
              <a:t>Script the critical moves (1% milk; 25 points)</a:t>
            </a:r>
          </a:p>
          <a:p>
            <a:pPr lvl="1"/>
            <a:r>
              <a:rPr lang="en-US">
                <a:latin typeface="Times New Roman" charset="0"/>
                <a:ea typeface="ＭＳ Ｐゴシック" charset="0"/>
              </a:rPr>
              <a:t>Point to the destination (No dry holes)</a:t>
            </a:r>
          </a:p>
          <a:p>
            <a:r>
              <a:rPr lang="en-US">
                <a:latin typeface="Times New Roman" charset="0"/>
                <a:ea typeface="ＭＳ Ｐゴシック" charset="0"/>
                <a:cs typeface="ＭＳ Ｐゴシック" charset="0"/>
              </a:rPr>
              <a:t>Motivate the elephant</a:t>
            </a:r>
          </a:p>
          <a:p>
            <a:pPr lvl="1"/>
            <a:r>
              <a:rPr lang="en-US">
                <a:latin typeface="Times New Roman" charset="0"/>
                <a:ea typeface="ＭＳ Ｐゴシック" charset="0"/>
              </a:rPr>
              <a:t>Find the feeling (Gloves on the table)</a:t>
            </a:r>
          </a:p>
          <a:p>
            <a:pPr lvl="1"/>
            <a:r>
              <a:rPr lang="en-US">
                <a:latin typeface="Times New Roman" charset="0"/>
                <a:ea typeface="ＭＳ Ｐゴシック" charset="0"/>
              </a:rPr>
              <a:t>Shrink the change (5-minute room makeover)</a:t>
            </a:r>
          </a:p>
          <a:p>
            <a:pPr lvl="1"/>
            <a:r>
              <a:rPr lang="en-US">
                <a:latin typeface="Times New Roman" charset="0"/>
                <a:ea typeface="ＭＳ Ｐゴシック" charset="0"/>
              </a:rPr>
              <a:t>Grow your people (Dweck’s mindset)</a:t>
            </a:r>
          </a:p>
          <a:p>
            <a:r>
              <a:rPr lang="en-US">
                <a:latin typeface="Times New Roman" charset="0"/>
                <a:ea typeface="ＭＳ Ｐゴシック" charset="0"/>
                <a:cs typeface="ＭＳ Ｐゴシック" charset="0"/>
              </a:rPr>
              <a:t>Shape the path</a:t>
            </a:r>
          </a:p>
          <a:p>
            <a:pPr lvl="1"/>
            <a:r>
              <a:rPr lang="en-US">
                <a:latin typeface="Times New Roman" charset="0"/>
                <a:ea typeface="ＭＳ Ｐゴシック" charset="0"/>
              </a:rPr>
              <a:t>Tweak the environment (popcorn study, one-click ordering)</a:t>
            </a:r>
          </a:p>
          <a:p>
            <a:pPr lvl="1"/>
            <a:r>
              <a:rPr lang="en-US">
                <a:latin typeface="Times New Roman" charset="0"/>
                <a:ea typeface="ＭＳ Ｐゴシック" charset="0"/>
              </a:rPr>
              <a:t>Build habits (action triggers: don’t tax the rider; checklists)</a:t>
            </a:r>
          </a:p>
          <a:p>
            <a:pPr lvl="1"/>
            <a:r>
              <a:rPr lang="en-US">
                <a:latin typeface="Times New Roman" charset="0"/>
                <a:ea typeface="ＭＳ Ｐゴシック" charset="0"/>
              </a:rPr>
              <a:t>Rally the herd (free spaces in hospitals)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000000"/>
                </a:solidFill>
              </a:defRPr>
            </a:lvl1pPr>
          </a:lstStyle>
          <a:p>
            <a:pPr>
              <a:defRPr/>
            </a:pPr>
            <a:fld id="{2D6238C2-C284-AD4D-8FB8-9663937FCA09}" type="slidenum">
              <a:rPr lang="en-GB" smtClean="0"/>
              <a:pPr>
                <a:defRPr/>
              </a:pPr>
              <a:t>‹#›</a:t>
            </a:fld>
            <a:endParaRPr lang="en-GB"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6"/>
          <p:cNvPicPr>
            <a:picLocks noChangeAspect="1"/>
          </p:cNvPicPr>
          <p:nvPr userDrawn="1"/>
        </p:nvPicPr>
        <p:blipFill>
          <a:blip r:embed="rId2"/>
          <a:stretch>
            <a:fillRect/>
          </a:stretch>
        </p:blipFill>
        <p:spPr>
          <a:xfrm>
            <a:off x="7862080" y="6023117"/>
            <a:ext cx="1079500" cy="6731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383618" y="595342"/>
            <a:ext cx="8426370" cy="3777092"/>
          </a:xfrm>
        </p:spPr>
        <p:txBody>
          <a:bodyPr anchor="ctr">
            <a:normAutofit/>
          </a:bodyPr>
          <a:lstStyle>
            <a:lvl1pPr>
              <a:defRPr sz="4400" cap="none" baseline="0">
                <a:latin typeface="Calibri"/>
                <a:cs typeface="Calibri"/>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351512" y="4713827"/>
            <a:ext cx="6705600" cy="685800"/>
          </a:xfrm>
        </p:spPr>
        <p:txBody>
          <a:bodyPr anchor="ctr">
            <a:normAutofit/>
          </a:bodyPr>
          <a:lstStyle>
            <a:lvl1pPr marL="0" indent="0" algn="l">
              <a:buNone/>
              <a:defRPr sz="2600">
                <a:solidFill>
                  <a:srgbClr val="FFFFFF"/>
                </a:solidFill>
                <a:latin typeface="Calibri"/>
                <a:cs typeface="Calibri"/>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D52799CE-711A-FA44-BA4E-E463DA170A3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0" name="Slide Number Placeholder 9"/>
          <p:cNvSpPr>
            <a:spLocks noGrp="1"/>
          </p:cNvSpPr>
          <p:nvPr>
            <p:ph type="sldNum" sz="quarter" idx="16"/>
          </p:nvPr>
        </p:nvSpPr>
        <p:spPr/>
        <p:txBody>
          <a:bodyPr rtlCol="0"/>
          <a:lstStyle/>
          <a:p>
            <a:pPr>
              <a:defRPr/>
            </a:pPr>
            <a:fld id="{5C50C641-66DE-184E-B016-D253D8CA36FC}" type="slidenum">
              <a:rPr lang="en-GB" smtClean="0"/>
              <a:pPr>
                <a:defRPr/>
              </a:pPr>
              <a:t>‹#›</a:t>
            </a:fld>
            <a:endParaRPr lang="en-GB"/>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dirty="0"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2" name="Slide Number Placeholder 11"/>
          <p:cNvSpPr>
            <a:spLocks noGrp="1"/>
          </p:cNvSpPr>
          <p:nvPr>
            <p:ph type="sldNum" sz="quarter" idx="16"/>
          </p:nvPr>
        </p:nvSpPr>
        <p:spPr/>
        <p:txBody>
          <a:bodyPr rtlCol="0"/>
          <a:lstStyle/>
          <a:p>
            <a:pPr>
              <a:defRPr/>
            </a:pPr>
            <a:fld id="{27179BD9-65CB-694A-A2D4-7B548DC60A53}" type="slidenum">
              <a:rPr lang="en-GB" smtClean="0"/>
              <a:pPr>
                <a:defRPr/>
              </a:pPr>
              <a:t>‹#›</a:t>
            </a:fld>
            <a:endParaRPr lang="en-GB"/>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noAutofit/>
          </a:bodyPr>
          <a:lstStyle>
            <a:lvl1pPr marL="0" indent="0">
              <a:buFontTx/>
              <a:buNone/>
              <a:defRPr sz="2400" b="1">
                <a:solidFill>
                  <a:srgbClr val="FFFFFF"/>
                </a:solidFill>
              </a:defRPr>
            </a:lvl1pPr>
          </a:lstStyle>
          <a:p>
            <a:pPr lvl="0" eaLnBrk="1" latinLnBrk="0" hangingPunct="1"/>
            <a:r>
              <a:rPr kumimoji="0" lang="en-US" dirty="0"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noAutofit/>
          </a:bodyPr>
          <a:lstStyle>
            <a:lvl1pPr marL="0" indent="0">
              <a:buFontTx/>
              <a:buNone/>
              <a:defRPr sz="2400" b="1">
                <a:solidFill>
                  <a:srgbClr val="FFFFFF"/>
                </a:solidFill>
              </a:defRPr>
            </a:lvl1pPr>
          </a:lstStyle>
          <a:p>
            <a:pPr lvl="0" eaLnBrk="1" latinLnBrk="0" hangingPunct="1"/>
            <a:r>
              <a:rPr kumimoji="0"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000000"/>
                </a:solidFill>
              </a:defRPr>
            </a:lvl1pPr>
          </a:lstStyle>
          <a:p>
            <a:pPr>
              <a:defRPr/>
            </a:pPr>
            <a:fld id="{19ABF79A-F4A3-5E49-A6CE-5B8CF779BC37}" type="slidenum">
              <a:rPr lang="en-GB" smtClean="0"/>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userDrawn="1"/>
        </p:nvPicPr>
        <p:blipFill>
          <a:blip r:embed="rId2"/>
          <a:stretch>
            <a:fillRect/>
          </a:stretch>
        </p:blipFill>
        <p:spPr>
          <a:xfrm>
            <a:off x="7862081" y="6036346"/>
            <a:ext cx="1079500" cy="6731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normAutofit/>
          </a:bodyPr>
          <a:lstStyle>
            <a:lvl1pPr algn="l">
              <a:buNone/>
              <a:defRPr sz="3600" b="0"/>
            </a:lvl1pPr>
          </a:lstStyle>
          <a:p>
            <a:r>
              <a:rPr kumimoji="0" lang="en-US" dirty="0" smtClean="0"/>
              <a:t>Click to edit Master title style</a:t>
            </a:r>
            <a:endParaRPr kumimoji="0"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000000"/>
                </a:solidFill>
              </a:defRPr>
            </a:lvl1pPr>
          </a:lstStyle>
          <a:p>
            <a:pPr>
              <a:defRPr/>
            </a:pPr>
            <a:fld id="{50E85CD4-01C3-DE45-A238-CA0781C7043D}" type="slidenum">
              <a:rPr lang="en-GB" smtClean="0"/>
              <a:pPr>
                <a:defRPr/>
              </a:pPr>
              <a:t>‹#›</a:t>
            </a:fld>
            <a:endParaRPr lang="en-GB"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chemeClr val="tx1"/>
                </a:solidFill>
              </a:defRPr>
            </a:lvl1pPr>
          </a:lstStyle>
          <a:p>
            <a:pPr>
              <a:defRPr/>
            </a:pPr>
            <a:fld id="{0BCA7252-6283-0043-95DE-9CBA704BC554}"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3914" r:id="rId1"/>
    <p:sldLayoutId id="2147483913" r:id="rId2"/>
    <p:sldLayoutId id="2147483916" r:id="rId3"/>
    <p:sldLayoutId id="2147483917" r:id="rId4"/>
    <p:sldLayoutId id="2147483918" r:id="rId5"/>
    <p:sldLayoutId id="2147483919" r:id="rId6"/>
    <p:sldLayoutId id="2147483920" r:id="rId7"/>
  </p:sldLayoutIdLst>
  <p:hf hdr="0" ftr="0" dt="0"/>
  <p:txStyles>
    <p:titleStyle>
      <a:lvl1pPr algn="l" rtl="0" eaLnBrk="1" latinLnBrk="0" hangingPunct="1">
        <a:spcBef>
          <a:spcPct val="0"/>
        </a:spcBef>
        <a:buNone/>
        <a:defRPr kumimoji="0" sz="3600" kern="1200">
          <a:solidFill>
            <a:schemeClr val="tx2"/>
          </a:solidFill>
          <a:latin typeface="Calibri"/>
          <a:ea typeface="+mj-ea"/>
          <a:cs typeface="Calibri"/>
        </a:defRPr>
      </a:lvl1pPr>
    </p:titleStyle>
    <p:bodyStyle>
      <a:lvl1pPr marL="320040" indent="-320040" algn="l" rtl="0" eaLnBrk="1" latinLnBrk="0" hangingPunct="1">
        <a:spcBef>
          <a:spcPts val="0"/>
        </a:spcBef>
        <a:buClr>
          <a:schemeClr val="accent2"/>
        </a:buClr>
        <a:buSzPct val="60000"/>
        <a:buFont typeface="Wingdings"/>
        <a:buChar char=""/>
        <a:defRPr kumimoji="0" sz="2900" kern="1200">
          <a:solidFill>
            <a:schemeClr val="tx1"/>
          </a:solidFill>
          <a:latin typeface="Calibri"/>
          <a:ea typeface="+mn-ea"/>
          <a:cs typeface="Calibri"/>
        </a:defRPr>
      </a:lvl1pPr>
      <a:lvl2pPr marL="640080" indent="-274320" algn="l" rtl="0" eaLnBrk="1" latinLnBrk="0" hangingPunct="1">
        <a:spcBef>
          <a:spcPts val="0"/>
        </a:spcBef>
        <a:buClr>
          <a:schemeClr val="accent1"/>
        </a:buClr>
        <a:buSzPct val="70000"/>
        <a:buFont typeface="Wingdings 2"/>
        <a:buChar char=""/>
        <a:defRPr kumimoji="0" sz="2600" kern="1200">
          <a:solidFill>
            <a:schemeClr val="tx1"/>
          </a:solidFill>
          <a:latin typeface="Calibri"/>
          <a:ea typeface="+mn-ea"/>
          <a:cs typeface="Calibri"/>
        </a:defRPr>
      </a:lvl2pPr>
      <a:lvl3pPr marL="914400" indent="-228600" algn="l" rtl="0" eaLnBrk="1" latinLnBrk="0" hangingPunct="1">
        <a:spcBef>
          <a:spcPts val="0"/>
        </a:spcBef>
        <a:buClr>
          <a:schemeClr val="accent2"/>
        </a:buClr>
        <a:buSzPct val="75000"/>
        <a:buFont typeface="Wingdings"/>
        <a:buChar char=""/>
        <a:defRPr kumimoji="0" sz="2300" kern="1200">
          <a:solidFill>
            <a:schemeClr val="tx1"/>
          </a:solidFill>
          <a:latin typeface="Calibri"/>
          <a:ea typeface="+mn-ea"/>
          <a:cs typeface="Calibri"/>
        </a:defRPr>
      </a:lvl3pPr>
      <a:lvl4pPr marL="1371600" indent="-228600" algn="l" rtl="0" eaLnBrk="1" latinLnBrk="0" hangingPunct="1">
        <a:spcBef>
          <a:spcPts val="0"/>
        </a:spcBef>
        <a:buClr>
          <a:schemeClr val="accent3"/>
        </a:buClr>
        <a:buSzPct val="75000"/>
        <a:buFont typeface="Wingdings"/>
        <a:buChar char=""/>
        <a:defRPr kumimoji="0" sz="2000" kern="1200">
          <a:solidFill>
            <a:schemeClr val="tx1"/>
          </a:solidFill>
          <a:latin typeface="Calibri"/>
          <a:ea typeface="+mn-ea"/>
          <a:cs typeface="Calibri"/>
        </a:defRPr>
      </a:lvl4pPr>
      <a:lvl5pPr marL="1828800" indent="-228600" algn="l" rtl="0" eaLnBrk="1" latinLnBrk="0" hangingPunct="1">
        <a:spcBef>
          <a:spcPts val="0"/>
        </a:spcBef>
        <a:buClr>
          <a:schemeClr val="accent4"/>
        </a:buClr>
        <a:buSzPct val="65000"/>
        <a:buFont typeface="Wingdings"/>
        <a:buChar char=""/>
        <a:defRPr kumimoji="0" sz="2000" kern="1200">
          <a:solidFill>
            <a:schemeClr val="tx1"/>
          </a:solidFill>
          <a:latin typeface="Calibri"/>
          <a:ea typeface="+mn-ea"/>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7.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 Id="rId3" Type="http://schemas.openxmlformats.org/officeDocument/2006/relationships/image" Target="../media/image8.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0.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oleObject" Target="../embeddings/Microsoft_Excel_97_-_2004_Worksheet1.xls"/><Relationship Id="rId5" Type="http://schemas.openxmlformats.org/officeDocument/2006/relationships/image" Target="../media/image6.emf"/><Relationship Id="rId1" Type="http://schemas.openxmlformats.org/officeDocument/2006/relationships/vmlDrawing" Target="../drawings/vmlDrawing1.vml"/><Relationship Id="rId2"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ctrTitle"/>
          </p:nvPr>
        </p:nvSpPr>
        <p:spPr>
          <a:xfrm>
            <a:off x="889000" y="1507067"/>
            <a:ext cx="8255000" cy="2624666"/>
          </a:xfrm>
        </p:spPr>
        <p:txBody>
          <a:bodyPr rtlCol="0">
            <a:noAutofit/>
          </a:bodyPr>
          <a:lstStyle/>
          <a:p>
            <a:pPr fontAlgn="auto">
              <a:spcAft>
                <a:spcPts val="0"/>
              </a:spcAft>
              <a:defRPr/>
            </a:pPr>
            <a:r>
              <a:rPr lang="en-US" dirty="0"/>
              <a:t>Building </a:t>
            </a:r>
            <a:r>
              <a:rPr lang="en-US" dirty="0" smtClean="0"/>
              <a:t>learning </a:t>
            </a:r>
            <a:r>
              <a:rPr lang="en-US" dirty="0"/>
              <a:t>c</a:t>
            </a:r>
            <a:r>
              <a:rPr lang="en-US" dirty="0" smtClean="0"/>
              <a:t>ommunities</a:t>
            </a:r>
            <a:r>
              <a:rPr lang="en-US" dirty="0"/>
              <a:t>: Leader </a:t>
            </a:r>
            <a:r>
              <a:rPr lang="en-US" dirty="0" smtClean="0"/>
              <a:t>strategies </a:t>
            </a:r>
            <a:r>
              <a:rPr lang="en-US" dirty="0"/>
              <a:t>f</a:t>
            </a:r>
            <a:r>
              <a:rPr lang="en-US" dirty="0" smtClean="0"/>
              <a:t>or </a:t>
            </a:r>
            <a:r>
              <a:rPr lang="en-US" dirty="0"/>
              <a:t>e</a:t>
            </a:r>
            <a:r>
              <a:rPr lang="en-US" dirty="0" smtClean="0"/>
              <a:t>mbedding </a:t>
            </a:r>
            <a:r>
              <a:rPr lang="en-US" dirty="0"/>
              <a:t>a</a:t>
            </a:r>
            <a:r>
              <a:rPr lang="en-US" dirty="0" smtClean="0"/>
              <a:t> </a:t>
            </a:r>
            <a:r>
              <a:rPr lang="en-US" dirty="0"/>
              <a:t>c</a:t>
            </a:r>
            <a:r>
              <a:rPr lang="en-US" dirty="0" smtClean="0"/>
              <a:t>ulture </a:t>
            </a:r>
            <a:r>
              <a:rPr lang="en-US" dirty="0"/>
              <a:t>o</a:t>
            </a:r>
            <a:r>
              <a:rPr lang="en-US" dirty="0" smtClean="0"/>
              <a:t>f </a:t>
            </a:r>
            <a:r>
              <a:rPr lang="en-US" dirty="0"/>
              <a:t>f</a:t>
            </a:r>
            <a:r>
              <a:rPr lang="en-US" dirty="0" smtClean="0"/>
              <a:t>ormative </a:t>
            </a:r>
            <a:r>
              <a:rPr lang="en-US" dirty="0"/>
              <a:t>a</a:t>
            </a:r>
            <a:r>
              <a:rPr lang="en-US" dirty="0" smtClean="0"/>
              <a:t>ssessment </a:t>
            </a:r>
            <a:r>
              <a:rPr lang="en-US" dirty="0"/>
              <a:t>t</a:t>
            </a:r>
            <a:r>
              <a:rPr lang="en-US" dirty="0" smtClean="0"/>
              <a:t>hroughout </a:t>
            </a:r>
            <a:r>
              <a:rPr lang="en-US" dirty="0"/>
              <a:t>s</a:t>
            </a:r>
            <a:r>
              <a:rPr lang="en-US" dirty="0" smtClean="0"/>
              <a:t>chools</a:t>
            </a:r>
            <a:endParaRPr lang="en-GB" cap="none" dirty="0" smtClean="0">
              <a:latin typeface="Arial" charset="0"/>
            </a:endParaRPr>
          </a:p>
        </p:txBody>
      </p:sp>
      <p:sp>
        <p:nvSpPr>
          <p:cNvPr id="16387" name="Rectangle 7"/>
          <p:cNvSpPr>
            <a:spLocks noGrp="1" noChangeArrowheads="1"/>
          </p:cNvSpPr>
          <p:nvPr>
            <p:ph type="subTitle" idx="1"/>
          </p:nvPr>
        </p:nvSpPr>
        <p:spPr>
          <a:xfrm>
            <a:off x="904455" y="4541337"/>
            <a:ext cx="6400800" cy="1416561"/>
          </a:xfrm>
        </p:spPr>
        <p:txBody>
          <a:bodyPr rtlCol="0">
            <a:normAutofit/>
          </a:bodyPr>
          <a:lstStyle/>
          <a:p>
            <a:pPr fontAlgn="auto">
              <a:spcAft>
                <a:spcPts val="0"/>
              </a:spcAft>
              <a:buFont typeface="Arial"/>
              <a:buNone/>
              <a:defRPr/>
            </a:pPr>
            <a:r>
              <a:rPr lang="en-GB" sz="3200" dirty="0" smtClean="0">
                <a:solidFill>
                  <a:schemeClr val="tx1"/>
                </a:solidFill>
                <a:latin typeface="+mj-lt"/>
              </a:rPr>
              <a:t>Dylan</a:t>
            </a:r>
            <a:r>
              <a:rPr lang="en-GB" sz="3200" dirty="0" smtClean="0">
                <a:latin typeface="+mj-lt"/>
              </a:rPr>
              <a:t> </a:t>
            </a:r>
            <a:r>
              <a:rPr lang="en-GB" sz="3200" dirty="0" err="1" smtClean="0">
                <a:latin typeface="+mj-lt"/>
              </a:rPr>
              <a:t>Wiliam</a:t>
            </a:r>
            <a:endParaRPr lang="en-GB" sz="3200" dirty="0" smtClean="0">
              <a:latin typeface="+mj-lt"/>
            </a:endParaRPr>
          </a:p>
          <a:p>
            <a:pPr fontAlgn="auto">
              <a:spcAft>
                <a:spcPts val="0"/>
              </a:spcAft>
              <a:buFont typeface="Arial"/>
              <a:buNone/>
              <a:defRPr/>
            </a:pPr>
            <a:endParaRPr lang="en-GB" dirty="0" smtClean="0">
              <a:latin typeface="Arial" charset="0"/>
            </a:endParaRPr>
          </a:p>
        </p:txBody>
      </p:sp>
      <p:sp>
        <p:nvSpPr>
          <p:cNvPr id="2" name="Rectangle 1"/>
          <p:cNvSpPr/>
          <p:nvPr/>
        </p:nvSpPr>
        <p:spPr>
          <a:xfrm>
            <a:off x="2369087" y="6156852"/>
            <a:ext cx="6774913" cy="461665"/>
          </a:xfrm>
          <a:prstGeom prst="rect">
            <a:avLst/>
          </a:prstGeom>
        </p:spPr>
        <p:txBody>
          <a:bodyPr wrap="square">
            <a:spAutoFit/>
          </a:bodyPr>
          <a:lstStyle/>
          <a:p>
            <a:pPr algn="ctr" fontAlgn="auto">
              <a:spcAft>
                <a:spcPts val="0"/>
              </a:spcAft>
              <a:buFont typeface="Arial"/>
              <a:buNone/>
              <a:defRPr/>
            </a:pPr>
            <a:r>
              <a:rPr lang="en-GB" dirty="0"/>
              <a:t>www.dylanwiliam.net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Pause for reflection</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52799CE-711A-FA44-BA4E-E463DA170A36}" type="slidenum">
              <a:rPr lang="en-US" smtClean="0"/>
              <a:pPr>
                <a:defRPr/>
              </a:pPr>
              <a:t>10</a:t>
            </a:fld>
            <a:endParaRPr lang="en-US"/>
          </a:p>
        </p:txBody>
      </p:sp>
      <p:sp>
        <p:nvSpPr>
          <p:cNvPr id="6" name="Content Placeholder 5"/>
          <p:cNvSpPr>
            <a:spLocks noGrp="1"/>
          </p:cNvSpPr>
          <p:nvPr>
            <p:ph sz="quarter" idx="1"/>
          </p:nvPr>
        </p:nvSpPr>
        <p:spPr/>
        <p:txBody>
          <a:bodyPr/>
          <a:lstStyle/>
          <a:p>
            <a:r>
              <a:rPr lang="en-US" dirty="0" smtClean="0"/>
              <a:t>What’s the most interesting, challenging, or surprising thing you have heard so far?</a:t>
            </a:r>
          </a:p>
          <a:p>
            <a:r>
              <a:rPr lang="en-US" dirty="0" smtClean="0"/>
              <a:t>See if you can get consensus with those seated near you.</a:t>
            </a:r>
            <a:endParaRPr lang="en-US" dirty="0"/>
          </a:p>
        </p:txBody>
      </p:sp>
    </p:spTree>
    <p:extLst>
      <p:ext uri="{BB962C8B-B14F-4D97-AF65-F5344CB8AC3E}">
        <p14:creationId xmlns:p14="http://schemas.microsoft.com/office/powerpoint/2010/main" val="24008868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Unpacking </a:t>
            </a:r>
            <a:r>
              <a:rPr lang="en-GB" dirty="0"/>
              <a:t>f</a:t>
            </a:r>
            <a:r>
              <a:rPr lang="en-GB" dirty="0" smtClean="0"/>
              <a:t>ormative </a:t>
            </a:r>
            <a:r>
              <a:rPr lang="en-GB" dirty="0"/>
              <a:t>a</a:t>
            </a:r>
            <a:r>
              <a:rPr lang="en-GB" dirty="0" smtClean="0"/>
              <a:t>ssessment</a:t>
            </a:r>
            <a:endParaRPr lang="en-US" dirty="0"/>
          </a:p>
        </p:txBody>
      </p:sp>
      <p:sp>
        <p:nvSpPr>
          <p:cNvPr id="5" name="Rectangle 4"/>
          <p:cNvSpPr/>
          <p:nvPr/>
        </p:nvSpPr>
        <p:spPr>
          <a:xfrm>
            <a:off x="346379" y="1616558"/>
            <a:ext cx="8494539" cy="4981638"/>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346379" y="2490819"/>
            <a:ext cx="846155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351692" y="4230077"/>
            <a:ext cx="8479693" cy="1"/>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636982" y="1600062"/>
            <a:ext cx="0" cy="498163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341923" y="5431692"/>
            <a:ext cx="8466007" cy="11819"/>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445846" y="1621692"/>
            <a:ext cx="0" cy="4972539"/>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6613769" y="1611923"/>
            <a:ext cx="426" cy="496977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1356042" y="1614602"/>
            <a:ext cx="2487118" cy="830997"/>
          </a:xfrm>
          <a:prstGeom prst="rect">
            <a:avLst/>
          </a:prstGeom>
        </p:spPr>
        <p:txBody>
          <a:bodyPr wrap="square">
            <a:spAutoFit/>
          </a:bodyPr>
          <a:lstStyle/>
          <a:p>
            <a:pPr lvl="0" algn="ctr" eaLnBrk="0" hangingPunct="0">
              <a:buClr>
                <a:schemeClr val="bg1"/>
              </a:buClr>
            </a:pPr>
            <a:r>
              <a:rPr lang="en-GB" b="1" dirty="0">
                <a:latin typeface="Calibri"/>
                <a:cs typeface="Calibri"/>
              </a:rPr>
              <a:t>Where the learner is going</a:t>
            </a:r>
          </a:p>
        </p:txBody>
      </p:sp>
      <p:sp>
        <p:nvSpPr>
          <p:cNvPr id="24" name="Rectangle 23"/>
          <p:cNvSpPr/>
          <p:nvPr/>
        </p:nvSpPr>
        <p:spPr>
          <a:xfrm>
            <a:off x="3782355" y="1862033"/>
            <a:ext cx="2799865" cy="461665"/>
          </a:xfrm>
          <a:prstGeom prst="rect">
            <a:avLst/>
          </a:prstGeom>
        </p:spPr>
        <p:txBody>
          <a:bodyPr wrap="none">
            <a:spAutoFit/>
          </a:bodyPr>
          <a:lstStyle/>
          <a:p>
            <a:pPr lvl="0" algn="ctr" eaLnBrk="0" hangingPunct="0">
              <a:buClr>
                <a:schemeClr val="bg1"/>
              </a:buClr>
            </a:pPr>
            <a:r>
              <a:rPr lang="en-GB" b="1" dirty="0">
                <a:latin typeface="Calibri"/>
                <a:cs typeface="Calibri"/>
              </a:rPr>
              <a:t>Where the learner is</a:t>
            </a:r>
          </a:p>
        </p:txBody>
      </p:sp>
      <p:sp>
        <p:nvSpPr>
          <p:cNvPr id="25" name="Rectangle 24"/>
          <p:cNvSpPr/>
          <p:nvPr/>
        </p:nvSpPr>
        <p:spPr>
          <a:xfrm>
            <a:off x="6551633" y="1862032"/>
            <a:ext cx="2340755" cy="461665"/>
          </a:xfrm>
          <a:prstGeom prst="rect">
            <a:avLst/>
          </a:prstGeom>
        </p:spPr>
        <p:txBody>
          <a:bodyPr wrap="none">
            <a:spAutoFit/>
          </a:bodyPr>
          <a:lstStyle/>
          <a:p>
            <a:pPr lvl="0" algn="ctr" eaLnBrk="0" hangingPunct="0">
              <a:buClr>
                <a:schemeClr val="bg1"/>
              </a:buClr>
            </a:pPr>
            <a:r>
              <a:rPr lang="en-GB" b="1" dirty="0">
                <a:latin typeface="Calibri"/>
                <a:cs typeface="Calibri"/>
              </a:rPr>
              <a:t>How to get there</a:t>
            </a:r>
          </a:p>
        </p:txBody>
      </p:sp>
      <p:sp>
        <p:nvSpPr>
          <p:cNvPr id="27" name="Rectangle 26"/>
          <p:cNvSpPr/>
          <p:nvPr/>
        </p:nvSpPr>
        <p:spPr>
          <a:xfrm>
            <a:off x="271109" y="3049709"/>
            <a:ext cx="1175622" cy="461665"/>
          </a:xfrm>
          <a:prstGeom prst="rect">
            <a:avLst/>
          </a:prstGeom>
        </p:spPr>
        <p:txBody>
          <a:bodyPr wrap="none">
            <a:spAutoFit/>
          </a:bodyPr>
          <a:lstStyle/>
          <a:p>
            <a:pPr lvl="0" eaLnBrk="0" hangingPunct="0">
              <a:buClr>
                <a:schemeClr val="bg1"/>
              </a:buClr>
            </a:pPr>
            <a:r>
              <a:rPr lang="en-GB" b="1" dirty="0">
                <a:latin typeface="Calibri"/>
                <a:cs typeface="Calibri"/>
              </a:rPr>
              <a:t>Teacher</a:t>
            </a:r>
          </a:p>
        </p:txBody>
      </p:sp>
      <p:sp>
        <p:nvSpPr>
          <p:cNvPr id="28" name="Rectangle 27"/>
          <p:cNvSpPr/>
          <p:nvPr/>
        </p:nvSpPr>
        <p:spPr>
          <a:xfrm>
            <a:off x="362874" y="4385843"/>
            <a:ext cx="899886" cy="461665"/>
          </a:xfrm>
          <a:prstGeom prst="rect">
            <a:avLst/>
          </a:prstGeom>
        </p:spPr>
        <p:txBody>
          <a:bodyPr wrap="square">
            <a:spAutoFit/>
          </a:bodyPr>
          <a:lstStyle/>
          <a:p>
            <a:pPr lvl="0" eaLnBrk="0" hangingPunct="0">
              <a:buClr>
                <a:schemeClr val="bg1"/>
              </a:buClr>
            </a:pPr>
            <a:r>
              <a:rPr lang="en-GB" b="1" dirty="0" smtClean="0">
                <a:latin typeface="Calibri"/>
                <a:cs typeface="Calibri"/>
              </a:rPr>
              <a:t>Peer</a:t>
            </a:r>
            <a:endParaRPr lang="en-GB" b="1" dirty="0">
              <a:latin typeface="Calibri"/>
              <a:cs typeface="Calibri"/>
            </a:endParaRPr>
          </a:p>
        </p:txBody>
      </p:sp>
      <p:sp>
        <p:nvSpPr>
          <p:cNvPr id="29" name="Rectangle 28"/>
          <p:cNvSpPr/>
          <p:nvPr/>
        </p:nvSpPr>
        <p:spPr>
          <a:xfrm>
            <a:off x="319664" y="5705482"/>
            <a:ext cx="1160594" cy="461665"/>
          </a:xfrm>
          <a:prstGeom prst="rect">
            <a:avLst/>
          </a:prstGeom>
        </p:spPr>
        <p:txBody>
          <a:bodyPr wrap="none">
            <a:spAutoFit/>
          </a:bodyPr>
          <a:lstStyle/>
          <a:p>
            <a:pPr lvl="0" eaLnBrk="0" hangingPunct="0">
              <a:buClr>
                <a:schemeClr val="bg1"/>
              </a:buClr>
            </a:pPr>
            <a:r>
              <a:rPr lang="en-GB" b="1" dirty="0">
                <a:latin typeface="Calibri"/>
                <a:cs typeface="Calibri"/>
              </a:rPr>
              <a:t>Learner</a:t>
            </a:r>
          </a:p>
        </p:txBody>
      </p:sp>
      <p:sp>
        <p:nvSpPr>
          <p:cNvPr id="30" name="Rectangle 29"/>
          <p:cNvSpPr/>
          <p:nvPr/>
        </p:nvSpPr>
        <p:spPr>
          <a:xfrm>
            <a:off x="1461290" y="3491871"/>
            <a:ext cx="2183940" cy="1938992"/>
          </a:xfrm>
          <a:prstGeom prst="rect">
            <a:avLst/>
          </a:prstGeom>
        </p:spPr>
        <p:txBody>
          <a:bodyPr wrap="square">
            <a:spAutoFit/>
          </a:bodyPr>
          <a:lstStyle/>
          <a:p>
            <a:pPr lvl="0" algn="ctr" eaLnBrk="0" hangingPunct="0">
              <a:buClr>
                <a:schemeClr val="bg1"/>
              </a:buClr>
            </a:pPr>
            <a:r>
              <a:rPr lang="en-GB" dirty="0" smtClean="0">
                <a:latin typeface="Calibri"/>
                <a:cs typeface="Calibri"/>
              </a:rPr>
              <a:t>Clarifying, sharing and understanding </a:t>
            </a:r>
            <a:r>
              <a:rPr lang="en-GB" dirty="0">
                <a:latin typeface="Calibri"/>
                <a:cs typeface="Calibri"/>
              </a:rPr>
              <a:t>learning intentions</a:t>
            </a:r>
          </a:p>
        </p:txBody>
      </p:sp>
      <p:sp>
        <p:nvSpPr>
          <p:cNvPr id="33" name="Rectangle 32"/>
          <p:cNvSpPr/>
          <p:nvPr/>
        </p:nvSpPr>
        <p:spPr>
          <a:xfrm>
            <a:off x="3655022" y="2528702"/>
            <a:ext cx="3058137" cy="1569660"/>
          </a:xfrm>
          <a:prstGeom prst="rect">
            <a:avLst/>
          </a:prstGeom>
        </p:spPr>
        <p:txBody>
          <a:bodyPr wrap="square">
            <a:spAutoFit/>
          </a:bodyPr>
          <a:lstStyle/>
          <a:p>
            <a:pPr lvl="0" algn="ctr" eaLnBrk="0" hangingPunct="0">
              <a:buClr>
                <a:schemeClr val="bg1"/>
              </a:buClr>
            </a:pPr>
            <a:r>
              <a:rPr lang="en-GB" dirty="0">
                <a:latin typeface="Calibri"/>
                <a:cs typeface="Calibri"/>
              </a:rPr>
              <a:t>Engineering effective discussions, tasks, and activities that elicit evidence of learning</a:t>
            </a:r>
          </a:p>
        </p:txBody>
      </p:sp>
      <p:sp>
        <p:nvSpPr>
          <p:cNvPr id="34" name="Rectangle 33"/>
          <p:cNvSpPr/>
          <p:nvPr/>
        </p:nvSpPr>
        <p:spPr>
          <a:xfrm>
            <a:off x="6640483" y="2485647"/>
            <a:ext cx="2315896" cy="1569660"/>
          </a:xfrm>
          <a:prstGeom prst="rect">
            <a:avLst/>
          </a:prstGeom>
        </p:spPr>
        <p:txBody>
          <a:bodyPr wrap="square">
            <a:spAutoFit/>
          </a:bodyPr>
          <a:lstStyle/>
          <a:p>
            <a:pPr lvl="0" algn="ctr" eaLnBrk="0" hangingPunct="0">
              <a:buClr>
                <a:schemeClr val="bg1"/>
              </a:buClr>
            </a:pPr>
            <a:r>
              <a:rPr lang="en-GB" dirty="0">
                <a:latin typeface="Calibri"/>
                <a:cs typeface="Calibri"/>
              </a:rPr>
              <a:t>Providing feedback that moves learners forward</a:t>
            </a:r>
          </a:p>
        </p:txBody>
      </p:sp>
      <p:sp>
        <p:nvSpPr>
          <p:cNvPr id="35" name="Rectangle 34"/>
          <p:cNvSpPr/>
          <p:nvPr/>
        </p:nvSpPr>
        <p:spPr>
          <a:xfrm>
            <a:off x="4001402" y="4461891"/>
            <a:ext cx="4572000" cy="830997"/>
          </a:xfrm>
          <a:prstGeom prst="rect">
            <a:avLst/>
          </a:prstGeom>
        </p:spPr>
        <p:txBody>
          <a:bodyPr>
            <a:spAutoFit/>
          </a:bodyPr>
          <a:lstStyle/>
          <a:p>
            <a:pPr lvl="0" algn="ctr" eaLnBrk="0" hangingPunct="0">
              <a:buClr>
                <a:schemeClr val="bg1"/>
              </a:buClr>
            </a:pPr>
            <a:r>
              <a:rPr lang="en-GB" dirty="0">
                <a:latin typeface="Calibri"/>
                <a:cs typeface="Calibri"/>
              </a:rPr>
              <a:t>Activating students as learning</a:t>
            </a:r>
          </a:p>
          <a:p>
            <a:pPr lvl="0" algn="ctr" eaLnBrk="0" hangingPunct="0">
              <a:buClr>
                <a:schemeClr val="bg1"/>
              </a:buClr>
            </a:pPr>
            <a:r>
              <a:rPr lang="en-GB" dirty="0">
                <a:latin typeface="Calibri"/>
                <a:cs typeface="Calibri"/>
              </a:rPr>
              <a:t>resources for one another</a:t>
            </a:r>
          </a:p>
        </p:txBody>
      </p:sp>
      <p:sp>
        <p:nvSpPr>
          <p:cNvPr id="36" name="Rectangle 35"/>
          <p:cNvSpPr/>
          <p:nvPr/>
        </p:nvSpPr>
        <p:spPr>
          <a:xfrm>
            <a:off x="3918931" y="5583584"/>
            <a:ext cx="4572000" cy="830997"/>
          </a:xfrm>
          <a:prstGeom prst="rect">
            <a:avLst/>
          </a:prstGeom>
        </p:spPr>
        <p:txBody>
          <a:bodyPr>
            <a:spAutoFit/>
          </a:bodyPr>
          <a:lstStyle/>
          <a:p>
            <a:pPr lvl="0" algn="ctr" eaLnBrk="0" hangingPunct="0">
              <a:buClr>
                <a:schemeClr val="bg1"/>
              </a:buClr>
            </a:pPr>
            <a:r>
              <a:rPr lang="en-GB" dirty="0">
                <a:latin typeface="Calibri"/>
                <a:cs typeface="Calibri"/>
              </a:rPr>
              <a:t>Activating students as owners</a:t>
            </a:r>
            <a:br>
              <a:rPr lang="en-GB" dirty="0">
                <a:latin typeface="Calibri"/>
                <a:cs typeface="Calibri"/>
              </a:rPr>
            </a:br>
            <a:r>
              <a:rPr lang="en-GB" dirty="0">
                <a:latin typeface="Calibri"/>
                <a:cs typeface="Calibri"/>
              </a:rPr>
              <a:t>of their own learning</a:t>
            </a:r>
          </a:p>
        </p:txBody>
      </p:sp>
      <p:sp>
        <p:nvSpPr>
          <p:cNvPr id="38" name="Rounded Rectangle 37"/>
          <p:cNvSpPr/>
          <p:nvPr/>
        </p:nvSpPr>
        <p:spPr>
          <a:xfrm>
            <a:off x="1533965" y="2589792"/>
            <a:ext cx="2028793" cy="3909431"/>
          </a:xfrm>
          <a:prstGeom prst="roundRect">
            <a:avLst/>
          </a:prstGeom>
          <a:solidFill>
            <a:srgbClr val="0000FF">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ounded Rectangle 38"/>
          <p:cNvSpPr/>
          <p:nvPr/>
        </p:nvSpPr>
        <p:spPr>
          <a:xfrm>
            <a:off x="3711206" y="2523809"/>
            <a:ext cx="2837011" cy="1567072"/>
          </a:xfrm>
          <a:prstGeom prst="roundRect">
            <a:avLst/>
          </a:prstGeom>
          <a:solidFill>
            <a:srgbClr val="008000">
              <a:alpha val="21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ounded Rectangle 39"/>
          <p:cNvSpPr/>
          <p:nvPr/>
        </p:nvSpPr>
        <p:spPr>
          <a:xfrm>
            <a:off x="6696666" y="2556800"/>
            <a:ext cx="2061781" cy="1550577"/>
          </a:xfrm>
          <a:prstGeom prst="roundRect">
            <a:avLst/>
          </a:prstGeom>
          <a:solidFill>
            <a:srgbClr val="3366FF">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ounded Rectangle 40"/>
          <p:cNvSpPr/>
          <p:nvPr/>
        </p:nvSpPr>
        <p:spPr>
          <a:xfrm>
            <a:off x="3711206" y="4288827"/>
            <a:ext cx="5030747" cy="1105198"/>
          </a:xfrm>
          <a:prstGeom prst="roundRect">
            <a:avLst/>
          </a:prstGeom>
          <a:solidFill>
            <a:srgbClr val="FF0000">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ounded Rectangle 41"/>
          <p:cNvSpPr/>
          <p:nvPr/>
        </p:nvSpPr>
        <p:spPr>
          <a:xfrm>
            <a:off x="3711206" y="5542485"/>
            <a:ext cx="5047240" cy="956739"/>
          </a:xfrm>
          <a:prstGeom prst="roundRect">
            <a:avLst/>
          </a:prstGeom>
          <a:solidFill>
            <a:srgbClr val="FFFF00">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11</a:t>
            </a:fld>
            <a:endParaRPr lang="en-GB" dirty="0"/>
          </a:p>
        </p:txBody>
      </p:sp>
    </p:spTree>
    <p:extLst>
      <p:ext uri="{BB962C8B-B14F-4D97-AF65-F5344CB8AC3E}">
        <p14:creationId xmlns:p14="http://schemas.microsoft.com/office/powerpoint/2010/main" val="8727095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23" grpId="0"/>
      <p:bldP spid="24" grpId="0"/>
      <p:bldP spid="25" grpId="0"/>
      <p:bldP spid="27" grpId="0"/>
      <p:bldP spid="28" grpId="0"/>
      <p:bldP spid="29" grpId="0"/>
      <p:bldP spid="30" grpId="0"/>
      <p:bldP spid="33" grpId="0"/>
      <p:bldP spid="34" grpId="0"/>
      <p:bldP spid="35" grpId="0"/>
      <p:bldP spid="36" grpId="0"/>
      <p:bldP spid="38" grpId="0" animBg="1"/>
      <p:bldP spid="39" grpId="0" animBg="1"/>
      <p:bldP spid="40" grpId="0" animBg="1"/>
      <p:bldP spid="41" grpId="0" animBg="1"/>
      <p:bldP spid="4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one big idea</a:t>
            </a:r>
            <a:endParaRPr lang="en-US" dirty="0"/>
          </a:p>
        </p:txBody>
      </p:sp>
      <p:sp>
        <p:nvSpPr>
          <p:cNvPr id="5" name="Rectangle 4"/>
          <p:cNvSpPr/>
          <p:nvPr/>
        </p:nvSpPr>
        <p:spPr>
          <a:xfrm>
            <a:off x="346379" y="1616558"/>
            <a:ext cx="8494539" cy="4981638"/>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316497" y="2475877"/>
            <a:ext cx="846155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351692" y="4230077"/>
            <a:ext cx="8479693" cy="1"/>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636982" y="1600062"/>
            <a:ext cx="0" cy="498163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341923" y="5431692"/>
            <a:ext cx="8466007" cy="11819"/>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415964" y="1621692"/>
            <a:ext cx="0" cy="4972539"/>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6613769" y="1611923"/>
            <a:ext cx="426" cy="496977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1356042" y="1614602"/>
            <a:ext cx="2487118" cy="830997"/>
          </a:xfrm>
          <a:prstGeom prst="rect">
            <a:avLst/>
          </a:prstGeom>
        </p:spPr>
        <p:txBody>
          <a:bodyPr wrap="square">
            <a:spAutoFit/>
          </a:bodyPr>
          <a:lstStyle/>
          <a:p>
            <a:pPr lvl="0" algn="ctr" eaLnBrk="0" hangingPunct="0">
              <a:buClr>
                <a:schemeClr val="bg1"/>
              </a:buClr>
            </a:pPr>
            <a:r>
              <a:rPr lang="en-GB" b="1" dirty="0">
                <a:latin typeface="Calibri"/>
                <a:cs typeface="Calibri"/>
              </a:rPr>
              <a:t>Where the learner is going</a:t>
            </a:r>
          </a:p>
        </p:txBody>
      </p:sp>
      <p:sp>
        <p:nvSpPr>
          <p:cNvPr id="24" name="Rectangle 23"/>
          <p:cNvSpPr/>
          <p:nvPr/>
        </p:nvSpPr>
        <p:spPr>
          <a:xfrm>
            <a:off x="3782355" y="1862033"/>
            <a:ext cx="2799865" cy="461665"/>
          </a:xfrm>
          <a:prstGeom prst="rect">
            <a:avLst/>
          </a:prstGeom>
        </p:spPr>
        <p:txBody>
          <a:bodyPr wrap="none">
            <a:spAutoFit/>
          </a:bodyPr>
          <a:lstStyle/>
          <a:p>
            <a:pPr lvl="0" algn="ctr" eaLnBrk="0" hangingPunct="0">
              <a:buClr>
                <a:schemeClr val="bg1"/>
              </a:buClr>
            </a:pPr>
            <a:r>
              <a:rPr lang="en-GB" b="1" dirty="0">
                <a:latin typeface="Calibri"/>
                <a:cs typeface="Calibri"/>
              </a:rPr>
              <a:t>Where the learner is</a:t>
            </a:r>
          </a:p>
        </p:txBody>
      </p:sp>
      <p:sp>
        <p:nvSpPr>
          <p:cNvPr id="25" name="Rectangle 24"/>
          <p:cNvSpPr/>
          <p:nvPr/>
        </p:nvSpPr>
        <p:spPr>
          <a:xfrm>
            <a:off x="6551633" y="1862032"/>
            <a:ext cx="2340755" cy="461665"/>
          </a:xfrm>
          <a:prstGeom prst="rect">
            <a:avLst/>
          </a:prstGeom>
        </p:spPr>
        <p:txBody>
          <a:bodyPr wrap="none">
            <a:spAutoFit/>
          </a:bodyPr>
          <a:lstStyle/>
          <a:p>
            <a:pPr lvl="0" algn="ctr" eaLnBrk="0" hangingPunct="0">
              <a:buClr>
                <a:schemeClr val="bg1"/>
              </a:buClr>
            </a:pPr>
            <a:r>
              <a:rPr lang="en-GB" b="1" dirty="0">
                <a:latin typeface="Calibri"/>
                <a:cs typeface="Calibri"/>
              </a:rPr>
              <a:t>How to get there</a:t>
            </a:r>
          </a:p>
        </p:txBody>
      </p:sp>
      <p:sp>
        <p:nvSpPr>
          <p:cNvPr id="27" name="Rectangle 26"/>
          <p:cNvSpPr/>
          <p:nvPr/>
        </p:nvSpPr>
        <p:spPr>
          <a:xfrm>
            <a:off x="271109" y="3049709"/>
            <a:ext cx="1175622" cy="461665"/>
          </a:xfrm>
          <a:prstGeom prst="rect">
            <a:avLst/>
          </a:prstGeom>
        </p:spPr>
        <p:txBody>
          <a:bodyPr wrap="none">
            <a:spAutoFit/>
          </a:bodyPr>
          <a:lstStyle/>
          <a:p>
            <a:pPr lvl="0" eaLnBrk="0" hangingPunct="0">
              <a:buClr>
                <a:schemeClr val="bg1"/>
              </a:buClr>
            </a:pPr>
            <a:r>
              <a:rPr lang="en-GB" b="1" dirty="0">
                <a:latin typeface="Calibri"/>
                <a:cs typeface="Calibri"/>
              </a:rPr>
              <a:t>Teacher</a:t>
            </a:r>
          </a:p>
        </p:txBody>
      </p:sp>
      <p:sp>
        <p:nvSpPr>
          <p:cNvPr id="28" name="Rectangle 27"/>
          <p:cNvSpPr/>
          <p:nvPr/>
        </p:nvSpPr>
        <p:spPr>
          <a:xfrm>
            <a:off x="362874" y="4385843"/>
            <a:ext cx="899886" cy="461665"/>
          </a:xfrm>
          <a:prstGeom prst="rect">
            <a:avLst/>
          </a:prstGeom>
        </p:spPr>
        <p:txBody>
          <a:bodyPr wrap="square">
            <a:spAutoFit/>
          </a:bodyPr>
          <a:lstStyle/>
          <a:p>
            <a:pPr lvl="0" eaLnBrk="0" hangingPunct="0">
              <a:buClr>
                <a:schemeClr val="bg1"/>
              </a:buClr>
            </a:pPr>
            <a:r>
              <a:rPr lang="en-GB" b="1" dirty="0" smtClean="0">
                <a:latin typeface="Calibri"/>
                <a:cs typeface="Calibri"/>
              </a:rPr>
              <a:t>Peer</a:t>
            </a:r>
            <a:endParaRPr lang="en-GB" b="1" dirty="0">
              <a:latin typeface="Calibri"/>
              <a:cs typeface="Calibri"/>
            </a:endParaRPr>
          </a:p>
        </p:txBody>
      </p:sp>
      <p:sp>
        <p:nvSpPr>
          <p:cNvPr id="29" name="Rectangle 28"/>
          <p:cNvSpPr/>
          <p:nvPr/>
        </p:nvSpPr>
        <p:spPr>
          <a:xfrm>
            <a:off x="319664" y="5705482"/>
            <a:ext cx="1160594" cy="461665"/>
          </a:xfrm>
          <a:prstGeom prst="rect">
            <a:avLst/>
          </a:prstGeom>
        </p:spPr>
        <p:txBody>
          <a:bodyPr wrap="none">
            <a:spAutoFit/>
          </a:bodyPr>
          <a:lstStyle/>
          <a:p>
            <a:pPr lvl="0" eaLnBrk="0" hangingPunct="0">
              <a:buClr>
                <a:schemeClr val="bg1"/>
              </a:buClr>
            </a:pPr>
            <a:r>
              <a:rPr lang="en-GB" b="1" dirty="0">
                <a:latin typeface="Calibri"/>
                <a:cs typeface="Calibri"/>
              </a:rPr>
              <a:t>Learner</a:t>
            </a:r>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12</a:t>
            </a:fld>
            <a:endParaRPr lang="en-GB" dirty="0"/>
          </a:p>
        </p:txBody>
      </p:sp>
      <p:sp>
        <p:nvSpPr>
          <p:cNvPr id="8" name="Rounded Rectangle 7"/>
          <p:cNvSpPr/>
          <p:nvPr/>
        </p:nvSpPr>
        <p:spPr>
          <a:xfrm>
            <a:off x="1458931" y="2521518"/>
            <a:ext cx="7291295" cy="397435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1890931" y="2918261"/>
            <a:ext cx="6320118" cy="3166824"/>
          </a:xfrm>
          <a:prstGeom prst="roundRect">
            <a:avLst/>
          </a:prstGeom>
          <a:noFill/>
        </p:spPr>
        <p:txBody>
          <a:bodyPr wrap="square" rtlCol="0">
            <a:spAutoFit/>
          </a:bodyPr>
          <a:lstStyle/>
          <a:p>
            <a:pPr algn="ctr"/>
            <a:r>
              <a:rPr lang="en-US" sz="3600" dirty="0" smtClean="0">
                <a:solidFill>
                  <a:schemeClr val="bg1"/>
                </a:solidFill>
              </a:rPr>
              <a:t>Using evidence of achievement to adapt what happens in classrooms to meet learner needs</a:t>
            </a:r>
            <a:endParaRPr lang="en-US" sz="3600" dirty="0">
              <a:solidFill>
                <a:schemeClr val="bg1"/>
              </a:solidFill>
            </a:endParaRPr>
          </a:p>
        </p:txBody>
      </p:sp>
    </p:spTree>
    <p:extLst>
      <p:ext uri="{BB962C8B-B14F-4D97-AF65-F5344CB8AC3E}">
        <p14:creationId xmlns:p14="http://schemas.microsoft.com/office/powerpoint/2010/main" val="9768566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23" grpId="0"/>
      <p:bldP spid="24" grpId="0"/>
      <p:bldP spid="25" grpId="0"/>
      <p:bldP spid="27" grpId="0"/>
      <p:bldP spid="28" grpId="0"/>
      <p:bldP spid="29" grpId="0"/>
      <p:bldP spid="8" grpId="0" animBg="1"/>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12775" y="228600"/>
            <a:ext cx="8153400" cy="990600"/>
          </a:xfrm>
        </p:spPr>
        <p:txBody>
          <a:bodyPr/>
          <a:lstStyle/>
          <a:p>
            <a:r>
              <a:rPr lang="en-US" smtClean="0">
                <a:latin typeface="Calibri" pitchFamily="34" charset="0"/>
                <a:cs typeface="Calibri" pitchFamily="34" charset="0"/>
              </a:rPr>
              <a:t>Examples of techniques</a:t>
            </a:r>
          </a:p>
        </p:txBody>
      </p:sp>
      <p:sp>
        <p:nvSpPr>
          <p:cNvPr id="32771" name="Rectangle 3"/>
          <p:cNvSpPr>
            <a:spLocks noGrp="1" noChangeArrowheads="1"/>
          </p:cNvSpPr>
          <p:nvPr>
            <p:ph type="body" idx="1"/>
          </p:nvPr>
        </p:nvSpPr>
        <p:spPr>
          <a:xfrm>
            <a:off x="612775" y="1600200"/>
            <a:ext cx="8153400" cy="4495800"/>
          </a:xfrm>
        </p:spPr>
        <p:txBody>
          <a:bodyPr/>
          <a:lstStyle/>
          <a:p>
            <a:r>
              <a:rPr lang="en-US" smtClean="0">
                <a:latin typeface="Calibri" pitchFamily="34" charset="0"/>
                <a:cs typeface="Calibri" pitchFamily="34" charset="0"/>
              </a:rPr>
              <a:t>Learning intentions</a:t>
            </a:r>
          </a:p>
          <a:p>
            <a:pPr lvl="1"/>
            <a:r>
              <a:rPr lang="en-US" smtClean="0">
                <a:latin typeface="Calibri" pitchFamily="34" charset="0"/>
                <a:cs typeface="Calibri" pitchFamily="34" charset="0"/>
              </a:rPr>
              <a:t>“sharing exemplars”</a:t>
            </a:r>
          </a:p>
          <a:p>
            <a:r>
              <a:rPr lang="en-US" smtClean="0">
                <a:latin typeface="Calibri" pitchFamily="34" charset="0"/>
                <a:cs typeface="Calibri" pitchFamily="34" charset="0"/>
              </a:rPr>
              <a:t>Eliciting evidence</a:t>
            </a:r>
          </a:p>
          <a:p>
            <a:pPr lvl="1"/>
            <a:r>
              <a:rPr lang="en-US" smtClean="0">
                <a:latin typeface="Calibri" pitchFamily="34" charset="0"/>
                <a:cs typeface="Calibri" pitchFamily="34" charset="0"/>
              </a:rPr>
              <a:t>“mini white-boards”</a:t>
            </a:r>
          </a:p>
          <a:p>
            <a:r>
              <a:rPr lang="en-US" smtClean="0">
                <a:latin typeface="Calibri" pitchFamily="34" charset="0"/>
                <a:cs typeface="Calibri" pitchFamily="34" charset="0"/>
              </a:rPr>
              <a:t>Providing feedback</a:t>
            </a:r>
          </a:p>
          <a:p>
            <a:pPr lvl="1"/>
            <a:r>
              <a:rPr lang="en-US" smtClean="0">
                <a:latin typeface="Calibri" pitchFamily="34" charset="0"/>
                <a:cs typeface="Calibri" pitchFamily="34" charset="0"/>
              </a:rPr>
              <a:t>“match the comments to the essays”</a:t>
            </a:r>
          </a:p>
          <a:p>
            <a:r>
              <a:rPr lang="en-US" smtClean="0">
                <a:latin typeface="Calibri" pitchFamily="34" charset="0"/>
                <a:cs typeface="Calibri" pitchFamily="34" charset="0"/>
              </a:rPr>
              <a:t>Students as owners of their learning</a:t>
            </a:r>
          </a:p>
          <a:p>
            <a:pPr lvl="1"/>
            <a:r>
              <a:rPr lang="en-US" smtClean="0">
                <a:latin typeface="Calibri" pitchFamily="34" charset="0"/>
                <a:cs typeface="Calibri" pitchFamily="34" charset="0"/>
              </a:rPr>
              <a:t>“coloured cups”</a:t>
            </a:r>
          </a:p>
          <a:p>
            <a:r>
              <a:rPr lang="en-US" smtClean="0">
                <a:latin typeface="Calibri" pitchFamily="34" charset="0"/>
                <a:cs typeface="Calibri" pitchFamily="34" charset="0"/>
              </a:rPr>
              <a:t>Students as learning resources</a:t>
            </a:r>
          </a:p>
          <a:p>
            <a:pPr lvl="1"/>
            <a:r>
              <a:rPr lang="en-US" smtClean="0">
                <a:latin typeface="Calibri" pitchFamily="34" charset="0"/>
                <a:cs typeface="Calibri" pitchFamily="34" charset="0"/>
              </a:rPr>
              <a:t>“pre-flight checklist”</a:t>
            </a:r>
          </a:p>
        </p:txBody>
      </p:sp>
    </p:spTree>
    <p:extLst>
      <p:ext uri="{BB962C8B-B14F-4D97-AF65-F5344CB8AC3E}">
        <p14:creationId xmlns:p14="http://schemas.microsoft.com/office/powerpoint/2010/main" val="186225749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Grp="1" noChangeArrowheads="1"/>
          </p:cNvSpPr>
          <p:nvPr>
            <p:ph type="ctrTitle"/>
          </p:nvPr>
        </p:nvSpPr>
        <p:spPr>
          <a:xfrm>
            <a:off x="904570" y="2344278"/>
            <a:ext cx="7826188" cy="1828800"/>
          </a:xfrm>
        </p:spPr>
        <p:txBody>
          <a:bodyPr>
            <a:normAutofit/>
          </a:bodyPr>
          <a:lstStyle/>
          <a:p>
            <a:r>
              <a:rPr lang="en-US" sz="5000" cap="none" dirty="0" smtClean="0"/>
              <a:t>So much for the easy bit</a:t>
            </a:r>
            <a:r>
              <a:rPr lang="en-US" sz="5000" dirty="0" smtClean="0"/>
              <a:t/>
            </a:r>
            <a:br>
              <a:rPr lang="en-US" sz="5000" dirty="0" smtClean="0"/>
            </a:br>
            <a:endParaRPr lang="en-GB" sz="50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r>
              <a:rPr lang="en-GB" dirty="0" smtClean="0"/>
              <a:t>The knowing-doing gap (</a:t>
            </a:r>
            <a:r>
              <a:rPr lang="en-US" dirty="0" err="1" smtClean="0"/>
              <a:t>Pfeffer</a:t>
            </a:r>
            <a:r>
              <a:rPr lang="en-US" dirty="0" smtClean="0"/>
              <a:t> 2000)</a:t>
            </a:r>
            <a:endParaRPr lang="en-GB" dirty="0"/>
          </a:p>
        </p:txBody>
      </p:sp>
      <p:graphicFrame>
        <p:nvGraphicFramePr>
          <p:cNvPr id="3" name="Content Placeholder 2"/>
          <p:cNvGraphicFramePr>
            <a:graphicFrameLocks noGrp="1"/>
          </p:cNvGraphicFramePr>
          <p:nvPr>
            <p:ph idx="4294967295"/>
            <p:extLst>
              <p:ext uri="{D42A27DB-BD31-4B8C-83A1-F6EECF244321}">
                <p14:modId xmlns:p14="http://schemas.microsoft.com/office/powerpoint/2010/main" val="3102302221"/>
              </p:ext>
            </p:extLst>
          </p:nvPr>
        </p:nvGraphicFramePr>
        <p:xfrm>
          <a:off x="612588" y="1555912"/>
          <a:ext cx="7919010" cy="5120736"/>
        </p:xfrm>
        <a:graphic>
          <a:graphicData uri="http://schemas.openxmlformats.org/drawingml/2006/table">
            <a:tbl>
              <a:tblPr firstRow="1" bandRow="1">
                <a:tableStyleId>{5C22544A-7EE6-4342-B048-85BDC9FD1C3A}</a:tableStyleId>
              </a:tblPr>
              <a:tblGrid>
                <a:gridCol w="4186702"/>
                <a:gridCol w="1874173"/>
                <a:gridCol w="1858135"/>
              </a:tblGrid>
              <a:tr h="625405">
                <a:tc>
                  <a:txBody>
                    <a:bodyPr/>
                    <a:lstStyle/>
                    <a:p>
                      <a:r>
                        <a:rPr lang="en-US" sz="1800" dirty="0" smtClean="0"/>
                        <a:t>Statement</a:t>
                      </a:r>
                      <a:endParaRPr lang="en-US" sz="1800" dirty="0"/>
                    </a:p>
                  </a:txBody>
                  <a:tcPr marT="45726" marB="45726"/>
                </a:tc>
                <a:tc>
                  <a:txBody>
                    <a:bodyPr/>
                    <a:lstStyle/>
                    <a:p>
                      <a:pPr algn="ctr"/>
                      <a:r>
                        <a:rPr lang="en-US" sz="1800" dirty="0" smtClean="0"/>
                        <a:t>We know we</a:t>
                      </a:r>
                      <a:br>
                        <a:rPr lang="en-US" sz="1800" dirty="0" smtClean="0"/>
                      </a:br>
                      <a:r>
                        <a:rPr lang="en-US" sz="1800" dirty="0" smtClean="0"/>
                        <a:t>should do this</a:t>
                      </a:r>
                      <a:endParaRPr lang="en-US" sz="1800" dirty="0"/>
                    </a:p>
                  </a:txBody>
                  <a:tcPr marT="45726" marB="45726"/>
                </a:tc>
                <a:tc>
                  <a:txBody>
                    <a:bodyPr/>
                    <a:lstStyle/>
                    <a:p>
                      <a:pPr algn="ctr"/>
                      <a:r>
                        <a:rPr lang="en-US" sz="1800" dirty="0" smtClean="0"/>
                        <a:t>We are</a:t>
                      </a:r>
                      <a:br>
                        <a:rPr lang="en-US" sz="1800" dirty="0" smtClean="0"/>
                      </a:br>
                      <a:r>
                        <a:rPr lang="en-US" sz="1800" dirty="0" smtClean="0"/>
                        <a:t>doing this</a:t>
                      </a:r>
                      <a:endParaRPr lang="en-US" sz="1800" dirty="0"/>
                    </a:p>
                  </a:txBody>
                  <a:tcPr marT="45726" marB="45726"/>
                </a:tc>
              </a:tr>
              <a:tr h="625405">
                <a:tc>
                  <a:txBody>
                    <a:bodyPr/>
                    <a:lstStyle/>
                    <a:p>
                      <a:r>
                        <a:rPr lang="en-US" sz="1800" dirty="0" smtClean="0"/>
                        <a:t>Getting good ideas from</a:t>
                      </a:r>
                      <a:r>
                        <a:rPr lang="en-US" sz="1800" baseline="0" dirty="0" smtClean="0"/>
                        <a:t> other units in the chain</a:t>
                      </a:r>
                      <a:endParaRPr lang="en-US" sz="1800" dirty="0"/>
                    </a:p>
                  </a:txBody>
                  <a:tcPr marT="45726" marB="45726"/>
                </a:tc>
                <a:tc>
                  <a:txBody>
                    <a:bodyPr/>
                    <a:lstStyle/>
                    <a:p>
                      <a:pPr algn="ctr"/>
                      <a:r>
                        <a:rPr lang="en-US" sz="1800" dirty="0" smtClean="0"/>
                        <a:t>4.9</a:t>
                      </a:r>
                      <a:endParaRPr lang="en-US" sz="1800" dirty="0"/>
                    </a:p>
                  </a:txBody>
                  <a:tcPr marT="45726" marB="45726"/>
                </a:tc>
                <a:tc>
                  <a:txBody>
                    <a:bodyPr/>
                    <a:lstStyle/>
                    <a:p>
                      <a:pPr algn="ctr"/>
                      <a:r>
                        <a:rPr lang="en-US" sz="1800" dirty="0" smtClean="0"/>
                        <a:t>4.0</a:t>
                      </a:r>
                    </a:p>
                  </a:txBody>
                  <a:tcPr marT="45726" marB="45726"/>
                </a:tc>
              </a:tr>
              <a:tr h="625405">
                <a:tc>
                  <a:txBody>
                    <a:bodyPr/>
                    <a:lstStyle/>
                    <a:p>
                      <a:r>
                        <a:rPr lang="en-US" sz="1800" dirty="0" smtClean="0"/>
                        <a:t>Instituting an active suggestions program</a:t>
                      </a:r>
                    </a:p>
                    <a:p>
                      <a:endParaRPr lang="en-US" sz="1800" dirty="0"/>
                    </a:p>
                  </a:txBody>
                  <a:tcPr marT="45726" marB="45726"/>
                </a:tc>
                <a:tc>
                  <a:txBody>
                    <a:bodyPr/>
                    <a:lstStyle/>
                    <a:p>
                      <a:pPr algn="ctr"/>
                      <a:r>
                        <a:rPr lang="en-US" sz="1800" dirty="0" smtClean="0"/>
                        <a:t>4.8</a:t>
                      </a:r>
                      <a:endParaRPr lang="en-US" sz="1800" dirty="0"/>
                    </a:p>
                  </a:txBody>
                  <a:tcPr marT="45726" marB="45726"/>
                </a:tc>
                <a:tc>
                  <a:txBody>
                    <a:bodyPr/>
                    <a:lstStyle/>
                    <a:p>
                      <a:pPr algn="ctr"/>
                      <a:r>
                        <a:rPr lang="en-US" sz="1800" dirty="0" smtClean="0"/>
                        <a:t>3.9</a:t>
                      </a:r>
                      <a:endParaRPr lang="en-US" sz="1800" dirty="0"/>
                    </a:p>
                  </a:txBody>
                  <a:tcPr marT="45726" marB="45726"/>
                </a:tc>
              </a:tr>
              <a:tr h="625405">
                <a:tc>
                  <a:txBody>
                    <a:bodyPr/>
                    <a:lstStyle/>
                    <a:p>
                      <a:r>
                        <a:rPr lang="en-US" sz="1800" dirty="0" smtClean="0"/>
                        <a:t>Using</a:t>
                      </a:r>
                      <a:r>
                        <a:rPr lang="en-US" sz="1800" baseline="0" dirty="0" smtClean="0"/>
                        <a:t> a detailed assessment process for new hires</a:t>
                      </a:r>
                      <a:endParaRPr lang="en-US" sz="1800" dirty="0"/>
                    </a:p>
                  </a:txBody>
                  <a:tcPr marT="45726" marB="45726"/>
                </a:tc>
                <a:tc>
                  <a:txBody>
                    <a:bodyPr/>
                    <a:lstStyle/>
                    <a:p>
                      <a:pPr algn="ctr"/>
                      <a:r>
                        <a:rPr lang="en-US" sz="1800" dirty="0" smtClean="0"/>
                        <a:t>5.0</a:t>
                      </a:r>
                      <a:endParaRPr lang="en-US" sz="1800" dirty="0"/>
                    </a:p>
                  </a:txBody>
                  <a:tcPr marT="45726" marB="45726"/>
                </a:tc>
                <a:tc>
                  <a:txBody>
                    <a:bodyPr/>
                    <a:lstStyle/>
                    <a:p>
                      <a:pPr algn="ctr"/>
                      <a:r>
                        <a:rPr lang="en-US" sz="1800" dirty="0" smtClean="0"/>
                        <a:t>4.2</a:t>
                      </a:r>
                      <a:endParaRPr lang="en-US" sz="1800" dirty="0"/>
                    </a:p>
                  </a:txBody>
                  <a:tcPr marT="45726" marB="45726"/>
                </a:tc>
              </a:tr>
              <a:tr h="625405">
                <a:tc>
                  <a:txBody>
                    <a:bodyPr/>
                    <a:lstStyle/>
                    <a:p>
                      <a:r>
                        <a:rPr lang="en-US" sz="1800" dirty="0" smtClean="0"/>
                        <a:t>Posting</a:t>
                      </a:r>
                      <a:r>
                        <a:rPr lang="en-US" sz="1800" baseline="0" dirty="0" smtClean="0"/>
                        <a:t> all jobs internally</a:t>
                      </a:r>
                    </a:p>
                    <a:p>
                      <a:endParaRPr lang="en-US" sz="1800" dirty="0"/>
                    </a:p>
                  </a:txBody>
                  <a:tcPr marT="45726" marB="45726"/>
                </a:tc>
                <a:tc>
                  <a:txBody>
                    <a:bodyPr/>
                    <a:lstStyle/>
                    <a:p>
                      <a:pPr algn="ctr"/>
                      <a:r>
                        <a:rPr lang="en-US" sz="1800" dirty="0" smtClean="0"/>
                        <a:t>4.2</a:t>
                      </a:r>
                      <a:endParaRPr lang="en-US" sz="1800" dirty="0"/>
                    </a:p>
                  </a:txBody>
                  <a:tcPr marT="45726" marB="45726"/>
                </a:tc>
                <a:tc>
                  <a:txBody>
                    <a:bodyPr/>
                    <a:lstStyle/>
                    <a:p>
                      <a:pPr algn="ctr"/>
                      <a:r>
                        <a:rPr lang="en-US" sz="1800" dirty="0" smtClean="0"/>
                        <a:t>3.5</a:t>
                      </a:r>
                      <a:endParaRPr lang="en-US" sz="1800" dirty="0"/>
                    </a:p>
                  </a:txBody>
                  <a:tcPr marT="45726" marB="45726"/>
                </a:tc>
              </a:tr>
              <a:tr h="625405">
                <a:tc>
                  <a:txBody>
                    <a:bodyPr/>
                    <a:lstStyle/>
                    <a:p>
                      <a:r>
                        <a:rPr lang="en-US" sz="1800" dirty="0" smtClean="0"/>
                        <a:t>Talking openly about learning</a:t>
                      </a:r>
                      <a:r>
                        <a:rPr lang="en-US" sz="1800" baseline="0" dirty="0" smtClean="0"/>
                        <a:t> from mistakes</a:t>
                      </a:r>
                      <a:endParaRPr lang="en-US" sz="1800" dirty="0"/>
                    </a:p>
                  </a:txBody>
                  <a:tcPr marT="45726" marB="45726"/>
                </a:tc>
                <a:tc>
                  <a:txBody>
                    <a:bodyPr/>
                    <a:lstStyle/>
                    <a:p>
                      <a:pPr algn="ctr"/>
                      <a:r>
                        <a:rPr lang="en-US" sz="1800" dirty="0" smtClean="0"/>
                        <a:t>4.9</a:t>
                      </a:r>
                      <a:endParaRPr lang="en-US" sz="1800" dirty="0"/>
                    </a:p>
                  </a:txBody>
                  <a:tcPr marT="45726" marB="45726"/>
                </a:tc>
                <a:tc>
                  <a:txBody>
                    <a:bodyPr/>
                    <a:lstStyle/>
                    <a:p>
                      <a:pPr algn="ctr"/>
                      <a:r>
                        <a:rPr lang="en-US" sz="1800" dirty="0" smtClean="0"/>
                        <a:t>4.3</a:t>
                      </a:r>
                      <a:endParaRPr lang="en-US" sz="1800" dirty="0"/>
                    </a:p>
                  </a:txBody>
                  <a:tcPr marT="45726" marB="45726"/>
                </a:tc>
              </a:tr>
              <a:tr h="625405">
                <a:tc>
                  <a:txBody>
                    <a:bodyPr/>
                    <a:lstStyle/>
                    <a:p>
                      <a:r>
                        <a:rPr lang="en-US" sz="1800" dirty="0" smtClean="0"/>
                        <a:t>Providing employees with frequent feedback</a:t>
                      </a:r>
                      <a:endParaRPr lang="en-US" sz="1800" dirty="0"/>
                    </a:p>
                  </a:txBody>
                  <a:tcPr marT="45726" marB="45726"/>
                </a:tc>
                <a:tc>
                  <a:txBody>
                    <a:bodyPr/>
                    <a:lstStyle/>
                    <a:p>
                      <a:pPr algn="ctr"/>
                      <a:r>
                        <a:rPr lang="en-US" sz="1800" dirty="0" smtClean="0"/>
                        <a:t>5.7</a:t>
                      </a:r>
                      <a:endParaRPr lang="en-US" sz="1800" dirty="0"/>
                    </a:p>
                  </a:txBody>
                  <a:tcPr marT="45726" marB="45726"/>
                </a:tc>
                <a:tc>
                  <a:txBody>
                    <a:bodyPr/>
                    <a:lstStyle/>
                    <a:p>
                      <a:pPr algn="ctr"/>
                      <a:r>
                        <a:rPr lang="en-US" sz="1800" dirty="0" smtClean="0"/>
                        <a:t>5.2</a:t>
                      </a:r>
                      <a:endParaRPr lang="en-US" sz="1800" dirty="0"/>
                    </a:p>
                  </a:txBody>
                  <a:tcPr marT="45726" marB="45726"/>
                </a:tc>
              </a:tr>
              <a:tr h="625405">
                <a:tc>
                  <a:txBody>
                    <a:bodyPr/>
                    <a:lstStyle/>
                    <a:p>
                      <a:r>
                        <a:rPr lang="en-US" sz="1800" dirty="0" smtClean="0"/>
                        <a:t>Sharing information about financial performance</a:t>
                      </a:r>
                      <a:endParaRPr lang="en-US" sz="1800" dirty="0"/>
                    </a:p>
                  </a:txBody>
                  <a:tcPr marT="45726" marB="45726"/>
                </a:tc>
                <a:tc>
                  <a:txBody>
                    <a:bodyPr/>
                    <a:lstStyle/>
                    <a:p>
                      <a:pPr algn="ctr"/>
                      <a:r>
                        <a:rPr lang="en-US" sz="1800" dirty="0" smtClean="0"/>
                        <a:t>4.3</a:t>
                      </a:r>
                      <a:endParaRPr lang="en-US" sz="1800" dirty="0"/>
                    </a:p>
                  </a:txBody>
                  <a:tcPr marT="45726" marB="45726"/>
                </a:tc>
                <a:tc>
                  <a:txBody>
                    <a:bodyPr/>
                    <a:lstStyle/>
                    <a:p>
                      <a:pPr algn="ctr"/>
                      <a:r>
                        <a:rPr lang="en-US" sz="1800" dirty="0" smtClean="0"/>
                        <a:t>3.8</a:t>
                      </a:r>
                      <a:endParaRPr lang="en-US" sz="1800" dirty="0"/>
                    </a:p>
                  </a:txBody>
                  <a:tcPr marT="45726" marB="45726"/>
                </a:tc>
              </a:tr>
            </a:tbl>
          </a:graphicData>
        </a:graphic>
      </p:graphicFrame>
    </p:spTree>
    <p:extLst>
      <p:ext uri="{BB962C8B-B14F-4D97-AF65-F5344CB8AC3E}">
        <p14:creationId xmlns:p14="http://schemas.microsoft.com/office/powerpoint/2010/main" val="193169697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smtClean="0"/>
              <a:t>The happiness hypothesis (Haidt, 2005)</a:t>
            </a:r>
            <a:endParaRPr lang="en-US"/>
          </a:p>
        </p:txBody>
      </p:sp>
      <p:graphicFrame>
        <p:nvGraphicFramePr>
          <p:cNvPr id="5" name="Content Placeholder 4"/>
          <p:cNvGraphicFramePr>
            <a:graphicFrameLocks noGrp="1"/>
          </p:cNvGraphicFramePr>
          <p:nvPr>
            <p:ph idx="1"/>
          </p:nvPr>
        </p:nvGraphicFramePr>
        <p:xfrm>
          <a:off x="612775" y="1600200"/>
          <a:ext cx="8229600" cy="4114800"/>
        </p:xfrm>
        <a:graphic>
          <a:graphicData uri="http://schemas.openxmlformats.org/drawingml/2006/table">
            <a:tbl>
              <a:tblPr firstRow="1" bandRow="1">
                <a:tableStyleId>{5C22544A-7EE6-4342-B048-85BDC9FD1C3A}</a:tableStyleId>
              </a:tblPr>
              <a:tblGrid>
                <a:gridCol w="1945921"/>
                <a:gridCol w="2876274"/>
                <a:gridCol w="3407405"/>
              </a:tblGrid>
              <a:tr h="640080">
                <a:tc>
                  <a:txBody>
                    <a:bodyPr/>
                    <a:lstStyle/>
                    <a:p>
                      <a:endParaRPr lang="en-US" sz="1800" dirty="0"/>
                    </a:p>
                  </a:txBody>
                  <a:tcPr/>
                </a:tc>
                <a:tc>
                  <a:txBody>
                    <a:bodyPr/>
                    <a:lstStyle/>
                    <a:p>
                      <a:pPr algn="ctr"/>
                      <a:r>
                        <a:rPr lang="en-US" sz="3600" dirty="0" smtClean="0"/>
                        <a:t>+</a:t>
                      </a:r>
                      <a:endParaRPr lang="en-US" sz="3600" dirty="0"/>
                    </a:p>
                  </a:txBody>
                  <a:tcPr/>
                </a:tc>
                <a:tc>
                  <a:txBody>
                    <a:bodyPr/>
                    <a:lstStyle/>
                    <a:p>
                      <a:pPr algn="ctr"/>
                      <a:r>
                        <a:rPr lang="en-US" sz="3600" dirty="0" smtClean="0"/>
                        <a:t>–</a:t>
                      </a:r>
                      <a:endParaRPr lang="en-US" sz="3600" dirty="0"/>
                    </a:p>
                  </a:txBody>
                  <a:tcPr/>
                </a:tc>
              </a:tr>
              <a:tr h="1737360">
                <a:tc>
                  <a:txBody>
                    <a:bodyPr/>
                    <a:lstStyle/>
                    <a:p>
                      <a:r>
                        <a:rPr lang="en-US" sz="1800" dirty="0" smtClean="0"/>
                        <a:t>The rider</a:t>
                      </a:r>
                      <a:endParaRPr lang="en-US" sz="1800" dirty="0"/>
                    </a:p>
                  </a:txBody>
                  <a:tcPr/>
                </a:tc>
                <a:tc>
                  <a:txBody>
                    <a:bodyPr/>
                    <a:lstStyle/>
                    <a:p>
                      <a:r>
                        <a:rPr lang="en-US" sz="1800" dirty="0" smtClean="0"/>
                        <a:t>Rational</a:t>
                      </a:r>
                    </a:p>
                    <a:p>
                      <a:r>
                        <a:rPr lang="en-US" sz="1800" dirty="0" smtClean="0"/>
                        <a:t>Good at complex</a:t>
                      </a:r>
                      <a:r>
                        <a:rPr lang="en-US" sz="1800" baseline="0" dirty="0" smtClean="0"/>
                        <a:t> </a:t>
                      </a:r>
                      <a:r>
                        <a:rPr lang="en-US" sz="1800" dirty="0" smtClean="0"/>
                        <a:t>analysis</a:t>
                      </a:r>
                    </a:p>
                    <a:p>
                      <a:r>
                        <a:rPr lang="en-US" sz="1800" dirty="0" smtClean="0"/>
                        <a:t>Focused on the long-term</a:t>
                      </a:r>
                    </a:p>
                    <a:p>
                      <a:r>
                        <a:rPr lang="en-US" sz="1800" dirty="0" smtClean="0"/>
                        <a:t>Thinks</a:t>
                      </a:r>
                      <a:r>
                        <a:rPr lang="en-US" sz="1800" baseline="0" dirty="0" smtClean="0"/>
                        <a:t> about the future</a:t>
                      </a:r>
                      <a:endParaRPr lang="en-US" sz="1800" dirty="0" smtClean="0"/>
                    </a:p>
                    <a:p>
                      <a:endParaRPr lang="en-US" sz="1800" dirty="0" smtClean="0"/>
                    </a:p>
                    <a:p>
                      <a:endParaRPr lang="en-US" sz="1800" dirty="0" smtClean="0"/>
                    </a:p>
                  </a:txBody>
                  <a:tcPr/>
                </a:tc>
                <a:tc>
                  <a:txBody>
                    <a:bodyPr/>
                    <a:lstStyle/>
                    <a:p>
                      <a:r>
                        <a:rPr lang="en-US" sz="1800" dirty="0" smtClean="0"/>
                        <a:t>Weak</a:t>
                      </a:r>
                    </a:p>
                    <a:p>
                      <a:r>
                        <a:rPr lang="en-US" sz="1800" dirty="0" smtClean="0"/>
                        <a:t>Easily distracted</a:t>
                      </a:r>
                    </a:p>
                    <a:p>
                      <a:r>
                        <a:rPr lang="en-US" sz="1800" dirty="0" smtClean="0"/>
                        <a:t>Gets</a:t>
                      </a:r>
                      <a:r>
                        <a:rPr lang="en-US" sz="1800" baseline="0" dirty="0" smtClean="0"/>
                        <a:t> bogged down in detail</a:t>
                      </a:r>
                      <a:endParaRPr lang="en-US" sz="1800" dirty="0" smtClean="0"/>
                    </a:p>
                    <a:p>
                      <a:r>
                        <a:rPr lang="en-US" sz="1800" dirty="0" smtClean="0"/>
                        <a:t>Tires quickly</a:t>
                      </a:r>
                      <a:endParaRPr lang="en-US" sz="1800" dirty="0"/>
                    </a:p>
                  </a:txBody>
                  <a:tcPr/>
                </a:tc>
              </a:tr>
              <a:tr h="1737360">
                <a:tc>
                  <a:txBody>
                    <a:bodyPr/>
                    <a:lstStyle/>
                    <a:p>
                      <a:r>
                        <a:rPr lang="en-US" sz="1800" dirty="0" smtClean="0"/>
                        <a:t>The elephant</a:t>
                      </a:r>
                      <a:endParaRPr lang="en-US" sz="1800" dirty="0"/>
                    </a:p>
                  </a:txBody>
                  <a:tcPr/>
                </a:tc>
                <a:tc>
                  <a:txBody>
                    <a:bodyPr/>
                    <a:lstStyle/>
                    <a:p>
                      <a:r>
                        <a:rPr lang="en-US" sz="1800" dirty="0" smtClean="0"/>
                        <a:t>Instinctive</a:t>
                      </a:r>
                    </a:p>
                    <a:p>
                      <a:r>
                        <a:rPr lang="en-US" sz="1800" dirty="0" smtClean="0"/>
                        <a:t>Compassionate</a:t>
                      </a:r>
                    </a:p>
                    <a:p>
                      <a:r>
                        <a:rPr lang="en-US" sz="1800" dirty="0" smtClean="0"/>
                        <a:t>Sympathetic</a:t>
                      </a:r>
                    </a:p>
                    <a:p>
                      <a:r>
                        <a:rPr lang="en-US" sz="1800" dirty="0" smtClean="0"/>
                        <a:t>Loyal</a:t>
                      </a:r>
                    </a:p>
                    <a:p>
                      <a:r>
                        <a:rPr lang="en-US" sz="1800" dirty="0" smtClean="0"/>
                        <a:t>Protective</a:t>
                      </a:r>
                    </a:p>
                    <a:p>
                      <a:r>
                        <a:rPr lang="en-US" sz="1800" dirty="0" smtClean="0"/>
                        <a:t>Powerful</a:t>
                      </a:r>
                    </a:p>
                  </a:txBody>
                  <a:tcPr/>
                </a:tc>
                <a:tc>
                  <a:txBody>
                    <a:bodyPr/>
                    <a:lstStyle/>
                    <a:p>
                      <a:r>
                        <a:rPr lang="en-US" sz="1800" dirty="0" smtClean="0"/>
                        <a:t>Emotional</a:t>
                      </a:r>
                    </a:p>
                    <a:p>
                      <a:r>
                        <a:rPr lang="en-US" sz="1800" dirty="0" smtClean="0"/>
                        <a:t>Skittish</a:t>
                      </a:r>
                    </a:p>
                    <a:p>
                      <a:r>
                        <a:rPr lang="en-US" sz="1800" dirty="0" smtClean="0"/>
                        <a:t>Focused</a:t>
                      </a:r>
                      <a:r>
                        <a:rPr lang="en-US" sz="1800" baseline="0" dirty="0" smtClean="0"/>
                        <a:t> on the short-term</a:t>
                      </a:r>
                    </a:p>
                    <a:p>
                      <a:r>
                        <a:rPr lang="en-US" sz="1800" baseline="0" dirty="0" smtClean="0"/>
                        <a:t>Thinks about the present</a:t>
                      </a:r>
                      <a:endParaRPr lang="en-US" sz="1800" dirty="0"/>
                    </a:p>
                  </a:txBody>
                  <a:tcPr/>
                </a:tc>
              </a:tr>
            </a:tbl>
          </a:graphicData>
        </a:graphic>
      </p:graphicFrame>
    </p:spTree>
    <p:extLst>
      <p:ext uri="{BB962C8B-B14F-4D97-AF65-F5344CB8AC3E}">
        <p14:creationId xmlns:p14="http://schemas.microsoft.com/office/powerpoint/2010/main" val="13678640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p:txBody>
          <a:bodyPr>
            <a:normAutofit fontScale="90000"/>
          </a:bodyPr>
          <a:lstStyle/>
          <a:p>
            <a:r>
              <a:rPr lang="en-US" smtClean="0"/>
              <a:t>Strategies for change (Heath &amp; Heath, 2010)</a:t>
            </a:r>
            <a:endParaRPr lang="en-US"/>
          </a:p>
        </p:txBody>
      </p:sp>
      <p:sp>
        <p:nvSpPr>
          <p:cNvPr id="7170" name="Content Placeholder 2"/>
          <p:cNvSpPr>
            <a:spLocks noGrp="1"/>
          </p:cNvSpPr>
          <p:nvPr>
            <p:ph idx="1"/>
          </p:nvPr>
        </p:nvSpPr>
        <p:spPr>
          <a:xfrm>
            <a:off x="612648" y="1600200"/>
            <a:ext cx="8153400" cy="5257800"/>
          </a:xfrm>
        </p:spPr>
        <p:txBody>
          <a:bodyPr>
            <a:normAutofit lnSpcReduction="10000"/>
          </a:bodyPr>
          <a:lstStyle/>
          <a:p>
            <a:pPr>
              <a:lnSpc>
                <a:spcPct val="110000"/>
              </a:lnSpc>
            </a:pPr>
            <a:r>
              <a:rPr lang="en-US" dirty="0" smtClean="0"/>
              <a:t>Direct the rider</a:t>
            </a:r>
          </a:p>
          <a:p>
            <a:pPr lvl="1">
              <a:lnSpc>
                <a:spcPct val="110000"/>
              </a:lnSpc>
            </a:pPr>
            <a:r>
              <a:rPr lang="en-US" dirty="0" smtClean="0"/>
              <a:t>Follow the bright spots</a:t>
            </a:r>
          </a:p>
          <a:p>
            <a:pPr lvl="1">
              <a:lnSpc>
                <a:spcPct val="110000"/>
              </a:lnSpc>
            </a:pPr>
            <a:r>
              <a:rPr lang="en-US" dirty="0" smtClean="0"/>
              <a:t>Script the critical moves</a:t>
            </a:r>
          </a:p>
          <a:p>
            <a:pPr lvl="1">
              <a:lnSpc>
                <a:spcPct val="110000"/>
              </a:lnSpc>
            </a:pPr>
            <a:r>
              <a:rPr lang="en-US" dirty="0" smtClean="0"/>
              <a:t>Point to the destination</a:t>
            </a:r>
          </a:p>
          <a:p>
            <a:pPr>
              <a:lnSpc>
                <a:spcPct val="110000"/>
              </a:lnSpc>
            </a:pPr>
            <a:r>
              <a:rPr lang="en-US" dirty="0" smtClean="0"/>
              <a:t>Motivate the elephant</a:t>
            </a:r>
          </a:p>
          <a:p>
            <a:pPr lvl="1">
              <a:lnSpc>
                <a:spcPct val="110000"/>
              </a:lnSpc>
            </a:pPr>
            <a:r>
              <a:rPr lang="en-US" dirty="0" smtClean="0"/>
              <a:t>Find the feeling</a:t>
            </a:r>
          </a:p>
          <a:p>
            <a:pPr lvl="1">
              <a:lnSpc>
                <a:spcPct val="110000"/>
              </a:lnSpc>
            </a:pPr>
            <a:r>
              <a:rPr lang="en-US" dirty="0" smtClean="0"/>
              <a:t>Shrink the change</a:t>
            </a:r>
          </a:p>
          <a:p>
            <a:pPr lvl="1">
              <a:lnSpc>
                <a:spcPct val="110000"/>
              </a:lnSpc>
            </a:pPr>
            <a:r>
              <a:rPr lang="en-US" dirty="0" smtClean="0"/>
              <a:t>Grow your people</a:t>
            </a:r>
          </a:p>
          <a:p>
            <a:pPr>
              <a:lnSpc>
                <a:spcPct val="110000"/>
              </a:lnSpc>
            </a:pPr>
            <a:r>
              <a:rPr lang="en-US" dirty="0" smtClean="0"/>
              <a:t>Shape the path</a:t>
            </a:r>
          </a:p>
          <a:p>
            <a:pPr lvl="1">
              <a:lnSpc>
                <a:spcPct val="110000"/>
              </a:lnSpc>
            </a:pPr>
            <a:r>
              <a:rPr lang="en-US" dirty="0" smtClean="0"/>
              <a:t>Tweak the environment</a:t>
            </a:r>
          </a:p>
          <a:p>
            <a:pPr lvl="1">
              <a:lnSpc>
                <a:spcPct val="110000"/>
              </a:lnSpc>
            </a:pPr>
            <a:r>
              <a:rPr lang="en-US" dirty="0" smtClean="0"/>
              <a:t>Build habits</a:t>
            </a:r>
          </a:p>
          <a:p>
            <a:pPr lvl="1">
              <a:lnSpc>
                <a:spcPct val="110000"/>
              </a:lnSpc>
            </a:pPr>
            <a:r>
              <a:rPr lang="en-US" dirty="0" smtClean="0"/>
              <a:t>Rally the herd</a:t>
            </a:r>
            <a:endParaRPr lang="en-US" dirty="0"/>
          </a:p>
        </p:txBody>
      </p:sp>
    </p:spTree>
    <p:extLst>
      <p:ext uri="{BB962C8B-B14F-4D97-AF65-F5344CB8AC3E}">
        <p14:creationId xmlns:p14="http://schemas.microsoft.com/office/powerpoint/2010/main" val="9659208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ChangeArrowheads="1"/>
          </p:cNvSpPr>
          <p:nvPr>
            <p:ph type="title"/>
          </p:nvPr>
        </p:nvSpPr>
        <p:spPr/>
        <p:txBody>
          <a:bodyPr/>
          <a:lstStyle/>
          <a:p>
            <a:r>
              <a:rPr lang="en-US" dirty="0" smtClean="0"/>
              <a:t>A model for teacher learning</a:t>
            </a:r>
            <a:endParaRPr lang="en-US" dirty="0"/>
          </a:p>
        </p:txBody>
      </p:sp>
      <p:sp>
        <p:nvSpPr>
          <p:cNvPr id="113666" name="Rectangle 3"/>
          <p:cNvSpPr>
            <a:spLocks noGrp="1" noChangeArrowheads="1"/>
          </p:cNvSpPr>
          <p:nvPr>
            <p:ph sz="quarter" idx="1"/>
          </p:nvPr>
        </p:nvSpPr>
        <p:spPr/>
        <p:txBody>
          <a:bodyPr>
            <a:normAutofit/>
          </a:bodyPr>
          <a:lstStyle/>
          <a:p>
            <a:r>
              <a:rPr lang="en-US" dirty="0" smtClean="0"/>
              <a:t>Content, then process</a:t>
            </a:r>
          </a:p>
          <a:p>
            <a:r>
              <a:rPr lang="en-US" dirty="0" smtClean="0"/>
              <a:t>Content (what we want teachers to change):</a:t>
            </a:r>
          </a:p>
          <a:p>
            <a:pPr lvl="1"/>
            <a:r>
              <a:rPr lang="en-US" dirty="0" smtClean="0"/>
              <a:t>Evidence</a:t>
            </a:r>
          </a:p>
          <a:p>
            <a:pPr lvl="1"/>
            <a:r>
              <a:rPr lang="en-US" dirty="0" smtClean="0"/>
              <a:t>Ideas (strategies and techniques)</a:t>
            </a:r>
          </a:p>
          <a:p>
            <a:r>
              <a:rPr lang="en-US" dirty="0" smtClean="0"/>
              <a:t>Process (how to go about change):</a:t>
            </a:r>
          </a:p>
          <a:p>
            <a:pPr lvl="1"/>
            <a:r>
              <a:rPr lang="en-US" dirty="0" smtClean="0"/>
              <a:t>Choice</a:t>
            </a:r>
          </a:p>
          <a:p>
            <a:pPr lvl="1"/>
            <a:r>
              <a:rPr lang="en-US" dirty="0" smtClean="0"/>
              <a:t>Flexibility</a:t>
            </a:r>
          </a:p>
          <a:p>
            <a:pPr lvl="1"/>
            <a:r>
              <a:rPr lang="en-US" dirty="0" smtClean="0"/>
              <a:t>Small steps</a:t>
            </a:r>
          </a:p>
          <a:p>
            <a:pPr lvl="1"/>
            <a:r>
              <a:rPr lang="en-US" dirty="0" smtClean="0"/>
              <a:t>Accountability</a:t>
            </a:r>
          </a:p>
          <a:p>
            <a:pPr lvl="1"/>
            <a:r>
              <a:rPr lang="en-US" dirty="0" smtClean="0"/>
              <a:t>Support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18</a:t>
            </a:fld>
            <a:endParaRPr lang="en-GB" dirty="0"/>
          </a:p>
        </p:txBody>
      </p:sp>
      <p:grpSp>
        <p:nvGrpSpPr>
          <p:cNvPr id="5" name="Group 4"/>
          <p:cNvGrpSpPr>
            <a:grpSpLocks/>
          </p:cNvGrpSpPr>
          <p:nvPr/>
        </p:nvGrpSpPr>
        <p:grpSpPr bwMode="auto">
          <a:xfrm>
            <a:off x="256285" y="2105654"/>
            <a:ext cx="8647111" cy="1219943"/>
            <a:chOff x="-1182" y="913"/>
            <a:chExt cx="5387" cy="1919"/>
          </a:xfrm>
          <a:solidFill>
            <a:srgbClr val="EDAA61">
              <a:alpha val="59000"/>
            </a:srgbClr>
          </a:solidFill>
        </p:grpSpPr>
        <p:sp>
          <p:nvSpPr>
            <p:cNvPr id="6" name="Rectangle 5"/>
            <p:cNvSpPr>
              <a:spLocks noChangeArrowheads="1"/>
            </p:cNvSpPr>
            <p:nvPr/>
          </p:nvSpPr>
          <p:spPr bwMode="auto">
            <a:xfrm>
              <a:off x="-1182" y="913"/>
              <a:ext cx="5387" cy="1919"/>
            </a:xfrm>
            <a:prstGeom prst="rect">
              <a:avLst/>
            </a:prstGeom>
            <a:solidFill>
              <a:srgbClr val="EDAA61">
                <a:alpha val="25000"/>
              </a:srgbClr>
            </a:solidFill>
            <a:ln w="12700">
              <a:solidFill>
                <a:srgbClr val="786E69"/>
              </a:solidFill>
              <a:miter lim="800000"/>
              <a:headEnd/>
              <a:tailEnd/>
            </a:ln>
          </p:spPr>
          <p:txBody>
            <a:bodyPr wrap="none" anchor="ctr">
              <a:prstTxWarp prst="textNoShape">
                <a:avLst/>
              </a:prstTxWarp>
            </a:bodyPr>
            <a:lstStyle/>
            <a:p>
              <a:pPr>
                <a:defRPr/>
              </a:pPr>
              <a:endParaRPr lang="en-US"/>
            </a:p>
          </p:txBody>
        </p:sp>
        <p:sp>
          <p:nvSpPr>
            <p:cNvPr id="7" name="Text Box 6"/>
            <p:cNvSpPr txBox="1">
              <a:spLocks noChangeArrowheads="1"/>
            </p:cNvSpPr>
            <p:nvPr/>
          </p:nvSpPr>
          <p:spPr bwMode="auto">
            <a:xfrm>
              <a:off x="3040" y="1352"/>
              <a:ext cx="1063" cy="379"/>
            </a:xfrm>
            <a:prstGeom prst="rect">
              <a:avLst/>
            </a:prstGeom>
            <a:noFill/>
            <a:ln w="12700">
              <a:noFill/>
              <a:miter lim="800000"/>
              <a:headEnd/>
              <a:tailEnd/>
            </a:ln>
          </p:spPr>
          <p:txBody>
            <a:bodyPr wrap="square">
              <a:prstTxWarp prst="textNoShape">
                <a:avLst/>
              </a:prstTxWarp>
              <a:spAutoFit/>
            </a:bodyPr>
            <a:lstStyle/>
            <a:p>
              <a:pPr algn="r" defTabSz="762000">
                <a:spcBef>
                  <a:spcPct val="50000"/>
                </a:spcBef>
                <a:defRPr/>
              </a:pPr>
              <a:r>
                <a:rPr lang="en-US" sz="3200" b="1" dirty="0">
                  <a:solidFill>
                    <a:srgbClr val="73786E"/>
                  </a:solidFill>
                  <a:latin typeface="+mj-lt"/>
                </a:rPr>
                <a:t>Science</a:t>
              </a:r>
              <a:endParaRPr lang="en-US" sz="3200" b="1" dirty="0">
                <a:latin typeface="+mj-lt"/>
              </a:endParaRPr>
            </a:p>
          </p:txBody>
        </p:sp>
      </p:grpSp>
      <p:grpSp>
        <p:nvGrpSpPr>
          <p:cNvPr id="8" name="Group 7"/>
          <p:cNvGrpSpPr>
            <a:grpSpLocks/>
          </p:cNvGrpSpPr>
          <p:nvPr/>
        </p:nvGrpSpPr>
        <p:grpSpPr bwMode="auto">
          <a:xfrm>
            <a:off x="256061" y="3375732"/>
            <a:ext cx="8647112" cy="2590289"/>
            <a:chOff x="153" y="3499"/>
            <a:chExt cx="5387" cy="629"/>
          </a:xfrm>
          <a:solidFill>
            <a:srgbClr val="3488B6">
              <a:alpha val="50000"/>
            </a:srgbClr>
          </a:solidFill>
        </p:grpSpPr>
        <p:sp>
          <p:nvSpPr>
            <p:cNvPr id="9" name="Rectangle 8"/>
            <p:cNvSpPr>
              <a:spLocks noChangeArrowheads="1"/>
            </p:cNvSpPr>
            <p:nvPr/>
          </p:nvSpPr>
          <p:spPr bwMode="auto">
            <a:xfrm>
              <a:off x="153" y="3499"/>
              <a:ext cx="5387" cy="629"/>
            </a:xfrm>
            <a:prstGeom prst="rect">
              <a:avLst/>
            </a:prstGeom>
            <a:solidFill>
              <a:srgbClr val="3488B6">
                <a:alpha val="25000"/>
              </a:srgbClr>
            </a:solidFill>
            <a:ln w="12700">
              <a:solidFill>
                <a:srgbClr val="786E69"/>
              </a:solidFill>
              <a:miter lim="800000"/>
              <a:headEnd/>
              <a:tailEnd/>
            </a:ln>
          </p:spPr>
          <p:txBody>
            <a:bodyPr wrap="none" anchor="ctr">
              <a:prstTxWarp prst="textNoShape">
                <a:avLst/>
              </a:prstTxWarp>
            </a:bodyPr>
            <a:lstStyle/>
            <a:p>
              <a:pPr>
                <a:defRPr/>
              </a:pPr>
              <a:endParaRPr lang="en-US"/>
            </a:p>
          </p:txBody>
        </p:sp>
        <p:sp>
          <p:nvSpPr>
            <p:cNvPr id="10" name="Text Box 9"/>
            <p:cNvSpPr txBox="1">
              <a:spLocks noChangeArrowheads="1"/>
            </p:cNvSpPr>
            <p:nvPr/>
          </p:nvSpPr>
          <p:spPr bwMode="auto">
            <a:xfrm>
              <a:off x="4437" y="3714"/>
              <a:ext cx="991" cy="219"/>
            </a:xfrm>
            <a:prstGeom prst="rect">
              <a:avLst/>
            </a:prstGeom>
            <a:noFill/>
            <a:ln w="12700">
              <a:noFill/>
              <a:miter lim="800000"/>
              <a:headEnd/>
              <a:tailEnd/>
            </a:ln>
          </p:spPr>
          <p:txBody>
            <a:bodyPr wrap="square">
              <a:prstTxWarp prst="textNoShape">
                <a:avLst/>
              </a:prstTxWarp>
              <a:spAutoFit/>
            </a:bodyPr>
            <a:lstStyle/>
            <a:p>
              <a:pPr algn="r" defTabSz="762000">
                <a:spcBef>
                  <a:spcPct val="50000"/>
                </a:spcBef>
                <a:defRPr/>
              </a:pPr>
              <a:r>
                <a:rPr lang="en-US" sz="3200" b="1" dirty="0">
                  <a:solidFill>
                    <a:srgbClr val="73786E"/>
                  </a:solidFill>
                  <a:latin typeface="+mj-lt"/>
                </a:rPr>
                <a:t>Design</a:t>
              </a:r>
              <a:endParaRPr lang="en-US" sz="3200" b="1" dirty="0">
                <a:latin typeface="+mj-lt"/>
              </a:endParaRP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366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366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366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366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366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366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366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366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3666">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5374" y="1524011"/>
            <a:ext cx="8234082" cy="1828800"/>
          </a:xfrm>
        </p:spPr>
        <p:txBody>
          <a:bodyPr>
            <a:normAutofit/>
          </a:bodyPr>
          <a:lstStyle/>
          <a:p>
            <a:r>
              <a:rPr lang="en-US" sz="5000" cap="none" smtClean="0"/>
              <a:t>Choice</a:t>
            </a:r>
            <a:endParaRPr lang="en-US" sz="5000" cap="none" dirty="0"/>
          </a:p>
        </p:txBody>
      </p:sp>
    </p:spTree>
    <p:extLst>
      <p:ext uri="{BB962C8B-B14F-4D97-AF65-F5344CB8AC3E}">
        <p14:creationId xmlns:p14="http://schemas.microsoft.com/office/powerpoint/2010/main" val="16822273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Meet </a:t>
            </a:r>
            <a:r>
              <a:rPr lang="en-US" dirty="0" err="1" smtClean="0"/>
              <a:t>Maddie</a:t>
            </a:r>
            <a:r>
              <a:rPr lang="en-US" dirty="0" smtClean="0"/>
              <a:t> Parlier…</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52799CE-711A-FA44-BA4E-E463DA170A36}" type="slidenum">
              <a:rPr lang="en-US" smtClean="0"/>
              <a:pPr>
                <a:defRPr/>
              </a:pPr>
              <a:t>2</a:t>
            </a:fld>
            <a:endParaRPr lang="en-US"/>
          </a:p>
        </p:txBody>
      </p:sp>
      <p:pic>
        <p:nvPicPr>
          <p:cNvPr id="8" name="Content Placeholder 7" descr="davidson-wide.jpg"/>
          <p:cNvPicPr>
            <a:picLocks noGrp="1" noChangeAspect="1"/>
          </p:cNvPicPr>
          <p:nvPr>
            <p:ph sz="quarter" idx="1"/>
          </p:nvPr>
        </p:nvPicPr>
        <p:blipFill>
          <a:blip r:embed="rId3">
            <a:extLst>
              <a:ext uri="{28A0092B-C50C-407E-A947-70E740481C1C}">
                <a14:useLocalDpi xmlns:a14="http://schemas.microsoft.com/office/drawing/2010/main" val="0"/>
              </a:ext>
            </a:extLst>
          </a:blip>
          <a:srcRect l="4145" r="4145"/>
          <a:stretch>
            <a:fillRect/>
          </a:stretch>
        </p:blipFill>
        <p:spPr>
          <a:xfrm>
            <a:off x="612648" y="1600200"/>
            <a:ext cx="8153400" cy="4406153"/>
          </a:xfrm>
        </p:spPr>
      </p:pic>
      <p:sp>
        <p:nvSpPr>
          <p:cNvPr id="9" name="TextBox 8"/>
          <p:cNvSpPr txBox="1"/>
          <p:nvPr/>
        </p:nvSpPr>
        <p:spPr>
          <a:xfrm>
            <a:off x="612588" y="6290236"/>
            <a:ext cx="3077883" cy="369332"/>
          </a:xfrm>
          <a:prstGeom prst="rect">
            <a:avLst/>
          </a:prstGeom>
          <a:noFill/>
        </p:spPr>
        <p:txBody>
          <a:bodyPr wrap="square" rtlCol="0">
            <a:spAutoFit/>
          </a:bodyPr>
          <a:lstStyle/>
          <a:p>
            <a:r>
              <a:rPr lang="en-US" sz="1800" dirty="0" smtClean="0">
                <a:solidFill>
                  <a:schemeClr val="accent1"/>
                </a:solidFill>
                <a:latin typeface="+mj-lt"/>
              </a:rPr>
              <a:t>Davidson (2012)</a:t>
            </a:r>
            <a:endParaRPr lang="en-US" sz="1800" dirty="0">
              <a:solidFill>
                <a:schemeClr val="accent1"/>
              </a:solidFill>
              <a:latin typeface="+mj-lt"/>
            </a:endParaRPr>
          </a:p>
        </p:txBody>
      </p:sp>
    </p:spTree>
    <p:extLst>
      <p:ext uri="{BB962C8B-B14F-4D97-AF65-F5344CB8AC3E}">
        <p14:creationId xmlns:p14="http://schemas.microsoft.com/office/powerpoint/2010/main" val="222335964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noChangeArrowheads="1"/>
          </p:cNvSpPr>
          <p:nvPr>
            <p:ph type="title"/>
          </p:nvPr>
        </p:nvSpPr>
        <p:spPr/>
        <p:txBody>
          <a:bodyPr>
            <a:noAutofit/>
          </a:bodyPr>
          <a:lstStyle/>
          <a:p>
            <a:r>
              <a:rPr lang="en-US" dirty="0" smtClean="0"/>
              <a:t>A strengths-based approach to change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20</a:t>
            </a:fld>
            <a:endParaRPr lang="en-GB" dirty="0"/>
          </a:p>
        </p:txBody>
      </p:sp>
      <p:sp>
        <p:nvSpPr>
          <p:cNvPr id="115714" name="Rectangle 3"/>
          <p:cNvSpPr>
            <a:spLocks noGrp="1" noChangeArrowheads="1"/>
          </p:cNvSpPr>
          <p:nvPr>
            <p:ph sz="quarter" idx="1"/>
          </p:nvPr>
        </p:nvSpPr>
        <p:spPr>
          <a:xfrm>
            <a:off x="612648" y="1600200"/>
            <a:ext cx="8153400" cy="5257800"/>
          </a:xfrm>
        </p:spPr>
        <p:txBody>
          <a:bodyPr>
            <a:normAutofit fontScale="92500"/>
          </a:bodyPr>
          <a:lstStyle/>
          <a:p>
            <a:r>
              <a:rPr lang="en-US" sz="2800" dirty="0" err="1" smtClean="0"/>
              <a:t>Belbin</a:t>
            </a:r>
            <a:r>
              <a:rPr lang="en-US" sz="2800" dirty="0" smtClean="0"/>
              <a:t> inventory (Management teams: Why they succeed or fail):</a:t>
            </a:r>
          </a:p>
          <a:p>
            <a:pPr lvl="1"/>
            <a:r>
              <a:rPr lang="en-US" sz="2400" dirty="0" smtClean="0"/>
              <a:t>Eight team roles (defined as “a tendency to behave, contribute and interrelate with others in a particular way”):</a:t>
            </a:r>
          </a:p>
          <a:p>
            <a:pPr lvl="2"/>
            <a:r>
              <a:rPr lang="en-US" sz="2200" dirty="0" smtClean="0"/>
              <a:t>Company worker; innovator; shaper; chairperson; resource investigator; monitor/evaluator; completer/finisher; team worker</a:t>
            </a:r>
          </a:p>
          <a:p>
            <a:pPr lvl="1"/>
            <a:r>
              <a:rPr lang="en-US" sz="2400" dirty="0" smtClean="0"/>
              <a:t>Key ideas:</a:t>
            </a:r>
          </a:p>
          <a:p>
            <a:pPr lvl="2"/>
            <a:r>
              <a:rPr lang="en-US" sz="2200" dirty="0" smtClean="0"/>
              <a:t>Each role has strengths and allowable weaknesses</a:t>
            </a:r>
          </a:p>
          <a:p>
            <a:pPr lvl="2"/>
            <a:r>
              <a:rPr lang="en-US" sz="2200" dirty="0" smtClean="0"/>
              <a:t>People rarely sustain “out-of-role” behavior, especially under stress</a:t>
            </a:r>
          </a:p>
          <a:p>
            <a:r>
              <a:rPr lang="en-US" sz="2800" dirty="0" smtClean="0"/>
              <a:t>Each teacher’s personal approach to teaching is similar:</a:t>
            </a:r>
          </a:p>
          <a:p>
            <a:pPr lvl="1"/>
            <a:r>
              <a:rPr lang="en-US" sz="2400" dirty="0" smtClean="0"/>
              <a:t>Some teachers’ weaknesses require immediate attention</a:t>
            </a:r>
          </a:p>
          <a:p>
            <a:pPr lvl="1"/>
            <a:r>
              <a:rPr lang="en-US" sz="2400" dirty="0" smtClean="0"/>
              <a:t>For most, however, students benefit more from the development of teachers’ strengths</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4368" y="1510564"/>
            <a:ext cx="8166847" cy="1828800"/>
          </a:xfrm>
        </p:spPr>
        <p:txBody>
          <a:bodyPr>
            <a:normAutofit/>
          </a:bodyPr>
          <a:lstStyle/>
          <a:p>
            <a:r>
              <a:rPr lang="en-US" sz="5000" cap="none" smtClean="0"/>
              <a:t>Flexibility</a:t>
            </a:r>
            <a:endParaRPr lang="en-US" sz="5000" cap="none" dirty="0"/>
          </a:p>
        </p:txBody>
      </p:sp>
    </p:spTree>
    <p:extLst>
      <p:ext uri="{BB962C8B-B14F-4D97-AF65-F5344CB8AC3E}">
        <p14:creationId xmlns:p14="http://schemas.microsoft.com/office/powerpoint/2010/main" val="89455826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Grp="1" noChangeArrowheads="1"/>
          </p:cNvSpPr>
          <p:nvPr>
            <p:ph type="title"/>
          </p:nvPr>
        </p:nvSpPr>
        <p:spPr/>
        <p:txBody>
          <a:bodyPr/>
          <a:lstStyle/>
          <a:p>
            <a:r>
              <a:rPr lang="en-US" dirty="0" smtClean="0"/>
              <a:t>Strategies vs. techniques</a:t>
            </a:r>
            <a:endParaRPr lang="en-US" dirty="0"/>
          </a:p>
        </p:txBody>
      </p:sp>
      <p:sp>
        <p:nvSpPr>
          <p:cNvPr id="117762" name="Rectangle 3"/>
          <p:cNvSpPr>
            <a:spLocks noGrp="1" noChangeArrowheads="1"/>
          </p:cNvSpPr>
          <p:nvPr>
            <p:ph sz="quarter" idx="1"/>
          </p:nvPr>
        </p:nvSpPr>
        <p:spPr/>
        <p:txBody>
          <a:bodyPr>
            <a:normAutofit/>
          </a:bodyPr>
          <a:lstStyle/>
          <a:p>
            <a:r>
              <a:rPr lang="en-US" dirty="0" smtClean="0"/>
              <a:t>Distinguish between strategies and techniques:</a:t>
            </a:r>
          </a:p>
          <a:p>
            <a:pPr lvl="1"/>
            <a:r>
              <a:rPr lang="en-US" dirty="0" smtClean="0"/>
              <a:t>Strategies define the territory of formative assessment (no-brainers)</a:t>
            </a:r>
          </a:p>
          <a:p>
            <a:pPr lvl="1"/>
            <a:r>
              <a:rPr lang="en-US" dirty="0" smtClean="0"/>
              <a:t>Teachers are responsible for choice of techniques:</a:t>
            </a:r>
          </a:p>
          <a:p>
            <a:pPr lvl="2"/>
            <a:r>
              <a:rPr lang="en-US" dirty="0" smtClean="0"/>
              <a:t>Allows for customization; caters for local context</a:t>
            </a:r>
          </a:p>
          <a:p>
            <a:pPr lvl="2"/>
            <a:r>
              <a:rPr lang="en-US" dirty="0" smtClean="0"/>
              <a:t>Creates ownership; shares responsibility</a:t>
            </a:r>
          </a:p>
          <a:p>
            <a:r>
              <a:rPr lang="en-US" dirty="0" smtClean="0"/>
              <a:t>Key requirements of techniques:</a:t>
            </a:r>
          </a:p>
          <a:p>
            <a:pPr lvl="1"/>
            <a:r>
              <a:rPr lang="en-US" dirty="0" smtClean="0"/>
              <a:t>They embody the deep cognitive and affective principles that research shows are important</a:t>
            </a:r>
          </a:p>
          <a:p>
            <a:pPr lvl="1"/>
            <a:r>
              <a:rPr lang="en-US" dirty="0" smtClean="0"/>
              <a:t>They are seen as relevant, feasible and acceptable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22</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4369" y="1483670"/>
            <a:ext cx="8166847" cy="1828800"/>
          </a:xfrm>
        </p:spPr>
        <p:txBody>
          <a:bodyPr>
            <a:normAutofit/>
          </a:bodyPr>
          <a:lstStyle/>
          <a:p>
            <a:r>
              <a:rPr lang="en-US" sz="5000" cap="none" dirty="0" smtClean="0"/>
              <a:t>Small steps</a:t>
            </a:r>
            <a:endParaRPr lang="en-US" sz="5000" cap="none" dirty="0"/>
          </a:p>
        </p:txBody>
      </p:sp>
    </p:spTree>
    <p:extLst>
      <p:ext uri="{BB962C8B-B14F-4D97-AF65-F5344CB8AC3E}">
        <p14:creationId xmlns:p14="http://schemas.microsoft.com/office/powerpoint/2010/main" val="428325598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Grp="1" noChangeArrowheads="1"/>
          </p:cNvSpPr>
          <p:nvPr>
            <p:ph type="title"/>
          </p:nvPr>
        </p:nvSpPr>
        <p:spPr/>
        <p:txBody>
          <a:bodyPr/>
          <a:lstStyle/>
          <a:p>
            <a:r>
              <a:rPr lang="en-US" dirty="0" smtClean="0"/>
              <a:t>Why is teacher change so slow?</a:t>
            </a:r>
            <a:endParaRPr lang="en-US" dirty="0"/>
          </a:p>
        </p:txBody>
      </p:sp>
      <p:sp>
        <p:nvSpPr>
          <p:cNvPr id="119810" name="Rectangle 3"/>
          <p:cNvSpPr>
            <a:spLocks noGrp="1" noChangeArrowheads="1"/>
          </p:cNvSpPr>
          <p:nvPr>
            <p:ph sz="quarter" idx="1"/>
          </p:nvPr>
        </p:nvSpPr>
        <p:spPr>
          <a:xfrm>
            <a:off x="612648" y="1600200"/>
            <a:ext cx="8153400" cy="5257800"/>
          </a:xfrm>
        </p:spPr>
        <p:txBody>
          <a:bodyPr>
            <a:normAutofit fontScale="85000" lnSpcReduction="10000"/>
          </a:bodyPr>
          <a:lstStyle/>
          <a:p>
            <a:pPr>
              <a:lnSpc>
                <a:spcPct val="120000"/>
              </a:lnSpc>
            </a:pPr>
            <a:r>
              <a:rPr lang="en-US" dirty="0" smtClean="0"/>
              <a:t>Because of the nature of teacher expertise</a:t>
            </a:r>
          </a:p>
          <a:p>
            <a:pPr>
              <a:lnSpc>
                <a:spcPct val="120000"/>
              </a:lnSpc>
            </a:pPr>
            <a:r>
              <a:rPr lang="en-US" dirty="0" smtClean="0"/>
              <a:t>According to Berliner (1994), experts:</a:t>
            </a:r>
          </a:p>
          <a:p>
            <a:pPr lvl="1">
              <a:lnSpc>
                <a:spcPct val="120000"/>
              </a:lnSpc>
            </a:pPr>
            <a:r>
              <a:rPr lang="en-US" dirty="0"/>
              <a:t>e</a:t>
            </a:r>
            <a:r>
              <a:rPr lang="en-US" dirty="0" smtClean="0"/>
              <a:t>xcel mainly in their own domain</a:t>
            </a:r>
          </a:p>
          <a:p>
            <a:pPr lvl="1">
              <a:lnSpc>
                <a:spcPct val="120000"/>
              </a:lnSpc>
            </a:pPr>
            <a:r>
              <a:rPr lang="en-US" dirty="0" smtClean="0"/>
              <a:t>develop automaticity for operations needed for their goals</a:t>
            </a:r>
          </a:p>
          <a:p>
            <a:pPr lvl="1">
              <a:lnSpc>
                <a:spcPct val="120000"/>
              </a:lnSpc>
            </a:pPr>
            <a:r>
              <a:rPr lang="en-US" dirty="0"/>
              <a:t>a</a:t>
            </a:r>
            <a:r>
              <a:rPr lang="en-US" dirty="0" smtClean="0"/>
              <a:t>re more sensitive to the task demands and social situations</a:t>
            </a:r>
          </a:p>
          <a:p>
            <a:pPr lvl="1">
              <a:lnSpc>
                <a:spcPct val="120000"/>
              </a:lnSpc>
            </a:pPr>
            <a:r>
              <a:rPr lang="en-US" dirty="0"/>
              <a:t>a</a:t>
            </a:r>
            <a:r>
              <a:rPr lang="en-US" dirty="0" smtClean="0"/>
              <a:t>re more opportunistic and flexible than novices</a:t>
            </a:r>
          </a:p>
          <a:p>
            <a:pPr lvl="1">
              <a:lnSpc>
                <a:spcPct val="120000"/>
              </a:lnSpc>
            </a:pPr>
            <a:r>
              <a:rPr lang="en-US" dirty="0"/>
              <a:t>r</a:t>
            </a:r>
            <a:r>
              <a:rPr lang="en-US" dirty="0" smtClean="0"/>
              <a:t>epresent problems in qualitatively different ways than novices</a:t>
            </a:r>
          </a:p>
          <a:p>
            <a:pPr lvl="1">
              <a:lnSpc>
                <a:spcPct val="120000"/>
              </a:lnSpc>
            </a:pPr>
            <a:r>
              <a:rPr lang="en-US" dirty="0" smtClean="0"/>
              <a:t>have faster and more accurate pattern recognition capabilities</a:t>
            </a:r>
          </a:p>
          <a:p>
            <a:pPr lvl="1">
              <a:lnSpc>
                <a:spcPct val="120000"/>
              </a:lnSpc>
            </a:pPr>
            <a:r>
              <a:rPr lang="en-US" dirty="0" smtClean="0"/>
              <a:t>see richer patterns in the areas of their expertise</a:t>
            </a:r>
          </a:p>
          <a:p>
            <a:pPr lvl="1">
              <a:lnSpc>
                <a:spcPct val="120000"/>
              </a:lnSpc>
            </a:pPr>
            <a:r>
              <a:rPr lang="en-US" dirty="0" smtClean="0"/>
              <a:t>begin to solve problems slower but bring richer and more personal sources of information to bear</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24</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p:cNvSpPr>
            <a:spLocks noChangeArrowheads="1"/>
          </p:cNvSpPr>
          <p:nvPr/>
        </p:nvSpPr>
        <p:spPr bwMode="auto">
          <a:xfrm>
            <a:off x="304800" y="1295400"/>
            <a:ext cx="7848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600">
              <a:solidFill>
                <a:srgbClr val="9E2487"/>
              </a:solidFill>
              <a:latin typeface="Arial" charset="0"/>
            </a:endParaRPr>
          </a:p>
        </p:txBody>
      </p:sp>
      <p:sp>
        <p:nvSpPr>
          <p:cNvPr id="121858" name="Rectangle 3"/>
          <p:cNvSpPr>
            <a:spLocks noGrp="1" noChangeArrowheads="1"/>
          </p:cNvSpPr>
          <p:nvPr>
            <p:ph type="title"/>
          </p:nvPr>
        </p:nvSpPr>
        <p:spPr/>
        <p:txBody>
          <a:bodyPr/>
          <a:lstStyle/>
          <a:p>
            <a:r>
              <a:rPr lang="en-GB" dirty="0" smtClean="0"/>
              <a:t>Knowing more than we can say</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25</a:t>
            </a:fld>
            <a:endParaRPr lang="en-GB" dirty="0"/>
          </a:p>
        </p:txBody>
      </p:sp>
      <p:sp>
        <p:nvSpPr>
          <p:cNvPr id="833540" name="Rectangle 4"/>
          <p:cNvSpPr>
            <a:spLocks noGrp="1" noChangeArrowheads="1"/>
          </p:cNvSpPr>
          <p:nvPr>
            <p:ph sz="quarter" idx="1"/>
          </p:nvPr>
        </p:nvSpPr>
        <p:spPr/>
        <p:txBody>
          <a:bodyPr/>
          <a:lstStyle/>
          <a:p>
            <a:r>
              <a:rPr lang="en-US" sz="2800" dirty="0" smtClean="0"/>
              <a:t>Six video extracts of a person delivering cardiopulmonary resuscitation (CPR):</a:t>
            </a:r>
          </a:p>
          <a:p>
            <a:pPr lvl="1"/>
            <a:r>
              <a:rPr lang="en-US" dirty="0" smtClean="0"/>
              <a:t>Five of the video extracts feature students</a:t>
            </a:r>
          </a:p>
          <a:p>
            <a:pPr lvl="1"/>
            <a:r>
              <a:rPr lang="en-US" dirty="0" smtClean="0"/>
              <a:t>One of the video extracts feature an expert</a:t>
            </a:r>
          </a:p>
          <a:p>
            <a:r>
              <a:rPr lang="en-US" sz="2800" dirty="0" smtClean="0"/>
              <a:t>Videos shown to three groups:</a:t>
            </a:r>
          </a:p>
          <a:p>
            <a:pPr lvl="1"/>
            <a:r>
              <a:rPr lang="en-US" sz="2500" dirty="0" smtClean="0"/>
              <a:t>students, experts, instructors</a:t>
            </a:r>
          </a:p>
          <a:p>
            <a:r>
              <a:rPr lang="en-US" sz="2800" dirty="0" smtClean="0"/>
              <a:t>Success rate in identifying the expert:</a:t>
            </a:r>
          </a:p>
          <a:p>
            <a:pPr lvl="1">
              <a:tabLst>
                <a:tab pos="2241550" algn="l"/>
              </a:tabLst>
            </a:pPr>
            <a:r>
              <a:rPr lang="en-US" dirty="0" smtClean="0"/>
              <a:t>Experts	90%</a:t>
            </a:r>
          </a:p>
          <a:p>
            <a:pPr lvl="1">
              <a:tabLst>
                <a:tab pos="2241550" algn="l"/>
              </a:tabLst>
            </a:pPr>
            <a:r>
              <a:rPr lang="en-US" dirty="0" smtClean="0"/>
              <a:t>Students	50%</a:t>
            </a:r>
          </a:p>
          <a:p>
            <a:pPr lvl="1">
              <a:tabLst>
                <a:tab pos="2241550" algn="l"/>
              </a:tabLst>
            </a:pPr>
            <a:r>
              <a:rPr lang="en-US" dirty="0" smtClean="0"/>
              <a:t>Instructors	30%</a:t>
            </a:r>
            <a:endParaRPr lang="en-US" dirty="0"/>
          </a:p>
        </p:txBody>
      </p:sp>
      <p:sp>
        <p:nvSpPr>
          <p:cNvPr id="4" name="TextBox 3"/>
          <p:cNvSpPr txBox="1"/>
          <p:nvPr/>
        </p:nvSpPr>
        <p:spPr>
          <a:xfrm>
            <a:off x="524311" y="6127413"/>
            <a:ext cx="3149600" cy="369332"/>
          </a:xfrm>
          <a:prstGeom prst="rect">
            <a:avLst/>
          </a:prstGeom>
          <a:noFill/>
        </p:spPr>
        <p:txBody>
          <a:bodyPr wrap="square" rtlCol="0">
            <a:spAutoFit/>
          </a:bodyPr>
          <a:lstStyle/>
          <a:p>
            <a:r>
              <a:rPr lang="en-US" sz="1800" dirty="0" smtClean="0">
                <a:solidFill>
                  <a:srgbClr val="525A93"/>
                </a:solidFill>
                <a:latin typeface="+mj-lt"/>
              </a:rPr>
              <a:t>Klein &amp; Klein</a:t>
            </a:r>
            <a:r>
              <a:rPr lang="en-US" sz="1800" dirty="0">
                <a:solidFill>
                  <a:srgbClr val="525A93"/>
                </a:solidFill>
                <a:latin typeface="+mj-lt"/>
              </a:rPr>
              <a:t> </a:t>
            </a:r>
            <a:r>
              <a:rPr lang="en-US" sz="1800" dirty="0" smtClean="0">
                <a:solidFill>
                  <a:srgbClr val="525A93"/>
                </a:solidFill>
                <a:latin typeface="+mj-lt"/>
              </a:rPr>
              <a:t>(1981)</a:t>
            </a:r>
            <a:endParaRPr lang="en-US" sz="1800" dirty="0">
              <a:solidFill>
                <a:srgbClr val="525A93"/>
              </a:solidFill>
              <a:latin typeface="+mj-l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3354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33540">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833540">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833540">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833540">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33540">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33540">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833540">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83354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3540"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p:cNvSpPr>
            <a:spLocks noGrp="1" noChangeArrowheads="1"/>
          </p:cNvSpPr>
          <p:nvPr>
            <p:ph type="title"/>
          </p:nvPr>
        </p:nvSpPr>
        <p:spPr/>
        <p:txBody>
          <a:bodyPr/>
          <a:lstStyle/>
          <a:p>
            <a:r>
              <a:rPr lang="en-US" smtClean="0"/>
              <a:t>Looking at the wrong knowledge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19ABF79A-F4A3-5E49-A6CE-5B8CF779BC37}" type="slidenum">
              <a:rPr lang="en-GB" smtClean="0"/>
              <a:pPr/>
              <a:t>26</a:t>
            </a:fld>
            <a:endParaRPr lang="en-GB" dirty="0"/>
          </a:p>
        </p:txBody>
      </p:sp>
      <p:sp>
        <p:nvSpPr>
          <p:cNvPr id="125954" name="Rectangle 3"/>
          <p:cNvSpPr>
            <a:spLocks noGrp="1" noChangeArrowheads="1"/>
          </p:cNvSpPr>
          <p:nvPr>
            <p:ph sz="quarter" idx="1"/>
          </p:nvPr>
        </p:nvSpPr>
        <p:spPr>
          <a:xfrm>
            <a:off x="595939" y="1449795"/>
            <a:ext cx="8153400" cy="5257800"/>
          </a:xfrm>
        </p:spPr>
        <p:txBody>
          <a:bodyPr>
            <a:normAutofit fontScale="85000" lnSpcReduction="20000"/>
          </a:bodyPr>
          <a:lstStyle/>
          <a:p>
            <a:pPr>
              <a:lnSpc>
                <a:spcPct val="120000"/>
              </a:lnSpc>
            </a:pPr>
            <a:r>
              <a:rPr lang="en-US" dirty="0" smtClean="0"/>
              <a:t>The most powerful teacher knowledge is not explicit:</a:t>
            </a:r>
          </a:p>
          <a:p>
            <a:pPr lvl="1">
              <a:lnSpc>
                <a:spcPct val="120000"/>
              </a:lnSpc>
            </a:pPr>
            <a:r>
              <a:rPr lang="en-US" dirty="0" smtClean="0"/>
              <a:t>That’s why telling teachers what to do doesn’t work</a:t>
            </a:r>
          </a:p>
          <a:p>
            <a:pPr lvl="1">
              <a:lnSpc>
                <a:spcPct val="120000"/>
              </a:lnSpc>
            </a:pPr>
            <a:r>
              <a:rPr lang="en-US" dirty="0" smtClean="0"/>
              <a:t>What we know is more than we can say</a:t>
            </a:r>
          </a:p>
          <a:p>
            <a:pPr lvl="1">
              <a:lnSpc>
                <a:spcPct val="120000"/>
              </a:lnSpc>
            </a:pPr>
            <a:r>
              <a:rPr lang="en-US" dirty="0" smtClean="0"/>
              <a:t>And that is why most professional development has been relatively ineffective</a:t>
            </a:r>
          </a:p>
          <a:p>
            <a:pPr>
              <a:lnSpc>
                <a:spcPct val="120000"/>
              </a:lnSpc>
            </a:pPr>
            <a:r>
              <a:rPr lang="en-US" dirty="0" smtClean="0"/>
              <a:t>Improving practice involves changing habits, not adding knowledge:</a:t>
            </a:r>
          </a:p>
          <a:p>
            <a:pPr lvl="1">
              <a:lnSpc>
                <a:spcPct val="120000"/>
              </a:lnSpc>
            </a:pPr>
            <a:r>
              <a:rPr lang="en-US" dirty="0" smtClean="0"/>
              <a:t>That’s why it’s hard</a:t>
            </a:r>
          </a:p>
          <a:p>
            <a:pPr lvl="2">
              <a:lnSpc>
                <a:spcPct val="120000"/>
              </a:lnSpc>
            </a:pPr>
            <a:r>
              <a:rPr lang="en-US" dirty="0" smtClean="0"/>
              <a:t>And the hardest bit is not getting new ideas into people’s heads</a:t>
            </a:r>
          </a:p>
          <a:p>
            <a:pPr lvl="2">
              <a:lnSpc>
                <a:spcPct val="120000"/>
              </a:lnSpc>
            </a:pPr>
            <a:r>
              <a:rPr lang="en-US" dirty="0" smtClean="0"/>
              <a:t>It’s getting the old ones out</a:t>
            </a:r>
          </a:p>
          <a:p>
            <a:pPr lvl="1">
              <a:lnSpc>
                <a:spcPct val="120000"/>
              </a:lnSpc>
            </a:pPr>
            <a:r>
              <a:rPr lang="en-US" dirty="0" smtClean="0"/>
              <a:t>That’s why it takes time</a:t>
            </a:r>
          </a:p>
          <a:p>
            <a:pPr>
              <a:lnSpc>
                <a:spcPct val="120000"/>
              </a:lnSpc>
            </a:pPr>
            <a:r>
              <a:rPr lang="en-US" dirty="0" smtClean="0"/>
              <a:t>But it doesn’t happen naturally:</a:t>
            </a:r>
          </a:p>
          <a:p>
            <a:pPr lvl="1">
              <a:lnSpc>
                <a:spcPct val="120000"/>
              </a:lnSpc>
            </a:pPr>
            <a:r>
              <a:rPr lang="en-US" dirty="0" smtClean="0"/>
              <a:t>If it did, the most experienced teachers would be the most productive, and that’s not true (</a:t>
            </a:r>
            <a:r>
              <a:rPr lang="en-US" dirty="0" err="1" smtClean="0"/>
              <a:t>Hanushek</a:t>
            </a:r>
            <a:r>
              <a:rPr lang="en-US" dirty="0" smtClean="0"/>
              <a:t> &amp; </a:t>
            </a:r>
            <a:r>
              <a:rPr lang="en-US" dirty="0" err="1" smtClean="0"/>
              <a:t>Rivkin</a:t>
            </a:r>
            <a:r>
              <a:rPr lang="en-US" dirty="0" smtClean="0"/>
              <a:t>, 2006)</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595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595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595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595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595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595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5954">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5954">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5954">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5954">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595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p:cNvSpPr>
            <a:spLocks noGrp="1" noChangeArrowheads="1"/>
          </p:cNvSpPr>
          <p:nvPr>
            <p:ph type="title"/>
          </p:nvPr>
        </p:nvSpPr>
        <p:spPr/>
        <p:txBody>
          <a:bodyPr>
            <a:noAutofit/>
          </a:bodyPr>
          <a:lstStyle/>
          <a:p>
            <a:r>
              <a:rPr lang="en-US" dirty="0" smtClean="0"/>
              <a:t>Most of what we do is unconscious</a:t>
            </a:r>
            <a:endParaRPr lang="en-US" dirty="0"/>
          </a:p>
        </p:txBody>
      </p:sp>
      <p:sp>
        <p:nvSpPr>
          <p:cNvPr id="123906" name="Rectangle 3"/>
          <p:cNvSpPr>
            <a:spLocks noChangeArrowheads="1"/>
          </p:cNvSpPr>
          <p:nvPr/>
        </p:nvSpPr>
        <p:spPr bwMode="auto">
          <a:xfrm>
            <a:off x="304800" y="1447800"/>
            <a:ext cx="8153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600">
              <a:solidFill>
                <a:srgbClr val="9E2487"/>
              </a:solidFill>
              <a:latin typeface="Arial" charset="0"/>
            </a:endParaRPr>
          </a:p>
        </p:txBody>
      </p:sp>
      <p:sp>
        <p:nvSpPr>
          <p:cNvPr id="5" name="TextBox 4"/>
          <p:cNvSpPr txBox="1"/>
          <p:nvPr/>
        </p:nvSpPr>
        <p:spPr>
          <a:xfrm>
            <a:off x="220220" y="6240703"/>
            <a:ext cx="2403093" cy="369332"/>
          </a:xfrm>
          <a:prstGeom prst="rect">
            <a:avLst/>
          </a:prstGeom>
          <a:noFill/>
        </p:spPr>
        <p:txBody>
          <a:bodyPr wrap="square" rtlCol="0">
            <a:spAutoFit/>
          </a:bodyPr>
          <a:lstStyle/>
          <a:p>
            <a:pPr algn="r"/>
            <a:r>
              <a:rPr lang="en-US" sz="1800" dirty="0" err="1" smtClean="0">
                <a:solidFill>
                  <a:srgbClr val="525A93"/>
                </a:solidFill>
                <a:latin typeface="Calibri"/>
                <a:cs typeface="Calibri"/>
              </a:rPr>
              <a:t>Nørretranders</a:t>
            </a:r>
            <a:r>
              <a:rPr lang="en-US" sz="1800" dirty="0" smtClean="0">
                <a:solidFill>
                  <a:srgbClr val="525A93"/>
                </a:solidFill>
                <a:latin typeface="Calibri"/>
                <a:cs typeface="Calibri"/>
              </a:rPr>
              <a:t>, 1998</a:t>
            </a:r>
            <a:endParaRPr lang="en-US" sz="1800" dirty="0">
              <a:solidFill>
                <a:srgbClr val="525A93"/>
              </a:solidFill>
              <a:latin typeface="Calibri"/>
              <a:cs typeface="Calibri"/>
            </a:endParaRPr>
          </a:p>
        </p:txBody>
      </p:sp>
      <p:graphicFrame>
        <p:nvGraphicFramePr>
          <p:cNvPr id="10" name="Content Placeholder 6"/>
          <p:cNvGraphicFramePr>
            <a:graphicFrameLocks noGrp="1"/>
          </p:cNvGraphicFramePr>
          <p:nvPr>
            <p:ph sz="quarter" idx="1"/>
            <p:extLst>
              <p:ext uri="{D42A27DB-BD31-4B8C-83A1-F6EECF244321}">
                <p14:modId xmlns:p14="http://schemas.microsoft.com/office/powerpoint/2010/main" val="3509211242"/>
              </p:ext>
            </p:extLst>
          </p:nvPr>
        </p:nvGraphicFramePr>
        <p:xfrm>
          <a:off x="612775" y="1854200"/>
          <a:ext cx="8102559" cy="3831910"/>
        </p:xfrm>
        <a:graphic>
          <a:graphicData uri="http://schemas.openxmlformats.org/drawingml/2006/table">
            <a:tbl>
              <a:tblPr firstRow="1" bandRow="1">
                <a:tableStyleId>{5C22544A-7EE6-4342-B048-85BDC9FD1C3A}</a:tableStyleId>
              </a:tblPr>
              <a:tblGrid>
                <a:gridCol w="2700853"/>
                <a:gridCol w="2700853"/>
                <a:gridCol w="2700853"/>
              </a:tblGrid>
              <a:tr h="750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Sensory system</a:t>
                      </a:r>
                      <a:endParaRPr kumimoji="0" lang="en-US" sz="24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Total bandwidth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(in bits/second)</a:t>
                      </a:r>
                      <a:endParaRPr kumimoji="0" lang="en-US" sz="24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smtClean="0">
                          <a:ln>
                            <a:noFill/>
                          </a:ln>
                          <a:effectLst/>
                        </a:rPr>
                        <a:t>Conscious bandwidth</a:t>
                      </a:r>
                      <a:endParaRPr kumimoji="0" lang="en-GB" sz="2400" u="none" strike="noStrike" cap="none" normalizeH="0" baseline="0" dirty="0">
                        <a:ln>
                          <a:noFill/>
                        </a:ln>
                        <a:effectLs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(in bits/second)</a:t>
                      </a:r>
                      <a:endParaRPr kumimoji="0" lang="en-US" sz="24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L="92176" anchor="ctr" horzOverflow="overflow"/>
                </a:tc>
              </a:tr>
              <a:tr h="528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Eyes</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a:ln>
                            <a:noFill/>
                          </a:ln>
                          <a:effectLst/>
                        </a:rPr>
                        <a:t>10,000,000</a:t>
                      </a:r>
                      <a:endParaRPr kumimoji="0" lang="en-US" sz="2400" b="0" i="0" u="none" strike="noStrike" cap="none" normalizeH="0" baseline="0">
                        <a:ln>
                          <a:noFill/>
                        </a:ln>
                        <a:solidFill>
                          <a:srgbClr val="065BAA"/>
                        </a:solidFill>
                        <a:effectLst/>
                        <a:latin typeface="Arial" charset="0"/>
                        <a:ea typeface="ＭＳ Ｐゴシック" charset="0"/>
                        <a:cs typeface="ＭＳ Ｐゴシック" charset="0"/>
                      </a:endParaRPr>
                    </a:p>
                  </a:txBody>
                  <a:tcPr marL="92176" marR="64008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40</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2176" marR="1097280" anchor="ctr" horzOverflow="overflow"/>
                </a:tc>
              </a:tr>
              <a:tr h="528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Ears</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a:ln>
                            <a:noFill/>
                          </a:ln>
                          <a:effectLst/>
                        </a:rPr>
                        <a:t>100,000</a:t>
                      </a:r>
                      <a:endParaRPr kumimoji="0" lang="en-US" sz="2400" b="0" i="0" u="none" strike="noStrike" cap="none" normalizeH="0" baseline="0">
                        <a:ln>
                          <a:noFill/>
                        </a:ln>
                        <a:solidFill>
                          <a:srgbClr val="065BAA"/>
                        </a:solidFill>
                        <a:effectLst/>
                        <a:latin typeface="Arial" charset="0"/>
                        <a:ea typeface="ＭＳ Ｐゴシック" charset="0"/>
                        <a:cs typeface="ＭＳ Ｐゴシック" charset="0"/>
                      </a:endParaRPr>
                    </a:p>
                  </a:txBody>
                  <a:tcPr marL="92176" marR="64008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30</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2176" marR="1097280" anchor="ctr" horzOverflow="overflow"/>
                </a:tc>
              </a:tr>
              <a:tr h="528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a:ln>
                            <a:noFill/>
                          </a:ln>
                          <a:effectLst/>
                        </a:rPr>
                        <a:t>Skin</a:t>
                      </a:r>
                      <a:endParaRPr kumimoji="0" lang="en-US" sz="2400" b="0" i="0" u="none" strike="noStrike" cap="none" normalizeH="0" baseline="0">
                        <a:ln>
                          <a:noFill/>
                        </a:ln>
                        <a:solidFill>
                          <a:srgbClr val="065BAA"/>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a:ln>
                            <a:noFill/>
                          </a:ln>
                          <a:effectLst/>
                        </a:rPr>
                        <a:t>1,000,000</a:t>
                      </a:r>
                      <a:endParaRPr kumimoji="0" lang="en-US" sz="2400" b="0" i="0" u="none" strike="noStrike" cap="none" normalizeH="0" baseline="0">
                        <a:ln>
                          <a:noFill/>
                        </a:ln>
                        <a:solidFill>
                          <a:srgbClr val="065BAA"/>
                        </a:solidFill>
                        <a:effectLst/>
                        <a:latin typeface="Arial" charset="0"/>
                        <a:ea typeface="ＭＳ Ｐゴシック" charset="0"/>
                        <a:cs typeface="ＭＳ Ｐゴシック" charset="0"/>
                      </a:endParaRPr>
                    </a:p>
                  </a:txBody>
                  <a:tcPr marL="92176" marR="64008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5</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2176" marR="1097280" anchor="ctr" horzOverflow="overflow"/>
                </a:tc>
              </a:tr>
              <a:tr h="528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a:ln>
                            <a:noFill/>
                          </a:ln>
                          <a:effectLst/>
                        </a:rPr>
                        <a:t>Taste</a:t>
                      </a:r>
                      <a:endParaRPr kumimoji="0" lang="en-US" sz="2400" b="0" i="0" u="none" strike="noStrike" cap="none" normalizeH="0" baseline="0">
                        <a:ln>
                          <a:noFill/>
                        </a:ln>
                        <a:solidFill>
                          <a:srgbClr val="065BAA"/>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a:ln>
                            <a:noFill/>
                          </a:ln>
                          <a:effectLst/>
                        </a:rPr>
                        <a:t>1,000</a:t>
                      </a:r>
                      <a:endParaRPr kumimoji="0" lang="en-US" sz="2400" b="0" i="0" u="none" strike="noStrike" cap="none" normalizeH="0" baseline="0">
                        <a:ln>
                          <a:noFill/>
                        </a:ln>
                        <a:solidFill>
                          <a:srgbClr val="065BAA"/>
                        </a:solidFill>
                        <a:effectLst/>
                        <a:latin typeface="Arial" charset="0"/>
                        <a:ea typeface="ＭＳ Ｐゴシック" charset="0"/>
                        <a:cs typeface="ＭＳ Ｐゴシック" charset="0"/>
                      </a:endParaRPr>
                    </a:p>
                  </a:txBody>
                  <a:tcPr marL="92176" marR="64008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1</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2176" marR="1097280" anchor="ctr" horzOverflow="overflow"/>
                </a:tc>
              </a:tr>
              <a:tr h="528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a:ln>
                            <a:noFill/>
                          </a:ln>
                          <a:effectLst/>
                        </a:rPr>
                        <a:t>Smell</a:t>
                      </a:r>
                      <a:endParaRPr kumimoji="0" lang="en-US" sz="2400" b="0" i="0" u="none" strike="noStrike" cap="none" normalizeH="0" baseline="0">
                        <a:ln>
                          <a:noFill/>
                        </a:ln>
                        <a:solidFill>
                          <a:srgbClr val="065BAA"/>
                        </a:solidFill>
                        <a:effectLst/>
                        <a:latin typeface="Arial" charset="0"/>
                        <a:ea typeface="ＭＳ Ｐゴシック" charset="0"/>
                        <a:cs typeface="ＭＳ Ｐゴシック" charset="0"/>
                      </a:endParaRPr>
                    </a:p>
                  </a:txBody>
                  <a:tcPr marL="92176" marR="92176"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100,000</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2176" marR="64008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2400" u="none" strike="noStrike" cap="none" normalizeH="0" baseline="0" dirty="0">
                          <a:ln>
                            <a:noFill/>
                          </a:ln>
                          <a:effectLst/>
                        </a:rPr>
                        <a:t>1</a:t>
                      </a:r>
                      <a:endParaRPr kumimoji="0" lang="en-US" sz="2400" b="0" i="0" u="none" strike="noStrike" cap="none" normalizeH="0" baseline="0" dirty="0">
                        <a:ln>
                          <a:noFill/>
                        </a:ln>
                        <a:solidFill>
                          <a:srgbClr val="065BAA"/>
                        </a:solidFill>
                        <a:effectLst/>
                        <a:latin typeface="Arial" charset="0"/>
                        <a:ea typeface="ＭＳ Ｐゴシック" charset="0"/>
                        <a:cs typeface="ＭＳ Ｐゴシック" charset="0"/>
                      </a:endParaRPr>
                    </a:p>
                  </a:txBody>
                  <a:tcPr marL="92176" marR="1097280" anchor="ctr" horzOverflow="overflow"/>
                </a:tc>
              </a:tr>
            </a:tbl>
          </a:graphicData>
        </a:graphic>
      </p:graphicFrame>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27</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1" name="Title 1"/>
          <p:cNvSpPr>
            <a:spLocks noGrp="1"/>
          </p:cNvSpPr>
          <p:nvPr>
            <p:ph type="title"/>
          </p:nvPr>
        </p:nvSpPr>
        <p:spPr>
          <a:xfrm>
            <a:off x="405295" y="121958"/>
            <a:ext cx="8353425" cy="644525"/>
          </a:xfrm>
        </p:spPr>
        <p:txBody>
          <a:bodyPr>
            <a:noAutofit/>
          </a:bodyPr>
          <a:lstStyle/>
          <a:p>
            <a:r>
              <a:rPr lang="en-US" dirty="0" smtClean="0"/>
              <a:t>Hand hygiene in hospitals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539337773"/>
              </p:ext>
            </p:extLst>
          </p:nvPr>
        </p:nvGraphicFramePr>
        <p:xfrm>
          <a:off x="398463" y="825782"/>
          <a:ext cx="8353425" cy="5596890"/>
        </p:xfrm>
        <a:graphic>
          <a:graphicData uri="http://schemas.openxmlformats.org/drawingml/2006/table">
            <a:tbl>
              <a:tblPr firstRow="1" bandRow="1">
                <a:tableStyleId>{5C22544A-7EE6-4342-B048-85BDC9FD1C3A}</a:tableStyleId>
              </a:tblPr>
              <a:tblGrid>
                <a:gridCol w="3919537"/>
                <a:gridCol w="1981200"/>
                <a:gridCol w="2452688"/>
              </a:tblGrid>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a:ln>
                            <a:noFill/>
                          </a:ln>
                          <a:effectLst>
                            <a:outerShdw blurRad="38100" dist="38100" dir="2700000" algn="tl">
                              <a:srgbClr val="000000">
                                <a:alpha val="43137"/>
                              </a:srgbClr>
                            </a:outerShdw>
                          </a:effectLst>
                        </a:rPr>
                        <a:t>Study</a:t>
                      </a:r>
                      <a:endParaRPr kumimoji="0" lang="en-US" sz="2000" b="1" i="0" u="none" strike="noStrike" cap="none" normalizeH="0" baseline="0" dirty="0">
                        <a:ln>
                          <a:noFill/>
                        </a:ln>
                        <a:solidFill>
                          <a:srgbClr val="FFFFFF"/>
                        </a:solidFill>
                        <a:effectLst>
                          <a:outerShdw blurRad="38100" dist="38100" dir="2700000" algn="tl">
                            <a:srgbClr val="000000">
                              <a:alpha val="43137"/>
                            </a:srgbClr>
                          </a:outerShdw>
                        </a:effectLst>
                        <a:latin typeface="Arial" charset="0"/>
                        <a:ea typeface="ＭＳ Ｐゴシック" charset="0"/>
                        <a:cs typeface="ＭＳ Ｐゴシック" charset="0"/>
                      </a:endParaRPr>
                    </a:p>
                  </a:txBody>
                  <a:tcPr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a:ln>
                            <a:noFill/>
                          </a:ln>
                          <a:effectLst>
                            <a:outerShdw blurRad="38100" dist="38100" dir="2700000" algn="tl">
                              <a:srgbClr val="000000">
                                <a:alpha val="43137"/>
                              </a:srgbClr>
                            </a:outerShdw>
                          </a:effectLst>
                        </a:rPr>
                        <a:t>Focus</a:t>
                      </a:r>
                      <a:endParaRPr kumimoji="0" lang="en-US" sz="2000" b="1" i="0" u="none" strike="noStrike" cap="none" normalizeH="0" baseline="0" dirty="0">
                        <a:ln>
                          <a:noFill/>
                        </a:ln>
                        <a:solidFill>
                          <a:srgbClr val="FFFFFF"/>
                        </a:solidFill>
                        <a:effectLst>
                          <a:outerShdw blurRad="38100" dist="38100" dir="2700000" algn="tl">
                            <a:srgbClr val="000000">
                              <a:alpha val="43137"/>
                            </a:srgbClr>
                          </a:outerShdw>
                        </a:effectLst>
                        <a:latin typeface="Arial" charset="0"/>
                        <a:ea typeface="ＭＳ Ｐゴシック" charset="0"/>
                        <a:cs typeface="ＭＳ Ｐゴシック" charset="0"/>
                      </a:endParaRPr>
                    </a:p>
                  </a:txBody>
                  <a:tcPr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a:ln>
                            <a:noFill/>
                          </a:ln>
                          <a:effectLst>
                            <a:outerShdw blurRad="38100" dist="38100" dir="2700000" algn="tl">
                              <a:srgbClr val="000000">
                                <a:alpha val="43137"/>
                              </a:srgbClr>
                            </a:outerShdw>
                          </a:effectLst>
                        </a:rPr>
                        <a:t>Compliance rate</a:t>
                      </a:r>
                      <a:endParaRPr kumimoji="0" lang="en-US" sz="2000" b="1" i="0" u="none" strike="noStrike" cap="none" normalizeH="0" baseline="0" dirty="0">
                        <a:ln>
                          <a:noFill/>
                        </a:ln>
                        <a:solidFill>
                          <a:srgbClr val="FFFFFF"/>
                        </a:solidFill>
                        <a:effectLst>
                          <a:outerShdw blurRad="38100" dist="38100" dir="2700000" algn="tl">
                            <a:srgbClr val="000000">
                              <a:alpha val="43137"/>
                            </a:srgbClr>
                          </a:outerShdw>
                        </a:effectLst>
                        <a:latin typeface="Arial" charset="0"/>
                        <a:ea typeface="ＭＳ Ｐゴシック" charset="0"/>
                        <a:cs typeface="ＭＳ Ｐゴシック" charset="0"/>
                      </a:endParaRPr>
                    </a:p>
                  </a:txBody>
                  <a:tcPr anchor="ct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Preston, </a:t>
                      </a:r>
                      <a:r>
                        <a:rPr kumimoji="0" lang="en-US" sz="1800" u="none" strike="noStrike" cap="none" normalizeH="0" baseline="0" dirty="0" smtClean="0">
                          <a:ln>
                            <a:noFill/>
                          </a:ln>
                          <a:effectLst/>
                        </a:rPr>
                        <a:t>Larson, </a:t>
                      </a:r>
                      <a:r>
                        <a:rPr kumimoji="0" lang="en-US" sz="1800" u="none" strike="noStrike" cap="none" normalizeH="0" baseline="0" dirty="0">
                          <a:ln>
                            <a:noFill/>
                          </a:ln>
                          <a:effectLst/>
                        </a:rPr>
                        <a:t>&amp; </a:t>
                      </a:r>
                      <a:r>
                        <a:rPr kumimoji="0" lang="en-US" sz="1800" u="none" strike="noStrike" cap="none" normalizeH="0" baseline="0" dirty="0" err="1">
                          <a:ln>
                            <a:noFill/>
                          </a:ln>
                          <a:effectLst/>
                        </a:rPr>
                        <a:t>Stamm</a:t>
                      </a:r>
                      <a:r>
                        <a:rPr kumimoji="0" lang="en-US" sz="1800" u="none" strike="noStrike" cap="none" normalizeH="0" baseline="0" dirty="0">
                          <a:ln>
                            <a:noFill/>
                          </a:ln>
                          <a:effectLst/>
                        </a:rPr>
                        <a:t> (1981)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Open ward</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16%</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30%</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Albert &amp; </a:t>
                      </a:r>
                      <a:r>
                        <a:rPr kumimoji="0" lang="en-US" sz="1800" u="none" strike="noStrike" cap="none" normalizeH="0" baseline="0" dirty="0" err="1">
                          <a:ln>
                            <a:noFill/>
                          </a:ln>
                          <a:effectLst/>
                        </a:rPr>
                        <a:t>Condie</a:t>
                      </a:r>
                      <a:r>
                        <a:rPr kumimoji="0" lang="en-US" sz="1800" u="none" strike="noStrike" cap="none" normalizeH="0" baseline="0" dirty="0">
                          <a:ln>
                            <a:noFill/>
                          </a:ln>
                          <a:effectLst/>
                        </a:rPr>
                        <a:t> (1981)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ICU</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28% to 41%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Larson (1983)</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All wards</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45%</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Donowitz (1987)</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Pediatric 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30%</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Graham (1990)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32%</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Dubbert (1990)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81%</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a:ln>
                            <a:noFill/>
                          </a:ln>
                          <a:effectLst/>
                        </a:rPr>
                        <a:t>Pettinger</a:t>
                      </a:r>
                      <a:r>
                        <a:rPr kumimoji="0" lang="en-US" sz="1800" u="none" strike="noStrike" cap="none" normalizeH="0" baseline="0" dirty="0">
                          <a:ln>
                            <a:noFill/>
                          </a:ln>
                          <a:effectLst/>
                        </a:rPr>
                        <a:t> &amp; </a:t>
                      </a:r>
                      <a:r>
                        <a:rPr kumimoji="0" lang="en-US" sz="1800" u="none" strike="noStrike" cap="none" normalizeH="0" baseline="0" dirty="0" err="1">
                          <a:ln>
                            <a:noFill/>
                          </a:ln>
                          <a:effectLst/>
                        </a:rPr>
                        <a:t>Nettleman</a:t>
                      </a:r>
                      <a:r>
                        <a:rPr kumimoji="0" lang="en-US" sz="1800" u="none" strike="noStrike" cap="none" normalizeH="0" baseline="0" dirty="0">
                          <a:ln>
                            <a:noFill/>
                          </a:ln>
                          <a:effectLst/>
                        </a:rPr>
                        <a:t> (1991)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Surgical 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51%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Larson, et </a:t>
                      </a:r>
                      <a:r>
                        <a:rPr kumimoji="0" lang="en-US" sz="1800" u="none" strike="noStrike" cap="none" normalizeH="0" baseline="0" dirty="0">
                          <a:ln>
                            <a:noFill/>
                          </a:ln>
                          <a:effectLst/>
                        </a:rPr>
                        <a:t>al. (1992)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Neonatal 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29%</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smtClean="0">
                          <a:ln>
                            <a:noFill/>
                          </a:ln>
                          <a:effectLst/>
                        </a:rPr>
                        <a:t>Doebbeling</a:t>
                      </a:r>
                      <a:r>
                        <a:rPr kumimoji="0" lang="en-US" sz="1800" u="none" strike="noStrike" cap="none" normalizeH="0" baseline="0" dirty="0" smtClean="0">
                          <a:ln>
                            <a:noFill/>
                          </a:ln>
                          <a:effectLst/>
                        </a:rPr>
                        <a:t>, </a:t>
                      </a:r>
                      <a:r>
                        <a:rPr kumimoji="0" lang="en-US" sz="1800" u="none" strike="noStrike" cap="none" normalizeH="0" baseline="0" dirty="0">
                          <a:ln>
                            <a:noFill/>
                          </a:ln>
                          <a:effectLst/>
                        </a:rPr>
                        <a:t>et al. (1992)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40%</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smtClean="0">
                          <a:ln>
                            <a:noFill/>
                          </a:ln>
                          <a:effectLst/>
                        </a:rPr>
                        <a:t>Zimakoff</a:t>
                      </a:r>
                      <a:r>
                        <a:rPr kumimoji="0" lang="en-US" sz="1800" u="none" strike="noStrike" cap="none" normalizeH="0" baseline="0" dirty="0" smtClean="0">
                          <a:ln>
                            <a:noFill/>
                          </a:ln>
                          <a:effectLst/>
                        </a:rPr>
                        <a:t>, </a:t>
                      </a:r>
                      <a:r>
                        <a:rPr kumimoji="0" lang="en-US" sz="1800" u="none" strike="noStrike" cap="none" normalizeH="0" baseline="0" dirty="0">
                          <a:ln>
                            <a:noFill/>
                          </a:ln>
                          <a:effectLst/>
                        </a:rPr>
                        <a:t>et al. (1992)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40%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smtClean="0">
                          <a:ln>
                            <a:noFill/>
                          </a:ln>
                          <a:effectLst/>
                        </a:rPr>
                        <a:t>Meengs</a:t>
                      </a:r>
                      <a:r>
                        <a:rPr kumimoji="0" lang="en-US" sz="1800" u="none" strike="noStrike" cap="none" normalizeH="0" baseline="0" dirty="0" smtClean="0">
                          <a:ln>
                            <a:noFill/>
                          </a:ln>
                          <a:effectLst/>
                        </a:rPr>
                        <a:t>, </a:t>
                      </a:r>
                      <a:r>
                        <a:rPr kumimoji="0" lang="en-US" sz="1800" u="none" strike="noStrike" cap="none" normalizeH="0" baseline="0" dirty="0">
                          <a:ln>
                            <a:noFill/>
                          </a:ln>
                          <a:effectLst/>
                        </a:rPr>
                        <a:t>et al. (1994)</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ER (Casualty)</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a:ln>
                            <a:noFill/>
                          </a:ln>
                          <a:effectLst/>
                        </a:rPr>
                        <a:t>Pittet</a:t>
                      </a:r>
                      <a:r>
                        <a:rPr kumimoji="0" lang="en-US" sz="1800" u="none" strike="noStrike" cap="none" normalizeH="0" baseline="0" dirty="0">
                          <a:ln>
                            <a:noFill/>
                          </a:ln>
                          <a:effectLst/>
                        </a:rPr>
                        <a:t>, </a:t>
                      </a:r>
                      <a:r>
                        <a:rPr kumimoji="0" lang="en-US" sz="1800" u="none" strike="noStrike" cap="none" normalizeH="0" baseline="0" dirty="0" err="1" smtClean="0">
                          <a:ln>
                            <a:noFill/>
                          </a:ln>
                          <a:effectLst/>
                        </a:rPr>
                        <a:t>Mourouga</a:t>
                      </a:r>
                      <a:r>
                        <a:rPr kumimoji="0" lang="en-US" sz="1800" u="none" strike="noStrike" cap="none" normalizeH="0" baseline="0" dirty="0" smtClean="0">
                          <a:ln>
                            <a:noFill/>
                          </a:ln>
                          <a:effectLst/>
                        </a:rPr>
                        <a:t>, </a:t>
                      </a:r>
                      <a:r>
                        <a:rPr kumimoji="0" lang="en-US" sz="1800" u="none" strike="noStrike" cap="none" normalizeH="0" baseline="0" dirty="0">
                          <a:ln>
                            <a:noFill/>
                          </a:ln>
                          <a:effectLst/>
                        </a:rPr>
                        <a:t>&amp; </a:t>
                      </a:r>
                      <a:r>
                        <a:rPr kumimoji="0" lang="en-US" sz="1800" u="none" strike="noStrike" cap="none" normalizeH="0" baseline="0" dirty="0" err="1">
                          <a:ln>
                            <a:noFill/>
                          </a:ln>
                          <a:effectLst/>
                        </a:rPr>
                        <a:t>Perneger</a:t>
                      </a:r>
                      <a:r>
                        <a:rPr kumimoji="0" lang="en-US" sz="1800" u="none" strike="noStrike" cap="none" normalizeH="0" baseline="0" dirty="0">
                          <a:ln>
                            <a:noFill/>
                          </a:ln>
                          <a:effectLst/>
                        </a:rPr>
                        <a:t>  (1999)</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All wards</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48%</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ICU</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36%</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bl>
          </a:graphicData>
        </a:graphic>
      </p:graphicFrame>
      <p:sp>
        <p:nvSpPr>
          <p:cNvPr id="5" name="TextBox 4"/>
          <p:cNvSpPr txBox="1"/>
          <p:nvPr/>
        </p:nvSpPr>
        <p:spPr>
          <a:xfrm>
            <a:off x="185987" y="6371687"/>
            <a:ext cx="1401368" cy="369332"/>
          </a:xfrm>
          <a:prstGeom prst="rect">
            <a:avLst/>
          </a:prstGeom>
          <a:noFill/>
        </p:spPr>
        <p:txBody>
          <a:bodyPr wrap="square" rtlCol="0">
            <a:spAutoFit/>
          </a:bodyPr>
          <a:lstStyle/>
          <a:p>
            <a:pPr algn="r"/>
            <a:r>
              <a:rPr lang="en-US" sz="1800" dirty="0" err="1" smtClean="0">
                <a:solidFill>
                  <a:schemeClr val="accent1"/>
                </a:solidFill>
                <a:latin typeface="Calibri"/>
                <a:cs typeface="Calibri"/>
              </a:rPr>
              <a:t>Pittet</a:t>
            </a:r>
            <a:r>
              <a:rPr lang="en-US" sz="1800" dirty="0" smtClean="0">
                <a:solidFill>
                  <a:schemeClr val="accent1"/>
                </a:solidFill>
                <a:latin typeface="Calibri"/>
                <a:cs typeface="Calibri"/>
              </a:rPr>
              <a:t>, 2001</a:t>
            </a:r>
            <a:endParaRPr lang="en-US" sz="1800" dirty="0">
              <a:solidFill>
                <a:schemeClr val="accent1"/>
              </a:solidFill>
              <a:latin typeface="Calibri"/>
              <a:cs typeface="Calibri"/>
            </a:endParaRPr>
          </a:p>
        </p:txBody>
      </p:sp>
      <p:sp>
        <p:nvSpPr>
          <p:cNvPr id="2" name="Left Arrow 1"/>
          <p:cNvSpPr/>
          <p:nvPr/>
        </p:nvSpPr>
        <p:spPr>
          <a:xfrm>
            <a:off x="8053738" y="4094328"/>
            <a:ext cx="685069" cy="551481"/>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4972" y="1564352"/>
            <a:ext cx="8207188" cy="1828800"/>
          </a:xfrm>
        </p:spPr>
        <p:txBody>
          <a:bodyPr>
            <a:normAutofit/>
          </a:bodyPr>
          <a:lstStyle/>
          <a:p>
            <a:r>
              <a:rPr lang="en-US" sz="5000" cap="none" smtClean="0"/>
              <a:t>Accountability</a:t>
            </a:r>
            <a:endParaRPr lang="en-US" sz="5000" cap="none" dirty="0"/>
          </a:p>
        </p:txBody>
      </p:sp>
    </p:spTree>
    <p:extLst>
      <p:ext uri="{BB962C8B-B14F-4D97-AF65-F5344CB8AC3E}">
        <p14:creationId xmlns:p14="http://schemas.microsoft.com/office/powerpoint/2010/main" val="21810873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38823" y="5405438"/>
            <a:ext cx="5091683" cy="381000"/>
          </a:xfrm>
          <a:prstGeom prst="rect">
            <a:avLst/>
          </a:prstGeom>
          <a:solidFill>
            <a:srgbClr val="FFFF00">
              <a:alpha val="33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12588" y="5782235"/>
            <a:ext cx="7321176" cy="821765"/>
          </a:xfrm>
          <a:prstGeom prst="rect">
            <a:avLst/>
          </a:prstGeom>
          <a:solidFill>
            <a:srgbClr val="FFFF00">
              <a:alpha val="33000"/>
            </a:srgbClr>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602" name="Rectangle 2"/>
          <p:cNvSpPr>
            <a:spLocks noGrp="1" noChangeArrowheads="1"/>
          </p:cNvSpPr>
          <p:nvPr>
            <p:ph type="title"/>
          </p:nvPr>
        </p:nvSpPr>
        <p:spPr/>
        <p:txBody>
          <a:bodyPr>
            <a:normAutofit/>
          </a:bodyPr>
          <a:lstStyle/>
          <a:p>
            <a:r>
              <a:rPr lang="en-US">
                <a:latin typeface="Arial" charset="0"/>
                <a:ea typeface="ＭＳ Ｐゴシック" charset="0"/>
                <a:cs typeface="ＭＳ Ｐゴシック" charset="0"/>
              </a:rPr>
              <a:t>There is only one 21st century skill</a:t>
            </a:r>
          </a:p>
        </p:txBody>
      </p:sp>
      <p:sp>
        <p:nvSpPr>
          <p:cNvPr id="25603" name="Rectangle 3"/>
          <p:cNvSpPr>
            <a:spLocks noGrp="1" noChangeArrowheads="1"/>
          </p:cNvSpPr>
          <p:nvPr>
            <p:ph idx="1"/>
          </p:nvPr>
        </p:nvSpPr>
        <p:spPr>
          <a:xfrm>
            <a:off x="597647" y="1507066"/>
            <a:ext cx="7860553" cy="5181600"/>
          </a:xfrm>
          <a:noFill/>
        </p:spPr>
        <p:txBody>
          <a:bodyPr>
            <a:normAutofit fontScale="85000" lnSpcReduction="20000"/>
          </a:bodyPr>
          <a:lstStyle/>
          <a:p>
            <a:pPr marL="0" indent="0">
              <a:lnSpc>
                <a:spcPct val="120000"/>
              </a:lnSpc>
              <a:buNone/>
            </a:pPr>
            <a:r>
              <a:rPr lang="en-US" b="0" dirty="0">
                <a:ea typeface="ＭＳ Ｐゴシック" charset="0"/>
              </a:rPr>
              <a:t>So the model that says learn while you</a:t>
            </a:r>
            <a:r>
              <a:rPr lang="ja-JP" altLang="en-GB" b="0" dirty="0">
                <a:ea typeface="ヒラギノ角ゴ ProN W3" charset="0"/>
              </a:rPr>
              <a:t>’</a:t>
            </a:r>
            <a:r>
              <a:rPr lang="en-GB" b="0" dirty="0">
                <a:ea typeface="ＭＳ Ｐゴシック" charset="0"/>
              </a:rPr>
              <a:t>r</a:t>
            </a:r>
            <a:r>
              <a:rPr lang="en-US" b="0" dirty="0">
                <a:ea typeface="ＭＳ Ｐゴシック" charset="0"/>
              </a:rPr>
              <a:t>e at school, while you</a:t>
            </a:r>
            <a:r>
              <a:rPr lang="ja-JP" altLang="en-GB" b="0" dirty="0">
                <a:ea typeface="ヒラギノ角ゴ ProN W3" charset="0"/>
              </a:rPr>
              <a:t>’</a:t>
            </a:r>
            <a:r>
              <a:rPr lang="en-GB" b="0" dirty="0">
                <a:ea typeface="ＭＳ Ｐゴシック" charset="0"/>
              </a:rPr>
              <a:t>r</a:t>
            </a:r>
            <a:r>
              <a:rPr lang="en-US" b="0" dirty="0">
                <a:ea typeface="ＭＳ Ｐゴシック" charset="0"/>
              </a:rPr>
              <a:t>e young, the skills that you will apply during your lifetime is no longer tenable. The skills that you can learn when you</a:t>
            </a:r>
            <a:r>
              <a:rPr lang="ja-JP" altLang="en-GB" b="0" dirty="0">
                <a:ea typeface="ヒラギノ角ゴ ProN W3" charset="0"/>
              </a:rPr>
              <a:t>’</a:t>
            </a:r>
            <a:r>
              <a:rPr lang="en-GB" b="0" dirty="0">
                <a:ea typeface="ＭＳ Ｐゴシック" charset="0"/>
              </a:rPr>
              <a:t>r</a:t>
            </a:r>
            <a:r>
              <a:rPr lang="en-US" b="0" dirty="0">
                <a:ea typeface="ＭＳ Ｐゴシック" charset="0"/>
              </a:rPr>
              <a:t>e at school will not be applicable. They will be obsolete by the time you get into the workplace and need them, except for one skill. The one really competitive skill is the skill of being able to learn. It is the skill of being able not to give the right answer to questions about what you were taught in school, but to make the right response to situations that are outside the scope of what you were taught in school. We need to produce people who know how to act when they</a:t>
            </a:r>
            <a:r>
              <a:rPr lang="ja-JP" altLang="en-GB" b="0" dirty="0">
                <a:ea typeface="ヒラギノ角ゴ ProN W3" charset="0"/>
              </a:rPr>
              <a:t>’</a:t>
            </a:r>
            <a:r>
              <a:rPr lang="en-GB" b="0" dirty="0">
                <a:ea typeface="ＭＳ Ｐゴシック" charset="0"/>
              </a:rPr>
              <a:t>r</a:t>
            </a:r>
            <a:r>
              <a:rPr lang="en-US" b="0" dirty="0">
                <a:ea typeface="ＭＳ Ｐゴシック" charset="0"/>
              </a:rPr>
              <a:t>e faced with situations for which they were not specifically prepared.</a:t>
            </a:r>
            <a:r>
              <a:rPr lang="en-GB" b="0" dirty="0">
                <a:ea typeface="ヒラギノ角ゴ ProN W3" charset="0"/>
              </a:rPr>
              <a:t> (</a:t>
            </a:r>
            <a:r>
              <a:rPr lang="en-GB" b="0" dirty="0" err="1">
                <a:ea typeface="ヒラギノ角ゴ ProN W3" charset="0"/>
              </a:rPr>
              <a:t>Papert</a:t>
            </a:r>
            <a:r>
              <a:rPr lang="en-GB" b="0" dirty="0">
                <a:ea typeface="ヒラギノ角ゴ ProN W3" charset="0"/>
              </a:rPr>
              <a:t>, 1998)</a:t>
            </a:r>
            <a:endParaRPr lang="en-US" b="0" dirty="0">
              <a:ea typeface="ＭＳ Ｐゴシック" charset="0"/>
            </a:endParaRP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a:t>
            </a:fld>
            <a:endParaRPr lang="en-GB" dirty="0"/>
          </a:p>
        </p:txBody>
      </p:sp>
    </p:spTree>
    <p:extLst>
      <p:ext uri="{BB962C8B-B14F-4D97-AF65-F5344CB8AC3E}">
        <p14:creationId xmlns:p14="http://schemas.microsoft.com/office/powerpoint/2010/main" val="11758494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Grp="1" noChangeArrowheads="1"/>
          </p:cNvSpPr>
          <p:nvPr>
            <p:ph type="title"/>
          </p:nvPr>
        </p:nvSpPr>
        <p:spPr/>
        <p:txBody>
          <a:bodyPr/>
          <a:lstStyle/>
          <a:p>
            <a:r>
              <a:rPr lang="en-US" dirty="0" smtClean="0"/>
              <a:t>Making a commitment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30</a:t>
            </a:fld>
            <a:endParaRPr lang="en-GB" dirty="0"/>
          </a:p>
        </p:txBody>
      </p:sp>
      <p:sp>
        <p:nvSpPr>
          <p:cNvPr id="131074" name="Rectangle 3"/>
          <p:cNvSpPr>
            <a:spLocks noGrp="1" noChangeArrowheads="1"/>
          </p:cNvSpPr>
          <p:nvPr>
            <p:ph sz="quarter" idx="1"/>
          </p:nvPr>
        </p:nvSpPr>
        <p:spPr>
          <a:xfrm>
            <a:off x="612648" y="1600200"/>
            <a:ext cx="8531352" cy="5257800"/>
          </a:xfrm>
        </p:spPr>
        <p:txBody>
          <a:bodyPr>
            <a:normAutofit fontScale="85000" lnSpcReduction="10000"/>
          </a:bodyPr>
          <a:lstStyle/>
          <a:p>
            <a:pPr>
              <a:lnSpc>
                <a:spcPct val="120000"/>
              </a:lnSpc>
            </a:pPr>
            <a:r>
              <a:rPr lang="en-US" dirty="0" smtClean="0"/>
              <a:t>Action planning:</a:t>
            </a:r>
          </a:p>
          <a:p>
            <a:pPr lvl="1">
              <a:lnSpc>
                <a:spcPct val="120000"/>
              </a:lnSpc>
            </a:pPr>
            <a:r>
              <a:rPr lang="en-US" dirty="0" smtClean="0"/>
              <a:t>Forces teachers to make their ideas concrete and creates a record</a:t>
            </a:r>
          </a:p>
          <a:p>
            <a:pPr lvl="1">
              <a:lnSpc>
                <a:spcPct val="120000"/>
              </a:lnSpc>
            </a:pPr>
            <a:r>
              <a:rPr lang="en-US" dirty="0" smtClean="0"/>
              <a:t>Makes the teachers accountable for doing what they promised</a:t>
            </a:r>
          </a:p>
          <a:p>
            <a:pPr lvl="1">
              <a:lnSpc>
                <a:spcPct val="120000"/>
              </a:lnSpc>
            </a:pPr>
            <a:r>
              <a:rPr lang="en-US" dirty="0" smtClean="0"/>
              <a:t>Requires each teacher to focus on a small number of changes</a:t>
            </a:r>
          </a:p>
          <a:p>
            <a:pPr lvl="1">
              <a:lnSpc>
                <a:spcPct val="120000"/>
              </a:lnSpc>
            </a:pPr>
            <a:r>
              <a:rPr lang="en-US" dirty="0" smtClean="0"/>
              <a:t>Requires the teachers to identify what they will give up or reduce</a:t>
            </a:r>
          </a:p>
          <a:p>
            <a:pPr>
              <a:lnSpc>
                <a:spcPct val="120000"/>
              </a:lnSpc>
            </a:pPr>
            <a:r>
              <a:rPr lang="en-US" dirty="0" smtClean="0"/>
              <a:t>A good action plan:</a:t>
            </a:r>
          </a:p>
          <a:p>
            <a:pPr lvl="1">
              <a:lnSpc>
                <a:spcPct val="120000"/>
              </a:lnSpc>
            </a:pPr>
            <a:r>
              <a:rPr lang="en-US" dirty="0" smtClean="0"/>
              <a:t>Does not try to change everything at once</a:t>
            </a:r>
          </a:p>
          <a:p>
            <a:pPr lvl="1">
              <a:lnSpc>
                <a:spcPct val="120000"/>
              </a:lnSpc>
            </a:pPr>
            <a:r>
              <a:rPr lang="en-US" dirty="0" smtClean="0"/>
              <a:t>Spells out specific changes in teaching practice</a:t>
            </a:r>
          </a:p>
          <a:p>
            <a:pPr lvl="1">
              <a:lnSpc>
                <a:spcPct val="120000"/>
              </a:lnSpc>
            </a:pPr>
            <a:r>
              <a:rPr lang="en-US" dirty="0" smtClean="0"/>
              <a:t>Relates to the five “key strategies” of AFL</a:t>
            </a:r>
          </a:p>
          <a:p>
            <a:pPr lvl="1">
              <a:lnSpc>
                <a:spcPct val="120000"/>
              </a:lnSpc>
            </a:pPr>
            <a:r>
              <a:rPr lang="en-US" dirty="0" smtClean="0"/>
              <a:t>Is achievable within a reasonable period of time</a:t>
            </a:r>
          </a:p>
          <a:p>
            <a:pPr lvl="1">
              <a:lnSpc>
                <a:spcPct val="120000"/>
              </a:lnSpc>
            </a:pPr>
            <a:r>
              <a:rPr lang="en-US" dirty="0" smtClean="0"/>
              <a:t>Identifies something that the teacher will no longer do or will do less of</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00563" y="5364406"/>
            <a:ext cx="2222297" cy="367654"/>
          </a:xfrm>
          <a:prstGeom prst="rect">
            <a:avLst/>
          </a:prstGeom>
          <a:solidFill>
            <a:srgbClr val="FFFF00">
              <a:alpha val="31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835450" y="5732060"/>
            <a:ext cx="8170701" cy="735308"/>
          </a:xfrm>
          <a:prstGeom prst="rect">
            <a:avLst/>
          </a:prstGeom>
          <a:solidFill>
            <a:srgbClr val="FFFF00">
              <a:alpha val="31000"/>
            </a:srgbClr>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121" name="Rectangle 2"/>
          <p:cNvSpPr>
            <a:spLocks noGrp="1" noChangeArrowheads="1"/>
          </p:cNvSpPr>
          <p:nvPr>
            <p:ph type="title"/>
          </p:nvPr>
        </p:nvSpPr>
        <p:spPr/>
        <p:txBody>
          <a:bodyPr/>
          <a:lstStyle/>
          <a:p>
            <a:r>
              <a:rPr lang="en-US" dirty="0" smtClean="0"/>
              <a:t>And being held to it</a:t>
            </a:r>
            <a:endParaRPr lang="en-US" dirty="0"/>
          </a:p>
        </p:txBody>
      </p:sp>
      <p:sp>
        <p:nvSpPr>
          <p:cNvPr id="133122" name="Rectangle 3"/>
          <p:cNvSpPr>
            <a:spLocks noGrp="1" noChangeArrowheads="1"/>
          </p:cNvSpPr>
          <p:nvPr>
            <p:ph sz="quarter" idx="4294967295"/>
          </p:nvPr>
        </p:nvSpPr>
        <p:spPr>
          <a:xfrm>
            <a:off x="795338" y="1600200"/>
            <a:ext cx="8348662" cy="5257800"/>
          </a:xfrm>
        </p:spPr>
        <p:txBody>
          <a:bodyPr>
            <a:normAutofit fontScale="92500"/>
          </a:bodyPr>
          <a:lstStyle/>
          <a:p>
            <a:pPr marL="0" indent="0">
              <a:lnSpc>
                <a:spcPct val="110000"/>
              </a:lnSpc>
              <a:buNone/>
            </a:pPr>
            <a:r>
              <a:rPr lang="en-US" sz="2400" dirty="0" smtClean="0">
                <a:latin typeface="+mj-lt"/>
              </a:rPr>
              <a:t>“I think specifically what was helpful was the ridiculous NCR [No Carbon Required] forms. I thought that was the dumbest thing, but I</a:t>
            </a:r>
            <a:r>
              <a:rPr lang="ja-JP" altLang="en-GB" sz="2400" dirty="0" smtClean="0">
                <a:latin typeface="+mj-lt"/>
              </a:rPr>
              <a:t>’</a:t>
            </a:r>
            <a:r>
              <a:rPr lang="en-GB" altLang="ja-JP" sz="2400" dirty="0" smtClean="0">
                <a:latin typeface="+mj-lt"/>
              </a:rPr>
              <a:t>m </a:t>
            </a:r>
            <a:r>
              <a:rPr lang="en-US" altLang="ja-JP" sz="2400" dirty="0" smtClean="0">
                <a:latin typeface="+mj-lt"/>
              </a:rPr>
              <a:t>sitting with my friends and on the NCR form I write down what I am going to do next month.</a:t>
            </a:r>
            <a:endParaRPr lang="en-US" sz="2400" dirty="0" smtClean="0">
              <a:latin typeface="+mj-lt"/>
            </a:endParaRPr>
          </a:p>
          <a:p>
            <a:pPr marL="0" indent="0">
              <a:lnSpc>
                <a:spcPct val="110000"/>
              </a:lnSpc>
              <a:buNone/>
            </a:pPr>
            <a:r>
              <a:rPr lang="en-US" sz="2400" dirty="0" smtClean="0">
                <a:latin typeface="+mj-lt"/>
              </a:rPr>
              <a:t>“Well, it turns out to be a sort of ‘I’m</a:t>
            </a:r>
            <a:r>
              <a:rPr lang="en-GB" sz="2400" dirty="0" smtClean="0">
                <a:latin typeface="+mj-lt"/>
              </a:rPr>
              <a:t> </a:t>
            </a:r>
            <a:r>
              <a:rPr lang="en-US" sz="2400" dirty="0" smtClean="0">
                <a:latin typeface="+mj-lt"/>
              </a:rPr>
              <a:t>telling my friends I’m</a:t>
            </a:r>
            <a:r>
              <a:rPr lang="en-GB" sz="2400" dirty="0" smtClean="0">
                <a:latin typeface="+mj-lt"/>
              </a:rPr>
              <a:t> </a:t>
            </a:r>
            <a:r>
              <a:rPr lang="en-US" sz="2400" dirty="0" smtClean="0">
                <a:latin typeface="+mj-lt"/>
              </a:rPr>
              <a:t>going to do this’ and I really actually did it and it was because of that. It was because I wrote it down.</a:t>
            </a:r>
          </a:p>
          <a:p>
            <a:pPr marL="0" indent="0">
              <a:lnSpc>
                <a:spcPct val="110000"/>
              </a:lnSpc>
              <a:buNone/>
            </a:pPr>
            <a:r>
              <a:rPr lang="en-US" sz="2400" dirty="0" smtClean="0">
                <a:latin typeface="+mj-lt"/>
              </a:rPr>
              <a:t>“I was surprised at how strong an incentive that was to do actually do something different…that idea of writing down what you are going to do and then because when they come by the next month you better take out that piece of paper and say ‘D</a:t>
            </a:r>
            <a:r>
              <a:rPr lang="en-GB" sz="2400" dirty="0" err="1" smtClean="0">
                <a:latin typeface="+mj-lt"/>
              </a:rPr>
              <a:t>i</a:t>
            </a:r>
            <a:r>
              <a:rPr lang="en-US" sz="2400" dirty="0" smtClean="0">
                <a:latin typeface="+mj-lt"/>
              </a:rPr>
              <a:t>d I do that?’…just the idea of sitting in a group, working out something, and making a commitment…I was impressed about how that actually made me do stuff.” </a:t>
            </a:r>
          </a:p>
          <a:p>
            <a:pPr marL="0" indent="0" algn="r">
              <a:lnSpc>
                <a:spcPct val="110000"/>
              </a:lnSpc>
              <a:buNone/>
            </a:pPr>
            <a:r>
              <a:rPr lang="en-US" sz="1900" dirty="0" smtClean="0">
                <a:solidFill>
                  <a:srgbClr val="525A93"/>
                </a:solidFill>
              </a:rPr>
              <a:t>—Tim, Spruce Central High School</a:t>
            </a:r>
            <a:endParaRPr lang="en-US" sz="1900" dirty="0">
              <a:solidFill>
                <a:srgbClr val="525A93"/>
              </a:solidFill>
            </a:endParaRPr>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31</a:t>
            </a:fld>
            <a:endParaRPr lang="en-GB"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noChangeArrowheads="1"/>
          </p:cNvSpPr>
          <p:nvPr>
            <p:ph type="ctrTitle"/>
          </p:nvPr>
        </p:nvSpPr>
        <p:spPr>
          <a:xfrm>
            <a:off x="904570" y="1537458"/>
            <a:ext cx="8180294" cy="1828800"/>
          </a:xfrm>
        </p:spPr>
        <p:txBody>
          <a:bodyPr>
            <a:normAutofit/>
          </a:bodyPr>
          <a:lstStyle/>
          <a:p>
            <a:r>
              <a:rPr lang="en-US" sz="5000" cap="none" smtClean="0"/>
              <a:t>Support</a:t>
            </a:r>
            <a:endParaRPr lang="en-US" sz="5000" cap="none"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4"/>
          <p:cNvSpPr>
            <a:spLocks noGrp="1" noChangeArrowheads="1"/>
          </p:cNvSpPr>
          <p:nvPr>
            <p:ph type="title"/>
          </p:nvPr>
        </p:nvSpPr>
        <p:spPr/>
        <p:txBody>
          <a:bodyPr/>
          <a:lstStyle/>
          <a:p>
            <a:r>
              <a:rPr lang="en-US" dirty="0" smtClean="0"/>
              <a:t>Supportive accountability</a:t>
            </a:r>
            <a:endParaRPr lang="en-US" dirty="0"/>
          </a:p>
        </p:txBody>
      </p:sp>
      <p:sp>
        <p:nvSpPr>
          <p:cNvPr id="137218" name="Rectangle 5"/>
          <p:cNvSpPr>
            <a:spLocks noGrp="1" noChangeArrowheads="1"/>
          </p:cNvSpPr>
          <p:nvPr>
            <p:ph sz="quarter" idx="1"/>
          </p:nvPr>
        </p:nvSpPr>
        <p:spPr>
          <a:xfrm>
            <a:off x="612648" y="1600199"/>
            <a:ext cx="8153400" cy="5257801"/>
          </a:xfrm>
        </p:spPr>
        <p:txBody>
          <a:bodyPr>
            <a:normAutofit/>
          </a:bodyPr>
          <a:lstStyle/>
          <a:p>
            <a:r>
              <a:rPr lang="en-US" dirty="0" smtClean="0"/>
              <a:t>What is needed from teachers:</a:t>
            </a:r>
          </a:p>
          <a:p>
            <a:pPr lvl="1"/>
            <a:r>
              <a:rPr lang="en-US" dirty="0" smtClean="0"/>
              <a:t>A commitment to:</a:t>
            </a:r>
          </a:p>
          <a:p>
            <a:pPr lvl="2"/>
            <a:r>
              <a:rPr lang="en-US" dirty="0" smtClean="0"/>
              <a:t>The continual improvement of practice</a:t>
            </a:r>
          </a:p>
          <a:p>
            <a:pPr lvl="2"/>
            <a:r>
              <a:rPr lang="en-US" dirty="0" smtClean="0"/>
              <a:t>Focus on those things that make a difference to students</a:t>
            </a:r>
          </a:p>
          <a:p>
            <a:r>
              <a:rPr lang="en-US" dirty="0" smtClean="0"/>
              <a:t>What is needed from leaders:</a:t>
            </a:r>
          </a:p>
          <a:p>
            <a:pPr lvl="1"/>
            <a:r>
              <a:rPr lang="en-US" dirty="0" smtClean="0"/>
              <a:t>A commitment to engineer effective learning environments for teachers by:</a:t>
            </a:r>
          </a:p>
          <a:p>
            <a:pPr lvl="2"/>
            <a:r>
              <a:rPr lang="en-US" dirty="0" smtClean="0"/>
              <a:t>Creating expectations for continually improving practice</a:t>
            </a:r>
          </a:p>
          <a:p>
            <a:pPr lvl="2"/>
            <a:r>
              <a:rPr lang="en-US" dirty="0" smtClean="0"/>
              <a:t>Keeping the focus on the things that make a difference to students</a:t>
            </a:r>
          </a:p>
          <a:p>
            <a:pPr lvl="2"/>
            <a:r>
              <a:rPr lang="en-US" dirty="0" smtClean="0"/>
              <a:t>Providing the time, space, dispensation, and support for innovation</a:t>
            </a:r>
          </a:p>
          <a:p>
            <a:pPr lvl="2"/>
            <a:r>
              <a:rPr lang="en-US" dirty="0" smtClean="0"/>
              <a:t>Supporting risk-taking</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33</a:t>
            </a:fld>
            <a:endParaRPr lang="en-GB"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2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21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721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721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7218">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7218">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7218">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7218">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7218">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721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US" smtClean="0"/>
              <a:t>A case study in risk</a:t>
            </a:r>
            <a:endParaRPr lang="en-US"/>
          </a:p>
        </p:txBody>
      </p:sp>
      <p:sp>
        <p:nvSpPr>
          <p:cNvPr id="192515" name="Rectangle 3"/>
          <p:cNvSpPr>
            <a:spLocks noGrp="1" noChangeArrowheads="1"/>
          </p:cNvSpPr>
          <p:nvPr>
            <p:ph idx="1"/>
          </p:nvPr>
        </p:nvSpPr>
        <p:spPr>
          <a:xfrm>
            <a:off x="612648" y="1600200"/>
            <a:ext cx="8153400" cy="5257800"/>
          </a:xfrm>
        </p:spPr>
        <p:txBody>
          <a:bodyPr>
            <a:normAutofit fontScale="85000" lnSpcReduction="20000"/>
          </a:bodyPr>
          <a:lstStyle/>
          <a:p>
            <a:pPr>
              <a:lnSpc>
                <a:spcPct val="120000"/>
              </a:lnSpc>
            </a:pPr>
            <a:r>
              <a:rPr lang="en-US" dirty="0" smtClean="0"/>
              <a:t>Transposition of the great arteries (TGA)</a:t>
            </a:r>
          </a:p>
          <a:p>
            <a:pPr lvl="1">
              <a:lnSpc>
                <a:spcPct val="120000"/>
              </a:lnSpc>
            </a:pPr>
            <a:r>
              <a:rPr lang="en-US" dirty="0" smtClean="0"/>
              <a:t>A rare, but extremely serious, congenital condition in newborn babies (~25 per 100,000 live births) in which</a:t>
            </a:r>
          </a:p>
          <a:p>
            <a:pPr lvl="2">
              <a:lnSpc>
                <a:spcPct val="120000"/>
              </a:lnSpc>
            </a:pPr>
            <a:r>
              <a:rPr lang="en-US" dirty="0" smtClean="0"/>
              <a:t>the aorta emerges from the right ventricle and so receives oxygen-depleted blood, which is carried back to the body without receiving more oxygen</a:t>
            </a:r>
          </a:p>
          <a:p>
            <a:pPr lvl="2">
              <a:lnSpc>
                <a:spcPct val="120000"/>
              </a:lnSpc>
            </a:pPr>
            <a:r>
              <a:rPr lang="en-US" dirty="0" smtClean="0"/>
              <a:t>the pulmonary artery emerges from the left ventricle and so receives the oxygen-rich blood, which is carried back to the lungs</a:t>
            </a:r>
          </a:p>
          <a:p>
            <a:pPr lvl="1">
              <a:lnSpc>
                <a:spcPct val="120000"/>
              </a:lnSpc>
            </a:pPr>
            <a:r>
              <a:rPr lang="en-US" dirty="0" smtClean="0"/>
              <a:t>Traditional treatment: the ‘</a:t>
            </a:r>
            <a:r>
              <a:rPr lang="en-US" dirty="0" err="1" smtClean="0"/>
              <a:t>Senning</a:t>
            </a:r>
            <a:r>
              <a:rPr lang="en-US" dirty="0" smtClean="0"/>
              <a:t>’ procedure which involves:</a:t>
            </a:r>
          </a:p>
          <a:p>
            <a:pPr lvl="2">
              <a:lnSpc>
                <a:spcPct val="120000"/>
              </a:lnSpc>
            </a:pPr>
            <a:r>
              <a:rPr lang="en-US" dirty="0" smtClean="0"/>
              <a:t>the creation of a ‘tunnel’ between the ventricles, and</a:t>
            </a:r>
          </a:p>
          <a:p>
            <a:pPr lvl="2">
              <a:lnSpc>
                <a:spcPct val="120000"/>
              </a:lnSpc>
            </a:pPr>
            <a:r>
              <a:rPr lang="en-US" dirty="0" smtClean="0"/>
              <a:t>the insertion of a ‘baffle’ to divert oxygen-rich blood from the left ventricle (where it shouldn’t be) to the right ventricle (where it should)</a:t>
            </a:r>
          </a:p>
          <a:p>
            <a:pPr lvl="1">
              <a:lnSpc>
                <a:spcPct val="120000"/>
              </a:lnSpc>
            </a:pPr>
            <a:r>
              <a:rPr lang="en-US" dirty="0" smtClean="0"/>
              <a:t>Prognosis</a:t>
            </a:r>
          </a:p>
          <a:p>
            <a:pPr lvl="2">
              <a:lnSpc>
                <a:spcPct val="120000"/>
              </a:lnSpc>
            </a:pPr>
            <a:r>
              <a:rPr lang="en-US" dirty="0" smtClean="0"/>
              <a:t>Early death rate (first 30 days): 12%</a:t>
            </a:r>
          </a:p>
          <a:p>
            <a:pPr lvl="2">
              <a:lnSpc>
                <a:spcPct val="120000"/>
              </a:lnSpc>
            </a:pPr>
            <a:r>
              <a:rPr lang="en-US" dirty="0" smtClean="0"/>
              <a:t>Life expectancy: 46.6 years</a:t>
            </a:r>
            <a:endParaRPr lang="en-US" dirty="0"/>
          </a:p>
        </p:txBody>
      </p:sp>
    </p:spTree>
    <p:extLst>
      <p:ext uri="{BB962C8B-B14F-4D97-AF65-F5344CB8AC3E}">
        <p14:creationId xmlns:p14="http://schemas.microsoft.com/office/powerpoint/2010/main" val="3152465224"/>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62" name="Picture 2" descr="Picture 4"/>
          <p:cNvPicPr>
            <a:picLocks noChangeAspect="1" noChangeArrowheads="1"/>
          </p:cNvPicPr>
          <p:nvPr/>
        </p:nvPicPr>
        <p:blipFill>
          <a:blip r:embed="rId3"/>
          <a:srcRect/>
          <a:stretch>
            <a:fillRect/>
          </a:stretch>
        </p:blipFill>
        <p:spPr bwMode="auto">
          <a:xfrm>
            <a:off x="1016000" y="2254250"/>
            <a:ext cx="7224713" cy="3684588"/>
          </a:xfrm>
          <a:prstGeom prst="rect">
            <a:avLst/>
          </a:prstGeom>
          <a:noFill/>
          <a:ln w="9525">
            <a:noFill/>
            <a:miter lim="800000"/>
            <a:headEnd/>
            <a:tailEnd/>
          </a:ln>
        </p:spPr>
      </p:pic>
      <p:sp>
        <p:nvSpPr>
          <p:cNvPr id="194563" name="Text Box 3"/>
          <p:cNvSpPr txBox="1">
            <a:spLocks noChangeArrowheads="1"/>
          </p:cNvSpPr>
          <p:nvPr/>
        </p:nvSpPr>
        <p:spPr bwMode="auto">
          <a:xfrm>
            <a:off x="2057400" y="1905000"/>
            <a:ext cx="1371600" cy="366713"/>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sz="1800">
                <a:latin typeface="Arial" charset="0"/>
              </a:rPr>
              <a:t>Senning</a:t>
            </a:r>
          </a:p>
        </p:txBody>
      </p:sp>
      <p:sp>
        <p:nvSpPr>
          <p:cNvPr id="194564" name="Text Box 4"/>
          <p:cNvSpPr txBox="1">
            <a:spLocks noChangeArrowheads="1"/>
          </p:cNvSpPr>
          <p:nvPr/>
        </p:nvSpPr>
        <p:spPr bwMode="auto">
          <a:xfrm>
            <a:off x="3892550" y="1920875"/>
            <a:ext cx="2133600" cy="366713"/>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sz="1800">
                <a:latin typeface="Arial" charset="0"/>
              </a:rPr>
              <a:t>Transitional</a:t>
            </a:r>
          </a:p>
        </p:txBody>
      </p:sp>
      <p:sp>
        <p:nvSpPr>
          <p:cNvPr id="194565" name="Text Box 5"/>
          <p:cNvSpPr txBox="1">
            <a:spLocks noChangeArrowheads="1"/>
          </p:cNvSpPr>
          <p:nvPr/>
        </p:nvSpPr>
        <p:spPr bwMode="auto">
          <a:xfrm>
            <a:off x="6383338" y="1905000"/>
            <a:ext cx="1219200" cy="366713"/>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sz="1800">
                <a:latin typeface="Arial" charset="0"/>
              </a:rPr>
              <a:t>Switch</a:t>
            </a:r>
          </a:p>
        </p:txBody>
      </p:sp>
      <p:sp>
        <p:nvSpPr>
          <p:cNvPr id="194566" name="Text Box 6"/>
          <p:cNvSpPr txBox="1">
            <a:spLocks noChangeArrowheads="1"/>
          </p:cNvSpPr>
          <p:nvPr/>
        </p:nvSpPr>
        <p:spPr bwMode="auto">
          <a:xfrm>
            <a:off x="6197600" y="3998819"/>
            <a:ext cx="2946400" cy="1006475"/>
          </a:xfrm>
          <a:prstGeom prst="rect">
            <a:avLst/>
          </a:prstGeom>
          <a:solidFill>
            <a:schemeClr val="accent1"/>
          </a:solidFill>
          <a:ln w="9525">
            <a:noFill/>
            <a:miter lim="800000"/>
            <a:headEnd/>
            <a:tailEnd/>
          </a:ln>
        </p:spPr>
        <p:txBody>
          <a:bodyPr>
            <a:prstTxWarp prst="textNoShape">
              <a:avLst/>
            </a:prstTxWarp>
            <a:spAutoFit/>
          </a:bodyPr>
          <a:lstStyle/>
          <a:p>
            <a:pPr eaLnBrk="0" hangingPunct="0"/>
            <a:r>
              <a:rPr lang="en-US" sz="2000" dirty="0">
                <a:solidFill>
                  <a:srgbClr val="FFFFFF"/>
                </a:solidFill>
                <a:latin typeface="Arial" charset="0"/>
              </a:rPr>
              <a:t>Early death rate</a:t>
            </a:r>
          </a:p>
          <a:p>
            <a:pPr eaLnBrk="0" hangingPunct="0"/>
            <a:r>
              <a:rPr lang="en-US" sz="2000" dirty="0" err="1">
                <a:solidFill>
                  <a:srgbClr val="FFFFFF"/>
                </a:solidFill>
                <a:latin typeface="Arial" charset="0"/>
              </a:rPr>
              <a:t>Senning</a:t>
            </a:r>
            <a:r>
              <a:rPr lang="en-US" sz="2000" dirty="0">
                <a:solidFill>
                  <a:srgbClr val="FFFFFF"/>
                </a:solidFill>
                <a:latin typeface="Arial" charset="0"/>
              </a:rPr>
              <a:t>	12%</a:t>
            </a:r>
          </a:p>
          <a:p>
            <a:pPr eaLnBrk="0" hangingPunct="0"/>
            <a:r>
              <a:rPr lang="en-US" sz="2000" dirty="0">
                <a:solidFill>
                  <a:srgbClr val="FFFFFF"/>
                </a:solidFill>
                <a:latin typeface="Arial" charset="0"/>
              </a:rPr>
              <a:t>Transitional	25%</a:t>
            </a:r>
            <a:endParaRPr lang="en-US" dirty="0">
              <a:solidFill>
                <a:srgbClr val="FFFFFF"/>
              </a:solidFill>
              <a:latin typeface="Arial" charset="0"/>
            </a:endParaRPr>
          </a:p>
        </p:txBody>
      </p:sp>
      <p:sp>
        <p:nvSpPr>
          <p:cNvPr id="194567" name="Line 7"/>
          <p:cNvSpPr>
            <a:spLocks noChangeShapeType="1"/>
          </p:cNvSpPr>
          <p:nvPr/>
        </p:nvSpPr>
        <p:spPr bwMode="auto">
          <a:xfrm flipV="1">
            <a:off x="1958975" y="3975099"/>
            <a:ext cx="4048125" cy="126682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94568" name="Text Box 8"/>
          <p:cNvSpPr txBox="1">
            <a:spLocks noChangeArrowheads="1"/>
          </p:cNvSpPr>
          <p:nvPr/>
        </p:nvSpPr>
        <p:spPr bwMode="auto">
          <a:xfrm>
            <a:off x="732118" y="6147361"/>
            <a:ext cx="4034118" cy="396875"/>
          </a:xfrm>
          <a:prstGeom prst="rect">
            <a:avLst/>
          </a:prstGeom>
          <a:noFill/>
          <a:ln w="9525">
            <a:noFill/>
            <a:miter lim="800000"/>
            <a:headEnd/>
            <a:tailEnd/>
          </a:ln>
        </p:spPr>
        <p:txBody>
          <a:bodyPr wrap="square">
            <a:prstTxWarp prst="textNoShape">
              <a:avLst/>
            </a:prstTxWarp>
            <a:spAutoFit/>
          </a:bodyPr>
          <a:lstStyle/>
          <a:p>
            <a:pPr eaLnBrk="0" hangingPunct="0">
              <a:spcBef>
                <a:spcPct val="50000"/>
              </a:spcBef>
            </a:pPr>
            <a:r>
              <a:rPr lang="en-US" sz="1800" dirty="0">
                <a:solidFill>
                  <a:schemeClr val="accent1"/>
                </a:solidFill>
                <a:latin typeface="+mn-lt"/>
              </a:rPr>
              <a:t>Bull, et al (2000). </a:t>
            </a:r>
            <a:r>
              <a:rPr lang="en-US" sz="1800" i="1" dirty="0">
                <a:solidFill>
                  <a:schemeClr val="accent1"/>
                </a:solidFill>
                <a:latin typeface="+mn-lt"/>
              </a:rPr>
              <a:t>BMJ, </a:t>
            </a:r>
            <a:r>
              <a:rPr lang="en-US" sz="1800" b="1" dirty="0">
                <a:solidFill>
                  <a:schemeClr val="accent1"/>
                </a:solidFill>
                <a:latin typeface="+mn-lt"/>
              </a:rPr>
              <a:t>320</a:t>
            </a:r>
            <a:r>
              <a:rPr lang="en-US" sz="1800" dirty="0">
                <a:solidFill>
                  <a:schemeClr val="accent1"/>
                </a:solidFill>
                <a:latin typeface="+mn-lt"/>
              </a:rPr>
              <a:t>, 1168-1173</a:t>
            </a:r>
            <a:r>
              <a:rPr lang="en-US" sz="2000" dirty="0">
                <a:solidFill>
                  <a:schemeClr val="accent1"/>
                </a:solidFill>
                <a:latin typeface="+mn-lt"/>
              </a:rPr>
              <a:t>.</a:t>
            </a:r>
            <a:endParaRPr lang="en-US" dirty="0">
              <a:solidFill>
                <a:schemeClr val="accent1"/>
              </a:solidFill>
              <a:latin typeface="+mn-lt"/>
            </a:endParaRPr>
          </a:p>
        </p:txBody>
      </p:sp>
      <p:sp>
        <p:nvSpPr>
          <p:cNvPr id="194569" name="Rectangle 9"/>
          <p:cNvSpPr>
            <a:spLocks noGrp="1" noChangeArrowheads="1"/>
          </p:cNvSpPr>
          <p:nvPr>
            <p:ph type="title"/>
          </p:nvPr>
        </p:nvSpPr>
        <p:spPr/>
        <p:txBody>
          <a:bodyPr/>
          <a:lstStyle/>
          <a:p>
            <a:pPr eaLnBrk="1" hangingPunct="1"/>
            <a:r>
              <a:rPr lang="en-US">
                <a:ea typeface="ＭＳ Ｐゴシック" charset="-128"/>
              </a:rPr>
              <a:t>The introduction of the ‘switch’ procedure</a:t>
            </a:r>
          </a:p>
        </p:txBody>
      </p:sp>
    </p:spTree>
    <p:extLst>
      <p:ext uri="{BB962C8B-B14F-4D97-AF65-F5344CB8AC3E}">
        <p14:creationId xmlns:p14="http://schemas.microsoft.com/office/powerpoint/2010/main" val="25154679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6610" name="Picture 2" descr="Picture 5"/>
          <p:cNvPicPr>
            <a:picLocks noChangeAspect="1" noChangeArrowheads="1"/>
          </p:cNvPicPr>
          <p:nvPr/>
        </p:nvPicPr>
        <p:blipFill>
          <a:blip r:embed="rId3"/>
          <a:srcRect/>
          <a:stretch>
            <a:fillRect/>
          </a:stretch>
        </p:blipFill>
        <p:spPr bwMode="auto">
          <a:xfrm>
            <a:off x="-41275" y="2197100"/>
            <a:ext cx="9185275" cy="3792538"/>
          </a:xfrm>
          <a:prstGeom prst="rect">
            <a:avLst/>
          </a:prstGeom>
          <a:noFill/>
          <a:ln w="9525">
            <a:noFill/>
            <a:miter lim="800000"/>
            <a:headEnd/>
            <a:tailEnd/>
          </a:ln>
        </p:spPr>
      </p:pic>
      <p:sp>
        <p:nvSpPr>
          <p:cNvPr id="195587" name="Text Box 3"/>
          <p:cNvSpPr txBox="1">
            <a:spLocks noChangeArrowheads="1"/>
          </p:cNvSpPr>
          <p:nvPr/>
        </p:nvSpPr>
        <p:spPr bwMode="auto">
          <a:xfrm>
            <a:off x="6401547" y="2119313"/>
            <a:ext cx="2590800" cy="915987"/>
          </a:xfrm>
          <a:prstGeom prst="rect">
            <a:avLst/>
          </a:prstGeom>
          <a:solidFill>
            <a:srgbClr val="525A93"/>
          </a:solidFill>
          <a:ln w="9525">
            <a:noFill/>
            <a:miter lim="800000"/>
            <a:headEnd/>
            <a:tailEnd/>
          </a:ln>
        </p:spPr>
        <p:txBody>
          <a:bodyPr>
            <a:prstTxWarp prst="textNoShape">
              <a:avLst/>
            </a:prstTxWarp>
            <a:spAutoFit/>
          </a:bodyPr>
          <a:lstStyle/>
          <a:p>
            <a:pPr eaLnBrk="0" hangingPunct="0">
              <a:tabLst>
                <a:tab pos="1150938" algn="l"/>
              </a:tabLst>
            </a:pPr>
            <a:r>
              <a:rPr lang="en-US" sz="1800" dirty="0">
                <a:solidFill>
                  <a:schemeClr val="bg1"/>
                </a:solidFill>
                <a:latin typeface="Arial" charset="0"/>
              </a:rPr>
              <a:t>Life expectancy:</a:t>
            </a:r>
          </a:p>
          <a:p>
            <a:pPr eaLnBrk="0" hangingPunct="0">
              <a:tabLst>
                <a:tab pos="1150938" algn="l"/>
              </a:tabLst>
            </a:pPr>
            <a:r>
              <a:rPr lang="en-US" sz="1800" dirty="0" err="1">
                <a:solidFill>
                  <a:schemeClr val="bg1"/>
                </a:solidFill>
                <a:latin typeface="Arial" charset="0"/>
              </a:rPr>
              <a:t>Senning</a:t>
            </a:r>
            <a:r>
              <a:rPr lang="en-US" sz="1800" dirty="0">
                <a:solidFill>
                  <a:schemeClr val="bg1"/>
                </a:solidFill>
                <a:latin typeface="Arial" charset="0"/>
              </a:rPr>
              <a:t>: 	46.6 years</a:t>
            </a:r>
          </a:p>
          <a:p>
            <a:pPr eaLnBrk="0" hangingPunct="0">
              <a:tabLst>
                <a:tab pos="1150938" algn="l"/>
              </a:tabLst>
            </a:pPr>
            <a:r>
              <a:rPr lang="en-US" sz="1800" dirty="0">
                <a:solidFill>
                  <a:schemeClr val="bg1"/>
                </a:solidFill>
                <a:latin typeface="Arial" charset="0"/>
              </a:rPr>
              <a:t>Switch:	62.6 years</a:t>
            </a:r>
            <a:endParaRPr lang="en-US" dirty="0">
              <a:solidFill>
                <a:schemeClr val="bg1"/>
              </a:solidFill>
              <a:latin typeface="Arial" charset="0"/>
            </a:endParaRPr>
          </a:p>
        </p:txBody>
      </p:sp>
      <p:sp>
        <p:nvSpPr>
          <p:cNvPr id="196612" name="Rectangle 4"/>
          <p:cNvSpPr>
            <a:spLocks noGrp="1" noChangeArrowheads="1"/>
          </p:cNvSpPr>
          <p:nvPr>
            <p:ph type="title"/>
          </p:nvPr>
        </p:nvSpPr>
        <p:spPr/>
        <p:txBody>
          <a:bodyPr/>
          <a:lstStyle/>
          <a:p>
            <a:pPr eaLnBrk="1" hangingPunct="1"/>
            <a:r>
              <a:rPr lang="en-US">
                <a:ea typeface="ＭＳ Ｐゴシック" charset="-128"/>
              </a:rPr>
              <a:t>Impact on life expectancy</a:t>
            </a:r>
          </a:p>
        </p:txBody>
      </p:sp>
    </p:spTree>
    <p:extLst>
      <p:ext uri="{BB962C8B-B14F-4D97-AF65-F5344CB8AC3E}">
        <p14:creationId xmlns:p14="http://schemas.microsoft.com/office/powerpoint/2010/main" val="26397411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55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955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animBg="1"/>
      <p:bldP spid="195587" grpId="1"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Teacher learning communities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7513638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3"/>
          <p:cNvSpPr>
            <a:spLocks noGrp="1" noChangeArrowheads="1"/>
          </p:cNvSpPr>
          <p:nvPr>
            <p:ph sz="quarter" idx="1"/>
          </p:nvPr>
        </p:nvSpPr>
        <p:spPr>
          <a:xfrm>
            <a:off x="484496" y="1592616"/>
            <a:ext cx="8229600" cy="4525963"/>
          </a:xfrm>
        </p:spPr>
        <p:txBody>
          <a:bodyPr>
            <a:normAutofit/>
          </a:bodyPr>
          <a:lstStyle/>
          <a:p>
            <a:pPr>
              <a:spcBef>
                <a:spcPts val="0"/>
              </a:spcBef>
            </a:pPr>
            <a:r>
              <a:rPr lang="en-US" sz="3000" dirty="0" smtClean="0"/>
              <a:t>We need to create time and space for teachers to reflect on their practice in a structured way, and to learn from mistakes.</a:t>
            </a:r>
          </a:p>
          <a:p>
            <a:pPr marL="0" indent="0" algn="r">
              <a:buNone/>
            </a:pPr>
            <a:r>
              <a:rPr lang="en-US" sz="2200" dirty="0" err="1" smtClean="0">
                <a:solidFill>
                  <a:srgbClr val="525A93"/>
                </a:solidFill>
              </a:rPr>
              <a:t>Bransford</a:t>
            </a:r>
            <a:r>
              <a:rPr lang="en-US" sz="2200" dirty="0" smtClean="0">
                <a:solidFill>
                  <a:srgbClr val="525A93"/>
                </a:solidFill>
              </a:rPr>
              <a:t>, Brown &amp; Cocking</a:t>
            </a:r>
            <a:r>
              <a:rPr lang="en-US" sz="2200" dirty="0">
                <a:solidFill>
                  <a:srgbClr val="525A93"/>
                </a:solidFill>
              </a:rPr>
              <a:t> </a:t>
            </a:r>
            <a:r>
              <a:rPr lang="en-US" sz="2200" dirty="0" smtClean="0">
                <a:solidFill>
                  <a:srgbClr val="525A93"/>
                </a:solidFill>
              </a:rPr>
              <a:t>(1999)</a:t>
            </a:r>
          </a:p>
          <a:p>
            <a:pPr marL="0" indent="0" algn="r">
              <a:buNone/>
            </a:pPr>
            <a:endParaRPr lang="en-US" sz="800" dirty="0" smtClean="0">
              <a:solidFill>
                <a:srgbClr val="8C357B"/>
              </a:solidFill>
            </a:endParaRPr>
          </a:p>
          <a:p>
            <a:r>
              <a:rPr lang="en-GB" altLang="ja-JP" sz="3000" dirty="0" smtClean="0">
                <a:ea typeface="ヒラギノ角ゴ ProN W3" charset="0"/>
                <a:cs typeface="ヒラギノ角ゴ ProN W3" charset="0"/>
              </a:rPr>
              <a:t>“Always make new mistakes.</a:t>
            </a:r>
            <a:r>
              <a:rPr lang="ja-JP" altLang="en-GB" sz="3000" dirty="0" smtClean="0">
                <a:ea typeface="ヒラギノ角ゴ ProN W3" charset="0"/>
                <a:cs typeface="ヒラギノ角ゴ ProN W3" charset="0"/>
              </a:rPr>
              <a:t>”</a:t>
            </a:r>
            <a:endParaRPr lang="en-GB" altLang="ja-JP" sz="3000" dirty="0" smtClean="0">
              <a:ea typeface="ヒラギノ角ゴ ProN W3" charset="0"/>
              <a:cs typeface="ヒラギノ角ゴ ProN W3" charset="0"/>
            </a:endParaRPr>
          </a:p>
          <a:p>
            <a:pPr marL="0" indent="0" algn="r">
              <a:buNone/>
            </a:pPr>
            <a:r>
              <a:rPr lang="en-GB" altLang="ja-JP" sz="2200" dirty="0" smtClean="0">
                <a:solidFill>
                  <a:srgbClr val="525A93"/>
                </a:solidFill>
                <a:ea typeface="ヒラギノ角ゴ ProN W3" charset="0"/>
                <a:cs typeface="ヒラギノ角ゴ ProN W3" charset="0"/>
              </a:rPr>
              <a:t>Esther Dyson</a:t>
            </a:r>
          </a:p>
          <a:p>
            <a:pPr marL="0" indent="0" algn="r">
              <a:buNone/>
            </a:pPr>
            <a:endParaRPr lang="en-GB" altLang="ja-JP" sz="800" dirty="0" smtClean="0">
              <a:solidFill>
                <a:srgbClr val="8C357B"/>
              </a:solidFill>
              <a:ea typeface="ヒラギノ角ゴ ProN W3" charset="0"/>
              <a:cs typeface="ヒラギノ角ゴ ProN W3" charset="0"/>
            </a:endParaRPr>
          </a:p>
          <a:p>
            <a:r>
              <a:rPr lang="en-US" sz="3000" dirty="0" smtClean="0"/>
              <a:t>“Ever tried. Ever failed. No matter. Try again. Fail again. Fail better.”</a:t>
            </a:r>
          </a:p>
          <a:p>
            <a:pPr marL="0" indent="0" algn="r">
              <a:buNone/>
            </a:pPr>
            <a:r>
              <a:rPr lang="en-GB" sz="2200" dirty="0" smtClean="0">
                <a:solidFill>
                  <a:srgbClr val="525A93"/>
                </a:solidFill>
                <a:ea typeface="ヒラギノ角ゴ ProN W3" charset="0"/>
                <a:cs typeface="ヒラギノ角ゴ ProN W3" charset="0"/>
              </a:rPr>
              <a:t>Beckett (1984)</a:t>
            </a:r>
            <a:endParaRPr lang="en-US" sz="2200" dirty="0" smtClean="0">
              <a:solidFill>
                <a:srgbClr val="525A93"/>
              </a:solidFill>
              <a:ea typeface="ヒラギノ角ゴ ProN W3" charset="0"/>
              <a:cs typeface="ヒラギノ角ゴ ProN W3" charset="0"/>
            </a:endParaRPr>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38</a:t>
            </a:fld>
            <a:endParaRPr lang="en-GB"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2902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902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902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902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902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902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2"/>
          <p:cNvSpPr>
            <a:spLocks noGrp="1" noChangeArrowheads="1"/>
          </p:cNvSpPr>
          <p:nvPr>
            <p:ph type="title"/>
          </p:nvPr>
        </p:nvSpPr>
        <p:spPr/>
        <p:txBody>
          <a:bodyPr/>
          <a:lstStyle/>
          <a:p>
            <a:r>
              <a:rPr lang="en-US" dirty="0" smtClean="0"/>
              <a:t>Teacher learning communities</a:t>
            </a:r>
            <a:endParaRPr lang="en-US" dirty="0"/>
          </a:p>
        </p:txBody>
      </p:sp>
      <p:sp>
        <p:nvSpPr>
          <p:cNvPr id="147458" name="Rectangle 3"/>
          <p:cNvSpPr>
            <a:spLocks noGrp="1" noChangeArrowheads="1"/>
          </p:cNvSpPr>
          <p:nvPr>
            <p:ph sz="quarter" idx="1"/>
          </p:nvPr>
        </p:nvSpPr>
        <p:spPr>
          <a:xfrm>
            <a:off x="612648" y="1600200"/>
            <a:ext cx="8153400" cy="5257800"/>
          </a:xfrm>
        </p:spPr>
        <p:txBody>
          <a:bodyPr>
            <a:normAutofit fontScale="92500" lnSpcReduction="20000"/>
          </a:bodyPr>
          <a:lstStyle/>
          <a:p>
            <a:pPr>
              <a:lnSpc>
                <a:spcPct val="120000"/>
              </a:lnSpc>
            </a:pPr>
            <a:r>
              <a:rPr lang="en-US" dirty="0" smtClean="0"/>
              <a:t>Plan that the TLC will run for two years</a:t>
            </a:r>
          </a:p>
          <a:p>
            <a:pPr>
              <a:lnSpc>
                <a:spcPct val="120000"/>
              </a:lnSpc>
            </a:pPr>
            <a:r>
              <a:rPr lang="en-US" dirty="0" smtClean="0"/>
              <a:t>Identify 10 to 12 interested colleagues:</a:t>
            </a:r>
          </a:p>
          <a:p>
            <a:pPr lvl="1">
              <a:lnSpc>
                <a:spcPct val="120000"/>
              </a:lnSpc>
            </a:pPr>
            <a:r>
              <a:rPr lang="en-US" dirty="0" smtClean="0"/>
              <a:t>Conscripts vs. volunteers</a:t>
            </a:r>
          </a:p>
          <a:p>
            <a:pPr lvl="1">
              <a:lnSpc>
                <a:spcPct val="120000"/>
              </a:lnSpc>
            </a:pPr>
            <a:r>
              <a:rPr lang="en-US" dirty="0" smtClean="0"/>
              <a:t>Composition:</a:t>
            </a:r>
          </a:p>
          <a:p>
            <a:pPr lvl="2">
              <a:lnSpc>
                <a:spcPct val="120000"/>
              </a:lnSpc>
            </a:pPr>
            <a:r>
              <a:rPr lang="en-US" dirty="0" smtClean="0"/>
              <a:t>Similar assignments (e.g., early years, math/science)</a:t>
            </a:r>
          </a:p>
          <a:p>
            <a:pPr lvl="2">
              <a:lnSpc>
                <a:spcPct val="120000"/>
              </a:lnSpc>
            </a:pPr>
            <a:r>
              <a:rPr lang="en-US" dirty="0" smtClean="0"/>
              <a:t>Mixed subject/mixed phase</a:t>
            </a:r>
          </a:p>
          <a:p>
            <a:pPr lvl="2">
              <a:lnSpc>
                <a:spcPct val="120000"/>
              </a:lnSpc>
            </a:pPr>
            <a:r>
              <a:rPr lang="en-US" dirty="0" smtClean="0"/>
              <a:t>Hybrid</a:t>
            </a:r>
          </a:p>
          <a:p>
            <a:pPr>
              <a:lnSpc>
                <a:spcPct val="120000"/>
              </a:lnSpc>
            </a:pPr>
            <a:r>
              <a:rPr lang="en-US" dirty="0" smtClean="0"/>
              <a:t>Secure institutional support for:</a:t>
            </a:r>
          </a:p>
          <a:p>
            <a:pPr lvl="1">
              <a:lnSpc>
                <a:spcPct val="120000"/>
              </a:lnSpc>
            </a:pPr>
            <a:r>
              <a:rPr lang="en-US" dirty="0" smtClean="0"/>
              <a:t>Monthly workshops (75–120 minutes each, inside or outside school time)</a:t>
            </a:r>
          </a:p>
          <a:p>
            <a:pPr lvl="1">
              <a:lnSpc>
                <a:spcPct val="120000"/>
              </a:lnSpc>
            </a:pPr>
            <a:r>
              <a:rPr lang="en-US" dirty="0" smtClean="0"/>
              <a:t>Time between workshops (two hours per month in school time)</a:t>
            </a:r>
            <a:r>
              <a:rPr lang="en-US" dirty="0"/>
              <a:t> </a:t>
            </a:r>
            <a:r>
              <a:rPr lang="en-US" dirty="0" smtClean="0"/>
              <a:t>for collaborative planning and peer observation</a:t>
            </a:r>
          </a:p>
          <a:p>
            <a:pPr lvl="1">
              <a:lnSpc>
                <a:spcPct val="120000"/>
              </a:lnSpc>
            </a:pPr>
            <a:r>
              <a:rPr lang="en-US" dirty="0" smtClean="0"/>
              <a:t>Any necessary waivers from school policies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39</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buClr>
                <a:schemeClr val="tx1"/>
              </a:buClr>
            </a:pPr>
            <a:endParaRPr lang="en-US">
              <a:solidFill>
                <a:schemeClr val="tx2"/>
              </a:solidFill>
              <a:latin typeface="Times" charset="0"/>
            </a:endParaRPr>
          </a:p>
        </p:txBody>
      </p:sp>
      <p:sp>
        <p:nvSpPr>
          <p:cNvPr id="26626" name="Rectangle 7"/>
          <p:cNvSpPr>
            <a:spLocks noGrp="1" noChangeArrowheads="1"/>
          </p:cNvSpPr>
          <p:nvPr>
            <p:ph type="title"/>
          </p:nvPr>
        </p:nvSpPr>
        <p:spPr/>
        <p:txBody>
          <a:bodyPr/>
          <a:lstStyle/>
          <a:p>
            <a:r>
              <a:rPr lang="en-US" dirty="0" smtClean="0"/>
              <a:t>The crucial ingredient: teacher quality</a:t>
            </a:r>
            <a:endParaRPr lang="en-US" dirty="0"/>
          </a:p>
        </p:txBody>
      </p:sp>
      <p:sp>
        <p:nvSpPr>
          <p:cNvPr id="38916" name="Rectangle 8"/>
          <p:cNvSpPr>
            <a:spLocks noGrp="1" noChangeArrowheads="1"/>
          </p:cNvSpPr>
          <p:nvPr>
            <p:ph sz="quarter" idx="4294967295"/>
          </p:nvPr>
        </p:nvSpPr>
        <p:spPr>
          <a:xfrm>
            <a:off x="627529" y="1534086"/>
            <a:ext cx="8229600" cy="5033963"/>
          </a:xfrm>
        </p:spPr>
        <p:txBody>
          <a:bodyPr>
            <a:normAutofit/>
          </a:bodyPr>
          <a:lstStyle/>
          <a:p>
            <a:r>
              <a:rPr lang="en-US" sz="3000" dirty="0" smtClean="0"/>
              <a:t>Take a group of 50 teachers:</a:t>
            </a:r>
          </a:p>
          <a:p>
            <a:pPr lvl="1"/>
            <a:r>
              <a:rPr lang="en-US" sz="2400" dirty="0" smtClean="0"/>
              <a:t>Students taught by the most effective teacher in that group of 50 teachers learn in six months what those taught by the average teacher learn in a year</a:t>
            </a:r>
          </a:p>
          <a:p>
            <a:pPr lvl="1">
              <a:spcBef>
                <a:spcPts val="0"/>
              </a:spcBef>
            </a:pPr>
            <a:r>
              <a:rPr lang="en-US" sz="2400" dirty="0" smtClean="0"/>
              <a:t>Students taught by the least effective teacher in that group of 50 teachers will take two years to achieve the same learning (</a:t>
            </a:r>
            <a:r>
              <a:rPr lang="en-US" sz="2400" dirty="0" err="1" smtClean="0"/>
              <a:t>Hanushek</a:t>
            </a:r>
            <a:r>
              <a:rPr lang="en-US" sz="2400" dirty="0" smtClean="0"/>
              <a:t> &amp; </a:t>
            </a:r>
            <a:r>
              <a:rPr lang="en-US" sz="2400" dirty="0" err="1" smtClean="0"/>
              <a:t>Rivkin</a:t>
            </a:r>
            <a:r>
              <a:rPr lang="en-US" sz="2400" dirty="0" smtClean="0"/>
              <a:t>, 2006)</a:t>
            </a:r>
          </a:p>
          <a:p>
            <a:r>
              <a:rPr lang="en-US" sz="3000" dirty="0" smtClean="0"/>
              <a:t>And furthermore:</a:t>
            </a:r>
          </a:p>
          <a:p>
            <a:pPr lvl="1"/>
            <a:r>
              <a:rPr lang="en-US" sz="2400" dirty="0" smtClean="0"/>
              <a:t>In the classrooms of the most effective teachers, students from disadvantaged backgrounds learn at the same rate as those from advantaged backgrounds (</a:t>
            </a:r>
            <a:r>
              <a:rPr lang="en-US" sz="2400" dirty="0" err="1" smtClean="0"/>
              <a:t>Hamre</a:t>
            </a:r>
            <a:r>
              <a:rPr lang="en-US" sz="2400" dirty="0" smtClean="0"/>
              <a:t> &amp; </a:t>
            </a:r>
            <a:r>
              <a:rPr lang="en-US" sz="2400" dirty="0" err="1" smtClean="0"/>
              <a:t>Pianta</a:t>
            </a:r>
            <a:r>
              <a:rPr lang="en-US" sz="2400" dirty="0" smtClean="0"/>
              <a:t>, 2005).</a:t>
            </a:r>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4</a:t>
            </a:fld>
            <a:endParaRPr lang="en-GB"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9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pPr eaLnBrk="1" hangingPunct="1"/>
            <a:r>
              <a:rPr lang="en-US">
                <a:ea typeface="ＭＳ Ｐゴシック" charset="-128"/>
              </a:rPr>
              <a:t>Signature pedagogies</a:t>
            </a:r>
          </a:p>
        </p:txBody>
      </p:sp>
      <p:sp>
        <p:nvSpPr>
          <p:cNvPr id="210947" name="Rectangle 3"/>
          <p:cNvSpPr>
            <a:spLocks noGrp="1" noChangeArrowheads="1"/>
          </p:cNvSpPr>
          <p:nvPr>
            <p:ph idx="1"/>
          </p:nvPr>
        </p:nvSpPr>
        <p:spPr/>
        <p:txBody>
          <a:bodyPr/>
          <a:lstStyle/>
          <a:p>
            <a:pPr eaLnBrk="1" hangingPunct="1"/>
            <a:endParaRPr lang="en-US">
              <a:ea typeface="ＭＳ Ｐゴシック" charset="-128"/>
            </a:endParaRPr>
          </a:p>
        </p:txBody>
      </p:sp>
    </p:spTree>
    <p:extLst>
      <p:ext uri="{BB962C8B-B14F-4D97-AF65-F5344CB8AC3E}">
        <p14:creationId xmlns:p14="http://schemas.microsoft.com/office/powerpoint/2010/main" val="2528502871"/>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pPr eaLnBrk="1" hangingPunct="1"/>
            <a:r>
              <a:rPr lang="en-US">
                <a:ea typeface="ＭＳ Ｐゴシック" charset="-128"/>
              </a:rPr>
              <a:t>In Law</a:t>
            </a:r>
          </a:p>
        </p:txBody>
      </p:sp>
      <p:pic>
        <p:nvPicPr>
          <p:cNvPr id="211971" name="Picture 3" descr="paper-chase-758885"/>
          <p:cNvPicPr>
            <a:picLocks noChangeAspect="1" noChangeArrowheads="1"/>
          </p:cNvPicPr>
          <p:nvPr/>
        </p:nvPicPr>
        <p:blipFill>
          <a:blip r:embed="rId2"/>
          <a:srcRect/>
          <a:stretch>
            <a:fillRect/>
          </a:stretch>
        </p:blipFill>
        <p:spPr bwMode="auto">
          <a:xfrm>
            <a:off x="0" y="2976563"/>
            <a:ext cx="9144000" cy="3881437"/>
          </a:xfrm>
          <a:prstGeom prst="rect">
            <a:avLst/>
          </a:prstGeom>
          <a:noFill/>
          <a:ln w="9525">
            <a:noFill/>
            <a:miter lim="800000"/>
            <a:headEnd/>
            <a:tailEnd/>
          </a:ln>
        </p:spPr>
      </p:pic>
    </p:spTree>
    <p:extLst>
      <p:ext uri="{BB962C8B-B14F-4D97-AF65-F5344CB8AC3E}">
        <p14:creationId xmlns:p14="http://schemas.microsoft.com/office/powerpoint/2010/main" val="2668204764"/>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pPr eaLnBrk="1" hangingPunct="1"/>
            <a:r>
              <a:rPr lang="en-US">
                <a:ea typeface="ＭＳ Ｐゴシック" charset="-128"/>
              </a:rPr>
              <a:t>In Medicine</a:t>
            </a:r>
          </a:p>
        </p:txBody>
      </p:sp>
      <p:pic>
        <p:nvPicPr>
          <p:cNvPr id="212995" name="Picture 3" descr="photo6"/>
          <p:cNvPicPr>
            <a:picLocks noChangeAspect="1" noChangeArrowheads="1"/>
          </p:cNvPicPr>
          <p:nvPr/>
        </p:nvPicPr>
        <p:blipFill>
          <a:blip r:embed="rId2"/>
          <a:srcRect/>
          <a:stretch>
            <a:fillRect/>
          </a:stretch>
        </p:blipFill>
        <p:spPr bwMode="auto">
          <a:xfrm>
            <a:off x="1600200" y="2514600"/>
            <a:ext cx="6019800" cy="3986213"/>
          </a:xfrm>
          <a:prstGeom prst="rect">
            <a:avLst/>
          </a:prstGeom>
          <a:noFill/>
          <a:ln w="9525">
            <a:noFill/>
            <a:miter lim="800000"/>
            <a:headEnd/>
            <a:tailEnd/>
          </a:ln>
        </p:spPr>
      </p:pic>
    </p:spTree>
    <p:extLst>
      <p:ext uri="{BB962C8B-B14F-4D97-AF65-F5344CB8AC3E}">
        <p14:creationId xmlns:p14="http://schemas.microsoft.com/office/powerpoint/2010/main" val="3039744279"/>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2"/>
          <p:cNvSpPr>
            <a:spLocks noGrp="1" noChangeArrowheads="1"/>
          </p:cNvSpPr>
          <p:nvPr>
            <p:ph type="title"/>
          </p:nvPr>
        </p:nvSpPr>
        <p:spPr/>
        <p:txBody>
          <a:bodyPr>
            <a:normAutofit fontScale="90000"/>
          </a:bodyPr>
          <a:lstStyle/>
          <a:p>
            <a:r>
              <a:rPr lang="en-US" dirty="0" smtClean="0"/>
              <a:t>A “signature pedagogy” for teacher learning</a:t>
            </a:r>
            <a:endParaRPr lang="en-US" dirty="0"/>
          </a:p>
        </p:txBody>
      </p:sp>
      <p:sp>
        <p:nvSpPr>
          <p:cNvPr id="148482" name="Rectangle 3"/>
          <p:cNvSpPr>
            <a:spLocks noGrp="1" noChangeArrowheads="1"/>
          </p:cNvSpPr>
          <p:nvPr>
            <p:ph sz="quarter" idx="1"/>
          </p:nvPr>
        </p:nvSpPr>
        <p:spPr/>
        <p:txBody>
          <a:bodyPr/>
          <a:lstStyle/>
          <a:p>
            <a:r>
              <a:rPr lang="en-US" dirty="0" smtClean="0"/>
              <a:t>Every monthly TLC workshop should follow the same structure and sequence of activities:</a:t>
            </a:r>
          </a:p>
          <a:p>
            <a:endParaRPr lang="en-US" dirty="0" smtClean="0"/>
          </a:p>
          <a:p>
            <a:pPr lvl="1"/>
            <a:r>
              <a:rPr lang="en-US" dirty="0" smtClean="0"/>
              <a:t>Activity 1: Introduction (5 minutes)</a:t>
            </a:r>
          </a:p>
          <a:p>
            <a:pPr lvl="1"/>
            <a:r>
              <a:rPr lang="en-US" dirty="0" smtClean="0"/>
              <a:t>Activity 2: Starter activity (5 minutes)</a:t>
            </a:r>
          </a:p>
          <a:p>
            <a:pPr lvl="1"/>
            <a:r>
              <a:rPr lang="en-US" dirty="0" smtClean="0"/>
              <a:t>Activity 3: Feedback (25–50 minutes)</a:t>
            </a:r>
          </a:p>
          <a:p>
            <a:pPr lvl="1"/>
            <a:r>
              <a:rPr lang="en-US" dirty="0" smtClean="0"/>
              <a:t>Activity 4: New learning about formative assessment       (20–40 minutes)</a:t>
            </a:r>
          </a:p>
          <a:p>
            <a:pPr lvl="1"/>
            <a:r>
              <a:rPr lang="en-US" dirty="0" smtClean="0"/>
              <a:t>Activity 5: Personal action planning (15 minutes)</a:t>
            </a:r>
          </a:p>
          <a:p>
            <a:pPr lvl="1"/>
            <a:r>
              <a:rPr lang="en-US" dirty="0" smtClean="0"/>
              <a:t>Activity 6: Review of learning (5 minutes)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43</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a:latin typeface="Calibri" charset="0"/>
                <a:ea typeface="ＭＳ Ｐゴシック" charset="0"/>
                <a:cs typeface="ＭＳ Ｐゴシック" charset="0"/>
              </a:rPr>
              <a:t>Activities 1, 2, 3, 5, 6: “Bookends”</a:t>
            </a:r>
          </a:p>
        </p:txBody>
      </p:sp>
      <p:sp>
        <p:nvSpPr>
          <p:cNvPr id="34818" name="Content Placeholder 2"/>
          <p:cNvSpPr>
            <a:spLocks noGrp="1"/>
          </p:cNvSpPr>
          <p:nvPr>
            <p:ph idx="1"/>
          </p:nvPr>
        </p:nvSpPr>
        <p:spPr/>
        <p:txBody>
          <a:bodyPr/>
          <a:lstStyle/>
          <a:p>
            <a:pPr>
              <a:spcBef>
                <a:spcPct val="50000"/>
              </a:spcBef>
            </a:pPr>
            <a:r>
              <a:rPr lang="en-US">
                <a:latin typeface="Calibri" charset="0"/>
                <a:ea typeface="ＭＳ Ｐゴシック" charset="0"/>
                <a:cs typeface="ＭＳ Ｐゴシック" charset="0"/>
              </a:rPr>
              <a:t>For each of these five activities, the process</a:t>
            </a:r>
            <a:r>
              <a:rPr lang="en-US">
                <a:solidFill>
                  <a:srgbClr val="176B21"/>
                </a:solidFill>
                <a:latin typeface="Calibri" charset="0"/>
                <a:ea typeface="ＭＳ Ｐゴシック" charset="0"/>
                <a:cs typeface="ＭＳ Ｐゴシック" charset="0"/>
              </a:rPr>
              <a:t> </a:t>
            </a:r>
            <a:r>
              <a:rPr lang="en-US">
                <a:latin typeface="Calibri" charset="0"/>
                <a:ea typeface="ＭＳ Ｐゴシック" charset="0"/>
                <a:cs typeface="ＭＳ Ｐゴシック" charset="0"/>
              </a:rPr>
              <a:t>is exactly the same at each TLC meeting</a:t>
            </a:r>
          </a:p>
          <a:p>
            <a:pPr>
              <a:spcBef>
                <a:spcPct val="50000"/>
              </a:spcBef>
            </a:pPr>
            <a:r>
              <a:rPr lang="en-US">
                <a:latin typeface="Calibri" charset="0"/>
                <a:ea typeface="ＭＳ Ｐゴシック" charset="0"/>
                <a:cs typeface="ＭＳ Ｐゴシック" charset="0"/>
              </a:rPr>
              <a:t>This provides a familiar structure for teachers to get better together</a:t>
            </a:r>
          </a:p>
          <a:p>
            <a:pPr lvl="1">
              <a:spcBef>
                <a:spcPct val="50000"/>
              </a:spcBef>
            </a:pPr>
            <a:r>
              <a:rPr lang="en-US">
                <a:latin typeface="Calibri" charset="0"/>
                <a:ea typeface="ＭＳ Ｐゴシック" charset="0"/>
              </a:rPr>
              <a:t>As the structure fades into the background,</a:t>
            </a:r>
          </a:p>
          <a:p>
            <a:pPr lvl="1">
              <a:spcBef>
                <a:spcPct val="50000"/>
              </a:spcBef>
            </a:pPr>
            <a:r>
              <a:rPr lang="en-US">
                <a:latin typeface="Calibri" charset="0"/>
                <a:ea typeface="ＭＳ Ｐゴシック" charset="0"/>
              </a:rPr>
              <a:t>The learning comes into the foreground</a:t>
            </a:r>
          </a:p>
          <a:p>
            <a:r>
              <a:rPr lang="en-US">
                <a:latin typeface="Calibri" charset="0"/>
                <a:ea typeface="ＭＳ Ｐゴシック" charset="0"/>
                <a:cs typeface="ＭＳ Ｐゴシック" charset="0"/>
              </a:rPr>
              <a:t>Teachers come to the meeting knowing what is expected of them</a:t>
            </a:r>
          </a:p>
        </p:txBody>
      </p:sp>
    </p:spTree>
    <p:extLst>
      <p:ext uri="{BB962C8B-B14F-4D97-AF65-F5344CB8AC3E}">
        <p14:creationId xmlns:p14="http://schemas.microsoft.com/office/powerpoint/2010/main" val="1906646253"/>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a:latin typeface="Calibri" charset="0"/>
                <a:ea typeface="ＭＳ Ｐゴシック" charset="0"/>
                <a:cs typeface="ＭＳ Ｐゴシック" charset="0"/>
              </a:rPr>
              <a:t>Ground-rules for TLCs</a:t>
            </a:r>
          </a:p>
        </p:txBody>
      </p:sp>
      <p:sp>
        <p:nvSpPr>
          <p:cNvPr id="35842" name="Content Placeholder 2"/>
          <p:cNvSpPr>
            <a:spLocks noGrp="1"/>
          </p:cNvSpPr>
          <p:nvPr>
            <p:ph idx="1"/>
          </p:nvPr>
        </p:nvSpPr>
        <p:spPr/>
        <p:txBody>
          <a:bodyPr/>
          <a:lstStyle/>
          <a:p>
            <a:r>
              <a:rPr lang="en-US">
                <a:latin typeface="Calibri" charset="0"/>
                <a:ea typeface="ＭＳ Ｐゴシック" charset="0"/>
                <a:cs typeface="ＭＳ Ｐゴシック" charset="0"/>
              </a:rPr>
              <a:t>Norms of collaboration (Garmston &amp; Wellman, 1999)</a:t>
            </a:r>
          </a:p>
          <a:p>
            <a:r>
              <a:rPr lang="en-US">
                <a:latin typeface="Calibri" charset="0"/>
                <a:ea typeface="ＭＳ Ｐゴシック" charset="0"/>
                <a:cs typeface="ＭＳ Ｐゴシック" charset="0"/>
              </a:rPr>
              <a:t>Seven powerful Ps</a:t>
            </a:r>
          </a:p>
          <a:p>
            <a:pPr lvl="1"/>
            <a:r>
              <a:rPr lang="en-US">
                <a:latin typeface="Calibri" charset="0"/>
                <a:ea typeface="ＭＳ Ｐゴシック" charset="0"/>
              </a:rPr>
              <a:t>Pausing</a:t>
            </a:r>
          </a:p>
          <a:p>
            <a:pPr lvl="1"/>
            <a:r>
              <a:rPr lang="en-US">
                <a:latin typeface="Calibri" charset="0"/>
                <a:ea typeface="ＭＳ Ｐゴシック" charset="0"/>
              </a:rPr>
              <a:t>Paraphrasing</a:t>
            </a:r>
          </a:p>
          <a:p>
            <a:pPr lvl="1"/>
            <a:r>
              <a:rPr lang="en-US">
                <a:latin typeface="Calibri" charset="0"/>
                <a:ea typeface="ＭＳ Ｐゴシック" charset="0"/>
              </a:rPr>
              <a:t>Probing</a:t>
            </a:r>
          </a:p>
          <a:p>
            <a:pPr lvl="1"/>
            <a:r>
              <a:rPr lang="en-US">
                <a:latin typeface="Calibri" charset="0"/>
                <a:ea typeface="ＭＳ Ｐゴシック" charset="0"/>
              </a:rPr>
              <a:t>Putting ideas on the table (and pulling them off!)</a:t>
            </a:r>
          </a:p>
          <a:p>
            <a:pPr lvl="1"/>
            <a:r>
              <a:rPr lang="en-US">
                <a:latin typeface="Calibri" charset="0"/>
                <a:ea typeface="ＭＳ Ｐゴシック" charset="0"/>
              </a:rPr>
              <a:t>Paying attention to self and others</a:t>
            </a:r>
          </a:p>
          <a:p>
            <a:pPr lvl="1"/>
            <a:r>
              <a:rPr lang="en-US">
                <a:latin typeface="Calibri" charset="0"/>
                <a:ea typeface="ＭＳ Ｐゴシック" charset="0"/>
              </a:rPr>
              <a:t>Presuming positive intentions</a:t>
            </a:r>
          </a:p>
          <a:p>
            <a:pPr lvl="1"/>
            <a:r>
              <a:rPr lang="en-US">
                <a:latin typeface="Calibri" charset="0"/>
                <a:ea typeface="ＭＳ Ｐゴシック" charset="0"/>
              </a:rPr>
              <a:t>Pursuing a balance between advocacy and inquiry</a:t>
            </a:r>
          </a:p>
          <a:p>
            <a:pPr lvl="1"/>
            <a:endParaRPr lang="en-US">
              <a:latin typeface="Calibri" charset="0"/>
              <a:ea typeface="ＭＳ Ｐゴシック" charset="0"/>
            </a:endParaRPr>
          </a:p>
          <a:p>
            <a:endParaRPr lang="en-US">
              <a:latin typeface="Calibri" charset="0"/>
              <a:ea typeface="ＭＳ Ｐゴシック" charset="0"/>
              <a:cs typeface="ＭＳ Ｐゴシック" charset="0"/>
            </a:endParaRPr>
          </a:p>
        </p:txBody>
      </p:sp>
    </p:spTree>
    <p:extLst>
      <p:ext uri="{BB962C8B-B14F-4D97-AF65-F5344CB8AC3E}">
        <p14:creationId xmlns:p14="http://schemas.microsoft.com/office/powerpoint/2010/main" val="3627738086"/>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a:latin typeface="Calibri" charset="0"/>
                <a:ea typeface="ＭＳ Ｐゴシック" charset="0"/>
                <a:cs typeface="ＭＳ Ｐゴシック" charset="0"/>
              </a:rPr>
              <a:t>Activity 1: Introduction</a:t>
            </a:r>
          </a:p>
        </p:txBody>
      </p:sp>
      <p:sp>
        <p:nvSpPr>
          <p:cNvPr id="36866" name="Content Placeholder 2"/>
          <p:cNvSpPr>
            <a:spLocks noGrp="1"/>
          </p:cNvSpPr>
          <p:nvPr>
            <p:ph idx="1"/>
          </p:nvPr>
        </p:nvSpPr>
        <p:spPr/>
        <p:txBody>
          <a:bodyPr/>
          <a:lstStyle/>
          <a:p>
            <a:r>
              <a:rPr lang="en-US">
                <a:latin typeface="Calibri" charset="0"/>
                <a:ea typeface="ＭＳ Ｐゴシック" charset="0"/>
                <a:cs typeface="ＭＳ Ｐゴシック" charset="0"/>
              </a:rPr>
              <a:t>Sharing learning intentions for the meeting</a:t>
            </a:r>
          </a:p>
        </p:txBody>
      </p:sp>
    </p:spTree>
    <p:extLst>
      <p:ext uri="{BB962C8B-B14F-4D97-AF65-F5344CB8AC3E}">
        <p14:creationId xmlns:p14="http://schemas.microsoft.com/office/powerpoint/2010/main" val="25931287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a:latin typeface="Calibri" charset="0"/>
                <a:ea typeface="ＭＳ Ｐゴシック" charset="0"/>
                <a:cs typeface="ＭＳ Ｐゴシック" charset="0"/>
              </a:rPr>
              <a:t>Activity 2: Starter</a:t>
            </a:r>
          </a:p>
        </p:txBody>
      </p:sp>
      <p:sp>
        <p:nvSpPr>
          <p:cNvPr id="37890" name="Content Placeholder 2"/>
          <p:cNvSpPr>
            <a:spLocks noGrp="1"/>
          </p:cNvSpPr>
          <p:nvPr>
            <p:ph idx="1"/>
          </p:nvPr>
        </p:nvSpPr>
        <p:spPr>
          <a:xfrm>
            <a:off x="457200" y="1600200"/>
            <a:ext cx="8229600" cy="5257800"/>
          </a:xfrm>
        </p:spPr>
        <p:txBody>
          <a:bodyPr>
            <a:normAutofit lnSpcReduction="10000"/>
          </a:bodyPr>
          <a:lstStyle/>
          <a:p>
            <a:r>
              <a:rPr lang="en-US">
                <a:latin typeface="Calibri" charset="0"/>
                <a:ea typeface="ＭＳ Ｐゴシック" charset="0"/>
                <a:cs typeface="ＭＳ Ｐゴシック" charset="0"/>
              </a:rPr>
              <a:t>A variety of warm-up activities to get participants’ minds to the meeting:</a:t>
            </a:r>
          </a:p>
          <a:p>
            <a:pPr lvl="1"/>
            <a:r>
              <a:rPr lang="en-US">
                <a:latin typeface="Calibri" charset="0"/>
                <a:ea typeface="ＭＳ Ｐゴシック" charset="0"/>
              </a:rPr>
              <a:t>Think of something you are looking forward to this year</a:t>
            </a:r>
          </a:p>
          <a:p>
            <a:pPr lvl="1"/>
            <a:r>
              <a:rPr lang="en-US">
                <a:latin typeface="Calibri" charset="0"/>
                <a:ea typeface="ＭＳ Ｐゴシック" charset="0"/>
              </a:rPr>
              <a:t>30-seconds to get “things off your chest” about what infuriates you about your job</a:t>
            </a:r>
          </a:p>
          <a:p>
            <a:pPr lvl="1"/>
            <a:r>
              <a:rPr lang="en-US">
                <a:latin typeface="Calibri" charset="0"/>
                <a:ea typeface="ＭＳ Ｐゴシック" charset="0"/>
              </a:rPr>
              <a:t>30 seconds to tell the group about something that happened within the last month and made you feel good </a:t>
            </a:r>
          </a:p>
          <a:p>
            <a:pPr lvl="1"/>
            <a:r>
              <a:rPr lang="en-US">
                <a:latin typeface="Calibri" charset="0"/>
                <a:ea typeface="ＭＳ Ｐゴシック" charset="0"/>
              </a:rPr>
              <a:t>Think of something that happened in a lesson this year that made you smile</a:t>
            </a:r>
          </a:p>
          <a:p>
            <a:pPr lvl="1"/>
            <a:r>
              <a:rPr lang="en-US">
                <a:latin typeface="Calibri" charset="0"/>
                <a:ea typeface="ＭＳ Ｐゴシック" charset="0"/>
              </a:rPr>
              <a:t>Think of something that one of your colleagues did last term that supported you </a:t>
            </a:r>
          </a:p>
          <a:p>
            <a:pPr lvl="1"/>
            <a:r>
              <a:rPr lang="en-US">
                <a:latin typeface="Calibri" charset="0"/>
                <a:ea typeface="ＭＳ Ｐゴシック" charset="0"/>
              </a:rPr>
              <a:t>Go back to the TLC ‘ground rules’</a:t>
            </a:r>
          </a:p>
          <a:p>
            <a:endParaRPr lang="en-US">
              <a:latin typeface="Calibri" charset="0"/>
              <a:ea typeface="ＭＳ Ｐゴシック" charset="0"/>
              <a:cs typeface="ＭＳ Ｐゴシック" charset="0"/>
            </a:endParaRPr>
          </a:p>
        </p:txBody>
      </p:sp>
    </p:spTree>
    <p:extLst>
      <p:ext uri="{BB962C8B-B14F-4D97-AF65-F5344CB8AC3E}">
        <p14:creationId xmlns:p14="http://schemas.microsoft.com/office/powerpoint/2010/main" val="636441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a:latin typeface="Calibri" charset="0"/>
                <a:ea typeface="ＭＳ Ｐゴシック" charset="0"/>
                <a:cs typeface="ＭＳ Ｐゴシック" charset="0"/>
              </a:rPr>
              <a:t>Activity 3: Feedback</a:t>
            </a:r>
          </a:p>
        </p:txBody>
      </p:sp>
      <p:sp>
        <p:nvSpPr>
          <p:cNvPr id="38914" name="Content Placeholder 2"/>
          <p:cNvSpPr>
            <a:spLocks noGrp="1"/>
          </p:cNvSpPr>
          <p:nvPr>
            <p:ph idx="1"/>
          </p:nvPr>
        </p:nvSpPr>
        <p:spPr/>
        <p:txBody>
          <a:bodyPr>
            <a:normAutofit lnSpcReduction="10000"/>
          </a:bodyPr>
          <a:lstStyle/>
          <a:p>
            <a:r>
              <a:rPr lang="en-US">
                <a:latin typeface="Calibri" charset="0"/>
                <a:ea typeface="ＭＳ Ｐゴシック" charset="0"/>
                <a:cs typeface="ＭＳ Ｐゴシック" charset="0"/>
              </a:rPr>
              <a:t>Routines need to be established, expectations shared, and structure maintained.</a:t>
            </a:r>
          </a:p>
          <a:p>
            <a:r>
              <a:rPr lang="en-US">
                <a:latin typeface="Calibri" charset="0"/>
                <a:ea typeface="ＭＳ Ｐゴシック" charset="0"/>
                <a:cs typeface="ＭＳ Ｐゴシック" charset="0"/>
              </a:rPr>
              <a:t>Similar expectations regarding preparation and engagement.</a:t>
            </a:r>
          </a:p>
          <a:p>
            <a:pPr lvl="1"/>
            <a:r>
              <a:rPr lang="en-US">
                <a:latin typeface="Calibri" charset="0"/>
                <a:ea typeface="ＭＳ Ｐゴシック" charset="0"/>
              </a:rPr>
              <a:t>Come to the meeting knowing you will be sharing your own AfL experiences.</a:t>
            </a:r>
          </a:p>
          <a:p>
            <a:pPr lvl="1"/>
            <a:r>
              <a:rPr lang="en-US">
                <a:latin typeface="Calibri" charset="0"/>
                <a:ea typeface="ＭＳ Ｐゴシック" charset="0"/>
              </a:rPr>
              <a:t>Be prepared to offer constructive, thoughtfully conceived feedback to colleagues.</a:t>
            </a:r>
          </a:p>
          <a:p>
            <a:pPr lvl="1"/>
            <a:r>
              <a:rPr lang="en-US">
                <a:latin typeface="Calibri" charset="0"/>
                <a:ea typeface="ＭＳ Ｐゴシック" charset="0"/>
              </a:rPr>
              <a:t>Be prepared to challenge ideas that may be good classroom practice but are not necessarily tightly related to formative assessment.</a:t>
            </a:r>
          </a:p>
          <a:p>
            <a:endParaRPr lang="en-US">
              <a:latin typeface="Calibri" charset="0"/>
              <a:ea typeface="ＭＳ Ｐゴシック" charset="0"/>
              <a:cs typeface="ＭＳ Ｐゴシック" charset="0"/>
            </a:endParaRPr>
          </a:p>
        </p:txBody>
      </p:sp>
    </p:spTree>
    <p:extLst>
      <p:ext uri="{BB962C8B-B14F-4D97-AF65-F5344CB8AC3E}">
        <p14:creationId xmlns:p14="http://schemas.microsoft.com/office/powerpoint/2010/main" val="33491132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atin typeface="Calibri" charset="0"/>
                <a:ea typeface="ＭＳ Ｐゴシック" charset="0"/>
                <a:cs typeface="ＭＳ Ｐゴシック" charset="0"/>
              </a:rPr>
              <a:t>Activity 4: New learning about AfL</a:t>
            </a:r>
          </a:p>
        </p:txBody>
      </p:sp>
      <p:sp>
        <p:nvSpPr>
          <p:cNvPr id="39938" name="Content Placeholder 2"/>
          <p:cNvSpPr>
            <a:spLocks noGrp="1"/>
          </p:cNvSpPr>
          <p:nvPr>
            <p:ph idx="1"/>
          </p:nvPr>
        </p:nvSpPr>
        <p:spPr/>
        <p:txBody>
          <a:bodyPr/>
          <a:lstStyle/>
          <a:p>
            <a:r>
              <a:rPr lang="en-US">
                <a:latin typeface="Calibri" charset="0"/>
                <a:ea typeface="ＭＳ Ｐゴシック" charset="0"/>
                <a:cs typeface="ＭＳ Ｐゴシック" charset="0"/>
              </a:rPr>
              <a:t>Drip-feed’ of new ideas, to increase knowledge, and to produce variety</a:t>
            </a:r>
          </a:p>
          <a:p>
            <a:pPr lvl="1"/>
            <a:r>
              <a:rPr lang="en-US">
                <a:latin typeface="Calibri" charset="0"/>
                <a:ea typeface="ＭＳ Ｐゴシック" charset="0"/>
              </a:rPr>
              <a:t>Watch videos of classroom practice</a:t>
            </a:r>
          </a:p>
          <a:p>
            <a:pPr lvl="1"/>
            <a:r>
              <a:rPr lang="en-US">
                <a:latin typeface="Calibri" charset="0"/>
                <a:ea typeface="ＭＳ Ｐゴシック" charset="0"/>
              </a:rPr>
              <a:t>Book study (one chapter each month)</a:t>
            </a:r>
          </a:p>
          <a:p>
            <a:pPr lvl="1"/>
            <a:r>
              <a:rPr lang="en-US">
                <a:latin typeface="Calibri" charset="0"/>
                <a:ea typeface="ＭＳ Ｐゴシック" charset="0"/>
              </a:rPr>
              <a:t>New AfL techniques</a:t>
            </a:r>
          </a:p>
        </p:txBody>
      </p:sp>
    </p:spTree>
    <p:extLst>
      <p:ext uri="{BB962C8B-B14F-4D97-AF65-F5344CB8AC3E}">
        <p14:creationId xmlns:p14="http://schemas.microsoft.com/office/powerpoint/2010/main" val="3052717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buClr>
                <a:schemeClr val="tx1"/>
              </a:buClr>
            </a:pPr>
            <a:endParaRPr lang="en-US">
              <a:solidFill>
                <a:schemeClr val="tx2"/>
              </a:solidFill>
              <a:latin typeface="Times" charset="0"/>
            </a:endParaRPr>
          </a:p>
        </p:txBody>
      </p:sp>
      <p:sp>
        <p:nvSpPr>
          <p:cNvPr id="40963" name="Rectangle 5"/>
          <p:cNvSpPr>
            <a:spLocks noGrp="1" noChangeArrowheads="1"/>
          </p:cNvSpPr>
          <p:nvPr>
            <p:ph type="title"/>
          </p:nvPr>
        </p:nvSpPr>
        <p:spPr/>
        <p:txBody>
          <a:bodyPr>
            <a:normAutofit/>
          </a:bodyPr>
          <a:lstStyle/>
          <a:p>
            <a:r>
              <a:rPr lang="en-US" dirty="0" smtClean="0"/>
              <a:t>Improving teacher quality takes time</a:t>
            </a:r>
          </a:p>
        </p:txBody>
      </p:sp>
      <p:sp>
        <p:nvSpPr>
          <p:cNvPr id="46084" name="Rectangle 6"/>
          <p:cNvSpPr>
            <a:spLocks noGrp="1" noChangeArrowheads="1"/>
          </p:cNvSpPr>
          <p:nvPr>
            <p:ph sz="quarter" idx="1"/>
          </p:nvPr>
        </p:nvSpPr>
        <p:spPr>
          <a:xfrm>
            <a:off x="612648" y="1600200"/>
            <a:ext cx="8153400" cy="5078506"/>
          </a:xfrm>
        </p:spPr>
        <p:txBody>
          <a:bodyPr>
            <a:normAutofit/>
          </a:bodyPr>
          <a:lstStyle/>
          <a:p>
            <a:r>
              <a:rPr lang="en-US" dirty="0" smtClean="0"/>
              <a:t>A classic </a:t>
            </a:r>
            <a:r>
              <a:rPr lang="en-US" dirty="0" err="1" smtClean="0"/>
              <a:t>labour</a:t>
            </a:r>
            <a:r>
              <a:rPr lang="en-US" dirty="0" smtClean="0"/>
              <a:t> force issue with two (non-exclusive) solutions:</a:t>
            </a:r>
          </a:p>
          <a:p>
            <a:pPr lvl="1"/>
            <a:r>
              <a:rPr lang="en-US" dirty="0" smtClean="0"/>
              <a:t>Replace existing teachers with better ones</a:t>
            </a:r>
          </a:p>
          <a:p>
            <a:pPr lvl="1"/>
            <a:r>
              <a:rPr lang="en-US" dirty="0" smtClean="0"/>
              <a:t>Help existing teachers become even more effective</a:t>
            </a:r>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5</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a:latin typeface="Calibri" charset="0"/>
                <a:ea typeface="ＭＳ Ｐゴシック" charset="0"/>
                <a:cs typeface="ＭＳ Ｐゴシック" charset="0"/>
              </a:rPr>
              <a:t>Activity 5: Personal action planning</a:t>
            </a:r>
          </a:p>
        </p:txBody>
      </p:sp>
      <p:sp>
        <p:nvSpPr>
          <p:cNvPr id="40962" name="Content Placeholder 2"/>
          <p:cNvSpPr>
            <a:spLocks noGrp="1"/>
          </p:cNvSpPr>
          <p:nvPr>
            <p:ph idx="1"/>
          </p:nvPr>
        </p:nvSpPr>
        <p:spPr/>
        <p:txBody>
          <a:bodyPr/>
          <a:lstStyle/>
          <a:p>
            <a:r>
              <a:rPr lang="en-US">
                <a:latin typeface="Calibri" charset="0"/>
                <a:ea typeface="ＭＳ Ｐゴシック" charset="0"/>
                <a:cs typeface="ＭＳ Ｐゴシック" charset="0"/>
              </a:rPr>
              <a:t>Each teacher updates his or her personal action plan</a:t>
            </a:r>
          </a:p>
          <a:p>
            <a:r>
              <a:rPr lang="en-US">
                <a:latin typeface="Calibri" charset="0"/>
                <a:ea typeface="ＭＳ Ｐゴシック" charset="0"/>
                <a:cs typeface="ＭＳ Ｐゴシック" charset="0"/>
              </a:rPr>
              <a:t>Makes a specific commitment about what they will do over the coming month</a:t>
            </a:r>
          </a:p>
          <a:p>
            <a:r>
              <a:rPr lang="en-US">
                <a:latin typeface="Calibri" charset="0"/>
                <a:ea typeface="ＭＳ Ｐゴシック" charset="0"/>
                <a:cs typeface="ＭＳ Ｐゴシック" charset="0"/>
              </a:rPr>
              <a:t>Arranges any support needed from colleagues</a:t>
            </a:r>
          </a:p>
          <a:p>
            <a:pPr lvl="1"/>
            <a:r>
              <a:rPr lang="en-US">
                <a:latin typeface="Calibri" charset="0"/>
                <a:ea typeface="ＭＳ Ｐゴシック" charset="0"/>
              </a:rPr>
              <a:t>Specific date and time for peer observation</a:t>
            </a:r>
          </a:p>
          <a:p>
            <a:pPr lvl="1"/>
            <a:endParaRPr lang="en-US">
              <a:latin typeface="Calibri" charset="0"/>
              <a:ea typeface="ＭＳ Ｐゴシック" charset="0"/>
            </a:endParaRPr>
          </a:p>
          <a:p>
            <a:endParaRPr lang="en-US">
              <a:latin typeface="Calibri" charset="0"/>
              <a:ea typeface="ＭＳ Ｐゴシック" charset="0"/>
              <a:cs typeface="ＭＳ Ｐゴシック" charset="0"/>
            </a:endParaRPr>
          </a:p>
        </p:txBody>
      </p:sp>
    </p:spTree>
    <p:extLst>
      <p:ext uri="{BB962C8B-B14F-4D97-AF65-F5344CB8AC3E}">
        <p14:creationId xmlns:p14="http://schemas.microsoft.com/office/powerpoint/2010/main" val="30085168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atin typeface="Calibri" charset="0"/>
                <a:ea typeface="ＭＳ Ｐゴシック" charset="0"/>
                <a:cs typeface="ＭＳ Ｐゴシック" charset="0"/>
              </a:rPr>
              <a:t>Activity 6: Wrap</a:t>
            </a:r>
          </a:p>
        </p:txBody>
      </p:sp>
      <p:sp>
        <p:nvSpPr>
          <p:cNvPr id="41986" name="Content Placeholder 2"/>
          <p:cNvSpPr>
            <a:spLocks noGrp="1"/>
          </p:cNvSpPr>
          <p:nvPr>
            <p:ph idx="1"/>
          </p:nvPr>
        </p:nvSpPr>
        <p:spPr/>
        <p:txBody>
          <a:bodyPr/>
          <a:lstStyle/>
          <a:p>
            <a:r>
              <a:rPr lang="en-US">
                <a:latin typeface="Calibri" charset="0"/>
                <a:ea typeface="ＭＳ Ｐゴシック" charset="0"/>
                <a:cs typeface="ＭＳ Ｐゴシック" charset="0"/>
              </a:rPr>
              <a:t>Did the meeting meet its intended objectives</a:t>
            </a:r>
          </a:p>
          <a:p>
            <a:pPr lvl="1"/>
            <a:r>
              <a:rPr lang="en-US">
                <a:latin typeface="Calibri" charset="0"/>
                <a:ea typeface="ＭＳ Ｐゴシック" charset="0"/>
              </a:rPr>
              <a:t>If yes, great</a:t>
            </a:r>
          </a:p>
          <a:p>
            <a:pPr lvl="1"/>
            <a:r>
              <a:rPr lang="en-US">
                <a:latin typeface="Calibri" charset="0"/>
                <a:ea typeface="ＭＳ Ｐゴシック" charset="0"/>
              </a:rPr>
              <a:t>If no, time to plan what to do about it</a:t>
            </a:r>
          </a:p>
        </p:txBody>
      </p:sp>
    </p:spTree>
    <p:extLst>
      <p:ext uri="{BB962C8B-B14F-4D97-AF65-F5344CB8AC3E}">
        <p14:creationId xmlns:p14="http://schemas.microsoft.com/office/powerpoint/2010/main" val="487269561"/>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2"/>
          <p:cNvSpPr>
            <a:spLocks noGrp="1" noChangeArrowheads="1"/>
          </p:cNvSpPr>
          <p:nvPr>
            <p:ph type="title"/>
          </p:nvPr>
        </p:nvSpPr>
        <p:spPr/>
        <p:txBody>
          <a:bodyPr/>
          <a:lstStyle/>
          <a:p>
            <a:r>
              <a:rPr lang="en-US" dirty="0" smtClean="0"/>
              <a:t>Every TLC needs a leader</a:t>
            </a:r>
            <a:endParaRPr lang="en-US" dirty="0"/>
          </a:p>
        </p:txBody>
      </p:sp>
      <p:sp>
        <p:nvSpPr>
          <p:cNvPr id="150530" name="Rectangle 3"/>
          <p:cNvSpPr>
            <a:spLocks noGrp="1" noChangeArrowheads="1"/>
          </p:cNvSpPr>
          <p:nvPr>
            <p:ph sz="quarter" idx="1"/>
          </p:nvPr>
        </p:nvSpPr>
        <p:spPr>
          <a:xfrm>
            <a:off x="612648" y="1600200"/>
            <a:ext cx="8153400" cy="5257800"/>
          </a:xfrm>
        </p:spPr>
        <p:txBody>
          <a:bodyPr/>
          <a:lstStyle/>
          <a:p>
            <a:r>
              <a:rPr lang="en-US" dirty="0" smtClean="0"/>
              <a:t>The job of the TLC leader(s):</a:t>
            </a:r>
          </a:p>
          <a:p>
            <a:pPr lvl="1"/>
            <a:r>
              <a:rPr lang="en-US" dirty="0" smtClean="0"/>
              <a:t>To ensure that all necessary resources (including refreshments!) are available at workshops</a:t>
            </a:r>
          </a:p>
          <a:p>
            <a:pPr lvl="1"/>
            <a:r>
              <a:rPr lang="en-US" dirty="0" smtClean="0"/>
              <a:t>To ensure that the agenda is followed</a:t>
            </a:r>
          </a:p>
          <a:p>
            <a:pPr lvl="1"/>
            <a:r>
              <a:rPr lang="en-US" dirty="0" smtClean="0"/>
              <a:t>To maintain a collegial and supportive environment</a:t>
            </a:r>
          </a:p>
          <a:p>
            <a:r>
              <a:rPr lang="en-US" dirty="0" smtClean="0"/>
              <a:t>But most important of all:</a:t>
            </a:r>
          </a:p>
          <a:p>
            <a:pPr lvl="1"/>
            <a:r>
              <a:rPr lang="en-US" dirty="0" smtClean="0"/>
              <a:t>It is not to be the formative assessment “expert”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52</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2"/>
          <p:cNvSpPr>
            <a:spLocks noGrp="1" noChangeArrowheads="1"/>
          </p:cNvSpPr>
          <p:nvPr>
            <p:ph type="title"/>
          </p:nvPr>
        </p:nvSpPr>
        <p:spPr/>
        <p:txBody>
          <a:bodyPr/>
          <a:lstStyle/>
          <a:p>
            <a:r>
              <a:rPr lang="en-US" dirty="0" smtClean="0"/>
              <a:t>Peer observation</a:t>
            </a:r>
            <a:endParaRPr lang="en-US" dirty="0"/>
          </a:p>
        </p:txBody>
      </p:sp>
      <p:sp>
        <p:nvSpPr>
          <p:cNvPr id="152578" name="Rectangle 3"/>
          <p:cNvSpPr>
            <a:spLocks noGrp="1" noChangeArrowheads="1"/>
          </p:cNvSpPr>
          <p:nvPr>
            <p:ph sz="quarter" idx="1"/>
          </p:nvPr>
        </p:nvSpPr>
        <p:spPr>
          <a:xfrm>
            <a:off x="612648" y="1600200"/>
            <a:ext cx="8153400" cy="5257800"/>
          </a:xfrm>
        </p:spPr>
        <p:txBody>
          <a:bodyPr/>
          <a:lstStyle/>
          <a:p>
            <a:r>
              <a:rPr lang="en-US" dirty="0" smtClean="0"/>
              <a:t>Run to the agenda of the observed, not the observer:</a:t>
            </a:r>
          </a:p>
          <a:p>
            <a:pPr lvl="1"/>
            <a:r>
              <a:rPr lang="en-US" dirty="0" smtClean="0"/>
              <a:t>Observed teacher specifies focus of observation:</a:t>
            </a:r>
          </a:p>
          <a:p>
            <a:pPr lvl="2"/>
            <a:r>
              <a:rPr lang="en-US" dirty="0"/>
              <a:t>e</a:t>
            </a:r>
            <a:r>
              <a:rPr lang="en-US" dirty="0" smtClean="0"/>
              <a:t>.g., teacher wants to increase wait time</a:t>
            </a:r>
          </a:p>
          <a:p>
            <a:pPr lvl="1"/>
            <a:r>
              <a:rPr lang="en-US" dirty="0" smtClean="0"/>
              <a:t>Observed teacher specifies what counts as evidence:</a:t>
            </a:r>
          </a:p>
          <a:p>
            <a:pPr lvl="2"/>
            <a:r>
              <a:rPr lang="en-US" dirty="0" smtClean="0"/>
              <a:t>Provides observer with a stopwatch to log wait times</a:t>
            </a:r>
          </a:p>
          <a:p>
            <a:pPr lvl="1"/>
            <a:r>
              <a:rPr lang="en-US" dirty="0" smtClean="0"/>
              <a:t>Observed teacher owns any notes made during the observation</a:t>
            </a:r>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53</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2"/>
          <p:cNvSpPr>
            <a:spLocks noGrp="1" noChangeArrowheads="1"/>
          </p:cNvSpPr>
          <p:nvPr>
            <p:ph type="title"/>
          </p:nvPr>
        </p:nvSpPr>
        <p:spPr/>
        <p:txBody>
          <a:bodyPr/>
          <a:lstStyle/>
          <a:p>
            <a:r>
              <a:rPr lang="en-US" smtClean="0"/>
              <a:t>Summary</a:t>
            </a:r>
            <a:endParaRPr lang="en-US" dirty="0"/>
          </a:p>
        </p:txBody>
      </p:sp>
      <p:sp>
        <p:nvSpPr>
          <p:cNvPr id="156674" name="Rectangle 3"/>
          <p:cNvSpPr>
            <a:spLocks noGrp="1" noChangeArrowheads="1"/>
          </p:cNvSpPr>
          <p:nvPr>
            <p:ph sz="quarter" idx="1"/>
          </p:nvPr>
        </p:nvSpPr>
        <p:spPr>
          <a:xfrm>
            <a:off x="612648" y="1478610"/>
            <a:ext cx="8153400" cy="5100858"/>
          </a:xfrm>
        </p:spPr>
        <p:txBody>
          <a:bodyPr>
            <a:normAutofit lnSpcReduction="10000"/>
          </a:bodyPr>
          <a:lstStyle/>
          <a:p>
            <a:r>
              <a:rPr lang="en-US" dirty="0" smtClean="0"/>
              <a:t>Raising achievement is important</a:t>
            </a:r>
          </a:p>
          <a:p>
            <a:r>
              <a:rPr lang="en-US" dirty="0" smtClean="0"/>
              <a:t>Raising achievement requires improving teacher quality</a:t>
            </a:r>
          </a:p>
          <a:p>
            <a:r>
              <a:rPr lang="en-US" dirty="0" smtClean="0"/>
              <a:t>Improving teacher quality requires teacher professional development</a:t>
            </a:r>
          </a:p>
          <a:p>
            <a:r>
              <a:rPr lang="en-US" dirty="0" smtClean="0"/>
              <a:t>To be effective, teacher professional development must address:</a:t>
            </a:r>
          </a:p>
          <a:p>
            <a:pPr lvl="1"/>
            <a:r>
              <a:rPr lang="en-US" dirty="0" smtClean="0"/>
              <a:t>What teachers do in the classroom</a:t>
            </a:r>
          </a:p>
          <a:p>
            <a:pPr lvl="1"/>
            <a:r>
              <a:rPr lang="en-US" dirty="0" smtClean="0"/>
              <a:t>How teachers change what they do in the classroom</a:t>
            </a:r>
          </a:p>
          <a:p>
            <a:r>
              <a:rPr lang="en-US" dirty="0" smtClean="0"/>
              <a:t>Formative assessment + teacher learning communities:</a:t>
            </a:r>
          </a:p>
          <a:p>
            <a:pPr lvl="1"/>
            <a:r>
              <a:rPr lang="en-US" dirty="0" smtClean="0"/>
              <a:t>A point of (</a:t>
            </a:r>
            <a:r>
              <a:rPr lang="en-US" smtClean="0"/>
              <a:t>uniquely?) high </a:t>
            </a:r>
            <a:r>
              <a:rPr lang="en-US" dirty="0" smtClean="0"/>
              <a:t>leverage</a:t>
            </a:r>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54</a:t>
            </a:fld>
            <a:endParaRPr lang="en-GB"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66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667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667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667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6674">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667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6674">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667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r>
              <a:rPr lang="en-US" smtClean="0"/>
              <a:t>www.dylanwiliam.net</a:t>
            </a:r>
            <a:endParaRPr lang="en-US" dirty="0"/>
          </a:p>
        </p:txBody>
      </p:sp>
    </p:spTree>
    <p:extLst>
      <p:ext uri="{BB962C8B-B14F-4D97-AF65-F5344CB8AC3E}">
        <p14:creationId xmlns:p14="http://schemas.microsoft.com/office/powerpoint/2010/main" val="28781176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buClr>
                <a:schemeClr val="tx1"/>
              </a:buClr>
            </a:pPr>
            <a:endParaRPr lang="en-US">
              <a:solidFill>
                <a:schemeClr val="tx2"/>
              </a:solidFill>
              <a:latin typeface="Times" charset="0"/>
            </a:endParaRPr>
          </a:p>
        </p:txBody>
      </p:sp>
      <p:sp>
        <p:nvSpPr>
          <p:cNvPr id="40963" name="Rectangle 5"/>
          <p:cNvSpPr>
            <a:spLocks noGrp="1" noChangeArrowheads="1"/>
          </p:cNvSpPr>
          <p:nvPr>
            <p:ph type="title"/>
          </p:nvPr>
        </p:nvSpPr>
        <p:spPr>
          <a:xfrm>
            <a:off x="612648" y="228600"/>
            <a:ext cx="8531352" cy="990600"/>
          </a:xfrm>
        </p:spPr>
        <p:txBody>
          <a:bodyPr>
            <a:noAutofit/>
          </a:bodyPr>
          <a:lstStyle/>
          <a:p>
            <a:r>
              <a:rPr lang="en-US" dirty="0"/>
              <a:t>Replace existing teachers with better ones</a:t>
            </a:r>
            <a:r>
              <a:rPr lang="en-US" dirty="0" smtClean="0"/>
              <a:t>?</a:t>
            </a:r>
            <a:endParaRPr lang="en-US" dirty="0"/>
          </a:p>
        </p:txBody>
      </p:sp>
      <p:sp>
        <p:nvSpPr>
          <p:cNvPr id="46084" name="Rectangle 6"/>
          <p:cNvSpPr>
            <a:spLocks noGrp="1" noChangeArrowheads="1"/>
          </p:cNvSpPr>
          <p:nvPr>
            <p:ph sz="quarter" idx="1"/>
          </p:nvPr>
        </p:nvSpPr>
        <p:spPr>
          <a:xfrm>
            <a:off x="612647" y="1600200"/>
            <a:ext cx="8411823" cy="4783610"/>
          </a:xfrm>
        </p:spPr>
        <p:txBody>
          <a:bodyPr>
            <a:normAutofit/>
          </a:bodyPr>
          <a:lstStyle/>
          <a:p>
            <a:r>
              <a:rPr lang="en-US" dirty="0" smtClean="0"/>
              <a:t>Firing ineffective teachers?</a:t>
            </a:r>
          </a:p>
          <a:p>
            <a:pPr lvl="1"/>
            <a:r>
              <a:rPr lang="en-US" dirty="0" smtClean="0"/>
              <a:t>‘De</a:t>
            </a:r>
            <a:r>
              <a:rPr lang="en-US" dirty="0"/>
              <a:t>-</a:t>
            </a:r>
            <a:r>
              <a:rPr lang="en-US" dirty="0" smtClean="0"/>
              <a:t>selecting’ </a:t>
            </a:r>
            <a:r>
              <a:rPr lang="en-US" dirty="0"/>
              <a:t>least effective 10%</a:t>
            </a:r>
            <a:r>
              <a:rPr lang="en-US" dirty="0" smtClean="0"/>
              <a:t>: 2 </a:t>
            </a:r>
            <a:r>
              <a:rPr lang="en-US" dirty="0"/>
              <a:t>points on </a:t>
            </a:r>
            <a:r>
              <a:rPr lang="en-US" dirty="0" smtClean="0"/>
              <a:t>PISA</a:t>
            </a:r>
          </a:p>
          <a:p>
            <a:r>
              <a:rPr lang="en-US" dirty="0" smtClean="0"/>
              <a:t>Raising the bar for entry into the profession?</a:t>
            </a:r>
          </a:p>
          <a:p>
            <a:pPr lvl="1"/>
            <a:r>
              <a:rPr lang="en-US" dirty="0" smtClean="0"/>
              <a:t>Exclude the lowest performing 30%: 5 points on PISA</a:t>
            </a:r>
          </a:p>
          <a:p>
            <a:r>
              <a:rPr lang="en-US" dirty="0" smtClean="0"/>
              <a:t>Merit pay for effective teachers?</a:t>
            </a:r>
          </a:p>
          <a:p>
            <a:pPr lvl="1"/>
            <a:r>
              <a:rPr lang="en-US" dirty="0" smtClean="0"/>
              <a:t>Can’t be done fairly and doesn’t work: 0 points on PISA</a:t>
            </a:r>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6</a:t>
            </a:fld>
            <a:endParaRPr lang="en-GB" dirty="0"/>
          </a:p>
        </p:txBody>
      </p:sp>
    </p:spTree>
    <p:extLst>
      <p:ext uri="{BB962C8B-B14F-4D97-AF65-F5344CB8AC3E}">
        <p14:creationId xmlns:p14="http://schemas.microsoft.com/office/powerpoint/2010/main" val="24940833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08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608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608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608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608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a:xfrm>
            <a:off x="612648" y="228600"/>
            <a:ext cx="8423690" cy="990600"/>
          </a:xfrm>
        </p:spPr>
        <p:txBody>
          <a:bodyPr>
            <a:normAutofit fontScale="90000"/>
          </a:bodyPr>
          <a:lstStyle/>
          <a:p>
            <a:r>
              <a:rPr lang="en-US" dirty="0" smtClean="0"/>
              <a:t>So we have to help the teachers we have improve</a:t>
            </a:r>
          </a:p>
        </p:txBody>
      </p:sp>
      <p:sp>
        <p:nvSpPr>
          <p:cNvPr id="43011" name="Rectangle 5"/>
          <p:cNvSpPr>
            <a:spLocks noGrp="1" noChangeArrowheads="1"/>
          </p:cNvSpPr>
          <p:nvPr>
            <p:ph sz="quarter" idx="1"/>
          </p:nvPr>
        </p:nvSpPr>
        <p:spPr/>
        <p:txBody>
          <a:bodyPr/>
          <a:lstStyle/>
          <a:p>
            <a:r>
              <a:rPr lang="en-US" smtClean="0"/>
              <a:t>Improve the effectiveness of existing teachers:</a:t>
            </a:r>
          </a:p>
          <a:p>
            <a:pPr lvl="1"/>
            <a:r>
              <a:rPr lang="en-US" smtClean="0"/>
              <a:t>The “love the one you’re with” strategy</a:t>
            </a:r>
          </a:p>
          <a:p>
            <a:pPr lvl="1"/>
            <a:r>
              <a:rPr lang="en-US" smtClean="0"/>
              <a:t>It can be done:</a:t>
            </a:r>
          </a:p>
          <a:p>
            <a:pPr lvl="2"/>
            <a:r>
              <a:rPr lang="en-US" smtClean="0"/>
              <a:t>Provided we focus rigorously on the things that matter</a:t>
            </a:r>
          </a:p>
          <a:p>
            <a:pPr lvl="2"/>
            <a:r>
              <a:rPr lang="en-US" smtClean="0"/>
              <a:t>Even when they’re hard to do</a:t>
            </a:r>
            <a:endParaRPr lang="en-US" dirty="0" smtClean="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7</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rtlCol="0">
            <a:normAutofit fontScale="90000"/>
          </a:bodyPr>
          <a:lstStyle/>
          <a:p>
            <a:pPr fontAlgn="auto">
              <a:spcAft>
                <a:spcPts val="0"/>
              </a:spcAft>
              <a:defRPr/>
            </a:pPr>
            <a:r>
              <a:rPr lang="en-US" dirty="0" smtClean="0"/>
              <a:t>Left on their own, teachers improve, but slowly</a:t>
            </a:r>
          </a:p>
        </p:txBody>
      </p:sp>
      <p:sp>
        <p:nvSpPr>
          <p:cNvPr id="31746" name="Text Box 4"/>
          <p:cNvSpPr txBox="1">
            <a:spLocks noChangeArrowheads="1"/>
          </p:cNvSpPr>
          <p:nvPr/>
        </p:nvSpPr>
        <p:spPr bwMode="auto">
          <a:xfrm>
            <a:off x="0" y="6308418"/>
            <a:ext cx="23656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defTabSz="762000" eaLnBrk="0" hangingPunct="0">
              <a:defRPr sz="2400">
                <a:solidFill>
                  <a:schemeClr val="tx1"/>
                </a:solidFill>
                <a:latin typeface="Geneva" charset="0"/>
                <a:ea typeface="ＭＳ Ｐゴシック" charset="0"/>
                <a:cs typeface="ＭＳ Ｐゴシック" charset="0"/>
              </a:defRPr>
            </a:lvl1pPr>
            <a:lvl2pPr marL="742950" indent="-285750" defTabSz="762000" eaLnBrk="0" hangingPunct="0">
              <a:defRPr sz="2400">
                <a:solidFill>
                  <a:schemeClr val="tx1"/>
                </a:solidFill>
                <a:latin typeface="Geneva" charset="0"/>
                <a:ea typeface="ＭＳ Ｐゴシック" charset="0"/>
              </a:defRPr>
            </a:lvl2pPr>
            <a:lvl3pPr marL="1143000" indent="-228600" defTabSz="762000" eaLnBrk="0" hangingPunct="0">
              <a:defRPr sz="2400">
                <a:solidFill>
                  <a:schemeClr val="tx1"/>
                </a:solidFill>
                <a:latin typeface="Geneva" charset="0"/>
                <a:ea typeface="ＭＳ Ｐゴシック" charset="0"/>
              </a:defRPr>
            </a:lvl3pPr>
            <a:lvl4pPr marL="1600200" indent="-228600" defTabSz="762000" eaLnBrk="0" hangingPunct="0">
              <a:defRPr sz="2400">
                <a:solidFill>
                  <a:schemeClr val="tx1"/>
                </a:solidFill>
                <a:latin typeface="Geneva" charset="0"/>
                <a:ea typeface="ＭＳ Ｐゴシック" charset="0"/>
              </a:defRPr>
            </a:lvl4pPr>
            <a:lvl5pPr marL="2057400" indent="-228600" defTabSz="762000" eaLnBrk="0" hangingPunct="0">
              <a:defRPr sz="2400">
                <a:solidFill>
                  <a:schemeClr val="tx1"/>
                </a:solidFill>
                <a:latin typeface="Geneva" charset="0"/>
                <a:ea typeface="ＭＳ Ｐゴシック" charset="0"/>
              </a:defRPr>
            </a:lvl5pPr>
            <a:lvl6pPr marL="2514600" indent="-228600" defTabSz="762000" eaLnBrk="0" fontAlgn="base" hangingPunct="0">
              <a:spcBef>
                <a:spcPct val="0"/>
              </a:spcBef>
              <a:spcAft>
                <a:spcPct val="0"/>
              </a:spcAft>
              <a:defRPr sz="2400">
                <a:solidFill>
                  <a:schemeClr val="tx1"/>
                </a:solidFill>
                <a:latin typeface="Geneva" charset="0"/>
                <a:ea typeface="ＭＳ Ｐゴシック" charset="0"/>
              </a:defRPr>
            </a:lvl6pPr>
            <a:lvl7pPr marL="2971800" indent="-228600" defTabSz="762000" eaLnBrk="0" fontAlgn="base" hangingPunct="0">
              <a:spcBef>
                <a:spcPct val="0"/>
              </a:spcBef>
              <a:spcAft>
                <a:spcPct val="0"/>
              </a:spcAft>
              <a:defRPr sz="2400">
                <a:solidFill>
                  <a:schemeClr val="tx1"/>
                </a:solidFill>
                <a:latin typeface="Geneva" charset="0"/>
                <a:ea typeface="ＭＳ Ｐゴシック" charset="0"/>
              </a:defRPr>
            </a:lvl7pPr>
            <a:lvl8pPr marL="3429000" indent="-228600" defTabSz="762000" eaLnBrk="0" fontAlgn="base" hangingPunct="0">
              <a:spcBef>
                <a:spcPct val="0"/>
              </a:spcBef>
              <a:spcAft>
                <a:spcPct val="0"/>
              </a:spcAft>
              <a:defRPr sz="2400">
                <a:solidFill>
                  <a:schemeClr val="tx1"/>
                </a:solidFill>
                <a:latin typeface="Geneva" charset="0"/>
                <a:ea typeface="ＭＳ Ｐゴシック" charset="0"/>
              </a:defRPr>
            </a:lvl8pPr>
            <a:lvl9pPr marL="3886200" indent="-228600" defTabSz="762000" eaLnBrk="0" fontAlgn="base" hangingPunct="0">
              <a:spcBef>
                <a:spcPct val="0"/>
              </a:spcBef>
              <a:spcAft>
                <a:spcPct val="0"/>
              </a:spcAft>
              <a:defRPr sz="2400">
                <a:solidFill>
                  <a:schemeClr val="tx1"/>
                </a:solidFill>
                <a:latin typeface="Geneva" charset="0"/>
                <a:ea typeface="ＭＳ Ｐゴシック" charset="0"/>
              </a:defRPr>
            </a:lvl9pPr>
          </a:lstStyle>
          <a:p>
            <a:pPr algn="r" eaLnBrk="1" hangingPunct="1">
              <a:spcBef>
                <a:spcPct val="50000"/>
              </a:spcBef>
            </a:pPr>
            <a:r>
              <a:rPr lang="en-US" sz="1800" dirty="0" smtClean="0">
                <a:solidFill>
                  <a:srgbClr val="525A93"/>
                </a:solidFill>
                <a:latin typeface="Calibri"/>
                <a:cs typeface="Calibri"/>
              </a:rPr>
              <a:t>Leigh</a:t>
            </a:r>
            <a:r>
              <a:rPr lang="en-US" sz="1800" dirty="0">
                <a:solidFill>
                  <a:srgbClr val="525A93"/>
                </a:solidFill>
                <a:latin typeface="Calibri"/>
                <a:cs typeface="Calibri"/>
              </a:rPr>
              <a:t> </a:t>
            </a:r>
            <a:r>
              <a:rPr lang="en-US" sz="1800" dirty="0" smtClean="0">
                <a:solidFill>
                  <a:srgbClr val="525A93"/>
                </a:solidFill>
                <a:latin typeface="Calibri"/>
                <a:cs typeface="Calibri"/>
              </a:rPr>
              <a:t>(2007; 2010)</a:t>
            </a:r>
            <a:endParaRPr lang="en-US" sz="1800" b="1" dirty="0">
              <a:solidFill>
                <a:srgbClr val="525A93"/>
              </a:solidFill>
              <a:latin typeface="Calibri"/>
              <a:cs typeface="Calibri"/>
            </a:endParaRPr>
          </a:p>
        </p:txBody>
      </p:sp>
      <p:graphicFrame>
        <p:nvGraphicFramePr>
          <p:cNvPr id="31747" name="Object 2"/>
          <p:cNvGraphicFramePr>
            <a:graphicFrameLocks noChangeAspect="1"/>
          </p:cNvGraphicFramePr>
          <p:nvPr>
            <p:extLst>
              <p:ext uri="{D42A27DB-BD31-4B8C-83A1-F6EECF244321}">
                <p14:modId xmlns:p14="http://schemas.microsoft.com/office/powerpoint/2010/main" val="149495100"/>
              </p:ext>
            </p:extLst>
          </p:nvPr>
        </p:nvGraphicFramePr>
        <p:xfrm>
          <a:off x="601823" y="1607486"/>
          <a:ext cx="8069358" cy="4796169"/>
        </p:xfrm>
        <a:graphic>
          <a:graphicData uri="http://schemas.openxmlformats.org/presentationml/2006/ole">
            <mc:AlternateContent xmlns:mc="http://schemas.openxmlformats.org/markup-compatibility/2006">
              <mc:Choice xmlns:v="urn:schemas-microsoft-com:vml" Requires="v">
                <p:oleObj spid="_x0000_s31899" name="Worksheet" r:id="rId4" imgW="7153290" imgH="4467149" progId="Excel.Sheet.8">
                  <p:embed/>
                </p:oleObj>
              </mc:Choice>
              <mc:Fallback>
                <p:oleObj name="Worksheet" r:id="rId4" imgW="7153290" imgH="4467149" progId="Excel.Sheet.8">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823" y="1607486"/>
                        <a:ext cx="8069358" cy="4796169"/>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7" dir="2700000" algn="ctr" rotWithShape="0">
                                <a:srgbClr val="000000">
                                  <a:alpha val="74997"/>
                                </a:srgbClr>
                              </a:outerShdw>
                            </a:effectLst>
                          </a14:hiddenEffects>
                        </a:ext>
                      </a:extLst>
                    </p:spPr>
                  </p:pic>
                </p:oleObj>
              </mc:Fallback>
            </mc:AlternateContent>
          </a:graphicData>
        </a:graphic>
      </p:graphicFrame>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8</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r>
              <a:rPr lang="en-US" dirty="0"/>
              <a:t>How do we help teachers improve faster?</a:t>
            </a:r>
          </a:p>
        </p:txBody>
      </p:sp>
      <p:graphicFrame>
        <p:nvGraphicFramePr>
          <p:cNvPr id="840707" name="Group 3"/>
          <p:cNvGraphicFramePr>
            <a:graphicFrameLocks noGrp="1"/>
          </p:cNvGraphicFramePr>
          <p:nvPr>
            <p:ph sz="quarter" idx="1"/>
            <p:extLst>
              <p:ext uri="{D42A27DB-BD31-4B8C-83A1-F6EECF244321}">
                <p14:modId xmlns:p14="http://schemas.microsoft.com/office/powerpoint/2010/main" val="1547026313"/>
              </p:ext>
            </p:extLst>
          </p:nvPr>
        </p:nvGraphicFramePr>
        <p:xfrm>
          <a:off x="612775" y="1570886"/>
          <a:ext cx="8385256" cy="4278154"/>
        </p:xfrm>
        <a:graphic>
          <a:graphicData uri="http://schemas.openxmlformats.org/drawingml/2006/table">
            <a:tbl>
              <a:tblPr firstRow="1" bandRow="1">
                <a:tableStyleId>{B301B821-A1FF-4177-AEE7-76D212191A09}</a:tableStyleId>
              </a:tblPr>
              <a:tblGrid>
                <a:gridCol w="3799989"/>
                <a:gridCol w="2360576"/>
                <a:gridCol w="2224691"/>
              </a:tblGrid>
              <a:tr h="124843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effectLst>
                            <a:outerShdw blurRad="38100" dist="38100" dir="2700000" algn="tl">
                              <a:srgbClr val="000000">
                                <a:alpha val="43137"/>
                              </a:srgbClr>
                            </a:outerShdw>
                          </a:effectLst>
                          <a:latin typeface="Calibri"/>
                          <a:cs typeface="Calibri"/>
                        </a:rPr>
                        <a:t>Intervention</a:t>
                      </a:r>
                      <a:endParaRPr kumimoji="0" 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effectLst>
                            <a:outerShdw blurRad="38100" dist="38100" dir="2700000" algn="tl">
                              <a:srgbClr val="000000">
                                <a:alpha val="43137"/>
                              </a:srgbClr>
                            </a:outerShdw>
                          </a:effectLst>
                          <a:latin typeface="Calibri"/>
                          <a:cs typeface="Calibri"/>
                        </a:rPr>
                        <a:t>Extra months of learning per year</a:t>
                      </a:r>
                      <a:endParaRPr kumimoji="0" 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outerShdw blurRad="38100" dist="38100" dir="2700000" algn="tl">
                              <a:srgbClr val="000000">
                                <a:alpha val="43137"/>
                              </a:srgbClr>
                            </a:outerShdw>
                          </a:effectLst>
                          <a:latin typeface="Calibri"/>
                          <a:cs typeface="Calibri"/>
                        </a:rPr>
                        <a:t>Cost/classroom/year</a:t>
                      </a:r>
                      <a:endParaRPr kumimoji="0" 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Calibri"/>
                        <a:cs typeface="Calibri"/>
                      </a:endParaRPr>
                    </a:p>
                  </a:txBody>
                  <a:tcPr marL="88494" marR="88494" anchor="ctr" horzOverflow="overflow"/>
                </a:tc>
              </a:tr>
              <a:tr h="864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effectLst/>
                          <a:latin typeface="Calibri"/>
                          <a:cs typeface="Calibri"/>
                        </a:rPr>
                        <a:t>Class-size reduction (by 30%)</a:t>
                      </a:r>
                      <a:endParaRPr kumimoji="0" lang="en-US" sz="2400" b="0" i="0" u="none" strike="noStrike" cap="none" normalizeH="0" baseline="0" dirty="0">
                        <a:ln>
                          <a:noFill/>
                        </a:ln>
                        <a:solidFill>
                          <a:schemeClr val="tx1"/>
                        </a:solidFill>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effectLst/>
                          <a:latin typeface="Calibri"/>
                          <a:cs typeface="Calibri"/>
                        </a:rPr>
                        <a:t>4</a:t>
                      </a:r>
                      <a:endParaRPr kumimoji="0" lang="en-US" sz="2400" b="0" i="0" u="none" strike="noStrike" cap="none" normalizeH="0" baseline="0" dirty="0">
                        <a:ln>
                          <a:noFill/>
                        </a:ln>
                        <a:solidFill>
                          <a:schemeClr val="tx1"/>
                        </a:solidFill>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Calibri"/>
                          <a:cs typeface="Calibri"/>
                        </a:rPr>
                        <a:t>£20k</a:t>
                      </a:r>
                      <a:endParaRPr kumimoji="0" lang="en-US" sz="2400" b="0" i="0" u="none" strike="noStrike" cap="none" normalizeH="0" baseline="0" dirty="0">
                        <a:ln>
                          <a:noFill/>
                        </a:ln>
                        <a:solidFill>
                          <a:schemeClr val="tx1"/>
                        </a:solidFill>
                        <a:effectLst/>
                        <a:latin typeface="Calibri"/>
                        <a:cs typeface="Calibri"/>
                      </a:endParaRPr>
                    </a:p>
                  </a:txBody>
                  <a:tcPr marL="88494" marR="88494" anchor="ctr" horzOverflow="overflow"/>
                </a:tc>
              </a:tr>
              <a:tr h="12484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effectLst/>
                          <a:latin typeface="Calibri"/>
                          <a:cs typeface="Calibri"/>
                        </a:rPr>
                        <a:t>Increase teacher content knowledge from weak to </a:t>
                      </a:r>
                      <a:r>
                        <a:rPr kumimoji="0" lang="en-US" sz="2400" u="none" strike="noStrike" cap="none" normalizeH="0" baseline="0" dirty="0" smtClean="0">
                          <a:ln>
                            <a:noFill/>
                          </a:ln>
                          <a:effectLst/>
                          <a:latin typeface="Calibri"/>
                          <a:cs typeface="Calibri"/>
                        </a:rPr>
                        <a:t>strong.</a:t>
                      </a:r>
                      <a:endParaRPr kumimoji="0" lang="en-US" sz="2400" b="0" i="0" u="none" strike="noStrike" cap="none" normalizeH="0" baseline="0" dirty="0">
                        <a:ln>
                          <a:noFill/>
                        </a:ln>
                        <a:solidFill>
                          <a:schemeClr val="tx1"/>
                        </a:solidFill>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effectLst/>
                          <a:latin typeface="Calibri"/>
                          <a:cs typeface="Calibri"/>
                        </a:rPr>
                        <a:t>2</a:t>
                      </a:r>
                      <a:endParaRPr kumimoji="0" lang="en-US" sz="2400" b="0" i="0" u="none" strike="noStrike" cap="none" normalizeH="0" baseline="0" dirty="0">
                        <a:ln>
                          <a:noFill/>
                        </a:ln>
                        <a:solidFill>
                          <a:schemeClr val="tx1"/>
                        </a:solidFill>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effectLst/>
                          <a:latin typeface="Calibri"/>
                          <a:cs typeface="Calibri"/>
                        </a:rPr>
                        <a:t>?</a:t>
                      </a:r>
                      <a:endParaRPr kumimoji="0" lang="en-US" sz="2400" b="0" i="0" u="none" strike="noStrike" cap="none" normalizeH="0" baseline="0" dirty="0">
                        <a:ln>
                          <a:noFill/>
                        </a:ln>
                        <a:solidFill>
                          <a:schemeClr val="tx1"/>
                        </a:solidFill>
                        <a:effectLst/>
                        <a:latin typeface="Calibri"/>
                        <a:cs typeface="Calibri"/>
                      </a:endParaRPr>
                    </a:p>
                  </a:txBody>
                  <a:tcPr marL="88494" marR="88494" anchor="ctr" horzOverflow="overflow"/>
                </a:tc>
              </a:tr>
              <a:tr h="9169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effectLst/>
                          <a:latin typeface="Calibri"/>
                          <a:cs typeface="Calibri"/>
                        </a:rPr>
                        <a:t>Formative assessment/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effectLst/>
                          <a:latin typeface="Calibri"/>
                          <a:cs typeface="Calibri"/>
                        </a:rPr>
                        <a:t>Assessment for learning</a:t>
                      </a:r>
                      <a:endParaRPr kumimoji="0" lang="en-US" sz="2400" b="0" i="0" u="none" strike="noStrike" cap="none" normalizeH="0" baseline="0" dirty="0">
                        <a:ln>
                          <a:noFill/>
                        </a:ln>
                        <a:solidFill>
                          <a:schemeClr val="tx1"/>
                        </a:solidFill>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effectLst/>
                          <a:latin typeface="Calibri"/>
                          <a:cs typeface="Calibri"/>
                        </a:rPr>
                        <a:t>8</a:t>
                      </a:r>
                      <a:endParaRPr kumimoji="0" lang="en-US" sz="2400" b="0" i="0" u="none" strike="noStrike" cap="none" normalizeH="0" baseline="0" dirty="0">
                        <a:ln>
                          <a:noFill/>
                        </a:ln>
                        <a:solidFill>
                          <a:schemeClr val="tx1"/>
                        </a:solidFill>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Calibri"/>
                          <a:cs typeface="Calibri"/>
                        </a:rPr>
                        <a:t>£2k</a:t>
                      </a:r>
                      <a:endParaRPr kumimoji="0" lang="en-US" sz="2400" b="0" i="0" u="none" strike="noStrike" cap="none" normalizeH="0" baseline="0" dirty="0">
                        <a:ln>
                          <a:noFill/>
                        </a:ln>
                        <a:solidFill>
                          <a:schemeClr val="tx1"/>
                        </a:solidFill>
                        <a:effectLst/>
                        <a:latin typeface="Calibri"/>
                        <a:cs typeface="Calibri"/>
                      </a:endParaRPr>
                    </a:p>
                  </a:txBody>
                  <a:tcPr marL="88494" marR="88494" anchor="ctr" horzOverflow="overflow"/>
                </a:tc>
              </a:tr>
            </a:tbl>
          </a:graphicData>
        </a:graphic>
      </p:graphicFrame>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9</a:t>
            </a:fld>
            <a:endParaRPr lang="en-GB"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itle and content (no logo)">
  <a:themeElements>
    <a:clrScheme name="DWE presentation">
      <a:dk1>
        <a:sysClr val="windowText" lastClr="000000"/>
      </a:dk1>
      <a:lt1>
        <a:sysClr val="window" lastClr="FFFFFF"/>
      </a:lt1>
      <a:dk2>
        <a:srgbClr val="3488B6"/>
      </a:dk2>
      <a:lt2>
        <a:srgbClr val="EBDDC3"/>
      </a:lt2>
      <a:accent1>
        <a:srgbClr val="525A93"/>
      </a:accent1>
      <a:accent2>
        <a:srgbClr val="EDAA61"/>
      </a:accent2>
      <a:accent3>
        <a:srgbClr val="2973AC"/>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43825</TotalTime>
  <Words>3113</Words>
  <Application>Microsoft Macintosh PowerPoint</Application>
  <PresentationFormat>On-screen Show (4:3)</PresentationFormat>
  <Paragraphs>479</Paragraphs>
  <Slides>55</Slides>
  <Notes>27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57" baseType="lpstr">
      <vt:lpstr>Title and content (no logo)</vt:lpstr>
      <vt:lpstr>Worksheet</vt:lpstr>
      <vt:lpstr>Building learning communities: Leader strategies for embedding a culture of formative assessment throughout schools</vt:lpstr>
      <vt:lpstr>Meet Maddie Parlier…</vt:lpstr>
      <vt:lpstr>There is only one 21st century skill</vt:lpstr>
      <vt:lpstr>The crucial ingredient: teacher quality</vt:lpstr>
      <vt:lpstr>Improving teacher quality takes time</vt:lpstr>
      <vt:lpstr>Replace existing teachers with better ones?</vt:lpstr>
      <vt:lpstr>So we have to help the teachers we have improve</vt:lpstr>
      <vt:lpstr>Left on their own, teachers improve, but slowly</vt:lpstr>
      <vt:lpstr>How do we help teachers improve faster?</vt:lpstr>
      <vt:lpstr>Pause for reflection</vt:lpstr>
      <vt:lpstr>Unpacking formative assessment</vt:lpstr>
      <vt:lpstr>And one big idea</vt:lpstr>
      <vt:lpstr>Examples of techniques</vt:lpstr>
      <vt:lpstr>So much for the easy bit </vt:lpstr>
      <vt:lpstr>The knowing-doing gap (Pfeffer 2000)</vt:lpstr>
      <vt:lpstr>The happiness hypothesis (Haidt, 2005)</vt:lpstr>
      <vt:lpstr>Strategies for change (Heath &amp; Heath, 2010)</vt:lpstr>
      <vt:lpstr>A model for teacher learning</vt:lpstr>
      <vt:lpstr>Choice</vt:lpstr>
      <vt:lpstr>A strengths-based approach to change</vt:lpstr>
      <vt:lpstr>Flexibility</vt:lpstr>
      <vt:lpstr>Strategies vs. techniques</vt:lpstr>
      <vt:lpstr>Small steps</vt:lpstr>
      <vt:lpstr>Why is teacher change so slow?</vt:lpstr>
      <vt:lpstr>Knowing more than we can say</vt:lpstr>
      <vt:lpstr>Looking at the wrong knowledge</vt:lpstr>
      <vt:lpstr>Most of what we do is unconscious</vt:lpstr>
      <vt:lpstr>Hand hygiene in hospitals</vt:lpstr>
      <vt:lpstr>Accountability</vt:lpstr>
      <vt:lpstr>Making a commitment</vt:lpstr>
      <vt:lpstr>And being held to it</vt:lpstr>
      <vt:lpstr>Support</vt:lpstr>
      <vt:lpstr>Supportive accountability</vt:lpstr>
      <vt:lpstr>A case study in risk</vt:lpstr>
      <vt:lpstr>The introduction of the ‘switch’ procedure</vt:lpstr>
      <vt:lpstr>Impact on life expectancy</vt:lpstr>
      <vt:lpstr>Teacher learning communities</vt:lpstr>
      <vt:lpstr>PowerPoint Presentation</vt:lpstr>
      <vt:lpstr>Teacher learning communities</vt:lpstr>
      <vt:lpstr>Signature pedagogies</vt:lpstr>
      <vt:lpstr>In Law</vt:lpstr>
      <vt:lpstr>In Medicine</vt:lpstr>
      <vt:lpstr>A “signature pedagogy” for teacher learning</vt:lpstr>
      <vt:lpstr>Activities 1, 2, 3, 5, 6: “Bookends”</vt:lpstr>
      <vt:lpstr>Ground-rules for TLCs</vt:lpstr>
      <vt:lpstr>Activity 1: Introduction</vt:lpstr>
      <vt:lpstr>Activity 2: Starter</vt:lpstr>
      <vt:lpstr>Activity 3: Feedback</vt:lpstr>
      <vt:lpstr>Activity 4: New learning about AfL</vt:lpstr>
      <vt:lpstr>Activity 5: Personal action planning</vt:lpstr>
      <vt:lpstr>Activity 6: Wrap</vt:lpstr>
      <vt:lpstr>Every TLC needs a leader</vt:lpstr>
      <vt:lpstr>Peer observation</vt:lpstr>
      <vt:lpstr>Summary</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Inside the black box: Raising standards through classroom assessment</dc:title>
  <dc:creator>Dylan Wiliam</dc:creator>
  <cp:lastModifiedBy>Dylan Wiliam</cp:lastModifiedBy>
  <cp:revision>404</cp:revision>
  <cp:lastPrinted>2007-02-01T19:02:41Z</cp:lastPrinted>
  <dcterms:created xsi:type="dcterms:W3CDTF">2010-07-29T23:31:26Z</dcterms:created>
  <dcterms:modified xsi:type="dcterms:W3CDTF">2012-04-19T05:45:46Z</dcterms:modified>
</cp:coreProperties>
</file>